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9" r:id="rId1"/>
  </p:sldMasterIdLst>
  <p:notesMasterIdLst>
    <p:notesMasterId r:id="rId76"/>
  </p:notesMasterIdLst>
  <p:sldIdLst>
    <p:sldId id="347" r:id="rId2"/>
    <p:sldId id="348" r:id="rId3"/>
    <p:sldId id="349" r:id="rId4"/>
    <p:sldId id="256" r:id="rId5"/>
    <p:sldId id="259" r:id="rId6"/>
    <p:sldId id="327" r:id="rId7"/>
    <p:sldId id="328" r:id="rId8"/>
    <p:sldId id="330" r:id="rId9"/>
    <p:sldId id="315" r:id="rId10"/>
    <p:sldId id="329" r:id="rId11"/>
    <p:sldId id="317" r:id="rId12"/>
    <p:sldId id="318" r:id="rId13"/>
    <p:sldId id="319" r:id="rId14"/>
    <p:sldId id="320" r:id="rId15"/>
    <p:sldId id="321" r:id="rId16"/>
    <p:sldId id="258" r:id="rId17"/>
    <p:sldId id="309" r:id="rId18"/>
    <p:sldId id="310" r:id="rId19"/>
    <p:sldId id="268" r:id="rId20"/>
    <p:sldId id="266" r:id="rId21"/>
    <p:sldId id="325" r:id="rId22"/>
    <p:sldId id="264" r:id="rId23"/>
    <p:sldId id="265" r:id="rId24"/>
    <p:sldId id="272" r:id="rId25"/>
    <p:sldId id="273" r:id="rId26"/>
    <p:sldId id="271" r:id="rId27"/>
    <p:sldId id="274" r:id="rId28"/>
    <p:sldId id="275" r:id="rId29"/>
    <p:sldId id="287" r:id="rId30"/>
    <p:sldId id="288" r:id="rId31"/>
    <p:sldId id="276" r:id="rId32"/>
    <p:sldId id="285" r:id="rId33"/>
    <p:sldId id="289" r:id="rId34"/>
    <p:sldId id="277" r:id="rId35"/>
    <p:sldId id="278" r:id="rId36"/>
    <p:sldId id="331" r:id="rId37"/>
    <p:sldId id="279" r:id="rId38"/>
    <p:sldId id="280" r:id="rId39"/>
    <p:sldId id="281" r:id="rId40"/>
    <p:sldId id="282" r:id="rId41"/>
    <p:sldId id="283" r:id="rId42"/>
    <p:sldId id="284" r:id="rId43"/>
    <p:sldId id="291" r:id="rId44"/>
    <p:sldId id="333" r:id="rId45"/>
    <p:sldId id="337" r:id="rId46"/>
    <p:sldId id="334" r:id="rId47"/>
    <p:sldId id="344" r:id="rId48"/>
    <p:sldId id="338" r:id="rId49"/>
    <p:sldId id="345" r:id="rId50"/>
    <p:sldId id="339" r:id="rId51"/>
    <p:sldId id="350" r:id="rId52"/>
    <p:sldId id="340" r:id="rId53"/>
    <p:sldId id="351" r:id="rId54"/>
    <p:sldId id="323" r:id="rId55"/>
    <p:sldId id="324" r:id="rId56"/>
    <p:sldId id="335" r:id="rId57"/>
    <p:sldId id="341" r:id="rId58"/>
    <p:sldId id="342" r:id="rId59"/>
    <p:sldId id="336" r:id="rId60"/>
    <p:sldId id="343" r:id="rId61"/>
    <p:sldId id="294" r:id="rId62"/>
    <p:sldId id="295" r:id="rId63"/>
    <p:sldId id="296" r:id="rId64"/>
    <p:sldId id="297" r:id="rId65"/>
    <p:sldId id="326" r:id="rId66"/>
    <p:sldId id="298" r:id="rId67"/>
    <p:sldId id="299" r:id="rId68"/>
    <p:sldId id="300" r:id="rId69"/>
    <p:sldId id="301" r:id="rId70"/>
    <p:sldId id="302" r:id="rId71"/>
    <p:sldId id="303" r:id="rId72"/>
    <p:sldId id="304" r:id="rId73"/>
    <p:sldId id="305" r:id="rId74"/>
    <p:sldId id="306" r:id="rId75"/>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Times New Roman" pitchFamily="18" charset="0"/>
        <a:ea typeface="新細明體" pitchFamily="18" charset="-120"/>
        <a:cs typeface="+mn-cs"/>
      </a:defRPr>
    </a:lvl1pPr>
    <a:lvl2pPr marL="457200" algn="l" rtl="0" fontAlgn="base">
      <a:spcBef>
        <a:spcPct val="0"/>
      </a:spcBef>
      <a:spcAft>
        <a:spcPct val="0"/>
      </a:spcAft>
      <a:defRPr kumimoji="1" kern="1200">
        <a:solidFill>
          <a:schemeClr val="tx1"/>
        </a:solidFill>
        <a:latin typeface="Times New Roman" pitchFamily="18" charset="0"/>
        <a:ea typeface="新細明體" pitchFamily="18" charset="-120"/>
        <a:cs typeface="+mn-cs"/>
      </a:defRPr>
    </a:lvl2pPr>
    <a:lvl3pPr marL="914400" algn="l" rtl="0" fontAlgn="base">
      <a:spcBef>
        <a:spcPct val="0"/>
      </a:spcBef>
      <a:spcAft>
        <a:spcPct val="0"/>
      </a:spcAft>
      <a:defRPr kumimoji="1" kern="1200">
        <a:solidFill>
          <a:schemeClr val="tx1"/>
        </a:solidFill>
        <a:latin typeface="Times New Roman" pitchFamily="18" charset="0"/>
        <a:ea typeface="新細明體" pitchFamily="18" charset="-120"/>
        <a:cs typeface="+mn-cs"/>
      </a:defRPr>
    </a:lvl3pPr>
    <a:lvl4pPr marL="1371600" algn="l" rtl="0" fontAlgn="base">
      <a:spcBef>
        <a:spcPct val="0"/>
      </a:spcBef>
      <a:spcAft>
        <a:spcPct val="0"/>
      </a:spcAft>
      <a:defRPr kumimoji="1" kern="1200">
        <a:solidFill>
          <a:schemeClr val="tx1"/>
        </a:solidFill>
        <a:latin typeface="Times New Roman" pitchFamily="18" charset="0"/>
        <a:ea typeface="新細明體" pitchFamily="18" charset="-120"/>
        <a:cs typeface="+mn-cs"/>
      </a:defRPr>
    </a:lvl4pPr>
    <a:lvl5pPr marL="1828800" algn="l" rtl="0" fontAlgn="base">
      <a:spcBef>
        <a:spcPct val="0"/>
      </a:spcBef>
      <a:spcAft>
        <a:spcPct val="0"/>
      </a:spcAft>
      <a:defRPr kumimoji="1" kern="1200">
        <a:solidFill>
          <a:schemeClr val="tx1"/>
        </a:solidFill>
        <a:latin typeface="Times New Roman" pitchFamily="18" charset="0"/>
        <a:ea typeface="新細明體" pitchFamily="18" charset="-120"/>
        <a:cs typeface="+mn-cs"/>
      </a:defRPr>
    </a:lvl5pPr>
    <a:lvl6pPr marL="2286000" algn="l" defTabSz="914400" rtl="0" eaLnBrk="1" latinLnBrk="0" hangingPunct="1">
      <a:defRPr kumimoji="1" kern="1200">
        <a:solidFill>
          <a:schemeClr val="tx1"/>
        </a:solidFill>
        <a:latin typeface="Times New Roman" pitchFamily="18" charset="0"/>
        <a:ea typeface="新細明體" pitchFamily="18" charset="-120"/>
        <a:cs typeface="+mn-cs"/>
      </a:defRPr>
    </a:lvl6pPr>
    <a:lvl7pPr marL="2743200" algn="l" defTabSz="914400" rtl="0" eaLnBrk="1" latinLnBrk="0" hangingPunct="1">
      <a:defRPr kumimoji="1" kern="1200">
        <a:solidFill>
          <a:schemeClr val="tx1"/>
        </a:solidFill>
        <a:latin typeface="Times New Roman" pitchFamily="18" charset="0"/>
        <a:ea typeface="新細明體" pitchFamily="18" charset="-120"/>
        <a:cs typeface="+mn-cs"/>
      </a:defRPr>
    </a:lvl7pPr>
    <a:lvl8pPr marL="3200400" algn="l" defTabSz="914400" rtl="0" eaLnBrk="1" latinLnBrk="0" hangingPunct="1">
      <a:defRPr kumimoji="1" kern="1200">
        <a:solidFill>
          <a:schemeClr val="tx1"/>
        </a:solidFill>
        <a:latin typeface="Times New Roman" pitchFamily="18" charset="0"/>
        <a:ea typeface="新細明體" pitchFamily="18" charset="-120"/>
        <a:cs typeface="+mn-cs"/>
      </a:defRPr>
    </a:lvl8pPr>
    <a:lvl9pPr marL="3657600" algn="l" defTabSz="914400" rtl="0" eaLnBrk="1" latinLnBrk="0" hangingPunct="1">
      <a:defRPr kumimoji="1" kern="1200">
        <a:solidFill>
          <a:schemeClr val="tx1"/>
        </a:solidFill>
        <a:latin typeface="Times New Roman" pitchFamily="18"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5" autoAdjust="0"/>
    <p:restoredTop sz="94660"/>
  </p:normalViewPr>
  <p:slideViewPr>
    <p:cSldViewPr>
      <p:cViewPr>
        <p:scale>
          <a:sx n="100" d="100"/>
          <a:sy n="100" d="100"/>
        </p:scale>
        <p:origin x="-1094" y="24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 Id="rId6" Type="http://schemas.openxmlformats.org/officeDocument/2006/relationships/image" Target="../media/image29.wmf"/><Relationship Id="rId5" Type="http://schemas.openxmlformats.org/officeDocument/2006/relationships/image" Target="../media/image28.emf"/><Relationship Id="rId4"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4.wmf"/><Relationship Id="rId7" Type="http://schemas.openxmlformats.org/officeDocument/2006/relationships/image" Target="../media/image48.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新細明體" pitchFamily="18" charset="-120"/>
              </a:defRPr>
            </a:lvl1pPr>
          </a:lstStyle>
          <a:p>
            <a:pPr>
              <a:defRPr/>
            </a:pPr>
            <a:fld id="{33D63CB2-5062-400B-9B23-64234DD48257}" type="datetimeFigureOut">
              <a:rPr lang="zh-TW" altLang="en-US"/>
              <a:pPr>
                <a:defRPr/>
              </a:pPr>
              <a:t>2014/5/7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新細明體" pitchFamily="18" charset="-120"/>
              </a:defRPr>
            </a:lvl1pPr>
          </a:lstStyle>
          <a:p>
            <a:pPr>
              <a:defRPr/>
            </a:pPr>
            <a:fld id="{4023813E-22EF-41B7-8DF5-24D95FE642BE}" type="slidenum">
              <a:rPr lang="zh-TW" altLang="en-US"/>
              <a:pPr>
                <a:defRPr/>
              </a:pPr>
              <a:t>‹#›</a:t>
            </a:fld>
            <a:endParaRPr lang="zh-TW" altLang="en-US"/>
          </a:p>
        </p:txBody>
      </p:sp>
    </p:spTree>
    <p:extLst>
      <p:ext uri="{BB962C8B-B14F-4D97-AF65-F5344CB8AC3E}">
        <p14:creationId xmlns:p14="http://schemas.microsoft.com/office/powerpoint/2010/main" val="11545478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矩形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5" name="矩形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6" name="矩形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7" name="矩形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10" name="直線接點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kumimoji="0" lang="en-US">
              <a:ea typeface="新細明體" charset="-120"/>
            </a:endParaRPr>
          </a:p>
        </p:txBody>
      </p:sp>
      <p:sp>
        <p:nvSpPr>
          <p:cNvPr id="11" name="直線接點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kumimoji="0" lang="en-US">
              <a:ea typeface="新細明體" charset="-120"/>
            </a:endParaRPr>
          </a:p>
        </p:txBody>
      </p:sp>
      <p:sp>
        <p:nvSpPr>
          <p:cNvPr id="12" name="直線接點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kumimoji="0" lang="en-US">
              <a:ea typeface="新細明體" charset="-120"/>
            </a:endParaRPr>
          </a:p>
        </p:txBody>
      </p:sp>
      <p:sp>
        <p:nvSpPr>
          <p:cNvPr id="13" name="直線接點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kumimoji="0" lang="en-US">
              <a:ea typeface="新細明體" charset="-120"/>
            </a:endParaRPr>
          </a:p>
        </p:txBody>
      </p:sp>
      <p:sp>
        <p:nvSpPr>
          <p:cNvPr id="14" name="直線接點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kumimoji="0" lang="en-US">
              <a:ea typeface="新細明體" charset="-120"/>
            </a:endParaRPr>
          </a:p>
        </p:txBody>
      </p:sp>
      <p:sp>
        <p:nvSpPr>
          <p:cNvPr id="15" name="直線接點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kumimoji="0" lang="en-US">
              <a:ea typeface="新細明體" charset="-120"/>
            </a:endParaRPr>
          </a:p>
        </p:txBody>
      </p:sp>
      <p:sp>
        <p:nvSpPr>
          <p:cNvPr id="16" name="矩形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7" name="橢圓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8" name="橢圓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9" name="橢圓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20" name="橢圓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21" name="橢圓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8" name="標題 7"/>
          <p:cNvSpPr>
            <a:spLocks noGrp="1"/>
          </p:cNvSpPr>
          <p:nvPr>
            <p:ph type="ctrTitle"/>
          </p:nvPr>
        </p:nvSpPr>
        <p:spPr>
          <a:xfrm>
            <a:off x="2286000" y="3124200"/>
            <a:ext cx="6172200" cy="1894362"/>
          </a:xfrm>
        </p:spPr>
        <p:txBody>
          <a:bodyPr/>
          <a:lstStyle>
            <a:lvl1pPr>
              <a:defRPr b="1"/>
            </a:lvl1pPr>
          </a:lstStyle>
          <a:p>
            <a:r>
              <a:rPr lang="zh-TW" altLang="en-US" dirty="0" smtClean="0"/>
              <a:t>按一下以編輯母片標題樣式</a:t>
            </a:r>
            <a:endParaRPr lang="en-US" dirty="0"/>
          </a:p>
        </p:txBody>
      </p:sp>
      <p:sp>
        <p:nvSpPr>
          <p:cNvPr id="9" name="副標題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22" name="日期版面配置區 27"/>
          <p:cNvSpPr>
            <a:spLocks noGrp="1"/>
          </p:cNvSpPr>
          <p:nvPr>
            <p:ph type="dt" sz="half" idx="10"/>
          </p:nvPr>
        </p:nvSpPr>
        <p:spPr bwMode="auto">
          <a:xfrm rot="5400000">
            <a:off x="7764463" y="1174750"/>
            <a:ext cx="2286000" cy="381000"/>
          </a:xfrm>
        </p:spPr>
        <p:txBody>
          <a:bodyPr/>
          <a:lstStyle>
            <a:lvl1pPr>
              <a:defRPr/>
            </a:lvl1pPr>
          </a:lstStyle>
          <a:p>
            <a:pPr>
              <a:defRPr/>
            </a:pPr>
            <a:fld id="{61BF0DF1-6828-4521-9C66-CEA0D4148845}" type="datetime1">
              <a:rPr lang="en-US" altLang="zh-TW"/>
              <a:pPr>
                <a:defRPr/>
              </a:pPr>
              <a:t>5/7/2014</a:t>
            </a:fld>
            <a:endParaRPr lang="en-US" altLang="zh-TW"/>
          </a:p>
        </p:txBody>
      </p:sp>
      <p:sp>
        <p:nvSpPr>
          <p:cNvPr id="23" name="頁尾版面配置區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ltLang="zh-TW"/>
          </a:p>
        </p:txBody>
      </p:sp>
      <p:sp>
        <p:nvSpPr>
          <p:cNvPr id="24" name="投影片編號版面配置區 28"/>
          <p:cNvSpPr>
            <a:spLocks noGrp="1"/>
          </p:cNvSpPr>
          <p:nvPr>
            <p:ph type="sldNum" sz="quarter" idx="12"/>
          </p:nvPr>
        </p:nvSpPr>
        <p:spPr bwMode="auto">
          <a:xfrm>
            <a:off x="1325563" y="4929188"/>
            <a:ext cx="609600" cy="517525"/>
          </a:xfrm>
        </p:spPr>
        <p:txBody>
          <a:bodyPr/>
          <a:lstStyle>
            <a:lvl1pPr>
              <a:defRPr/>
            </a:lvl1pPr>
          </a:lstStyle>
          <a:p>
            <a:pPr>
              <a:defRPr/>
            </a:pPr>
            <a:fld id="{4B2AE443-B384-48BF-AF68-D74D5135A7C2}" type="slidenum">
              <a:rPr lang="en-US" altLang="zh-TW"/>
              <a:pPr>
                <a:defRPr/>
              </a:pPr>
              <a:t>‹#›</a:t>
            </a:fld>
            <a:endParaRPr lang="en-US" altLang="zh-TW"/>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7A9B4D3E-71F3-4259-9DE7-7C988CB24C4D}" type="datetime1">
              <a:rPr lang="en-US" altLang="zh-TW"/>
              <a:pPr>
                <a:defRPr/>
              </a:pPr>
              <a:t>5/7/2014</a:t>
            </a:fld>
            <a:endParaRPr lang="en-US" altLang="zh-TW"/>
          </a:p>
        </p:txBody>
      </p:sp>
      <p:sp>
        <p:nvSpPr>
          <p:cNvPr id="5" name="頁尾版面配置區 2"/>
          <p:cNvSpPr>
            <a:spLocks noGrp="1"/>
          </p:cNvSpPr>
          <p:nvPr>
            <p:ph type="ftr" sz="quarter" idx="11"/>
          </p:nvPr>
        </p:nvSpPr>
        <p:spPr/>
        <p:txBody>
          <a:bodyPr/>
          <a:lstStyle>
            <a:lvl1pPr>
              <a:defRPr/>
            </a:lvl1pPr>
          </a:lstStyle>
          <a:p>
            <a:pPr>
              <a:defRPr/>
            </a:pPr>
            <a:endParaRPr lang="en-US" altLang="zh-TW"/>
          </a:p>
        </p:txBody>
      </p:sp>
      <p:sp>
        <p:nvSpPr>
          <p:cNvPr id="6" name="投影片編號版面配置區 22"/>
          <p:cNvSpPr>
            <a:spLocks noGrp="1"/>
          </p:cNvSpPr>
          <p:nvPr>
            <p:ph type="sldNum" sz="quarter" idx="12"/>
          </p:nvPr>
        </p:nvSpPr>
        <p:spPr/>
        <p:txBody>
          <a:bodyPr/>
          <a:lstStyle>
            <a:lvl1pPr>
              <a:defRPr/>
            </a:lvl1pPr>
          </a:lstStyle>
          <a:p>
            <a:pPr>
              <a:defRPr/>
            </a:pPr>
            <a:fld id="{EC3BAFB6-6305-4BBB-AFF0-CCA1E68B0AEF}"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6764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9A234A44-73B7-4352-ABBB-66A219811241}" type="datetime1">
              <a:rPr lang="en-US" altLang="zh-TW"/>
              <a:pPr>
                <a:defRPr/>
              </a:pPr>
              <a:t>5/7/2014</a:t>
            </a:fld>
            <a:endParaRPr lang="en-US" altLang="zh-TW"/>
          </a:p>
        </p:txBody>
      </p:sp>
      <p:sp>
        <p:nvSpPr>
          <p:cNvPr id="5" name="頁尾版面配置區 2"/>
          <p:cNvSpPr>
            <a:spLocks noGrp="1"/>
          </p:cNvSpPr>
          <p:nvPr>
            <p:ph type="ftr" sz="quarter" idx="11"/>
          </p:nvPr>
        </p:nvSpPr>
        <p:spPr/>
        <p:txBody>
          <a:bodyPr/>
          <a:lstStyle>
            <a:lvl1pPr>
              <a:defRPr/>
            </a:lvl1pPr>
          </a:lstStyle>
          <a:p>
            <a:pPr>
              <a:defRPr/>
            </a:pPr>
            <a:endParaRPr lang="en-US" altLang="zh-TW"/>
          </a:p>
        </p:txBody>
      </p:sp>
      <p:sp>
        <p:nvSpPr>
          <p:cNvPr id="6" name="投影片編號版面配置區 22"/>
          <p:cNvSpPr>
            <a:spLocks noGrp="1"/>
          </p:cNvSpPr>
          <p:nvPr>
            <p:ph type="sldNum" sz="quarter" idx="12"/>
          </p:nvPr>
        </p:nvSpPr>
        <p:spPr/>
        <p:txBody>
          <a:bodyPr/>
          <a:lstStyle>
            <a:lvl1pPr>
              <a:defRPr/>
            </a:lvl1pPr>
          </a:lstStyle>
          <a:p>
            <a:pPr>
              <a:defRPr/>
            </a:pPr>
            <a:fld id="{1844E030-7CB2-4F2D-84C4-0418128F3804}"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30725"/>
          </a:xfrm>
        </p:spPr>
        <p:txBody>
          <a:bodyPr/>
          <a:lstStyle/>
          <a:p>
            <a:pPr lvl="0"/>
            <a:endParaRPr lang="zh-TW" altLang="en-US" noProof="0" smtClean="0"/>
          </a:p>
        </p:txBody>
      </p:sp>
      <p:sp>
        <p:nvSpPr>
          <p:cNvPr id="4" name="日期版面配置區 13"/>
          <p:cNvSpPr>
            <a:spLocks noGrp="1"/>
          </p:cNvSpPr>
          <p:nvPr>
            <p:ph type="dt" sz="half" idx="10"/>
          </p:nvPr>
        </p:nvSpPr>
        <p:spPr/>
        <p:txBody>
          <a:bodyPr/>
          <a:lstStyle>
            <a:lvl1pPr>
              <a:defRPr/>
            </a:lvl1pPr>
          </a:lstStyle>
          <a:p>
            <a:pPr>
              <a:defRPr/>
            </a:pPr>
            <a:fld id="{83737538-D9BC-4B98-8F2A-6554877238AF}" type="datetime1">
              <a:rPr lang="en-US" altLang="zh-TW"/>
              <a:pPr>
                <a:defRPr/>
              </a:pPr>
              <a:t>5/7/2014</a:t>
            </a:fld>
            <a:endParaRPr lang="en-US" altLang="zh-TW"/>
          </a:p>
        </p:txBody>
      </p:sp>
      <p:sp>
        <p:nvSpPr>
          <p:cNvPr id="5" name="頁尾版面配置區 2"/>
          <p:cNvSpPr>
            <a:spLocks noGrp="1"/>
          </p:cNvSpPr>
          <p:nvPr>
            <p:ph type="ftr" sz="quarter" idx="11"/>
          </p:nvPr>
        </p:nvSpPr>
        <p:spPr/>
        <p:txBody>
          <a:bodyPr/>
          <a:lstStyle>
            <a:lvl1pPr>
              <a:defRPr/>
            </a:lvl1pPr>
          </a:lstStyle>
          <a:p>
            <a:pPr>
              <a:defRPr/>
            </a:pPr>
            <a:endParaRPr lang="en-US" altLang="zh-TW"/>
          </a:p>
        </p:txBody>
      </p:sp>
      <p:sp>
        <p:nvSpPr>
          <p:cNvPr id="6" name="投影片編號版面配置區 22"/>
          <p:cNvSpPr>
            <a:spLocks noGrp="1"/>
          </p:cNvSpPr>
          <p:nvPr>
            <p:ph type="sldNum" sz="quarter" idx="12"/>
          </p:nvPr>
        </p:nvSpPr>
        <p:spPr/>
        <p:txBody>
          <a:bodyPr/>
          <a:lstStyle>
            <a:lvl1pPr>
              <a:defRPr/>
            </a:lvl1pPr>
          </a:lstStyle>
          <a:p>
            <a:pPr>
              <a:defRPr/>
            </a:pPr>
            <a:fld id="{A4EFE050-3C3D-45CC-803F-55056E26D545}" type="slidenum">
              <a:rPr lang="en-US" altLang="zh-TW"/>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307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13"/>
          <p:cNvSpPr>
            <a:spLocks noGrp="1"/>
          </p:cNvSpPr>
          <p:nvPr>
            <p:ph type="dt" sz="half" idx="10"/>
          </p:nvPr>
        </p:nvSpPr>
        <p:spPr/>
        <p:txBody>
          <a:bodyPr/>
          <a:lstStyle>
            <a:lvl1pPr>
              <a:defRPr/>
            </a:lvl1pPr>
          </a:lstStyle>
          <a:p>
            <a:pPr>
              <a:defRPr/>
            </a:pPr>
            <a:fld id="{D4A1D944-77B6-4F83-B160-CA38AB0A3485}" type="datetime1">
              <a:rPr lang="en-US" altLang="zh-TW"/>
              <a:pPr>
                <a:defRPr/>
              </a:pPr>
              <a:t>5/7/2014</a:t>
            </a:fld>
            <a:endParaRPr lang="en-US" altLang="zh-TW"/>
          </a:p>
        </p:txBody>
      </p:sp>
      <p:sp>
        <p:nvSpPr>
          <p:cNvPr id="6" name="頁尾版面配置區 2"/>
          <p:cNvSpPr>
            <a:spLocks noGrp="1"/>
          </p:cNvSpPr>
          <p:nvPr>
            <p:ph type="ftr" sz="quarter" idx="11"/>
          </p:nvPr>
        </p:nvSpPr>
        <p:spPr/>
        <p:txBody>
          <a:bodyPr/>
          <a:lstStyle>
            <a:lvl1pPr>
              <a:defRPr/>
            </a:lvl1pPr>
          </a:lstStyle>
          <a:p>
            <a:pPr>
              <a:defRPr/>
            </a:pPr>
            <a:endParaRPr lang="en-US" altLang="zh-TW"/>
          </a:p>
        </p:txBody>
      </p:sp>
      <p:sp>
        <p:nvSpPr>
          <p:cNvPr id="7" name="投影片編號版面配置區 22"/>
          <p:cNvSpPr>
            <a:spLocks noGrp="1"/>
          </p:cNvSpPr>
          <p:nvPr>
            <p:ph type="sldNum" sz="quarter" idx="12"/>
          </p:nvPr>
        </p:nvSpPr>
        <p:spPr/>
        <p:txBody>
          <a:bodyPr/>
          <a:lstStyle>
            <a:lvl1pPr>
              <a:defRPr/>
            </a:lvl1pPr>
          </a:lstStyle>
          <a:p>
            <a:pPr>
              <a:defRPr/>
            </a:pPr>
            <a:fld id="{F40A2D72-C9C4-4044-960A-09EE4E3769AC}" type="slidenum">
              <a:rPr lang="en-US" altLang="zh-TW"/>
              <a:pPr>
                <a:defRPr/>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91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41763"/>
            <a:ext cx="4038600" cy="21891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日期版面配置區 13"/>
          <p:cNvSpPr>
            <a:spLocks noGrp="1"/>
          </p:cNvSpPr>
          <p:nvPr>
            <p:ph type="dt" sz="half" idx="10"/>
          </p:nvPr>
        </p:nvSpPr>
        <p:spPr/>
        <p:txBody>
          <a:bodyPr/>
          <a:lstStyle>
            <a:lvl1pPr>
              <a:defRPr/>
            </a:lvl1pPr>
          </a:lstStyle>
          <a:p>
            <a:pPr>
              <a:defRPr/>
            </a:pPr>
            <a:fld id="{A9C83505-BEB9-4F29-B9E0-2592FA59AC29}" type="datetime1">
              <a:rPr lang="en-US" altLang="zh-TW"/>
              <a:pPr>
                <a:defRPr/>
              </a:pPr>
              <a:t>5/7/2014</a:t>
            </a:fld>
            <a:endParaRPr lang="en-US" altLang="zh-TW"/>
          </a:p>
        </p:txBody>
      </p:sp>
      <p:sp>
        <p:nvSpPr>
          <p:cNvPr id="7" name="頁尾版面配置區 2"/>
          <p:cNvSpPr>
            <a:spLocks noGrp="1"/>
          </p:cNvSpPr>
          <p:nvPr>
            <p:ph type="ftr" sz="quarter" idx="11"/>
          </p:nvPr>
        </p:nvSpPr>
        <p:spPr/>
        <p:txBody>
          <a:bodyPr/>
          <a:lstStyle>
            <a:lvl1pPr>
              <a:defRPr/>
            </a:lvl1pPr>
          </a:lstStyle>
          <a:p>
            <a:pPr>
              <a:defRPr/>
            </a:pPr>
            <a:endParaRPr lang="en-US" altLang="zh-TW"/>
          </a:p>
        </p:txBody>
      </p:sp>
      <p:sp>
        <p:nvSpPr>
          <p:cNvPr id="8" name="投影片編號版面配置區 22"/>
          <p:cNvSpPr>
            <a:spLocks noGrp="1"/>
          </p:cNvSpPr>
          <p:nvPr>
            <p:ph type="sldNum" sz="quarter" idx="12"/>
          </p:nvPr>
        </p:nvSpPr>
        <p:spPr/>
        <p:txBody>
          <a:bodyPr/>
          <a:lstStyle>
            <a:lvl1pPr>
              <a:defRPr/>
            </a:lvl1pPr>
          </a:lstStyle>
          <a:p>
            <a:pPr>
              <a:defRPr/>
            </a:pPr>
            <a:fld id="{2DE1B003-4D59-49DB-B5EC-9BF7B4A4FB02}"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1154098"/>
          </a:xfrm>
        </p:spPr>
        <p:txBody>
          <a:bodyPr/>
          <a:lstStyle>
            <a:lvl1pPr>
              <a:defRPr sz="4000">
                <a:latin typeface="Times New Roman" pitchFamily="18" charset="0"/>
                <a:cs typeface="Times New Roman" pitchFamily="18" charset="0"/>
              </a:defRPr>
            </a:lvl1pPr>
          </a:lstStyle>
          <a:p>
            <a:r>
              <a:rPr lang="zh-TW" altLang="en-US" dirty="0" smtClean="0"/>
              <a:t>按一下以編輯母片標題樣式</a:t>
            </a:r>
            <a:endParaRPr lang="en-US" dirty="0"/>
          </a:p>
        </p:txBody>
      </p:sp>
      <p:sp>
        <p:nvSpPr>
          <p:cNvPr id="8" name="內容版面配置區 7"/>
          <p:cNvSpPr>
            <a:spLocks noGrp="1"/>
          </p:cNvSpPr>
          <p:nvPr>
            <p:ph sz="quarter" idx="1"/>
          </p:nvPr>
        </p:nvSpPr>
        <p:spPr>
          <a:xfrm>
            <a:off x="457200" y="1600200"/>
            <a:ext cx="7467600" cy="4873752"/>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日期版面配置區 6"/>
          <p:cNvSpPr>
            <a:spLocks noGrp="1"/>
          </p:cNvSpPr>
          <p:nvPr>
            <p:ph type="dt" sz="half" idx="10"/>
          </p:nvPr>
        </p:nvSpPr>
        <p:spPr/>
        <p:txBody>
          <a:bodyPr/>
          <a:lstStyle>
            <a:lvl1pPr>
              <a:defRPr/>
            </a:lvl1pPr>
          </a:lstStyle>
          <a:p>
            <a:pPr>
              <a:defRPr/>
            </a:pPr>
            <a:fld id="{26093ADE-A80D-43F0-B72B-FF0FC36BAA50}" type="datetime1">
              <a:rPr lang="en-US" altLang="zh-TW"/>
              <a:pPr>
                <a:defRPr/>
              </a:pPr>
              <a:t>5/7/2014</a:t>
            </a:fld>
            <a:endParaRPr lang="en-US" altLang="zh-TW"/>
          </a:p>
        </p:txBody>
      </p:sp>
      <p:sp>
        <p:nvSpPr>
          <p:cNvPr id="5" name="投影片編號版面配置區 8"/>
          <p:cNvSpPr>
            <a:spLocks noGrp="1"/>
          </p:cNvSpPr>
          <p:nvPr>
            <p:ph type="sldNum" sz="quarter" idx="11"/>
          </p:nvPr>
        </p:nvSpPr>
        <p:spPr/>
        <p:txBody>
          <a:bodyPr rtlCol="0"/>
          <a:lstStyle>
            <a:lvl1pPr>
              <a:defRPr/>
            </a:lvl1pPr>
          </a:lstStyle>
          <a:p>
            <a:pPr>
              <a:defRPr/>
            </a:pPr>
            <a:fld id="{415F7593-DEE5-4657-AB28-B430A86F4063}" type="slidenum">
              <a:rPr lang="en-US" altLang="zh-TW"/>
              <a:pPr>
                <a:defRPr/>
              </a:pPr>
              <a:t>‹#›</a:t>
            </a:fld>
            <a:endParaRPr lang="en-US" altLang="zh-TW"/>
          </a:p>
        </p:txBody>
      </p:sp>
      <p:sp>
        <p:nvSpPr>
          <p:cNvPr id="6" name="頁尾版面配置區 9"/>
          <p:cNvSpPr>
            <a:spLocks noGrp="1"/>
          </p:cNvSpPr>
          <p:nvPr>
            <p:ph type="ftr" sz="quarter" idx="12"/>
          </p:nvPr>
        </p:nvSpPr>
        <p:spPr/>
        <p:txBody>
          <a:bodyPr/>
          <a:lstStyle>
            <a:lvl1pPr>
              <a:defRPr/>
            </a:lvl1pPr>
          </a:lstStyle>
          <a:p>
            <a:pPr>
              <a:defRPr/>
            </a:pPr>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2"/>
      </p:bgRef>
    </p:bg>
    <p:spTree>
      <p:nvGrpSpPr>
        <p:cNvPr id="1" name=""/>
        <p:cNvGrpSpPr/>
        <p:nvPr/>
      </p:nvGrpSpPr>
      <p:grpSpPr>
        <a:xfrm>
          <a:off x="0" y="0"/>
          <a:ext cx="0" cy="0"/>
          <a:chOff x="0" y="0"/>
          <a:chExt cx="0" cy="0"/>
        </a:xfrm>
      </p:grpSpPr>
      <p:sp>
        <p:nvSpPr>
          <p:cNvPr id="4" name="矩形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5" name="矩形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6" name="矩形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7" name="矩形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8" name="直線接點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kumimoji="0" lang="en-US">
              <a:ea typeface="新細明體" charset="-120"/>
            </a:endParaRPr>
          </a:p>
        </p:txBody>
      </p:sp>
      <p:sp>
        <p:nvSpPr>
          <p:cNvPr id="9" name="直線接點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kumimoji="0" lang="en-US">
              <a:ea typeface="新細明體" charset="-120"/>
            </a:endParaRPr>
          </a:p>
        </p:txBody>
      </p:sp>
      <p:sp>
        <p:nvSpPr>
          <p:cNvPr id="10" name="直線接點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kumimoji="0" lang="en-US">
              <a:ea typeface="新細明體" charset="-120"/>
            </a:endParaRPr>
          </a:p>
        </p:txBody>
      </p:sp>
      <p:sp>
        <p:nvSpPr>
          <p:cNvPr id="11" name="直線接點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kumimoji="0" lang="en-US">
              <a:ea typeface="新細明體" charset="-120"/>
            </a:endParaRPr>
          </a:p>
        </p:txBody>
      </p:sp>
      <p:sp>
        <p:nvSpPr>
          <p:cNvPr id="12" name="直線接點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kumimoji="0" lang="en-US">
              <a:ea typeface="新細明體" charset="-120"/>
            </a:endParaRPr>
          </a:p>
        </p:txBody>
      </p:sp>
      <p:sp>
        <p:nvSpPr>
          <p:cNvPr id="13" name="矩形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4" name="橢圓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5" name="橢圓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6" name="橢圓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7" name="橢圓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8" name="橢圓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9" name="直線接點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kumimoji="0" lang="en-US">
              <a:ea typeface="新細明體" charset="-120"/>
            </a:endParaRPr>
          </a:p>
        </p:txBody>
      </p:sp>
      <p:sp>
        <p:nvSpPr>
          <p:cNvPr id="2" name="標題 1"/>
          <p:cNvSpPr>
            <a:spLocks noGrp="1"/>
          </p:cNvSpPr>
          <p:nvPr>
            <p:ph type="title"/>
          </p:nvPr>
        </p:nvSpPr>
        <p:spPr>
          <a:xfrm>
            <a:off x="2286000" y="2895600"/>
            <a:ext cx="6172200" cy="2053590"/>
          </a:xfrm>
        </p:spPr>
        <p:txBody>
          <a:bodyPr/>
          <a:lstStyle>
            <a:lvl1pPr algn="l">
              <a:buNone/>
              <a:defRPr sz="3000" b="1" cap="small" baseline="0"/>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20" name="日期版面配置區 3"/>
          <p:cNvSpPr>
            <a:spLocks noGrp="1"/>
          </p:cNvSpPr>
          <p:nvPr>
            <p:ph type="dt" sz="half" idx="10"/>
          </p:nvPr>
        </p:nvSpPr>
        <p:spPr bwMode="auto">
          <a:xfrm rot="5400000">
            <a:off x="7762875" y="1169988"/>
            <a:ext cx="2286000" cy="381000"/>
          </a:xfrm>
        </p:spPr>
        <p:txBody>
          <a:bodyPr/>
          <a:lstStyle>
            <a:lvl1pPr>
              <a:defRPr/>
            </a:lvl1pPr>
          </a:lstStyle>
          <a:p>
            <a:pPr>
              <a:defRPr/>
            </a:pPr>
            <a:fld id="{0D661C31-E0D7-4FD2-A82A-6A2D0A01A8F2}" type="datetime1">
              <a:rPr lang="en-US" altLang="zh-TW"/>
              <a:pPr>
                <a:defRPr/>
              </a:pPr>
              <a:t>5/7/2014</a:t>
            </a:fld>
            <a:endParaRPr lang="en-US" altLang="zh-TW"/>
          </a:p>
        </p:txBody>
      </p:sp>
      <p:sp>
        <p:nvSpPr>
          <p:cNvPr id="21" name="頁尾版面配置區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ltLang="zh-TW"/>
          </a:p>
        </p:txBody>
      </p:sp>
      <p:sp>
        <p:nvSpPr>
          <p:cNvPr id="22" name="投影片編號版面配置區 5"/>
          <p:cNvSpPr>
            <a:spLocks noGrp="1"/>
          </p:cNvSpPr>
          <p:nvPr>
            <p:ph type="sldNum" sz="quarter" idx="12"/>
          </p:nvPr>
        </p:nvSpPr>
        <p:spPr bwMode="auto">
          <a:xfrm>
            <a:off x="1339850" y="4929188"/>
            <a:ext cx="609600" cy="517525"/>
          </a:xfrm>
        </p:spPr>
        <p:txBody>
          <a:bodyPr/>
          <a:lstStyle>
            <a:lvl1pPr>
              <a:defRPr/>
            </a:lvl1pPr>
          </a:lstStyle>
          <a:p>
            <a:pPr>
              <a:defRPr/>
            </a:pPr>
            <a:fld id="{9002B00F-7B6F-4318-BE18-DE1D87DF0D7B}" type="slidenum">
              <a:rPr lang="en-US" altLang="zh-TW"/>
              <a:pPr>
                <a:defRPr/>
              </a:pPr>
              <a:t>‹#›</a:t>
            </a:fld>
            <a:endParaRPr lang="en-US" altLang="zh-TW"/>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9" name="內容版面配置區 8"/>
          <p:cNvSpPr>
            <a:spLocks noGrp="1"/>
          </p:cNvSpPr>
          <p:nvPr>
            <p:ph sz="quarter" idx="1"/>
          </p:nvPr>
        </p:nvSpPr>
        <p:spPr>
          <a:xfrm>
            <a:off x="457200" y="1600200"/>
            <a:ext cx="36576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內容版面配置區 10"/>
          <p:cNvSpPr>
            <a:spLocks noGrp="1"/>
          </p:cNvSpPr>
          <p:nvPr>
            <p:ph sz="quarter" idx="2"/>
          </p:nvPr>
        </p:nvSpPr>
        <p:spPr>
          <a:xfrm>
            <a:off x="4270248" y="1600200"/>
            <a:ext cx="36576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13"/>
          <p:cNvSpPr>
            <a:spLocks noGrp="1"/>
          </p:cNvSpPr>
          <p:nvPr>
            <p:ph type="dt" sz="half" idx="10"/>
          </p:nvPr>
        </p:nvSpPr>
        <p:spPr/>
        <p:txBody>
          <a:bodyPr/>
          <a:lstStyle>
            <a:lvl1pPr>
              <a:defRPr/>
            </a:lvl1pPr>
          </a:lstStyle>
          <a:p>
            <a:pPr>
              <a:defRPr/>
            </a:pPr>
            <a:fld id="{4D395ECA-18F8-4739-A493-EEC8B3D298A5}" type="datetime1">
              <a:rPr lang="en-US" altLang="zh-TW"/>
              <a:pPr>
                <a:defRPr/>
              </a:pPr>
              <a:t>5/7/2014</a:t>
            </a:fld>
            <a:endParaRPr lang="en-US" altLang="zh-TW"/>
          </a:p>
        </p:txBody>
      </p:sp>
      <p:sp>
        <p:nvSpPr>
          <p:cNvPr id="6" name="頁尾版面配置區 2"/>
          <p:cNvSpPr>
            <a:spLocks noGrp="1"/>
          </p:cNvSpPr>
          <p:nvPr>
            <p:ph type="ftr" sz="quarter" idx="11"/>
          </p:nvPr>
        </p:nvSpPr>
        <p:spPr/>
        <p:txBody>
          <a:bodyPr/>
          <a:lstStyle>
            <a:lvl1pPr>
              <a:defRPr/>
            </a:lvl1pPr>
          </a:lstStyle>
          <a:p>
            <a:pPr>
              <a:defRPr/>
            </a:pPr>
            <a:endParaRPr lang="en-US" altLang="zh-TW"/>
          </a:p>
        </p:txBody>
      </p:sp>
      <p:sp>
        <p:nvSpPr>
          <p:cNvPr id="7" name="投影片編號版面配置區 22"/>
          <p:cNvSpPr>
            <a:spLocks noGrp="1"/>
          </p:cNvSpPr>
          <p:nvPr>
            <p:ph type="sldNum" sz="quarter" idx="12"/>
          </p:nvPr>
        </p:nvSpPr>
        <p:spPr/>
        <p:txBody>
          <a:bodyPr/>
          <a:lstStyle>
            <a:lvl1pPr>
              <a:defRPr/>
            </a:lvl1pPr>
          </a:lstStyle>
          <a:p>
            <a:pPr>
              <a:defRPr/>
            </a:pPr>
            <a:fld id="{5B3948FF-2302-4613-8B79-DEA3F2F8EBF6}"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7543800" cy="1143000"/>
          </a:xfrm>
        </p:spPr>
        <p:txBody>
          <a:bodyPr anchor="b"/>
          <a:lstStyle>
            <a:lvl1pPr>
              <a:defRPr/>
            </a:lvl1pPr>
          </a:lstStyle>
          <a:p>
            <a:r>
              <a:rPr lang="zh-TW" altLang="en-US" smtClean="0"/>
              <a:t>按一下以編輯母片標題樣式</a:t>
            </a:r>
            <a:endParaRPr lang="en-US"/>
          </a:p>
        </p:txBody>
      </p:sp>
      <p:sp>
        <p:nvSpPr>
          <p:cNvPr id="11" name="內容版面配置區 10"/>
          <p:cNvSpPr>
            <a:spLocks noGrp="1"/>
          </p:cNvSpPr>
          <p:nvPr>
            <p:ph sz="quarter" idx="2"/>
          </p:nvPr>
        </p:nvSpPr>
        <p:spPr>
          <a:xfrm>
            <a:off x="457200" y="2362200"/>
            <a:ext cx="3657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內容版面配置區 12"/>
          <p:cNvSpPr>
            <a:spLocks noGrp="1"/>
          </p:cNvSpPr>
          <p:nvPr>
            <p:ph sz="quarter" idx="4"/>
          </p:nvPr>
        </p:nvSpPr>
        <p:spPr>
          <a:xfrm>
            <a:off x="4371975" y="2362200"/>
            <a:ext cx="3657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2" name="文字版面配置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zh-TW" altLang="en-US" smtClean="0"/>
              <a:t>按一下以編輯母片文字樣式</a:t>
            </a:r>
          </a:p>
        </p:txBody>
      </p:sp>
      <p:sp>
        <p:nvSpPr>
          <p:cNvPr id="14" name="文字版面配置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zh-TW" altLang="en-US" smtClean="0"/>
              <a:t>按一下以編輯母片文字樣式</a:t>
            </a:r>
          </a:p>
        </p:txBody>
      </p:sp>
      <p:sp>
        <p:nvSpPr>
          <p:cNvPr id="7" name="日期版面配置區 13"/>
          <p:cNvSpPr>
            <a:spLocks noGrp="1"/>
          </p:cNvSpPr>
          <p:nvPr>
            <p:ph type="dt" sz="half" idx="10"/>
          </p:nvPr>
        </p:nvSpPr>
        <p:spPr/>
        <p:txBody>
          <a:bodyPr/>
          <a:lstStyle>
            <a:lvl1pPr>
              <a:defRPr/>
            </a:lvl1pPr>
          </a:lstStyle>
          <a:p>
            <a:pPr>
              <a:defRPr/>
            </a:pPr>
            <a:fld id="{63532475-27CB-488E-8D6D-720453577CDD}" type="datetime1">
              <a:rPr lang="en-US" altLang="zh-TW"/>
              <a:pPr>
                <a:defRPr/>
              </a:pPr>
              <a:t>5/7/2014</a:t>
            </a:fld>
            <a:endParaRPr lang="en-US" altLang="zh-TW"/>
          </a:p>
        </p:txBody>
      </p:sp>
      <p:sp>
        <p:nvSpPr>
          <p:cNvPr id="8" name="頁尾版面配置區 2"/>
          <p:cNvSpPr>
            <a:spLocks noGrp="1"/>
          </p:cNvSpPr>
          <p:nvPr>
            <p:ph type="ftr" sz="quarter" idx="11"/>
          </p:nvPr>
        </p:nvSpPr>
        <p:spPr/>
        <p:txBody>
          <a:bodyPr/>
          <a:lstStyle>
            <a:lvl1pPr>
              <a:defRPr/>
            </a:lvl1pPr>
          </a:lstStyle>
          <a:p>
            <a:pPr>
              <a:defRPr/>
            </a:pPr>
            <a:endParaRPr lang="en-US" altLang="zh-TW"/>
          </a:p>
        </p:txBody>
      </p:sp>
      <p:sp>
        <p:nvSpPr>
          <p:cNvPr id="9" name="投影片編號版面配置區 22"/>
          <p:cNvSpPr>
            <a:spLocks noGrp="1"/>
          </p:cNvSpPr>
          <p:nvPr>
            <p:ph type="sldNum" sz="quarter" idx="12"/>
          </p:nvPr>
        </p:nvSpPr>
        <p:spPr/>
        <p:txBody>
          <a:bodyPr/>
          <a:lstStyle>
            <a:lvl1pPr>
              <a:defRPr/>
            </a:lvl1pPr>
          </a:lstStyle>
          <a:p>
            <a:pPr>
              <a:defRPr/>
            </a:pPr>
            <a:fld id="{FDD17A10-B6E2-49A5-9963-7CF16F9F2EB5}"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5"/>
          <p:cNvSpPr>
            <a:spLocks noGrp="1"/>
          </p:cNvSpPr>
          <p:nvPr>
            <p:ph type="dt" sz="half" idx="10"/>
          </p:nvPr>
        </p:nvSpPr>
        <p:spPr/>
        <p:txBody>
          <a:bodyPr/>
          <a:lstStyle>
            <a:lvl1pPr>
              <a:defRPr/>
            </a:lvl1pPr>
          </a:lstStyle>
          <a:p>
            <a:pPr>
              <a:defRPr/>
            </a:pPr>
            <a:fld id="{19CAA199-E080-4087-8893-82752AA6B17F}" type="datetime1">
              <a:rPr lang="en-US" altLang="zh-TW"/>
              <a:pPr>
                <a:defRPr/>
              </a:pPr>
              <a:t>5/7/2014</a:t>
            </a:fld>
            <a:endParaRPr lang="en-US" altLang="zh-TW"/>
          </a:p>
        </p:txBody>
      </p:sp>
      <p:sp>
        <p:nvSpPr>
          <p:cNvPr id="4" name="投影片編號版面配置區 6"/>
          <p:cNvSpPr>
            <a:spLocks noGrp="1"/>
          </p:cNvSpPr>
          <p:nvPr>
            <p:ph type="sldNum" sz="quarter" idx="11"/>
          </p:nvPr>
        </p:nvSpPr>
        <p:spPr/>
        <p:txBody>
          <a:bodyPr rtlCol="0"/>
          <a:lstStyle>
            <a:lvl1pPr>
              <a:defRPr/>
            </a:lvl1pPr>
          </a:lstStyle>
          <a:p>
            <a:pPr>
              <a:defRPr/>
            </a:pPr>
            <a:fld id="{B32ED561-F11B-4FDC-AD1F-4280A6BDCD77}" type="slidenum">
              <a:rPr lang="en-US" altLang="zh-TW"/>
              <a:pPr>
                <a:defRPr/>
              </a:pPr>
              <a:t>‹#›</a:t>
            </a:fld>
            <a:endParaRPr lang="en-US" altLang="zh-TW"/>
          </a:p>
        </p:txBody>
      </p:sp>
      <p:sp>
        <p:nvSpPr>
          <p:cNvPr id="5" name="頁尾版面配置區 7"/>
          <p:cNvSpPr>
            <a:spLocks noGrp="1"/>
          </p:cNvSpPr>
          <p:nvPr>
            <p:ph type="ftr" sz="quarter" idx="12"/>
          </p:nvPr>
        </p:nvSpPr>
        <p:spPr/>
        <p:txBody>
          <a:bodyPr/>
          <a:lstStyle>
            <a:lvl1pPr>
              <a:defRPr/>
            </a:lvl1pPr>
          </a:lstStyle>
          <a:p>
            <a:pPr>
              <a:defRPr/>
            </a:pPr>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3"/>
          <p:cNvSpPr>
            <a:spLocks noGrp="1"/>
          </p:cNvSpPr>
          <p:nvPr>
            <p:ph type="dt" sz="half" idx="10"/>
          </p:nvPr>
        </p:nvSpPr>
        <p:spPr/>
        <p:txBody>
          <a:bodyPr/>
          <a:lstStyle>
            <a:lvl1pPr>
              <a:defRPr/>
            </a:lvl1pPr>
          </a:lstStyle>
          <a:p>
            <a:pPr>
              <a:defRPr/>
            </a:pPr>
            <a:fld id="{DADA8114-0CF7-4D95-97CD-EA80EB6A1984}" type="datetime1">
              <a:rPr lang="en-US" altLang="zh-TW"/>
              <a:pPr>
                <a:defRPr/>
              </a:pPr>
              <a:t>5/7/2014</a:t>
            </a:fld>
            <a:endParaRPr lang="en-US" altLang="zh-TW"/>
          </a:p>
        </p:txBody>
      </p:sp>
      <p:sp>
        <p:nvSpPr>
          <p:cNvPr id="3" name="頁尾版面配置區 2"/>
          <p:cNvSpPr>
            <a:spLocks noGrp="1"/>
          </p:cNvSpPr>
          <p:nvPr>
            <p:ph type="ftr" sz="quarter" idx="11"/>
          </p:nvPr>
        </p:nvSpPr>
        <p:spPr/>
        <p:txBody>
          <a:bodyPr/>
          <a:lstStyle>
            <a:lvl1pPr>
              <a:defRPr/>
            </a:lvl1pPr>
          </a:lstStyle>
          <a:p>
            <a:pPr>
              <a:defRPr/>
            </a:pPr>
            <a:endParaRPr lang="en-US" altLang="zh-TW"/>
          </a:p>
        </p:txBody>
      </p:sp>
      <p:sp>
        <p:nvSpPr>
          <p:cNvPr id="4" name="投影片編號版面配置區 22"/>
          <p:cNvSpPr>
            <a:spLocks noGrp="1"/>
          </p:cNvSpPr>
          <p:nvPr>
            <p:ph type="sldNum" sz="quarter" idx="12"/>
          </p:nvPr>
        </p:nvSpPr>
        <p:spPr/>
        <p:txBody>
          <a:bodyPr/>
          <a:lstStyle>
            <a:lvl1pPr>
              <a:defRPr/>
            </a:lvl1pPr>
          </a:lstStyle>
          <a:p>
            <a:pPr>
              <a:defRPr/>
            </a:pPr>
            <a:fld id="{B7C3F689-D8B8-4F0D-8172-96A159FC251B}"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5" name="直線接點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kumimoji="0" lang="en-US" dirty="0">
              <a:ea typeface="新細明體" charset="-120"/>
            </a:endParaRPr>
          </a:p>
        </p:txBody>
      </p:sp>
      <p:sp>
        <p:nvSpPr>
          <p:cNvPr id="6" name="直線接點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kumimoji="0" lang="en-US" dirty="0">
              <a:ea typeface="新細明體" charset="-120"/>
            </a:endParaRPr>
          </a:p>
        </p:txBody>
      </p:sp>
      <p:sp>
        <p:nvSpPr>
          <p:cNvPr id="7" name="直線接點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kumimoji="0" lang="en-US" dirty="0">
              <a:ea typeface="新細明體" charset="-120"/>
            </a:endParaRPr>
          </a:p>
        </p:txBody>
      </p:sp>
      <p:sp>
        <p:nvSpPr>
          <p:cNvPr id="8" name="直線接點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kumimoji="0" lang="en-US">
              <a:ea typeface="新細明體" charset="-120"/>
            </a:endParaRPr>
          </a:p>
        </p:txBody>
      </p:sp>
      <p:sp>
        <p:nvSpPr>
          <p:cNvPr id="9" name="矩形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10" name="直線接點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kumimoji="0" lang="en-US">
              <a:ea typeface="新細明體" charset="-120"/>
            </a:endParaRPr>
          </a:p>
        </p:txBody>
      </p:sp>
      <p:sp>
        <p:nvSpPr>
          <p:cNvPr id="11" name="橢圓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2" name="標題 1"/>
          <p:cNvSpPr>
            <a:spLocks noGrp="1"/>
          </p:cNvSpPr>
          <p:nvPr>
            <p:ph type="title"/>
          </p:nvPr>
        </p:nvSpPr>
        <p:spPr>
          <a:xfrm rot="5400000">
            <a:off x="3371850" y="3200400"/>
            <a:ext cx="6309360" cy="457200"/>
          </a:xfrm>
        </p:spPr>
        <p:txBody>
          <a:bodyPr anchor="b"/>
          <a:lstStyle>
            <a:lvl1pPr algn="l">
              <a:buNone/>
              <a:defRPr sz="2000" b="1" cap="small" baseline="0"/>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18" name="內容版面配置區 17"/>
          <p:cNvSpPr>
            <a:spLocks noGrp="1"/>
          </p:cNvSpPr>
          <p:nvPr>
            <p:ph sz="quarter" idx="1"/>
          </p:nvPr>
        </p:nvSpPr>
        <p:spPr>
          <a:xfrm>
            <a:off x="304800" y="274320"/>
            <a:ext cx="5638800" cy="632764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2" name="日期版面配置區 20"/>
          <p:cNvSpPr>
            <a:spLocks noGrp="1"/>
          </p:cNvSpPr>
          <p:nvPr>
            <p:ph type="dt" sz="half" idx="10"/>
          </p:nvPr>
        </p:nvSpPr>
        <p:spPr/>
        <p:txBody>
          <a:bodyPr/>
          <a:lstStyle>
            <a:lvl1pPr>
              <a:defRPr/>
            </a:lvl1pPr>
          </a:lstStyle>
          <a:p>
            <a:pPr>
              <a:defRPr/>
            </a:pPr>
            <a:fld id="{322BA712-CF2B-4B1A-8E91-A3967CB410BC}" type="datetime1">
              <a:rPr lang="en-US" altLang="zh-TW"/>
              <a:pPr>
                <a:defRPr/>
              </a:pPr>
              <a:t>5/7/2014</a:t>
            </a:fld>
            <a:endParaRPr lang="en-US" altLang="zh-TW"/>
          </a:p>
        </p:txBody>
      </p:sp>
      <p:sp>
        <p:nvSpPr>
          <p:cNvPr id="13" name="投影片編號版面配置區 21"/>
          <p:cNvSpPr>
            <a:spLocks noGrp="1"/>
          </p:cNvSpPr>
          <p:nvPr>
            <p:ph type="sldNum" sz="quarter" idx="11"/>
          </p:nvPr>
        </p:nvSpPr>
        <p:spPr/>
        <p:txBody>
          <a:bodyPr rtlCol="0"/>
          <a:lstStyle>
            <a:lvl1pPr>
              <a:defRPr/>
            </a:lvl1pPr>
          </a:lstStyle>
          <a:p>
            <a:pPr>
              <a:defRPr/>
            </a:pPr>
            <a:fld id="{BA4D08EB-350E-43AC-8C5E-B3DA5E8FE257}" type="slidenum">
              <a:rPr lang="en-US" altLang="zh-TW"/>
              <a:pPr>
                <a:defRPr/>
              </a:pPr>
              <a:t>‹#›</a:t>
            </a:fld>
            <a:endParaRPr lang="en-US" altLang="zh-TW"/>
          </a:p>
        </p:txBody>
      </p:sp>
      <p:sp>
        <p:nvSpPr>
          <p:cNvPr id="14" name="頁尾版面配置區 22"/>
          <p:cNvSpPr>
            <a:spLocks noGrp="1"/>
          </p:cNvSpPr>
          <p:nvPr>
            <p:ph type="ftr" sz="quarter" idx="12"/>
          </p:nvPr>
        </p:nvSpPr>
        <p:spPr/>
        <p:txBody>
          <a:bodyPr/>
          <a:lstStyle>
            <a:lvl1pPr>
              <a:defRPr/>
            </a:lvl1pPr>
          </a:lstStyle>
          <a:p>
            <a:pPr>
              <a:defRPr/>
            </a:pPr>
            <a:endParaRPr lang="en-US" altLang="zh-TW"/>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直線接點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kumimoji="0" lang="en-US">
              <a:ea typeface="新細明體" charset="-120"/>
            </a:endParaRPr>
          </a:p>
        </p:txBody>
      </p:sp>
      <p:sp>
        <p:nvSpPr>
          <p:cNvPr id="6" name="橢圓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7" name="直線接點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kumimoji="0" lang="en-US">
              <a:ea typeface="新細明體" charset="-120"/>
            </a:endParaRPr>
          </a:p>
        </p:txBody>
      </p:sp>
      <p:sp>
        <p:nvSpPr>
          <p:cNvPr id="8" name="矩形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9" name="直線接點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kumimoji="0" lang="en-US">
              <a:ea typeface="新細明體" charset="-120"/>
            </a:endParaRPr>
          </a:p>
        </p:txBody>
      </p:sp>
      <p:sp>
        <p:nvSpPr>
          <p:cNvPr id="10" name="直線接點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kumimoji="0" lang="en-US" dirty="0">
              <a:ea typeface="新細明體" charset="-120"/>
            </a:endParaRPr>
          </a:p>
        </p:txBody>
      </p:sp>
      <p:sp>
        <p:nvSpPr>
          <p:cNvPr id="11" name="直線接點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kumimoji="0" lang="en-US" dirty="0">
              <a:ea typeface="新細明體" charset="-120"/>
            </a:endParaRPr>
          </a:p>
        </p:txBody>
      </p:sp>
      <p:sp>
        <p:nvSpPr>
          <p:cNvPr id="2" name="標題 1"/>
          <p:cNvSpPr>
            <a:spLocks noGrp="1"/>
          </p:cNvSpPr>
          <p:nvPr>
            <p:ph type="title"/>
          </p:nvPr>
        </p:nvSpPr>
        <p:spPr>
          <a:xfrm rot="5400000">
            <a:off x="3350133" y="3200400"/>
            <a:ext cx="6309360" cy="457200"/>
          </a:xfrm>
        </p:spPr>
        <p:txBody>
          <a:bodyPr anchor="b"/>
          <a:lstStyle>
            <a:lvl1pPr algn="l">
              <a:buNone/>
              <a:defRPr sz="2000" b="1"/>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12" name="日期版面配置區 16"/>
          <p:cNvSpPr>
            <a:spLocks noGrp="1"/>
          </p:cNvSpPr>
          <p:nvPr>
            <p:ph type="dt" sz="half" idx="10"/>
          </p:nvPr>
        </p:nvSpPr>
        <p:spPr/>
        <p:txBody>
          <a:bodyPr/>
          <a:lstStyle>
            <a:lvl1pPr>
              <a:defRPr/>
            </a:lvl1pPr>
          </a:lstStyle>
          <a:p>
            <a:pPr>
              <a:defRPr/>
            </a:pPr>
            <a:fld id="{6A1EFC8E-DA91-4826-81D0-21C3F1FE6CDA}" type="datetime1">
              <a:rPr lang="en-US" altLang="zh-TW"/>
              <a:pPr>
                <a:defRPr/>
              </a:pPr>
              <a:t>5/7/2014</a:t>
            </a:fld>
            <a:endParaRPr lang="en-US" altLang="zh-TW"/>
          </a:p>
        </p:txBody>
      </p:sp>
      <p:sp>
        <p:nvSpPr>
          <p:cNvPr id="13" name="投影片編號版面配置區 17"/>
          <p:cNvSpPr>
            <a:spLocks noGrp="1"/>
          </p:cNvSpPr>
          <p:nvPr>
            <p:ph type="sldNum" sz="quarter" idx="11"/>
          </p:nvPr>
        </p:nvSpPr>
        <p:spPr/>
        <p:txBody>
          <a:bodyPr rtlCol="0"/>
          <a:lstStyle>
            <a:lvl1pPr>
              <a:defRPr/>
            </a:lvl1pPr>
          </a:lstStyle>
          <a:p>
            <a:pPr>
              <a:defRPr/>
            </a:pPr>
            <a:fld id="{A8BB5CDC-B50F-4A41-AEB5-965BB2119749}" type="slidenum">
              <a:rPr lang="en-US" altLang="zh-TW"/>
              <a:pPr>
                <a:defRPr/>
              </a:pPr>
              <a:t>‹#›</a:t>
            </a:fld>
            <a:endParaRPr lang="en-US" altLang="zh-TW"/>
          </a:p>
        </p:txBody>
      </p:sp>
      <p:sp>
        <p:nvSpPr>
          <p:cNvPr id="14" name="頁尾版面配置區 20"/>
          <p:cNvSpPr>
            <a:spLocks noGrp="1"/>
          </p:cNvSpPr>
          <p:nvPr>
            <p:ph type="ftr" sz="quarter" idx="12"/>
          </p:nvPr>
        </p:nvSpPr>
        <p:spPr/>
        <p:txBody>
          <a:bodyPr/>
          <a:lstStyle>
            <a:lvl1pPr>
              <a:defRPr/>
            </a:lvl1pPr>
          </a:lstStyle>
          <a:p>
            <a:pPr>
              <a:defRPr/>
            </a:pPr>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kumimoji="0" lang="en-US" dirty="0">
              <a:ea typeface="新細明體" charset="-120"/>
            </a:endParaRPr>
          </a:p>
        </p:txBody>
      </p:sp>
      <p:sp>
        <p:nvSpPr>
          <p:cNvPr id="22" name="標題版面配置區 21"/>
          <p:cNvSpPr>
            <a:spLocks noGrp="1"/>
          </p:cNvSpPr>
          <p:nvPr>
            <p:ph type="title"/>
          </p:nvPr>
        </p:nvSpPr>
        <p:spPr>
          <a:xfrm>
            <a:off x="457200" y="274638"/>
            <a:ext cx="7467600" cy="1143000"/>
          </a:xfrm>
          <a:prstGeom prst="rect">
            <a:avLst/>
          </a:prstGeom>
        </p:spPr>
        <p:txBody>
          <a:bodyPr vert="horz" anchor="ctr">
            <a:normAutofit/>
          </a:bodyPr>
          <a:lstStyle/>
          <a:p>
            <a:r>
              <a:rPr lang="zh-TW" altLang="en-US" dirty="0" smtClean="0"/>
              <a:t>按一下以編輯母片標題樣式</a:t>
            </a:r>
            <a:endParaRPr lang="en-US" dirty="0"/>
          </a:p>
        </p:txBody>
      </p:sp>
      <p:sp>
        <p:nvSpPr>
          <p:cNvPr id="12292" name="文字版面配置區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14" name="日期版面配置區 13"/>
          <p:cNvSpPr>
            <a:spLocks noGrp="1"/>
          </p:cNvSpPr>
          <p:nvPr>
            <p:ph type="dt" sz="half" idx="2"/>
          </p:nvPr>
        </p:nvSpPr>
        <p:spPr>
          <a:xfrm rot="5400000">
            <a:off x="7589045" y="1081881"/>
            <a:ext cx="2011362" cy="38417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chemeClr val="tx2"/>
                </a:solidFill>
              </a:defRPr>
            </a:lvl1pPr>
          </a:lstStyle>
          <a:p>
            <a:pPr>
              <a:defRPr/>
            </a:pPr>
            <a:fld id="{31A487CD-3B2E-40BC-B08F-A0B02523C8D0}" type="datetime1">
              <a:rPr lang="en-US" altLang="zh-TW"/>
              <a:pPr>
                <a:defRPr/>
              </a:pPr>
              <a:t>5/7/2014</a:t>
            </a:fld>
            <a:endParaRPr lang="en-US" altLang="zh-TW"/>
          </a:p>
        </p:txBody>
      </p:sp>
      <p:sp>
        <p:nvSpPr>
          <p:cNvPr id="3" name="頁尾版面配置區 2"/>
          <p:cNvSpPr>
            <a:spLocks noGrp="1"/>
          </p:cNvSpPr>
          <p:nvPr>
            <p:ph type="ftr" sz="quarter" idx="3"/>
          </p:nvPr>
        </p:nvSpPr>
        <p:spPr>
          <a:xfrm rot="5400000">
            <a:off x="6989763" y="3736975"/>
            <a:ext cx="3200400"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chemeClr val="tx2"/>
                </a:solidFill>
              </a:defRPr>
            </a:lvl1pPr>
          </a:lstStyle>
          <a:p>
            <a:pPr>
              <a:defRPr/>
            </a:pPr>
            <a:endParaRPr lang="en-US" altLang="zh-TW"/>
          </a:p>
        </p:txBody>
      </p:sp>
      <p:sp>
        <p:nvSpPr>
          <p:cNvPr id="7" name="直線接點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kumimoji="0" lang="en-US">
              <a:ea typeface="新細明體" charset="-120"/>
            </a:endParaRPr>
          </a:p>
        </p:txBody>
      </p:sp>
      <p:sp>
        <p:nvSpPr>
          <p:cNvPr id="9" name="直線接點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kumimoji="0" lang="en-US">
              <a:ea typeface="新細明體" charset="-120"/>
            </a:endParaRPr>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11" name="直線接點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kumimoji="0" lang="en-US">
              <a:ea typeface="新細明體" charset="-120"/>
            </a:endParaRPr>
          </a:p>
        </p:txBody>
      </p:sp>
      <p:sp>
        <p:nvSpPr>
          <p:cNvPr id="12" name="橢圓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23" name="投影片編號版面配置區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ea typeface="新細明體" charset="-120"/>
              </a:defRPr>
            </a:lvl1pPr>
          </a:lstStyle>
          <a:p>
            <a:pPr>
              <a:defRPr/>
            </a:pPr>
            <a:fld id="{F03685EB-411C-49D6-967D-9F00FE429BE9}"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19" r:id="rId4"/>
    <p:sldLayoutId id="2147484320" r:id="rId5"/>
    <p:sldLayoutId id="2147484330" r:id="rId6"/>
    <p:sldLayoutId id="2147484321" r:id="rId7"/>
    <p:sldLayoutId id="2147484331" r:id="rId8"/>
    <p:sldLayoutId id="2147484332" r:id="rId9"/>
    <p:sldLayoutId id="2147484322" r:id="rId10"/>
    <p:sldLayoutId id="2147484323" r:id="rId11"/>
    <p:sldLayoutId id="2147484324" r:id="rId12"/>
    <p:sldLayoutId id="2147484325" r:id="rId13"/>
    <p:sldLayoutId id="2147484326" r:id="rId14"/>
  </p:sldLayoutIdLst>
  <p:hf hdr="0" ftr="0" dt="0"/>
  <p:txStyles>
    <p:titleStyle>
      <a:lvl1pPr algn="l" rtl="0" eaLnBrk="0" fontAlgn="base" hangingPunct="0">
        <a:spcBef>
          <a:spcPct val="0"/>
        </a:spcBef>
        <a:spcAft>
          <a:spcPct val="0"/>
        </a:spcAft>
        <a:defRPr sz="4000" b="1" kern="1200" cap="small">
          <a:solidFill>
            <a:schemeClr val="tx1"/>
          </a:solidFill>
          <a:latin typeface="Times New Roman" pitchFamily="18" charset="0"/>
          <a:ea typeface="+mj-ea"/>
          <a:cs typeface="Times New Roman" pitchFamily="18" charset="0"/>
        </a:defRPr>
      </a:lvl1pPr>
      <a:lvl2pPr algn="l" rtl="0" eaLnBrk="0" fontAlgn="base" hangingPunct="0">
        <a:spcBef>
          <a:spcPct val="0"/>
        </a:spcBef>
        <a:spcAft>
          <a:spcPct val="0"/>
        </a:spcAft>
        <a:defRPr sz="4000" b="1">
          <a:solidFill>
            <a:schemeClr val="tx1"/>
          </a:solidFill>
          <a:latin typeface="Times New Roman" pitchFamily="18" charset="0"/>
          <a:ea typeface="新細明體" charset="-120"/>
          <a:cs typeface="Times New Roman" pitchFamily="18" charset="0"/>
        </a:defRPr>
      </a:lvl2pPr>
      <a:lvl3pPr algn="l" rtl="0" eaLnBrk="0" fontAlgn="base" hangingPunct="0">
        <a:spcBef>
          <a:spcPct val="0"/>
        </a:spcBef>
        <a:spcAft>
          <a:spcPct val="0"/>
        </a:spcAft>
        <a:defRPr sz="4000" b="1">
          <a:solidFill>
            <a:schemeClr val="tx1"/>
          </a:solidFill>
          <a:latin typeface="Times New Roman" pitchFamily="18" charset="0"/>
          <a:ea typeface="新細明體" charset="-120"/>
          <a:cs typeface="Times New Roman" pitchFamily="18" charset="0"/>
        </a:defRPr>
      </a:lvl3pPr>
      <a:lvl4pPr algn="l" rtl="0" eaLnBrk="0" fontAlgn="base" hangingPunct="0">
        <a:spcBef>
          <a:spcPct val="0"/>
        </a:spcBef>
        <a:spcAft>
          <a:spcPct val="0"/>
        </a:spcAft>
        <a:defRPr sz="4000" b="1">
          <a:solidFill>
            <a:schemeClr val="tx1"/>
          </a:solidFill>
          <a:latin typeface="Times New Roman" pitchFamily="18" charset="0"/>
          <a:ea typeface="新細明體" charset="-120"/>
          <a:cs typeface="Times New Roman" pitchFamily="18" charset="0"/>
        </a:defRPr>
      </a:lvl4pPr>
      <a:lvl5pPr algn="l" rtl="0" eaLnBrk="0" fontAlgn="base" hangingPunct="0">
        <a:spcBef>
          <a:spcPct val="0"/>
        </a:spcBef>
        <a:spcAft>
          <a:spcPct val="0"/>
        </a:spcAft>
        <a:defRPr sz="4000" b="1">
          <a:solidFill>
            <a:schemeClr val="tx1"/>
          </a:solidFill>
          <a:latin typeface="Times New Roman" pitchFamily="18" charset="0"/>
          <a:ea typeface="新細明體" charset="-120"/>
          <a:cs typeface="Times New Roman" pitchFamily="18" charset="0"/>
        </a:defRPr>
      </a:lvl5pPr>
      <a:lvl6pPr marL="457200" algn="l" rtl="0" fontAlgn="base">
        <a:spcBef>
          <a:spcPct val="0"/>
        </a:spcBef>
        <a:spcAft>
          <a:spcPct val="0"/>
        </a:spcAft>
        <a:defRPr sz="4000" b="1">
          <a:solidFill>
            <a:schemeClr val="tx1"/>
          </a:solidFill>
          <a:latin typeface="Times New Roman" pitchFamily="18" charset="0"/>
          <a:ea typeface="新細明體" charset="-120"/>
          <a:cs typeface="Times New Roman" pitchFamily="18" charset="0"/>
        </a:defRPr>
      </a:lvl6pPr>
      <a:lvl7pPr marL="914400" algn="l" rtl="0" fontAlgn="base">
        <a:spcBef>
          <a:spcPct val="0"/>
        </a:spcBef>
        <a:spcAft>
          <a:spcPct val="0"/>
        </a:spcAft>
        <a:defRPr sz="4000" b="1">
          <a:solidFill>
            <a:schemeClr val="tx1"/>
          </a:solidFill>
          <a:latin typeface="Times New Roman" pitchFamily="18" charset="0"/>
          <a:ea typeface="新細明體" charset="-120"/>
          <a:cs typeface="Times New Roman" pitchFamily="18" charset="0"/>
        </a:defRPr>
      </a:lvl7pPr>
      <a:lvl8pPr marL="1371600" algn="l" rtl="0" fontAlgn="base">
        <a:spcBef>
          <a:spcPct val="0"/>
        </a:spcBef>
        <a:spcAft>
          <a:spcPct val="0"/>
        </a:spcAft>
        <a:defRPr sz="4000" b="1">
          <a:solidFill>
            <a:schemeClr val="tx1"/>
          </a:solidFill>
          <a:latin typeface="Times New Roman" pitchFamily="18" charset="0"/>
          <a:ea typeface="新細明體" charset="-120"/>
          <a:cs typeface="Times New Roman" pitchFamily="18" charset="0"/>
        </a:defRPr>
      </a:lvl8pPr>
      <a:lvl9pPr marL="1828800" algn="l" rtl="0" fontAlgn="base">
        <a:spcBef>
          <a:spcPct val="0"/>
        </a:spcBef>
        <a:spcAft>
          <a:spcPct val="0"/>
        </a:spcAft>
        <a:defRPr sz="4000" b="1">
          <a:solidFill>
            <a:schemeClr val="tx1"/>
          </a:solidFill>
          <a:latin typeface="Times New Roman" pitchFamily="18" charset="0"/>
          <a:ea typeface="新細明體" charset="-120"/>
          <a:cs typeface="Times New Roman" pitchFamily="18" charset="0"/>
        </a:defRPr>
      </a:lvl9pPr>
    </p:titleStyle>
    <p:bodyStyle>
      <a:lvl1pPr marL="273050" indent="-273050" algn="l" rtl="0" eaLnBrk="0" fontAlgn="base" hangingPunct="0">
        <a:spcBef>
          <a:spcPts val="600"/>
        </a:spcBef>
        <a:spcAft>
          <a:spcPts val="600"/>
        </a:spcAft>
        <a:buClr>
          <a:schemeClr val="accent1"/>
        </a:buClr>
        <a:buSzPct val="70000"/>
        <a:buFont typeface="Wingdings" pitchFamily="2" charset="2"/>
        <a:buChar char=""/>
        <a:defRPr sz="2800" kern="1200">
          <a:solidFill>
            <a:schemeClr val="tx1"/>
          </a:solidFill>
          <a:latin typeface="Times New Roman" pitchFamily="18" charset="0"/>
          <a:ea typeface="+mn-ea"/>
          <a:cs typeface="Times New Roman" pitchFamily="18" charset="0"/>
        </a:defRPr>
      </a:lvl1pPr>
      <a:lvl2pPr marL="639763" indent="-273050" algn="l" rtl="0" eaLnBrk="0" fontAlgn="base" hangingPunct="0">
        <a:spcBef>
          <a:spcPct val="20000"/>
        </a:spcBef>
        <a:spcAft>
          <a:spcPts val="600"/>
        </a:spcAft>
        <a:buClr>
          <a:schemeClr val="accent1"/>
        </a:buClr>
        <a:buSzPct val="80000"/>
        <a:buFont typeface="Wingdings 2" pitchFamily="18" charset="2"/>
        <a:buChar char=""/>
        <a:defRPr sz="2100" kern="1200">
          <a:solidFill>
            <a:schemeClr val="tx1"/>
          </a:solidFill>
          <a:latin typeface="Times New Roman" pitchFamily="18" charset="0"/>
          <a:ea typeface="+mn-ea"/>
          <a:cs typeface="Times New Roman" pitchFamily="18" charset="0"/>
        </a:defRPr>
      </a:lvl2pPr>
      <a:lvl3pPr marL="914400" indent="-182563" algn="l" rtl="0" eaLnBrk="0" fontAlgn="base" hangingPunct="0">
        <a:spcBef>
          <a:spcPct val="20000"/>
        </a:spcBef>
        <a:spcAft>
          <a:spcPts val="600"/>
        </a:spcAft>
        <a:buClr>
          <a:srgbClr val="E0752F"/>
        </a:buClr>
        <a:buSzPct val="60000"/>
        <a:buFont typeface="Wingdings" pitchFamily="2" charset="2"/>
        <a:buChar char=""/>
        <a:defRPr kern="1200">
          <a:solidFill>
            <a:schemeClr val="tx1"/>
          </a:solidFill>
          <a:latin typeface="Times New Roman" pitchFamily="18" charset="0"/>
          <a:ea typeface="+mn-ea"/>
          <a:cs typeface="Times New Roman" pitchFamily="18" charset="0"/>
        </a:defRPr>
      </a:lvl3pPr>
      <a:lvl4pPr marL="1187450" indent="-182563" algn="l" rtl="0" eaLnBrk="0" fontAlgn="base" hangingPunct="0">
        <a:spcBef>
          <a:spcPct val="20000"/>
        </a:spcBef>
        <a:spcAft>
          <a:spcPts val="600"/>
        </a:spcAft>
        <a:buClr>
          <a:srgbClr val="FEC3AE"/>
        </a:buClr>
        <a:buSzPct val="60000"/>
        <a:buFont typeface="Wingdings" pitchFamily="2" charset="2"/>
        <a:buChar char=""/>
        <a:defRPr kern="1200">
          <a:solidFill>
            <a:schemeClr val="tx1"/>
          </a:solidFill>
          <a:latin typeface="Times New Roman" pitchFamily="18" charset="0"/>
          <a:ea typeface="+mn-ea"/>
          <a:cs typeface="Times New Roman" pitchFamily="18" charset="0"/>
        </a:defRPr>
      </a:lvl4pPr>
      <a:lvl5pPr marL="1462088" indent="-182563" algn="l" rtl="0" eaLnBrk="0" fontAlgn="base" hangingPunct="0">
        <a:spcBef>
          <a:spcPct val="20000"/>
        </a:spcBef>
        <a:spcAft>
          <a:spcPts val="600"/>
        </a:spcAft>
        <a:buClr>
          <a:srgbClr val="BDCAE9"/>
        </a:buClr>
        <a:buSzPct val="68000"/>
        <a:buFont typeface="Wingdings 2" pitchFamily="18" charset="2"/>
        <a:buChar char=""/>
        <a:defRPr sz="1600" kern="1200">
          <a:solidFill>
            <a:schemeClr val="tx1"/>
          </a:solidFill>
          <a:latin typeface="Times New Roman" pitchFamily="18" charset="0"/>
          <a:ea typeface="+mn-ea"/>
          <a:cs typeface="Times New Roman" pitchFamily="18" charset="0"/>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topic.cheers.com.tw/news/20140211_college.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m.cheers.com.tw/article/article.action?id=505689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image" Target="../media/image6.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emf"/><Relationship Id="rId5" Type="http://schemas.openxmlformats.org/officeDocument/2006/relationships/oleObject" Target="../embeddings/oleObject6.bin"/><Relationship Id="rId4" Type="http://schemas.openxmlformats.org/officeDocument/2006/relationships/image" Target="../media/image9.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16.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22.emf"/><Relationship Id="rId2" Type="http://schemas.openxmlformats.org/officeDocument/2006/relationships/slideLayout" Target="../slideLayouts/slideLayout14.xml"/><Relationship Id="rId1" Type="http://schemas.openxmlformats.org/officeDocument/2006/relationships/vmlDrawing" Target="../drawings/vmlDrawing7.vml"/><Relationship Id="rId6" Type="http://schemas.openxmlformats.org/officeDocument/2006/relationships/image" Target="../media/image19.e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21.emf"/><Relationship Id="rId4" Type="http://schemas.openxmlformats.org/officeDocument/2006/relationships/image" Target="../media/image18.emf"/><Relationship Id="rId9" Type="http://schemas.openxmlformats.org/officeDocument/2006/relationships/oleObject" Target="../embeddings/oleObject12.bin"/><Relationship Id="rId14" Type="http://schemas.openxmlformats.org/officeDocument/2006/relationships/image" Target="../media/image23.emf"/></Relationships>
</file>

<file path=ppt/slides/_rels/slide42.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8.e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5.e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27.emf"/><Relationship Id="rId4" Type="http://schemas.openxmlformats.org/officeDocument/2006/relationships/image" Target="../media/image24.emf"/><Relationship Id="rId9" Type="http://schemas.openxmlformats.org/officeDocument/2006/relationships/oleObject" Target="../embeddings/oleObject18.bin"/><Relationship Id="rId14" Type="http://schemas.openxmlformats.org/officeDocument/2006/relationships/image" Target="../media/image29.wmf"/></Relationships>
</file>

<file path=ppt/slides/_rels/slide4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26.bin"/><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46.wmf"/><Relationship Id="rId17" Type="http://schemas.openxmlformats.org/officeDocument/2006/relationships/oleObject" Target="../embeddings/oleObject28.bin"/><Relationship Id="rId2" Type="http://schemas.openxmlformats.org/officeDocument/2006/relationships/slideLayout" Target="../slideLayouts/slideLayout2.xml"/><Relationship Id="rId16" Type="http://schemas.openxmlformats.org/officeDocument/2006/relationships/image" Target="../media/image48.wmf"/><Relationship Id="rId1" Type="http://schemas.openxmlformats.org/officeDocument/2006/relationships/vmlDrawing" Target="../drawings/vmlDrawing9.vml"/><Relationship Id="rId6" Type="http://schemas.openxmlformats.org/officeDocument/2006/relationships/image" Target="../media/image43.w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oleObject" Target="../embeddings/oleObject27.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24.bin"/><Relationship Id="rId14" Type="http://schemas.openxmlformats.org/officeDocument/2006/relationships/image" Target="../media/image47.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9.emf"/><Relationship Id="rId4" Type="http://schemas.openxmlformats.org/officeDocument/2006/relationships/oleObject" Target="../embeddings/Microsoft_Excel_97-2003_Worksheet1.xls"/></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50.emf"/><Relationship Id="rId4" Type="http://schemas.openxmlformats.org/officeDocument/2006/relationships/oleObject" Target="../embeddings/Microsoft_Excel_97-2003_Worksheet2.xls"/></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0"/>
            <a:ext cx="7920880" cy="607346"/>
          </a:xfrm>
        </p:spPr>
        <p:txBody>
          <a:bodyPr>
            <a:normAutofit fontScale="90000"/>
          </a:bodyPr>
          <a:lstStyle/>
          <a:p>
            <a:r>
              <a:rPr lang="en-US" altLang="zh-TW" sz="3600" dirty="0">
                <a:effectLst>
                  <a:outerShdw blurRad="38100" dist="38100" dir="2700000" algn="tl">
                    <a:srgbClr val="000000">
                      <a:alpha val="43137"/>
                    </a:srgbClr>
                  </a:outerShdw>
                </a:effectLst>
              </a:rPr>
              <a:t>Gary S. </a:t>
            </a:r>
            <a:r>
              <a:rPr lang="en-US" altLang="zh-TW" sz="3600" dirty="0" smtClean="0">
                <a:effectLst>
                  <a:outerShdw blurRad="38100" dist="38100" dir="2700000" algn="tl">
                    <a:srgbClr val="000000">
                      <a:alpha val="43137"/>
                    </a:srgbClr>
                  </a:outerShdw>
                </a:effectLst>
              </a:rPr>
              <a:t>Becker </a:t>
            </a:r>
            <a:r>
              <a:rPr lang="en-US" altLang="zh-TW" sz="2400" dirty="0" smtClean="0"/>
              <a:t>(</a:t>
            </a:r>
            <a:r>
              <a:rPr lang="en-US" altLang="zh-TW" sz="2400" dirty="0"/>
              <a:t>December 2, 1930 – May 3, 2014)</a:t>
            </a:r>
            <a:endParaRPr lang="zh-TW" altLang="en-US" sz="2400" dirty="0"/>
          </a:p>
        </p:txBody>
      </p:sp>
      <p:sp>
        <p:nvSpPr>
          <p:cNvPr id="10" name="內容版面配置區 9"/>
          <p:cNvSpPr>
            <a:spLocks noGrp="1"/>
          </p:cNvSpPr>
          <p:nvPr>
            <p:ph sz="quarter" idx="2"/>
          </p:nvPr>
        </p:nvSpPr>
        <p:spPr>
          <a:xfrm>
            <a:off x="3923928" y="548680"/>
            <a:ext cx="4464496" cy="6309320"/>
          </a:xfrm>
        </p:spPr>
        <p:txBody>
          <a:bodyPr/>
          <a:lstStyle/>
          <a:p>
            <a:pPr marL="342900" lvl="0" indent="-228600" eaLnBrk="1" fontAlgn="auto" hangingPunct="1">
              <a:spcBef>
                <a:spcPct val="20000"/>
              </a:spcBef>
              <a:spcAft>
                <a:spcPts val="0"/>
              </a:spcAft>
              <a:buSzTx/>
              <a:buFont typeface="Wingdings" panose="05000000000000000000" pitchFamily="2" charset="2"/>
              <a:buChar char="u"/>
            </a:pPr>
            <a:r>
              <a:rPr lang="en-US" altLang="zh-TW" sz="2000" b="1" dirty="0">
                <a:solidFill>
                  <a:srgbClr val="2F2B20"/>
                </a:solidFill>
              </a:rPr>
              <a:t> </a:t>
            </a:r>
            <a:r>
              <a:rPr lang="en-US" altLang="zh-TW" sz="2100" b="1" dirty="0">
                <a:solidFill>
                  <a:srgbClr val="2F2B20"/>
                </a:solidFill>
              </a:rPr>
              <a:t>Institution</a:t>
            </a:r>
            <a:r>
              <a:rPr lang="en-US" altLang="zh-TW" sz="2100" dirty="0">
                <a:solidFill>
                  <a:srgbClr val="2F2B20"/>
                </a:solidFill>
              </a:rPr>
              <a:t>: </a:t>
            </a:r>
          </a:p>
          <a:p>
            <a:pPr marL="114300" lvl="0" indent="0" eaLnBrk="1" fontAlgn="auto" hangingPunct="1">
              <a:spcBef>
                <a:spcPct val="20000"/>
              </a:spcBef>
              <a:spcAft>
                <a:spcPts val="0"/>
              </a:spcAft>
              <a:buClr>
                <a:srgbClr val="A9A57C"/>
              </a:buClr>
              <a:buSzTx/>
              <a:buNone/>
            </a:pPr>
            <a:r>
              <a:rPr lang="en-US" altLang="zh-TW" sz="2100" dirty="0">
                <a:solidFill>
                  <a:srgbClr val="2F2B20"/>
                </a:solidFill>
              </a:rPr>
              <a:t>University of Chicago(1968–2014)</a:t>
            </a:r>
          </a:p>
          <a:p>
            <a:pPr marL="342900" lvl="0" indent="-228600" eaLnBrk="1" fontAlgn="auto" hangingPunct="1">
              <a:spcBef>
                <a:spcPct val="20000"/>
              </a:spcBef>
              <a:spcAft>
                <a:spcPts val="0"/>
              </a:spcAft>
              <a:buSzTx/>
              <a:buFont typeface="Wingdings" panose="05000000000000000000" pitchFamily="2" charset="2"/>
              <a:buChar char="u"/>
            </a:pPr>
            <a:r>
              <a:rPr lang="en-US" altLang="zh-TW" sz="2100" b="1" dirty="0">
                <a:solidFill>
                  <a:srgbClr val="2F2B20"/>
                </a:solidFill>
              </a:rPr>
              <a:t> Field</a:t>
            </a:r>
            <a:r>
              <a:rPr lang="en-US" altLang="zh-TW" sz="2100" dirty="0">
                <a:solidFill>
                  <a:srgbClr val="2F2B20"/>
                </a:solidFill>
              </a:rPr>
              <a:t>:</a:t>
            </a:r>
          </a:p>
          <a:p>
            <a:pPr marL="114300" lvl="0" indent="0" eaLnBrk="1" fontAlgn="auto" hangingPunct="1">
              <a:spcBef>
                <a:spcPct val="20000"/>
              </a:spcBef>
              <a:spcAft>
                <a:spcPts val="0"/>
              </a:spcAft>
              <a:buClr>
                <a:srgbClr val="A9A57C"/>
              </a:buClr>
              <a:buSzTx/>
              <a:buNone/>
            </a:pPr>
            <a:r>
              <a:rPr lang="en-US" altLang="zh-TW" sz="2100" dirty="0">
                <a:solidFill>
                  <a:srgbClr val="2F2B20"/>
                </a:solidFill>
              </a:rPr>
              <a:t>Social economics </a:t>
            </a:r>
          </a:p>
          <a:p>
            <a:pPr marL="342900" lvl="0" indent="-228600" eaLnBrk="1" fontAlgn="auto" hangingPunct="1">
              <a:spcBef>
                <a:spcPct val="20000"/>
              </a:spcBef>
              <a:spcAft>
                <a:spcPts val="0"/>
              </a:spcAft>
              <a:buSzTx/>
              <a:buFont typeface="Wingdings" panose="05000000000000000000" pitchFamily="2" charset="2"/>
              <a:buChar char="u"/>
            </a:pPr>
            <a:r>
              <a:rPr lang="en-US" altLang="zh-TW" sz="2100" b="1" dirty="0">
                <a:solidFill>
                  <a:srgbClr val="2F2B20"/>
                </a:solidFill>
              </a:rPr>
              <a:t> Contributions</a:t>
            </a:r>
            <a:r>
              <a:rPr lang="en-US" altLang="zh-TW" sz="2100" dirty="0">
                <a:solidFill>
                  <a:srgbClr val="2F2B20"/>
                </a:solidFill>
              </a:rPr>
              <a:t>: </a:t>
            </a:r>
          </a:p>
          <a:p>
            <a:pPr marL="114300" lvl="0" indent="0" eaLnBrk="1" fontAlgn="auto" hangingPunct="1">
              <a:spcBef>
                <a:spcPct val="20000"/>
              </a:spcBef>
              <a:spcAft>
                <a:spcPts val="0"/>
              </a:spcAft>
              <a:buClr>
                <a:srgbClr val="A9A57C"/>
              </a:buClr>
              <a:buSzTx/>
              <a:buNone/>
            </a:pPr>
            <a:r>
              <a:rPr lang="en-US" altLang="zh-TW" sz="2100" dirty="0">
                <a:solidFill>
                  <a:srgbClr val="2F2B20"/>
                </a:solidFill>
              </a:rPr>
              <a:t>Analysis of </a:t>
            </a:r>
            <a:r>
              <a:rPr lang="en-US" altLang="zh-TW" sz="2100" b="1" u="sng" dirty="0">
                <a:solidFill>
                  <a:srgbClr val="2F2B20"/>
                </a:solidFill>
              </a:rPr>
              <a:t>human capital </a:t>
            </a:r>
            <a:r>
              <a:rPr lang="en-US" altLang="zh-TW" sz="2100" dirty="0">
                <a:solidFill>
                  <a:srgbClr val="2F2B20"/>
                </a:solidFill>
              </a:rPr>
              <a:t>, Rotten kid theorem(social interaction)</a:t>
            </a:r>
          </a:p>
          <a:p>
            <a:pPr marL="342900" lvl="0" indent="-228600" eaLnBrk="1" fontAlgn="auto" hangingPunct="1">
              <a:spcBef>
                <a:spcPct val="20000"/>
              </a:spcBef>
              <a:spcAft>
                <a:spcPts val="0"/>
              </a:spcAft>
              <a:buSzTx/>
              <a:buFont typeface="Wingdings" panose="05000000000000000000" pitchFamily="2" charset="2"/>
              <a:buChar char="u"/>
            </a:pPr>
            <a:r>
              <a:rPr lang="en-US" altLang="zh-TW" sz="2100" b="1" dirty="0">
                <a:solidFill>
                  <a:srgbClr val="2F2B20"/>
                </a:solidFill>
              </a:rPr>
              <a:t> Awards</a:t>
            </a:r>
            <a:r>
              <a:rPr lang="en-US" altLang="zh-TW" sz="2100" dirty="0">
                <a:solidFill>
                  <a:srgbClr val="2F2B20"/>
                </a:solidFill>
              </a:rPr>
              <a:t>: </a:t>
            </a:r>
          </a:p>
          <a:p>
            <a:pPr marL="342900" lvl="0" indent="-228600" eaLnBrk="1" fontAlgn="auto" hangingPunct="1">
              <a:spcBef>
                <a:spcPct val="20000"/>
              </a:spcBef>
              <a:spcAft>
                <a:spcPts val="0"/>
              </a:spcAft>
              <a:buSzTx/>
              <a:buFont typeface="Wingdings" panose="05000000000000000000" pitchFamily="2" charset="2"/>
              <a:buChar char="Ø"/>
            </a:pPr>
            <a:r>
              <a:rPr lang="en-US" altLang="zh-TW" sz="2100" dirty="0">
                <a:solidFill>
                  <a:srgbClr val="2F2B20"/>
                </a:solidFill>
              </a:rPr>
              <a:t>1967 - John Bates Clark Medal</a:t>
            </a:r>
          </a:p>
          <a:p>
            <a:pPr marL="342900" lvl="0" indent="-228600" eaLnBrk="1" fontAlgn="auto" hangingPunct="1">
              <a:spcBef>
                <a:spcPct val="20000"/>
              </a:spcBef>
              <a:spcAft>
                <a:spcPts val="0"/>
              </a:spcAft>
              <a:buSzTx/>
              <a:buFont typeface="Wingdings" panose="05000000000000000000" pitchFamily="2" charset="2"/>
              <a:buChar char="Ø"/>
            </a:pPr>
            <a:r>
              <a:rPr lang="en-US" altLang="zh-TW" sz="2100" b="1" u="sng" dirty="0">
                <a:solidFill>
                  <a:srgbClr val="2F2B20"/>
                </a:solidFill>
              </a:rPr>
              <a:t>1992 - Nobel Memorial Prize in Economic Sciences</a:t>
            </a:r>
          </a:p>
          <a:p>
            <a:pPr marL="342900" lvl="0" indent="-228600" eaLnBrk="1" fontAlgn="auto" hangingPunct="1">
              <a:spcBef>
                <a:spcPct val="20000"/>
              </a:spcBef>
              <a:spcAft>
                <a:spcPts val="0"/>
              </a:spcAft>
              <a:buSzTx/>
              <a:buFont typeface="Wingdings" panose="05000000000000000000" pitchFamily="2" charset="2"/>
              <a:buChar char="Ø"/>
            </a:pPr>
            <a:r>
              <a:rPr lang="en-US" altLang="zh-TW" sz="2100" dirty="0">
                <a:solidFill>
                  <a:srgbClr val="2F2B20"/>
                </a:solidFill>
              </a:rPr>
              <a:t>1997 - Pontifical Academy of Sciences</a:t>
            </a:r>
          </a:p>
          <a:p>
            <a:pPr marL="342900" lvl="0" indent="-228600" eaLnBrk="1" fontAlgn="auto" hangingPunct="1">
              <a:spcBef>
                <a:spcPct val="20000"/>
              </a:spcBef>
              <a:spcAft>
                <a:spcPts val="0"/>
              </a:spcAft>
              <a:buSzTx/>
              <a:buFont typeface="Wingdings" panose="05000000000000000000" pitchFamily="2" charset="2"/>
              <a:buChar char="Ø"/>
            </a:pPr>
            <a:r>
              <a:rPr lang="en-US" altLang="zh-TW" sz="2100" dirty="0">
                <a:solidFill>
                  <a:srgbClr val="2F2B20"/>
                </a:solidFill>
              </a:rPr>
              <a:t>2000 - National Medal of Science</a:t>
            </a:r>
          </a:p>
          <a:p>
            <a:pPr marL="342900" lvl="0" indent="-228600" eaLnBrk="1" fontAlgn="auto" hangingPunct="1">
              <a:spcBef>
                <a:spcPct val="20000"/>
              </a:spcBef>
              <a:spcAft>
                <a:spcPts val="0"/>
              </a:spcAft>
              <a:buSzTx/>
              <a:buFont typeface="Wingdings" panose="05000000000000000000" pitchFamily="2" charset="2"/>
              <a:buChar char="Ø"/>
            </a:pPr>
            <a:r>
              <a:rPr lang="en-US" altLang="zh-TW" sz="2100" dirty="0">
                <a:solidFill>
                  <a:srgbClr val="2F2B20"/>
                </a:solidFill>
              </a:rPr>
              <a:t>2004 - John von Neumann Award</a:t>
            </a:r>
          </a:p>
          <a:p>
            <a:pPr marL="342900" lvl="0" indent="-228600" eaLnBrk="1" fontAlgn="auto" hangingPunct="1">
              <a:spcBef>
                <a:spcPct val="20000"/>
              </a:spcBef>
              <a:spcAft>
                <a:spcPts val="0"/>
              </a:spcAft>
              <a:buSzTx/>
              <a:buFont typeface="Wingdings" panose="05000000000000000000" pitchFamily="2" charset="2"/>
              <a:buChar char="Ø"/>
            </a:pPr>
            <a:r>
              <a:rPr lang="en-US" altLang="zh-TW" sz="2100" dirty="0">
                <a:solidFill>
                  <a:srgbClr val="2F2B20"/>
                </a:solidFill>
              </a:rPr>
              <a:t>2007 - Presidential Medal of Freedom</a:t>
            </a:r>
            <a:r>
              <a:rPr lang="en-US" altLang="zh-TW" sz="2000" dirty="0">
                <a:solidFill>
                  <a:srgbClr val="2F2B20"/>
                </a:solidFill>
              </a:rPr>
              <a:t> </a:t>
            </a:r>
          </a:p>
          <a:p>
            <a:endParaRPr lang="zh-TW" altLang="en-US" dirty="0"/>
          </a:p>
        </p:txBody>
      </p:sp>
      <p:sp>
        <p:nvSpPr>
          <p:cNvPr id="4" name="投影片編號版面配置區 3"/>
          <p:cNvSpPr>
            <a:spLocks noGrp="1"/>
          </p:cNvSpPr>
          <p:nvPr>
            <p:ph type="sldNum" sz="quarter" idx="12"/>
          </p:nvPr>
        </p:nvSpPr>
        <p:spPr/>
        <p:txBody>
          <a:bodyPr/>
          <a:lstStyle/>
          <a:p>
            <a:pPr>
              <a:defRPr/>
            </a:pPr>
            <a:fld id="{415F7593-DEE5-4657-AB28-B430A86F4063}" type="slidenum">
              <a:rPr lang="en-US" altLang="zh-TW" smtClean="0"/>
              <a:pPr>
                <a:defRPr/>
              </a:pPr>
              <a:t>1</a:t>
            </a:fld>
            <a:endParaRPr lang="en-US" altLang="zh-TW"/>
          </a:p>
        </p:txBody>
      </p:sp>
      <p:pic>
        <p:nvPicPr>
          <p:cNvPr id="12" name="內容版面配置區 11"/>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11560" y="1196752"/>
            <a:ext cx="3168352" cy="47644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923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idx="4294967295"/>
          </p:nvPr>
        </p:nvSpPr>
        <p:spPr bwMode="auto">
          <a:xfrm>
            <a:off x="468313" y="260350"/>
            <a:ext cx="7467600" cy="1143000"/>
          </a:xfrm>
          <a:noFill/>
        </p:spPr>
        <p:txBody>
          <a:bodyPr wrap="square" lIns="91440" tIns="45720" rIns="91440" bIns="45720" numCol="1" anchorCtr="0" compatLnSpc="1">
            <a:prstTxWarp prst="textNoShape">
              <a:avLst/>
            </a:prstTxWarp>
            <a:normAutofit/>
          </a:bodyPr>
          <a:lstStyle/>
          <a:p>
            <a:r>
              <a:rPr lang="zh-TW" altLang="en-US" sz="3200" cap="none" dirty="0" smtClean="0">
                <a:ea typeface="標楷體" pitchFamily="65" charset="-120"/>
              </a:rPr>
              <a:t>表</a:t>
            </a:r>
            <a:r>
              <a:rPr lang="en-US" altLang="zh-TW" sz="3200" cap="none" dirty="0" smtClean="0">
                <a:ea typeface="標楷體" pitchFamily="65" charset="-120"/>
              </a:rPr>
              <a:t>1﹕2000</a:t>
            </a:r>
            <a:r>
              <a:rPr lang="zh-TW" altLang="en-US" sz="3200" cap="none" dirty="0" smtClean="0">
                <a:ea typeface="標楷體" pitchFamily="65" charset="-120"/>
              </a:rPr>
              <a:t>大企業最愛大學生總排名 </a:t>
            </a:r>
          </a:p>
        </p:txBody>
      </p:sp>
      <p:sp>
        <p:nvSpPr>
          <p:cNvPr id="21507" name="Rectangle 3"/>
          <p:cNvSpPr>
            <a:spLocks noGrp="1"/>
          </p:cNvSpPr>
          <p:nvPr>
            <p:ph type="body" idx="4294967295"/>
          </p:nvPr>
        </p:nvSpPr>
        <p:spPr>
          <a:xfrm>
            <a:off x="0" y="1600200"/>
            <a:ext cx="7467600" cy="4873625"/>
          </a:xfrm>
        </p:spPr>
        <p:txBody>
          <a:bodyPr/>
          <a:lstStyle/>
          <a:p>
            <a:endParaRPr lang="zh-TW" altLang="en-US" smtClean="0"/>
          </a:p>
          <a:p>
            <a:endParaRPr lang="zh-TW" altLang="en-US" smtClean="0"/>
          </a:p>
          <a:p>
            <a:endParaRPr lang="zh-TW" altLang="en-US" smtClean="0"/>
          </a:p>
          <a:p>
            <a:endParaRPr lang="zh-TW" altLang="en-US" smtClean="0"/>
          </a:p>
          <a:p>
            <a:endParaRPr lang="zh-TW" altLang="en-US" smtClean="0"/>
          </a:p>
          <a:p>
            <a:endParaRPr lang="zh-TW" altLang="en-US" smtClean="0"/>
          </a:p>
        </p:txBody>
      </p:sp>
      <p:sp>
        <p:nvSpPr>
          <p:cNvPr id="21632" name="投影片編號版面配置區 8"/>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0867339D-E1CC-4235-B9BE-4F9F47725036}" type="slidenum">
              <a:rPr lang="en-US" altLang="zh-TW" smtClean="0">
                <a:ea typeface="新細明體" pitchFamily="18" charset="-120"/>
              </a:rPr>
              <a:pPr/>
              <a:t>10</a:t>
            </a:fld>
            <a:endParaRPr lang="en-US" altLang="zh-TW" smtClean="0">
              <a:ea typeface="新細明體" pitchFamily="18"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1236588528"/>
              </p:ext>
            </p:extLst>
          </p:nvPr>
        </p:nvGraphicFramePr>
        <p:xfrm>
          <a:off x="611560" y="1268760"/>
          <a:ext cx="3744416" cy="4500397"/>
        </p:xfrm>
        <a:graphic>
          <a:graphicData uri="http://schemas.openxmlformats.org/drawingml/2006/table">
            <a:tbl>
              <a:tblPr firstRow="1">
                <a:tableStyleId>{5C22544A-7EE6-4342-B048-85BDC9FD1C3A}</a:tableStyleId>
              </a:tblPr>
              <a:tblGrid>
                <a:gridCol w="1296144"/>
                <a:gridCol w="1152128"/>
                <a:gridCol w="1296144"/>
              </a:tblGrid>
              <a:tr h="288032">
                <a:tc>
                  <a:txBody>
                    <a:bodyPr/>
                    <a:lstStyle/>
                    <a:p>
                      <a:pPr algn="ctr" eaLnBrk="0" fontAlgn="t" hangingPunct="0">
                        <a:spcAft>
                          <a:spcPts val="0"/>
                        </a:spcAft>
                      </a:pPr>
                      <a:r>
                        <a:rPr kumimoji="1" lang="en-US" sz="1600" kern="1200" dirty="0">
                          <a:effectLst/>
                          <a:latin typeface="Times New Roman" panose="02020603050405020304" pitchFamily="18" charset="0"/>
                          <a:ea typeface="標楷體" panose="03000509000000000000" pitchFamily="65" charset="-120"/>
                          <a:cs typeface="Times New Roman" panose="02020603050405020304" pitchFamily="18" charset="0"/>
                        </a:rPr>
                        <a:t>201</a:t>
                      </a:r>
                      <a:r>
                        <a:rPr lang="en-US" sz="1600" kern="1200" dirty="0">
                          <a:effectLst/>
                          <a:latin typeface="Times New Roman" panose="02020603050405020304" pitchFamily="18" charset="0"/>
                          <a:ea typeface="標楷體" panose="03000509000000000000" pitchFamily="65" charset="-120"/>
                          <a:cs typeface="Times New Roman" panose="02020603050405020304" pitchFamily="18" charset="0"/>
                        </a:rPr>
                        <a:t>4</a:t>
                      </a:r>
                      <a:r>
                        <a:rPr kumimoji="1" lang="zh-TW" sz="1600" kern="1200" dirty="0">
                          <a:effectLst/>
                          <a:latin typeface="Times New Roman" panose="02020603050405020304" pitchFamily="18" charset="0"/>
                          <a:ea typeface="標楷體" panose="03000509000000000000" pitchFamily="65" charset="-120"/>
                          <a:cs typeface="Times New Roman" panose="02020603050405020304" pitchFamily="18" charset="0"/>
                        </a:rPr>
                        <a:t>年排名</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64" marR="89664" marT="44832" marB="44832"/>
                </a:tc>
                <a:tc>
                  <a:txBody>
                    <a:bodyPr/>
                    <a:lstStyle/>
                    <a:p>
                      <a:pPr algn="ctr" eaLnBrk="0" fontAlgn="t" hangingPunct="0">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學校</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64" marR="89664" marT="44832" marB="44832"/>
                </a:tc>
                <a:tc>
                  <a:txBody>
                    <a:bodyPr/>
                    <a:lstStyle/>
                    <a:p>
                      <a:pPr algn="ctr" eaLnBrk="0" fontAlgn="t" hangingPunct="0">
                        <a:spcAft>
                          <a:spcPts val="0"/>
                        </a:spcAft>
                      </a:pPr>
                      <a:r>
                        <a:rPr kumimoji="1" lang="en-US" sz="1600" kern="1200">
                          <a:effectLst/>
                          <a:latin typeface="Times New Roman" panose="02020603050405020304" pitchFamily="18" charset="0"/>
                          <a:ea typeface="標楷體" panose="03000509000000000000" pitchFamily="65" charset="-120"/>
                          <a:cs typeface="Times New Roman" panose="02020603050405020304" pitchFamily="18" charset="0"/>
                        </a:rPr>
                        <a:t>2013</a:t>
                      </a:r>
                      <a:r>
                        <a:rPr kumimoji="1" lang="zh-TW" sz="1600" kern="1200">
                          <a:effectLst/>
                          <a:latin typeface="Times New Roman" panose="02020603050405020304" pitchFamily="18" charset="0"/>
                          <a:ea typeface="標楷體" panose="03000509000000000000" pitchFamily="65" charset="-120"/>
                          <a:cs typeface="Times New Roman" panose="02020603050405020304" pitchFamily="18" charset="0"/>
                        </a:rPr>
                        <a:t>年排名</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64" marR="89664" marT="44832" marB="44832"/>
                </a:tc>
              </a:tr>
              <a:tr h="412829">
                <a:tc>
                  <a:txBody>
                    <a:bodyPr/>
                    <a:lstStyle/>
                    <a:p>
                      <a:pPr algn="ctr">
                        <a:spcAft>
                          <a:spcPts val="0"/>
                        </a:spcAft>
                      </a:pP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64" marR="89664" marT="44832" marB="44832"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成功大學</a:t>
                      </a:r>
                    </a:p>
                  </a:txBody>
                  <a:tcPr marL="89664" marR="89664" marT="44832" marB="44832" anchor="b"/>
                </a:tc>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64" marR="89664" marT="44832" marB="44832" anchor="b"/>
                </a:tc>
              </a:tr>
              <a:tr h="434622">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64" marR="89664" marT="44832" marB="44832" anchor="ctr"/>
                </a:tc>
                <a:tc>
                  <a:txBody>
                    <a:bodyPr/>
                    <a:lstStyle/>
                    <a:p>
                      <a:pPr algn="ctr">
                        <a:spcAft>
                          <a:spcPts val="0"/>
                        </a:spcAft>
                      </a:pP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台灣大學</a:t>
                      </a:r>
                    </a:p>
                  </a:txBody>
                  <a:tcPr marL="89664" marR="89664" marT="44832" marB="44832" anchor="b"/>
                </a:tc>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64" marR="89664" marT="44832" marB="44832" anchor="b"/>
                </a:tc>
              </a:tr>
              <a:tr h="423414">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64" marR="89664" marT="44832" marB="44832" anchor="ctr"/>
                </a:tc>
                <a:tc>
                  <a:txBody>
                    <a:bodyPr/>
                    <a:lstStyle/>
                    <a:p>
                      <a:pPr algn="ctr">
                        <a:spcAft>
                          <a:spcPts val="0"/>
                        </a:spcAft>
                      </a:pP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交通大學</a:t>
                      </a:r>
                    </a:p>
                  </a:txBody>
                  <a:tcPr marL="89664" marR="89664" marT="44832" marB="44832" anchor="b"/>
                </a:tc>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64" marR="89664" marT="44832" marB="44832" anchor="b"/>
                </a:tc>
              </a:tr>
              <a:tr h="353676">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64" marR="89664" marT="44832" marB="44832" anchor="ctr"/>
                </a:tc>
                <a:tc>
                  <a:txBody>
                    <a:bodyPr/>
                    <a:lstStyle/>
                    <a:p>
                      <a:pPr algn="ctr">
                        <a:spcAft>
                          <a:spcPts val="0"/>
                        </a:spcAft>
                      </a:pP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清華大學</a:t>
                      </a:r>
                    </a:p>
                  </a:txBody>
                  <a:tcPr marL="89664" marR="89664" marT="44832" marB="44832" anchor="b"/>
                </a:tc>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64" marR="89664" marT="44832" marB="44832" anchor="b"/>
                </a:tc>
              </a:tr>
              <a:tr h="423414">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64" marR="89664" marT="44832" marB="44832" anchor="ctr"/>
                </a:tc>
                <a:tc>
                  <a:txBody>
                    <a:bodyPr/>
                    <a:lstStyle/>
                    <a:p>
                      <a:pPr algn="ctr">
                        <a:spcAft>
                          <a:spcPts val="0"/>
                        </a:spcAft>
                      </a:pP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台灣科大</a:t>
                      </a:r>
                    </a:p>
                  </a:txBody>
                  <a:tcPr marL="89664" marR="89664" marT="44832" marB="44832" anchor="b"/>
                </a:tc>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64" marR="89664" marT="44832" marB="44832" anchor="b"/>
                </a:tc>
              </a:tr>
              <a:tr h="423414">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64" marR="89664" marT="44832" marB="44832" anchor="ctr"/>
                </a:tc>
                <a:tc>
                  <a:txBody>
                    <a:bodyPr/>
                    <a:lstStyle/>
                    <a:p>
                      <a:pPr algn="ctr">
                        <a:spcAft>
                          <a:spcPts val="0"/>
                        </a:spcAft>
                      </a:pP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政治大學</a:t>
                      </a:r>
                    </a:p>
                  </a:txBody>
                  <a:tcPr marL="89664" marR="89664" marT="44832" marB="44832" anchor="b"/>
                </a:tc>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64" marR="89664" marT="44832" marB="44832" anchor="b"/>
                </a:tc>
              </a:tr>
              <a:tr h="423414">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64" marR="89664" marT="44832" marB="44832" anchor="ctr"/>
                </a:tc>
                <a:tc>
                  <a:txBody>
                    <a:bodyPr/>
                    <a:lstStyle/>
                    <a:p>
                      <a:pPr algn="ctr">
                        <a:spcAft>
                          <a:spcPts val="0"/>
                        </a:spcAft>
                      </a:pP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台北科大</a:t>
                      </a:r>
                    </a:p>
                  </a:txBody>
                  <a:tcPr marL="89664" marR="89664" marT="44832" marB="44832" anchor="b"/>
                </a:tc>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64" marR="89664" marT="44832" marB="44832" anchor="b"/>
                </a:tc>
              </a:tr>
              <a:tr h="425282">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64" marR="89664" marT="44832" marB="44832" anchor="ctr"/>
                </a:tc>
                <a:tc>
                  <a:txBody>
                    <a:bodyPr/>
                    <a:lstStyle/>
                    <a:p>
                      <a:pPr algn="ctr">
                        <a:spcAft>
                          <a:spcPts val="0"/>
                        </a:spcAft>
                      </a:pP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淡江大學</a:t>
                      </a:r>
                    </a:p>
                  </a:txBody>
                  <a:tcPr marL="89664" marR="89664" marT="44832" marB="44832" anchor="b"/>
                </a:tc>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64" marR="89664" marT="44832" marB="44832" anchor="b"/>
                </a:tc>
              </a:tr>
              <a:tr h="423414">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64" marR="89664" marT="44832" marB="44832" anchor="ctr"/>
                </a:tc>
                <a:tc>
                  <a:txBody>
                    <a:bodyPr/>
                    <a:lstStyle/>
                    <a:p>
                      <a:pPr algn="ctr">
                        <a:spcAft>
                          <a:spcPts val="0"/>
                        </a:spcAft>
                      </a:pP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逢甲大學</a:t>
                      </a:r>
                    </a:p>
                  </a:txBody>
                  <a:tcPr marL="89664" marR="89664" marT="44832" marB="44832" anchor="b"/>
                </a:tc>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11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64" marR="89664" marT="44832" marB="44832" anchor="b"/>
                </a:tc>
              </a:tr>
              <a:tr h="423414">
                <a:tc>
                  <a:txBody>
                    <a:bodyPr/>
                    <a:lstStyle/>
                    <a:p>
                      <a:pPr algn="ctr">
                        <a:spcAft>
                          <a:spcPts val="0"/>
                        </a:spcAft>
                      </a:pP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64" marR="89664" marT="44832" marB="44832" anchor="ctr"/>
                </a:tc>
                <a:tc>
                  <a:txBody>
                    <a:bodyPr/>
                    <a:lstStyle/>
                    <a:p>
                      <a:pPr algn="ctr">
                        <a:spcAft>
                          <a:spcPts val="0"/>
                        </a:spcAft>
                      </a:pP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中山大學</a:t>
                      </a:r>
                    </a:p>
                  </a:txBody>
                  <a:tcPr marL="89664" marR="89664" marT="44832" marB="44832" anchor="b"/>
                </a:tc>
                <a:tc>
                  <a:txBody>
                    <a:bodyPr/>
                    <a:lstStyle/>
                    <a:p>
                      <a:pPr algn="ctr">
                        <a:spcAft>
                          <a:spcPts val="0"/>
                        </a:spcAft>
                      </a:pP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64" marR="89664" marT="44832" marB="44832" anchor="b"/>
                </a:tc>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408679202"/>
              </p:ext>
            </p:extLst>
          </p:nvPr>
        </p:nvGraphicFramePr>
        <p:xfrm>
          <a:off x="4427984" y="1268760"/>
          <a:ext cx="3672408" cy="4500325"/>
        </p:xfrm>
        <a:graphic>
          <a:graphicData uri="http://schemas.openxmlformats.org/drawingml/2006/table">
            <a:tbl>
              <a:tblPr firstRow="1">
                <a:tableStyleId>{5C22544A-7EE6-4342-B048-85BDC9FD1C3A}</a:tableStyleId>
              </a:tblPr>
              <a:tblGrid>
                <a:gridCol w="1224136"/>
                <a:gridCol w="1152128"/>
                <a:gridCol w="1296144"/>
              </a:tblGrid>
              <a:tr h="288032">
                <a:tc>
                  <a:txBody>
                    <a:bodyPr/>
                    <a:lstStyle/>
                    <a:p>
                      <a:pPr algn="ctr" eaLnBrk="0" fontAlgn="t" hangingPunct="0">
                        <a:spcAft>
                          <a:spcPts val="0"/>
                        </a:spcAft>
                      </a:pPr>
                      <a:r>
                        <a:rPr kumimoji="1" lang="en-US" sz="1600" kern="1200" dirty="0">
                          <a:effectLst/>
                          <a:latin typeface="Times New Roman" panose="02020603050405020304" pitchFamily="18" charset="0"/>
                          <a:ea typeface="標楷體" panose="03000509000000000000" pitchFamily="65" charset="-120"/>
                          <a:cs typeface="Times New Roman" panose="02020603050405020304" pitchFamily="18" charset="0"/>
                        </a:rPr>
                        <a:t>201</a:t>
                      </a:r>
                      <a:r>
                        <a:rPr lang="en-US" sz="1600" kern="1200" dirty="0">
                          <a:effectLst/>
                          <a:latin typeface="Times New Roman" panose="02020603050405020304" pitchFamily="18" charset="0"/>
                          <a:ea typeface="標楷體" panose="03000509000000000000" pitchFamily="65" charset="-120"/>
                          <a:cs typeface="Times New Roman" panose="02020603050405020304" pitchFamily="18" charset="0"/>
                        </a:rPr>
                        <a:t>4</a:t>
                      </a:r>
                      <a:r>
                        <a:rPr kumimoji="1" lang="zh-TW" sz="1600" kern="1200" dirty="0">
                          <a:effectLst/>
                          <a:latin typeface="Times New Roman" panose="02020603050405020304" pitchFamily="18" charset="0"/>
                          <a:ea typeface="標楷體" panose="03000509000000000000" pitchFamily="65" charset="-120"/>
                          <a:cs typeface="Times New Roman" panose="02020603050405020304" pitchFamily="18" charset="0"/>
                        </a:rPr>
                        <a:t>年排名</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76" marR="89676" marT="44838" marB="44838"/>
                </a:tc>
                <a:tc>
                  <a:txBody>
                    <a:bodyPr/>
                    <a:lstStyle/>
                    <a:p>
                      <a:pPr algn="ctr" eaLnBrk="0" fontAlgn="t" hangingPunct="0">
                        <a:spcAft>
                          <a:spcPts val="0"/>
                        </a:spcAft>
                      </a:pPr>
                      <a:r>
                        <a:rPr kumimoji="1" lang="zh-TW" sz="1600" kern="1200" dirty="0">
                          <a:effectLst/>
                          <a:latin typeface="Times New Roman" panose="02020603050405020304" pitchFamily="18" charset="0"/>
                          <a:ea typeface="標楷體" panose="03000509000000000000" pitchFamily="65" charset="-120"/>
                          <a:cs typeface="Times New Roman" panose="02020603050405020304" pitchFamily="18" charset="0"/>
                        </a:rPr>
                        <a:t>學校</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76" marR="89676" marT="44838" marB="44838"/>
                </a:tc>
                <a:tc>
                  <a:txBody>
                    <a:bodyPr/>
                    <a:lstStyle/>
                    <a:p>
                      <a:pPr algn="ctr" eaLnBrk="0" fontAlgn="t" hangingPunct="0">
                        <a:spcAft>
                          <a:spcPts val="0"/>
                        </a:spcAft>
                      </a:pPr>
                      <a:r>
                        <a:rPr kumimoji="1" lang="en-US" sz="1600" kern="1200">
                          <a:effectLst/>
                          <a:latin typeface="Times New Roman" panose="02020603050405020304" pitchFamily="18" charset="0"/>
                          <a:ea typeface="標楷體" panose="03000509000000000000" pitchFamily="65" charset="-120"/>
                          <a:cs typeface="Times New Roman" panose="02020603050405020304" pitchFamily="18" charset="0"/>
                        </a:rPr>
                        <a:t>201</a:t>
                      </a:r>
                      <a:r>
                        <a:rPr lang="en-US" sz="1600" kern="1200">
                          <a:effectLst/>
                          <a:latin typeface="Times New Roman" panose="02020603050405020304" pitchFamily="18" charset="0"/>
                          <a:ea typeface="標楷體" panose="03000509000000000000" pitchFamily="65" charset="-120"/>
                          <a:cs typeface="Times New Roman" panose="02020603050405020304" pitchFamily="18" charset="0"/>
                        </a:rPr>
                        <a:t>3</a:t>
                      </a:r>
                      <a:r>
                        <a:rPr kumimoji="1" lang="zh-TW" sz="1600" kern="1200">
                          <a:effectLst/>
                          <a:latin typeface="Times New Roman" panose="02020603050405020304" pitchFamily="18" charset="0"/>
                          <a:ea typeface="標楷體" panose="03000509000000000000" pitchFamily="65" charset="-120"/>
                          <a:cs typeface="Times New Roman" panose="02020603050405020304" pitchFamily="18" charset="0"/>
                        </a:rPr>
                        <a:t>年排名</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76" marR="89676" marT="44838" marB="44838"/>
                </a:tc>
              </a:tr>
              <a:tr h="423469">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11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76" marR="89676" marT="44838" marB="44838" anchor="ctr"/>
                </a:tc>
                <a:tc>
                  <a:txBody>
                    <a:bodyPr/>
                    <a:lstStyle/>
                    <a:p>
                      <a:pPr algn="ctr">
                        <a:spcAft>
                          <a:spcPts val="0"/>
                        </a:spcAft>
                      </a:pP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中央大學</a:t>
                      </a:r>
                    </a:p>
                  </a:txBody>
                  <a:tcPr marL="89676" marR="89676" marT="44838" marB="44838" anchor="b"/>
                </a:tc>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76" marR="89676" marT="44838" marB="44838" anchor="b"/>
                </a:tc>
              </a:tr>
              <a:tr h="423469">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12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76" marR="89676" marT="44838" marB="44838" anchor="ctr"/>
                </a:tc>
                <a:tc>
                  <a:txBody>
                    <a:bodyPr/>
                    <a:lstStyle/>
                    <a:p>
                      <a:pPr algn="ctr">
                        <a:spcAft>
                          <a:spcPts val="0"/>
                        </a:spcAft>
                      </a:pP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中原大學</a:t>
                      </a:r>
                    </a:p>
                  </a:txBody>
                  <a:tcPr marL="89676" marR="89676" marT="44838" marB="44838" anchor="b"/>
                </a:tc>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13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76" marR="89676" marT="44838" marB="44838" anchor="b"/>
                </a:tc>
              </a:tr>
              <a:tr h="423469">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13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76" marR="89676" marT="44838" marB="44838" anchor="ctr"/>
                </a:tc>
                <a:tc>
                  <a:txBody>
                    <a:bodyPr/>
                    <a:lstStyle/>
                    <a:p>
                      <a:pPr algn="ctr">
                        <a:spcAft>
                          <a:spcPts val="0"/>
                        </a:spcAft>
                      </a:pP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輔仁大學</a:t>
                      </a:r>
                    </a:p>
                  </a:txBody>
                  <a:tcPr marL="89676" marR="89676" marT="44838" marB="44838" anchor="b"/>
                </a:tc>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12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76" marR="89676" marT="44838" marB="44838" anchor="b"/>
                </a:tc>
              </a:tr>
              <a:tr h="353721">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76" marR="89676" marT="44838" marB="44838" anchor="ctr"/>
                </a:tc>
                <a:tc>
                  <a:txBody>
                    <a:bodyPr/>
                    <a:lstStyle/>
                    <a:p>
                      <a:pPr algn="ctr">
                        <a:spcAft>
                          <a:spcPts val="0"/>
                        </a:spcAft>
                      </a:pP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中興大學</a:t>
                      </a:r>
                    </a:p>
                  </a:txBody>
                  <a:tcPr marL="89676" marR="89676" marT="44838" marB="44838" anchor="b"/>
                </a:tc>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17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76" marR="89676" marT="44838" marB="44838" anchor="b"/>
                </a:tc>
              </a:tr>
              <a:tr h="423469">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15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76" marR="89676" marT="44838" marB="44838" anchor="ctr"/>
                </a:tc>
                <a:tc>
                  <a:txBody>
                    <a:bodyPr/>
                    <a:lstStyle/>
                    <a:p>
                      <a:pPr algn="ctr">
                        <a:spcAft>
                          <a:spcPts val="0"/>
                        </a:spcAft>
                      </a:pP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中正大學</a:t>
                      </a:r>
                    </a:p>
                  </a:txBody>
                  <a:tcPr marL="89676" marR="89676" marT="44838" marB="44838" anchor="b"/>
                </a:tc>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18</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76" marR="89676" marT="44838" marB="44838" anchor="b"/>
                </a:tc>
              </a:tr>
              <a:tr h="423469">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16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76" marR="89676" marT="44838" marB="44838" anchor="ctr"/>
                </a:tc>
                <a:tc>
                  <a:txBody>
                    <a:bodyPr/>
                    <a:lstStyle/>
                    <a:p>
                      <a:pPr algn="ctr">
                        <a:spcAft>
                          <a:spcPts val="0"/>
                        </a:spcAft>
                      </a:pP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高雄應用</a:t>
                      </a:r>
                    </a:p>
                  </a:txBody>
                  <a:tcPr marL="89676" marR="89676" marT="44838" marB="44838" anchor="b"/>
                </a:tc>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76" marR="89676" marT="44838" marB="44838" anchor="b"/>
                </a:tc>
              </a:tr>
              <a:tr h="409768">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17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76" marR="89676" marT="44838" marB="44838" anchor="ctr"/>
                </a:tc>
                <a:tc>
                  <a:txBody>
                    <a:bodyPr/>
                    <a:lstStyle/>
                    <a:p>
                      <a:pPr algn="ctr">
                        <a:spcAft>
                          <a:spcPts val="0"/>
                        </a:spcAft>
                      </a:pP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元智大學</a:t>
                      </a:r>
                    </a:p>
                  </a:txBody>
                  <a:tcPr marL="89676" marR="89676" marT="44838" marB="44838" anchor="b"/>
                </a:tc>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20</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76" marR="89676" marT="44838" marB="44838" anchor="b"/>
                </a:tc>
              </a:tr>
              <a:tr h="439037">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18</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76" marR="89676" marT="44838" marB="44838" anchor="ctr"/>
                </a:tc>
                <a:tc>
                  <a:txBody>
                    <a:bodyPr/>
                    <a:lstStyle/>
                    <a:p>
                      <a:pPr algn="ctr">
                        <a:spcAft>
                          <a:spcPts val="0"/>
                        </a:spcAft>
                      </a:pP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銘傳大學</a:t>
                      </a:r>
                    </a:p>
                  </a:txBody>
                  <a:tcPr marL="89676" marR="89676" marT="44838" marB="44838" anchor="b"/>
                </a:tc>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16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76" marR="89676" marT="44838" marB="44838" anchor="b"/>
                </a:tc>
              </a:tr>
              <a:tr h="423469">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19</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76" marR="89676" marT="44838" marB="44838" anchor="ctr"/>
                </a:tc>
                <a:tc>
                  <a:txBody>
                    <a:bodyPr/>
                    <a:lstStyle/>
                    <a:p>
                      <a:pPr algn="ctr">
                        <a:spcAft>
                          <a:spcPts val="0"/>
                        </a:spcAft>
                      </a:pP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東吳大學</a:t>
                      </a:r>
                    </a:p>
                  </a:txBody>
                  <a:tcPr marL="89676" marR="89676" marT="44838" marB="44838" anchor="b"/>
                </a:tc>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15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76" marR="89676" marT="44838" marB="44838" anchor="b"/>
                </a:tc>
              </a:tr>
              <a:tr h="423469">
                <a:tc>
                  <a:txBody>
                    <a:bodyPr/>
                    <a:lstStyle/>
                    <a:p>
                      <a:pPr algn="ctr">
                        <a:spcAft>
                          <a:spcPts val="0"/>
                        </a:spcAft>
                      </a:pPr>
                      <a:r>
                        <a:rPr lang="en-US" sz="1600" kern="100">
                          <a:effectLst/>
                          <a:latin typeface="Times New Roman" panose="02020603050405020304" pitchFamily="18" charset="0"/>
                          <a:ea typeface="標楷體" panose="03000509000000000000" pitchFamily="65" charset="-120"/>
                          <a:cs typeface="Times New Roman" panose="02020603050405020304" pitchFamily="18" charset="0"/>
                        </a:rPr>
                        <a:t>20</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76" marR="89676" marT="44838" marB="44838" anchor="ctr"/>
                </a:tc>
                <a:tc>
                  <a:txBody>
                    <a:bodyPr/>
                    <a:lstStyle/>
                    <a:p>
                      <a:pPr algn="ctr">
                        <a:spcAft>
                          <a:spcPts val="0"/>
                        </a:spcAft>
                      </a:pPr>
                      <a:r>
                        <a:rPr lang="zh-TW" sz="1600" kern="100">
                          <a:effectLst/>
                          <a:latin typeface="Times New Roman" panose="02020603050405020304" pitchFamily="18" charset="0"/>
                          <a:ea typeface="標楷體" panose="03000509000000000000" pitchFamily="65" charset="-120"/>
                          <a:cs typeface="Times New Roman" panose="02020603050405020304" pitchFamily="18" charset="0"/>
                        </a:rPr>
                        <a:t>雲林科大</a:t>
                      </a:r>
                    </a:p>
                  </a:txBody>
                  <a:tcPr marL="89676" marR="89676" marT="44838" marB="44838" anchor="b"/>
                </a:tc>
                <a:tc>
                  <a:txBody>
                    <a:bodyPr/>
                    <a:lstStyle/>
                    <a:p>
                      <a:pPr algn="ctr">
                        <a:spcAft>
                          <a:spcPts val="0"/>
                        </a:spcAft>
                      </a:pP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23</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9676" marR="89676" marT="44838" marB="44838" anchor="b"/>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67" name="Rectangle 291"/>
          <p:cNvSpPr>
            <a:spLocks noGrp="1"/>
          </p:cNvSpPr>
          <p:nvPr>
            <p:ph type="title" idx="4294967295"/>
          </p:nvPr>
        </p:nvSpPr>
        <p:spPr bwMode="auto"/>
        <p:txBody>
          <a:bodyPr wrap="square" lIns="91440" tIns="45720" rIns="91440" bIns="45720" numCol="1" anchorCtr="0" compatLnSpc="1">
            <a:prstTxWarp prst="textNoShape">
              <a:avLst/>
            </a:prstTxWarp>
            <a:normAutofit/>
          </a:bodyPr>
          <a:lstStyle/>
          <a:p>
            <a:pPr>
              <a:defRPr/>
            </a:pPr>
            <a:r>
              <a:rPr lang="zh-TW" altLang="en-US" sz="3200" cap="none" dirty="0" smtClean="0">
                <a:ea typeface="標楷體" pitchFamily="65" charset="-120"/>
              </a:rPr>
              <a:t>表</a:t>
            </a:r>
            <a:r>
              <a:rPr lang="en-US" altLang="zh-TW" sz="3200" cap="none" dirty="0" smtClean="0">
                <a:ea typeface="標楷體" pitchFamily="65" charset="-120"/>
              </a:rPr>
              <a:t>2﹕2000</a:t>
            </a:r>
            <a:r>
              <a:rPr lang="zh-TW" altLang="en-US" sz="3200" cap="none" dirty="0" smtClean="0">
                <a:ea typeface="標楷體" pitchFamily="65" charset="-120"/>
              </a:rPr>
              <a:t>大企業最愛私校與技職排名 </a:t>
            </a:r>
          </a:p>
        </p:txBody>
      </p:sp>
      <p:graphicFrame>
        <p:nvGraphicFramePr>
          <p:cNvPr id="76710" name="Group 934"/>
          <p:cNvGraphicFramePr>
            <a:graphicFrameLocks noGrp="1"/>
          </p:cNvGraphicFramePr>
          <p:nvPr>
            <p:ph sz="half" idx="4294967295"/>
            <p:extLst>
              <p:ext uri="{D42A27DB-BD31-4B8C-83A1-F6EECF244321}">
                <p14:modId xmlns:p14="http://schemas.microsoft.com/office/powerpoint/2010/main" val="3816953129"/>
              </p:ext>
            </p:extLst>
          </p:nvPr>
        </p:nvGraphicFramePr>
        <p:xfrm>
          <a:off x="611560" y="1340768"/>
          <a:ext cx="3657600" cy="4873630"/>
        </p:xfrm>
        <a:graphic>
          <a:graphicData uri="http://schemas.openxmlformats.org/drawingml/2006/table">
            <a:tbl>
              <a:tblPr firstRow="1">
                <a:tableStyleId>{5C22544A-7EE6-4342-B048-85BDC9FD1C3A}</a:tableStyleId>
              </a:tblPr>
              <a:tblGrid>
                <a:gridCol w="1219200"/>
                <a:gridCol w="1219200"/>
                <a:gridCol w="1219200"/>
              </a:tblGrid>
              <a:tr h="442913">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私校排名</a:t>
                      </a:r>
                      <a:endPar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horzOverflow="overflow"/>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整體排名</a:t>
                      </a:r>
                      <a:endPar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horzOverflow="overflow"/>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學校名稱</a:t>
                      </a:r>
                      <a:endPar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horzOverflow="overflow"/>
                </a:tc>
              </a:tr>
              <a:tr h="442913">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1</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8</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zh-TW" altLang="en-US"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淡江大學</a:t>
                      </a:r>
                      <a:endParaRPr lang="zh-TW" altLang="en-US"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r>
              <a:tr h="442913">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2</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9</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zh-TW" altLang="en-US"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逢甲大學</a:t>
                      </a:r>
                      <a:endParaRPr lang="zh-TW" altLang="en-US"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r>
              <a:tr h="442913">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3</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12</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zh-TW" altLang="en-US"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中原大學</a:t>
                      </a:r>
                      <a:endParaRPr lang="zh-TW" altLang="en-US"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r>
              <a:tr h="442913">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4</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13</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zh-TW" altLang="en-US"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輔仁大學</a:t>
                      </a:r>
                      <a:endParaRPr lang="zh-TW" altLang="en-US"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r>
              <a:tr h="444500">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5</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17</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zh-TW" altLang="en-US"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元智大學</a:t>
                      </a:r>
                      <a:endParaRPr lang="zh-TW" altLang="en-US"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r>
              <a:tr h="442913">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6</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18</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zh-TW" altLang="en-US"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銘傳大學</a:t>
                      </a:r>
                      <a:endParaRPr lang="zh-TW" altLang="en-US"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r>
              <a:tr h="442913">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7</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19</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zh-TW" altLang="en-US"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東吳大學</a:t>
                      </a:r>
                      <a:endParaRPr lang="zh-TW" altLang="en-US"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r>
              <a:tr h="442913">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8</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21</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zh-TW" altLang="en-US"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文化大學</a:t>
                      </a:r>
                      <a:endParaRPr lang="zh-TW" altLang="en-US"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r>
              <a:tr h="442913">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9</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23</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zh-TW" altLang="en-US"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東海大學</a:t>
                      </a:r>
                      <a:endParaRPr lang="zh-TW" altLang="en-US"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r>
              <a:tr h="442913">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10</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25</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zh-TW" altLang="en-US"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南台科大</a:t>
                      </a:r>
                      <a:endParaRPr lang="zh-TW" altLang="en-US" sz="18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r>
            </a:tbl>
          </a:graphicData>
        </a:graphic>
      </p:graphicFrame>
      <p:graphicFrame>
        <p:nvGraphicFramePr>
          <p:cNvPr id="76711" name="Group 935"/>
          <p:cNvGraphicFramePr>
            <a:graphicFrameLocks noGrp="1"/>
          </p:cNvGraphicFramePr>
          <p:nvPr>
            <p:ph sz="half" idx="4294967295"/>
            <p:extLst>
              <p:ext uri="{D42A27DB-BD31-4B8C-83A1-F6EECF244321}">
                <p14:modId xmlns:p14="http://schemas.microsoft.com/office/powerpoint/2010/main" val="948557767"/>
              </p:ext>
            </p:extLst>
          </p:nvPr>
        </p:nvGraphicFramePr>
        <p:xfrm>
          <a:off x="4283968" y="1340768"/>
          <a:ext cx="3657600" cy="4873630"/>
        </p:xfrm>
        <a:graphic>
          <a:graphicData uri="http://schemas.openxmlformats.org/drawingml/2006/table">
            <a:tbl>
              <a:tblPr firstRow="1">
                <a:tableStyleId>{5C22544A-7EE6-4342-B048-85BDC9FD1C3A}</a:tableStyleId>
              </a:tblPr>
              <a:tblGrid>
                <a:gridCol w="1219200"/>
                <a:gridCol w="1219200"/>
                <a:gridCol w="1219200"/>
              </a:tblGrid>
              <a:tr h="442913">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技職排名</a:t>
                      </a:r>
                      <a:endPar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horzOverflow="overflow"/>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總排名</a:t>
                      </a:r>
                      <a:endPar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horzOverflow="overflow"/>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學校</a:t>
                      </a:r>
                      <a:endPar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horzOverflow="overflow"/>
                </a:tc>
              </a:tr>
              <a:tr h="442913">
                <a:tc>
                  <a:txBody>
                    <a:bodyPr/>
                    <a:lstStyle/>
                    <a:p>
                      <a:pPr algn="ctr" fontAlgn="b"/>
                      <a:r>
                        <a:rPr lang="en-US" altLang="zh-TW"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a:t>
                      </a:r>
                      <a:endParaRPr lang="en-US" altLang="zh-TW" sz="18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en-US" altLang="zh-TW" sz="18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5</a:t>
                      </a:r>
                      <a:endParaRPr lang="en-US" altLang="zh-TW" sz="18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zh-TW" altLang="en-US"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台灣科大</a:t>
                      </a:r>
                      <a:endParaRPr lang="zh-TW" altLang="en-US"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r>
              <a:tr h="442913">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2</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7</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zh-TW" altLang="en-US"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台北科大</a:t>
                      </a:r>
                      <a:endParaRPr lang="zh-TW" altLang="en-US"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r>
              <a:tr h="442913">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3</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16</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zh-TW" altLang="en-US"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高雄應用</a:t>
                      </a:r>
                      <a:endParaRPr lang="zh-TW" altLang="en-US"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r>
              <a:tr h="442913">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4</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20</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zh-TW" altLang="en-US"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雲林科大</a:t>
                      </a:r>
                      <a:endParaRPr lang="zh-TW" altLang="en-US"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r>
              <a:tr h="444500">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5</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24</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zh-TW" altLang="en-US"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高雄第一</a:t>
                      </a:r>
                      <a:endParaRPr lang="zh-TW" altLang="en-US"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r>
              <a:tr h="442913">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6</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25</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zh-TW" altLang="en-US"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南台科大</a:t>
                      </a:r>
                      <a:endParaRPr lang="zh-TW" altLang="en-US"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r>
              <a:tr h="442913">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7</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26</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zh-TW" altLang="en-US"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虎尾科大</a:t>
                      </a:r>
                      <a:endParaRPr lang="zh-TW" altLang="en-US"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r>
              <a:tr h="442913">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8</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28</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zh-TW" altLang="en-US"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勤益科大</a:t>
                      </a:r>
                      <a:endParaRPr lang="zh-TW" altLang="en-US"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r>
              <a:tr h="442913">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9</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en-US" altLang="zh-TW"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29</a:t>
                      </a:r>
                      <a:endParaRPr lang="en-US" altLang="zh-TW"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zh-TW" altLang="en-US" sz="1800" u="none" strike="noStrike">
                          <a:effectLst/>
                          <a:latin typeface="Times New Roman" panose="02020603050405020304" pitchFamily="18" charset="0"/>
                          <a:ea typeface="標楷體" panose="03000509000000000000" pitchFamily="65" charset="-120"/>
                          <a:cs typeface="Times New Roman" panose="02020603050405020304" pitchFamily="18" charset="0"/>
                        </a:rPr>
                        <a:t>屏東科大</a:t>
                      </a:r>
                      <a:endParaRPr lang="zh-TW" altLang="en-US" sz="1800" b="0" i="0" u="none" strike="noStrike">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r>
              <a:tr h="442913">
                <a:tc>
                  <a:txBody>
                    <a:bodyPr/>
                    <a:lstStyle/>
                    <a:p>
                      <a:pPr algn="ctr" fontAlgn="b"/>
                      <a:r>
                        <a:rPr lang="en-US" altLang="zh-TW" sz="18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10</a:t>
                      </a:r>
                      <a:endParaRPr lang="en-US" altLang="zh-TW" sz="18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en-US" altLang="zh-TW" sz="18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30</a:t>
                      </a:r>
                      <a:endParaRPr lang="en-US" altLang="zh-TW" sz="18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c>
                  <a:txBody>
                    <a:bodyPr/>
                    <a:lstStyle/>
                    <a:p>
                      <a:pPr algn="ctr" fontAlgn="b"/>
                      <a:r>
                        <a:rPr lang="zh-TW" altLang="en-US" sz="1800" b="0" i="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高雄餐旅</a:t>
                      </a:r>
                      <a:endParaRPr lang="zh-TW" altLang="en-US" sz="18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b"/>
                </a:tc>
              </a:tr>
            </a:tbl>
          </a:graphicData>
        </a:graphic>
      </p:graphicFrame>
      <p:sp>
        <p:nvSpPr>
          <p:cNvPr id="22631" name="投影片編號版面配置區 5"/>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20F0130F-CD72-4C46-958C-783A951890BB}" type="slidenum">
              <a:rPr lang="en-US" altLang="zh-TW" smtClean="0">
                <a:ea typeface="新細明體" pitchFamily="18" charset="-120"/>
              </a:rPr>
              <a:pPr/>
              <a:t>11</a:t>
            </a:fld>
            <a:endParaRPr lang="en-US" altLang="zh-TW" smtClean="0">
              <a:ea typeface="新細明體" pitchFamily="18" charset="-12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idx="4294967295"/>
          </p:nvPr>
        </p:nvSpPr>
        <p:spPr bwMode="auto">
          <a:xfrm>
            <a:off x="457200" y="274638"/>
            <a:ext cx="8472488" cy="1426170"/>
          </a:xfrm>
        </p:spPr>
        <p:txBody>
          <a:bodyPr wrap="square" lIns="91440" tIns="45720" rIns="91440" bIns="45720" numCol="1" anchorCtr="0" compatLnSpc="1">
            <a:prstTxWarp prst="textNoShape">
              <a:avLst/>
            </a:prstTxWarp>
            <a:normAutofit fontScale="90000"/>
          </a:bodyPr>
          <a:lstStyle/>
          <a:p>
            <a:pPr>
              <a:defRPr/>
            </a:pPr>
            <a:r>
              <a:rPr lang="zh-TW" altLang="en-US" sz="3600" cap="none" dirty="0" smtClean="0">
                <a:ea typeface="標楷體" pitchFamily="65" charset="-120"/>
              </a:rPr>
              <a:t> </a:t>
            </a:r>
            <a:r>
              <a:rPr lang="en-US" altLang="zh-TW" sz="3600" cap="none" dirty="0">
                <a:ea typeface="標楷體" pitchFamily="65" charset="-120"/>
              </a:rPr>
              <a:t>2014 </a:t>
            </a:r>
            <a:r>
              <a:rPr lang="zh-TW" altLang="en-US" sz="3600" cap="none" dirty="0">
                <a:ea typeface="標楷體" pitchFamily="65" charset="-120"/>
              </a:rPr>
              <a:t>年「企業最愛大學生」</a:t>
            </a:r>
            <a:r>
              <a:rPr lang="zh-TW" altLang="en-US" sz="3600" cap="none" dirty="0" smtClean="0">
                <a:ea typeface="標楷體" pitchFamily="65" charset="-120"/>
              </a:rPr>
              <a:t>調查 </a:t>
            </a:r>
            <a:r>
              <a:rPr lang="en-US" altLang="zh-TW" sz="3600" cap="none" dirty="0" smtClean="0">
                <a:ea typeface="標楷體" pitchFamily="65" charset="-120"/>
              </a:rPr>
              <a:t>:</a:t>
            </a:r>
            <a:br>
              <a:rPr lang="en-US" altLang="zh-TW" sz="3600" cap="none" dirty="0" smtClean="0">
                <a:ea typeface="標楷體" pitchFamily="65" charset="-120"/>
              </a:rPr>
            </a:br>
            <a:r>
              <a:rPr lang="zh-TW" altLang="en-US" sz="3600" cap="none" dirty="0">
                <a:ea typeface="標楷體" pitchFamily="65" charset="-120"/>
              </a:rPr>
              <a:t> </a:t>
            </a:r>
            <a:r>
              <a:rPr lang="zh-TW" altLang="en-US" sz="3600" cap="none" dirty="0" smtClean="0">
                <a:ea typeface="標楷體" pitchFamily="65" charset="-120"/>
              </a:rPr>
              <a:t>         態度</a:t>
            </a:r>
            <a:r>
              <a:rPr lang="zh-TW" altLang="en-US" sz="3600" cap="none" dirty="0">
                <a:ea typeface="標楷體" pitchFamily="65" charset="-120"/>
              </a:rPr>
              <a:t>積極主動，是企業用新人最大關鍵 </a:t>
            </a:r>
            <a:endParaRPr lang="zh-TW" altLang="en-US" sz="3600" cap="none" dirty="0" smtClean="0">
              <a:ea typeface="標楷體" pitchFamily="65" charset="-120"/>
            </a:endParaRPr>
          </a:p>
        </p:txBody>
      </p:sp>
      <p:sp>
        <p:nvSpPr>
          <p:cNvPr id="23555" name="Rectangle 3"/>
          <p:cNvSpPr>
            <a:spLocks noGrp="1"/>
          </p:cNvSpPr>
          <p:nvPr>
            <p:ph type="body" idx="4294967295"/>
          </p:nvPr>
        </p:nvSpPr>
        <p:spPr>
          <a:xfrm>
            <a:off x="251520" y="6399151"/>
            <a:ext cx="7758113" cy="463376"/>
          </a:xfrm>
        </p:spPr>
        <p:txBody>
          <a:bodyPr/>
          <a:lstStyle/>
          <a:p>
            <a:pPr>
              <a:buFont typeface="Wingdings" pitchFamily="2" charset="2"/>
              <a:buNone/>
            </a:pPr>
            <a:r>
              <a:rPr lang="zh-TW" altLang="en-US" sz="1600" dirty="0" smtClean="0">
                <a:ea typeface="標楷體" pitchFamily="65" charset="-120"/>
              </a:rPr>
              <a:t>資料來源</a:t>
            </a:r>
            <a:r>
              <a:rPr lang="en-US" altLang="zh-TW" sz="1600" dirty="0" smtClean="0">
                <a:ea typeface="標楷體" pitchFamily="65" charset="-120"/>
              </a:rPr>
              <a:t>﹕</a:t>
            </a:r>
            <a:r>
              <a:rPr lang="zh-TW" altLang="en-US" sz="1600" dirty="0" smtClean="0">
                <a:ea typeface="標楷體" pitchFamily="65" charset="-120"/>
              </a:rPr>
              <a:t> </a:t>
            </a:r>
            <a:r>
              <a:rPr lang="en-US" altLang="zh-TW" sz="1600" b="1" dirty="0">
                <a:ea typeface="標楷體" pitchFamily="65" charset="-120"/>
                <a:hlinkClick r:id="rId2"/>
              </a:rPr>
              <a:t>http://</a:t>
            </a:r>
            <a:r>
              <a:rPr lang="en-US" altLang="zh-TW" sz="1600" b="1" dirty="0" smtClean="0">
                <a:ea typeface="標楷體" pitchFamily="65" charset="-120"/>
                <a:hlinkClick r:id="rId2"/>
              </a:rPr>
              <a:t>topic.cheers.com.tw/news/20140211_college.pdf</a:t>
            </a:r>
            <a:r>
              <a:rPr lang="zh-TW" altLang="en-US" sz="1600" b="1" dirty="0" smtClean="0">
                <a:ea typeface="標楷體" pitchFamily="65" charset="-120"/>
              </a:rPr>
              <a:t> </a:t>
            </a:r>
          </a:p>
        </p:txBody>
      </p:sp>
      <p:sp>
        <p:nvSpPr>
          <p:cNvPr id="23556" name="投影片編號版面配置區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666BFAF3-89DE-4C1B-8C7F-9E85F63498EA}" type="slidenum">
              <a:rPr lang="en-US" altLang="zh-TW" smtClean="0">
                <a:ea typeface="新細明體" pitchFamily="18" charset="-120"/>
              </a:rPr>
              <a:pPr/>
              <a:t>12</a:t>
            </a:fld>
            <a:endParaRPr lang="en-US" altLang="zh-TW" smtClean="0">
              <a:ea typeface="新細明體" pitchFamily="18" charset="-120"/>
            </a:endParaRPr>
          </a:p>
        </p:txBody>
      </p:sp>
      <p:sp>
        <p:nvSpPr>
          <p:cNvPr id="3" name="矩形 2"/>
          <p:cNvSpPr/>
          <p:nvPr/>
        </p:nvSpPr>
        <p:spPr>
          <a:xfrm>
            <a:off x="668580" y="1746974"/>
            <a:ext cx="3365024" cy="646331"/>
          </a:xfrm>
          <a:prstGeom prst="rect">
            <a:avLst/>
          </a:prstGeom>
        </p:spPr>
        <p:txBody>
          <a:bodyPr wrap="none">
            <a:spAutoFit/>
          </a:bodyPr>
          <a:lstStyle/>
          <a:p>
            <a:r>
              <a:rPr lang="zh-TW" altLang="en-US" dirty="0" smtClean="0">
                <a:ea typeface="標楷體" panose="03000509000000000000" pitchFamily="65" charset="-120"/>
                <a:cs typeface="Times New Roman" panose="02020603050405020304" pitchFamily="18" charset="0"/>
              </a:rPr>
              <a:t>表</a:t>
            </a:r>
            <a:r>
              <a:rPr lang="en-US" altLang="zh-TW" dirty="0" smtClean="0">
                <a:ea typeface="標楷體" panose="03000509000000000000" pitchFamily="65" charset="-120"/>
                <a:cs typeface="Times New Roman" panose="02020603050405020304" pitchFamily="18" charset="0"/>
              </a:rPr>
              <a:t>3:</a:t>
            </a:r>
            <a:r>
              <a:rPr lang="zh-TW" altLang="en-US" dirty="0" smtClean="0">
                <a:ea typeface="標楷體" panose="03000509000000000000" pitchFamily="65" charset="-120"/>
                <a:cs typeface="Times New Roman" panose="02020603050405020304" pitchFamily="18" charset="0"/>
              </a:rPr>
              <a:t> </a:t>
            </a:r>
            <a:r>
              <a:rPr lang="en-US" altLang="zh-TW" dirty="0" smtClean="0">
                <a:ea typeface="標楷體" panose="03000509000000000000" pitchFamily="65" charset="-120"/>
                <a:cs typeface="Times New Roman" panose="02020603050405020304" pitchFamily="18" charset="0"/>
              </a:rPr>
              <a:t>6 </a:t>
            </a:r>
            <a:r>
              <a:rPr lang="zh-TW" altLang="en-US" dirty="0">
                <a:ea typeface="標楷體" panose="03000509000000000000" pitchFamily="65" charset="-120"/>
                <a:cs typeface="Times New Roman" panose="02020603050405020304" pitchFamily="18" charset="0"/>
              </a:rPr>
              <a:t>成 </a:t>
            </a:r>
            <a:r>
              <a:rPr lang="en-US" altLang="zh-TW" dirty="0">
                <a:ea typeface="標楷體" panose="03000509000000000000" pitchFamily="65" charset="-120"/>
                <a:cs typeface="Times New Roman" panose="02020603050405020304" pitchFamily="18" charset="0"/>
              </a:rPr>
              <a:t>2 </a:t>
            </a:r>
            <a:r>
              <a:rPr lang="zh-TW" altLang="en-US" dirty="0">
                <a:ea typeface="標楷體" panose="03000509000000000000" pitchFamily="65" charset="-120"/>
                <a:cs typeface="Times New Roman" panose="02020603050405020304" pitchFamily="18" charset="0"/>
              </a:rPr>
              <a:t>企業敘薪因人而異</a:t>
            </a:r>
            <a:r>
              <a:rPr lang="zh-TW" altLang="en-US" dirty="0" smtClean="0">
                <a:ea typeface="標楷體" panose="03000509000000000000" pitchFamily="65" charset="-120"/>
                <a:cs typeface="Times New Roman" panose="02020603050405020304" pitchFamily="18" charset="0"/>
              </a:rPr>
              <a:t>，</a:t>
            </a:r>
            <a:endParaRPr lang="en-US" altLang="zh-TW" dirty="0" smtClean="0">
              <a:ea typeface="標楷體" panose="03000509000000000000" pitchFamily="65" charset="-120"/>
              <a:cs typeface="Times New Roman" panose="02020603050405020304" pitchFamily="18" charset="0"/>
            </a:endParaRPr>
          </a:p>
          <a:p>
            <a:r>
              <a:rPr lang="zh-TW" altLang="en-US" dirty="0" smtClean="0">
                <a:ea typeface="標楷體" panose="03000509000000000000" pitchFamily="65" charset="-120"/>
                <a:cs typeface="Times New Roman" panose="02020603050405020304" pitchFamily="18" charset="0"/>
              </a:rPr>
              <a:t>而</a:t>
            </a:r>
            <a:r>
              <a:rPr lang="zh-TW" altLang="en-US" dirty="0">
                <a:ea typeface="標楷體" panose="03000509000000000000" pitchFamily="65" charset="-120"/>
                <a:cs typeface="Times New Roman" panose="02020603050405020304" pitchFamily="18" charset="0"/>
              </a:rPr>
              <a:t>非看畢業學校 </a:t>
            </a:r>
          </a:p>
        </p:txBody>
      </p:sp>
      <p:graphicFrame>
        <p:nvGraphicFramePr>
          <p:cNvPr id="4" name="表格 3"/>
          <p:cNvGraphicFramePr>
            <a:graphicFrameLocks noGrp="1"/>
          </p:cNvGraphicFramePr>
          <p:nvPr>
            <p:extLst>
              <p:ext uri="{D42A27DB-BD31-4B8C-83A1-F6EECF244321}">
                <p14:modId xmlns:p14="http://schemas.microsoft.com/office/powerpoint/2010/main" val="2743213900"/>
              </p:ext>
            </p:extLst>
          </p:nvPr>
        </p:nvGraphicFramePr>
        <p:xfrm>
          <a:off x="664216" y="2519427"/>
          <a:ext cx="3619752" cy="3141820"/>
        </p:xfrm>
        <a:graphic>
          <a:graphicData uri="http://schemas.openxmlformats.org/drawingml/2006/table">
            <a:tbl>
              <a:tblPr firstRow="1">
                <a:tableStyleId>{5C22544A-7EE6-4342-B048-85BDC9FD1C3A}</a:tableStyleId>
              </a:tblPr>
              <a:tblGrid>
                <a:gridCol w="3031212"/>
                <a:gridCol w="588540"/>
              </a:tblGrid>
              <a:tr h="881230">
                <a:tc gridSpan="2">
                  <a:txBody>
                    <a:bodyPr/>
                    <a:lstStyle/>
                    <a:p>
                      <a:pPr algn="l" rtl="0" fontAlgn="ctr"/>
                      <a:r>
                        <a:rPr lang="zh-TW" altLang="en-US" sz="1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問題：公司在新鮮人敘薪上</a:t>
                      </a:r>
                      <a:r>
                        <a:rPr lang="zh-TW" altLang="en-US" sz="14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4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l" rtl="0" fontAlgn="ctr"/>
                      <a:r>
                        <a:rPr lang="zh-TW" altLang="en-US" sz="14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是否</a:t>
                      </a:r>
                      <a:r>
                        <a:rPr lang="zh-TW" altLang="en-US" sz="1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會以「學校</a:t>
                      </a:r>
                      <a:r>
                        <a:rPr lang="zh-TW" altLang="en-US" sz="14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」不同，區分</a:t>
                      </a:r>
                      <a:r>
                        <a:rPr lang="zh-TW" altLang="en-US" sz="1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等級敘薪</a:t>
                      </a:r>
                      <a:r>
                        <a:rPr lang="zh-TW" altLang="en-US" sz="14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hMerge="1">
                  <a:txBody>
                    <a:bodyPr/>
                    <a:lstStyle/>
                    <a:p>
                      <a:endParaRPr lang="zh-TW" altLang="en-US"/>
                    </a:p>
                  </a:txBody>
                  <a:tcPr/>
                </a:tc>
              </a:tr>
              <a:tr h="753530">
                <a:tc>
                  <a:txBody>
                    <a:bodyPr/>
                    <a:lstStyle/>
                    <a:p>
                      <a:pPr algn="l" rtl="0" fontAlgn="ctr"/>
                      <a:r>
                        <a:rPr lang="zh-TW" altLang="en-US" sz="1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沒有將大學區分等級敘薪，完全因人而異 </a:t>
                      </a:r>
                      <a:endParaRPr lang="zh-TW" altLang="en-US" sz="1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l" rtl="0" fontAlgn="ctr"/>
                      <a:r>
                        <a:rPr lang="en-US" altLang="zh-TW" sz="14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62%</a:t>
                      </a:r>
                      <a:endParaRPr lang="en-US" altLang="zh-TW" sz="1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753530">
                <a:tc>
                  <a:txBody>
                    <a:bodyPr/>
                    <a:lstStyle/>
                    <a:p>
                      <a:pPr algn="l" rtl="0"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將大學區分數個不同等級敘薪，但也會考量因人而異 </a:t>
                      </a:r>
                      <a:endParaRPr lang="zh-TW" altLang="en-US" sz="14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l" rtl="0" fontAlgn="ctr"/>
                      <a:r>
                        <a:rPr lang="en-US" altLang="zh-TW" sz="14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25.7%</a:t>
                      </a:r>
                      <a:endParaRPr lang="en-US" altLang="zh-TW" sz="1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753530">
                <a:tc>
                  <a:txBody>
                    <a:bodyPr/>
                    <a:lstStyle/>
                    <a:p>
                      <a:pPr algn="l" rtl="0" fontAlgn="ctr"/>
                      <a:r>
                        <a:rPr lang="zh-TW" altLang="en-US" sz="1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將大學區分數個不同等級，做為統一的敘薪標準 </a:t>
                      </a:r>
                      <a:endParaRPr lang="zh-TW" altLang="en-US" sz="1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l" rtl="0" fontAlgn="ctr"/>
                      <a:r>
                        <a:rPr lang="en-US" altLang="zh-TW" sz="14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12.3%</a:t>
                      </a:r>
                      <a:endParaRPr lang="en-US" altLang="zh-TW" sz="1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2846078148"/>
              </p:ext>
            </p:extLst>
          </p:nvPr>
        </p:nvGraphicFramePr>
        <p:xfrm>
          <a:off x="4644008" y="2519425"/>
          <a:ext cx="3503648" cy="3110865"/>
        </p:xfrm>
        <a:graphic>
          <a:graphicData uri="http://schemas.openxmlformats.org/drawingml/2006/table">
            <a:tbl>
              <a:tblPr firstRow="1">
                <a:tableStyleId>{5C22544A-7EE6-4342-B048-85BDC9FD1C3A}</a:tableStyleId>
              </a:tblPr>
              <a:tblGrid>
                <a:gridCol w="2616859"/>
                <a:gridCol w="886789"/>
              </a:tblGrid>
              <a:tr h="209550">
                <a:tc gridSpan="2">
                  <a:txBody>
                    <a:bodyPr/>
                    <a:lstStyle/>
                    <a:p>
                      <a:pPr algn="l" fontAlgn="ctr"/>
                      <a:r>
                        <a:rPr lang="zh-TW" altLang="en-US" sz="1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公司在新人試用期間，會以哪些態度指標來評估是否合用？（可複選 </a:t>
                      </a:r>
                      <a:r>
                        <a:rPr lang="en-US" altLang="zh-TW" sz="1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3 </a:t>
                      </a:r>
                      <a:r>
                        <a:rPr lang="zh-TW" altLang="en-US" sz="14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項）</a:t>
                      </a:r>
                      <a:endParaRPr lang="zh-TW" altLang="en-US" sz="1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hMerge="1">
                  <a:txBody>
                    <a:bodyPr/>
                    <a:lstStyle/>
                    <a:p>
                      <a:endParaRPr lang="zh-TW" altLang="en-US"/>
                    </a:p>
                  </a:txBody>
                  <a:tcPr/>
                </a:tc>
              </a:tr>
              <a:tr h="209550">
                <a:tc>
                  <a:txBody>
                    <a:bodyPr/>
                    <a:lstStyle/>
                    <a:p>
                      <a:pPr algn="l"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態度積極主動</a:t>
                      </a:r>
                      <a:endParaRPr lang="zh-TW" altLang="en-US" sz="14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r" fontAlgn="ctr"/>
                      <a:r>
                        <a:rPr lang="en-US" altLang="zh-TW" sz="14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75.5% </a:t>
                      </a:r>
                      <a:endParaRPr lang="en-US" altLang="zh-TW" sz="1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209550">
                <a:tc>
                  <a:txBody>
                    <a:bodyPr/>
                    <a:lstStyle/>
                    <a:p>
                      <a:pPr algn="l"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有學習意願</a:t>
                      </a:r>
                      <a:endParaRPr lang="zh-TW" altLang="en-US" sz="14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r" fontAlgn="ctr"/>
                      <a:r>
                        <a:rPr lang="en-US" altLang="zh-TW" sz="14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49.1% </a:t>
                      </a:r>
                      <a:endParaRPr lang="en-US" altLang="zh-TW" sz="1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209550">
                <a:tc>
                  <a:txBody>
                    <a:bodyPr/>
                    <a:lstStyle/>
                    <a:p>
                      <a:pPr algn="l"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有抗壓、耐挫的能力</a:t>
                      </a:r>
                      <a:endParaRPr lang="zh-TW" altLang="en-US" sz="14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r" fontAlgn="ctr"/>
                      <a:r>
                        <a:rPr lang="en-US" altLang="zh-TW" sz="14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39.0% </a:t>
                      </a:r>
                      <a:endParaRPr lang="en-US" altLang="zh-TW" sz="1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209550">
                <a:tc>
                  <a:txBody>
                    <a:bodyPr/>
                    <a:lstStyle/>
                    <a:p>
                      <a:pPr algn="l"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遵守工作紀律</a:t>
                      </a:r>
                      <a:endParaRPr lang="zh-TW" altLang="en-US" sz="14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r" fontAlgn="ctr"/>
                      <a:r>
                        <a:rPr lang="en-US" altLang="zh-TW" sz="14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33.0% </a:t>
                      </a:r>
                      <a:endParaRPr lang="en-US" altLang="zh-TW" sz="1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209550">
                <a:tc>
                  <a:txBody>
                    <a:bodyPr/>
                    <a:lstStyle/>
                    <a:p>
                      <a:pPr algn="l"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具有解決問題能力</a:t>
                      </a:r>
                      <a:endParaRPr lang="zh-TW" altLang="en-US" sz="14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r" fontAlgn="ctr"/>
                      <a:r>
                        <a:rPr lang="en-US" altLang="zh-TW" sz="14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24.9% </a:t>
                      </a:r>
                      <a:endParaRPr lang="en-US" altLang="zh-TW" sz="1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209550">
                <a:tc>
                  <a:txBody>
                    <a:bodyPr/>
                    <a:lstStyle/>
                    <a:p>
                      <a:pPr algn="l"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能夠獨立作業，完成指派工作</a:t>
                      </a:r>
                      <a:endParaRPr lang="zh-TW" altLang="en-US" sz="14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r" fontAlgn="ctr"/>
                      <a:r>
                        <a:rPr lang="en-US" altLang="zh-TW" sz="14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24.5%</a:t>
                      </a:r>
                      <a:endParaRPr lang="en-US" altLang="zh-TW" sz="1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209550">
                <a:tc>
                  <a:txBody>
                    <a:bodyPr/>
                    <a:lstStyle/>
                    <a:p>
                      <a:pPr algn="l"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願意與人合作</a:t>
                      </a:r>
                      <a:endParaRPr lang="zh-TW" altLang="en-US" sz="14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r" fontAlgn="ctr"/>
                      <a:r>
                        <a:rPr lang="en-US" altLang="zh-TW" sz="14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23.1% </a:t>
                      </a:r>
                      <a:endParaRPr lang="en-US" altLang="zh-TW" sz="1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209550">
                <a:tc>
                  <a:txBody>
                    <a:bodyPr/>
                    <a:lstStyle/>
                    <a:p>
                      <a:pPr algn="l"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必要時配合加班、輪班</a:t>
                      </a:r>
                      <a:endParaRPr lang="zh-TW" altLang="en-US" sz="14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r" fontAlgn="ctr"/>
                      <a:r>
                        <a:rPr lang="en-US" altLang="zh-TW" sz="14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15.5% </a:t>
                      </a:r>
                      <a:endParaRPr lang="en-US" altLang="zh-TW" sz="1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209550">
                <a:tc>
                  <a:txBody>
                    <a:bodyPr/>
                    <a:lstStyle/>
                    <a:p>
                      <a:pPr algn="l"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能夠承擔責任</a:t>
                      </a:r>
                      <a:endParaRPr lang="zh-TW" altLang="en-US" sz="14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r" fontAlgn="ctr"/>
                      <a:r>
                        <a:rPr lang="en-US" altLang="zh-TW" sz="14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10.9% </a:t>
                      </a:r>
                      <a:endParaRPr lang="en-US" altLang="zh-TW" sz="1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209550">
                <a:tc>
                  <a:txBody>
                    <a:bodyPr/>
                    <a:lstStyle/>
                    <a:p>
                      <a:pPr algn="l"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遵守職業道德</a:t>
                      </a:r>
                      <a:endParaRPr lang="zh-TW" altLang="en-US" sz="14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r" fontAlgn="ctr"/>
                      <a:r>
                        <a:rPr lang="en-US" altLang="zh-TW" sz="14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7.7% </a:t>
                      </a:r>
                      <a:endParaRPr lang="en-US" altLang="zh-TW" sz="1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209550">
                <a:tc>
                  <a:txBody>
                    <a:bodyPr/>
                    <a:lstStyle/>
                    <a:p>
                      <a:pPr algn="l"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是否誠實</a:t>
                      </a:r>
                      <a:endParaRPr lang="zh-TW" altLang="en-US" sz="14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r" fontAlgn="ctr"/>
                      <a:r>
                        <a:rPr lang="en-US" altLang="zh-TW" sz="14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6.8% </a:t>
                      </a:r>
                      <a:endParaRPr lang="en-US" altLang="zh-TW" sz="1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209550">
                <a:tc>
                  <a:txBody>
                    <a:bodyPr/>
                    <a:lstStyle/>
                    <a:p>
                      <a:pPr algn="l" fontAlgn="ctr"/>
                      <a:r>
                        <a:rPr lang="zh-TW" altLang="en-US" sz="1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懂得職場禮儀與穿著規範</a:t>
                      </a:r>
                      <a:endParaRPr lang="zh-TW" altLang="en-US" sz="1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r" fontAlgn="ctr"/>
                      <a:r>
                        <a:rPr lang="en-US" altLang="zh-TW" sz="14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3.1% </a:t>
                      </a:r>
                      <a:endParaRPr lang="en-US" altLang="zh-TW" sz="1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bl>
          </a:graphicData>
        </a:graphic>
      </p:graphicFrame>
      <p:sp>
        <p:nvSpPr>
          <p:cNvPr id="6" name="矩形 5"/>
          <p:cNvSpPr/>
          <p:nvPr/>
        </p:nvSpPr>
        <p:spPr>
          <a:xfrm>
            <a:off x="4591845" y="1773384"/>
            <a:ext cx="3185487" cy="369332"/>
          </a:xfrm>
          <a:prstGeom prst="rect">
            <a:avLst/>
          </a:prstGeom>
        </p:spPr>
        <p:txBody>
          <a:bodyPr wrap="none">
            <a:spAutoFit/>
          </a:bodyPr>
          <a:lstStyle/>
          <a:p>
            <a:r>
              <a:rPr lang="zh-TW" altLang="en-US" dirty="0" smtClean="0">
                <a:ea typeface="標楷體" panose="03000509000000000000" pitchFamily="65" charset="-120"/>
                <a:cs typeface="Times New Roman" panose="02020603050405020304" pitchFamily="18" charset="0"/>
              </a:rPr>
              <a:t>表</a:t>
            </a:r>
            <a:r>
              <a:rPr lang="en-US" altLang="zh-TW" dirty="0" smtClean="0">
                <a:ea typeface="標楷體" panose="03000509000000000000" pitchFamily="65" charset="-120"/>
                <a:cs typeface="Times New Roman" panose="02020603050405020304" pitchFamily="18" charset="0"/>
              </a:rPr>
              <a:t>4:</a:t>
            </a:r>
            <a:r>
              <a:rPr lang="zh-TW" altLang="en-US" dirty="0" smtClean="0">
                <a:ea typeface="標楷體" panose="03000509000000000000" pitchFamily="65" charset="-120"/>
                <a:cs typeface="Times New Roman" panose="02020603050405020304" pitchFamily="18" charset="0"/>
              </a:rPr>
              <a:t> 企業</a:t>
            </a:r>
            <a:r>
              <a:rPr lang="zh-TW" altLang="en-US" dirty="0">
                <a:ea typeface="標楷體" panose="03000509000000000000" pitchFamily="65" charset="-120"/>
                <a:cs typeface="Times New Roman" panose="02020603050405020304" pitchFamily="18" charset="0"/>
              </a:rPr>
              <a:t>看新人，態度是關鍵</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altLang="zh-TW" cap="none" dirty="0" smtClean="0">
                <a:ea typeface="標楷體" pitchFamily="65" charset="-120"/>
              </a:rPr>
              <a:t>2014</a:t>
            </a:r>
            <a:r>
              <a:rPr lang="zh-TW" altLang="en-US" cap="none" dirty="0" smtClean="0">
                <a:ea typeface="標楷體" pitchFamily="65" charset="-120"/>
              </a:rPr>
              <a:t> 新世代最嚮往</a:t>
            </a:r>
            <a:r>
              <a:rPr lang="en-US" altLang="zh-TW" cap="none" dirty="0" smtClean="0">
                <a:ea typeface="標楷體" pitchFamily="65" charset="-120"/>
              </a:rPr>
              <a:t>100</a:t>
            </a:r>
            <a:r>
              <a:rPr lang="zh-TW" altLang="en-US" cap="none" dirty="0" smtClean="0">
                <a:ea typeface="標楷體" pitchFamily="65" charset="-120"/>
              </a:rPr>
              <a:t>大企業 </a:t>
            </a:r>
          </a:p>
        </p:txBody>
      </p:sp>
      <p:sp>
        <p:nvSpPr>
          <p:cNvPr id="24579" name="Rectangle 3"/>
          <p:cNvSpPr>
            <a:spLocks noGrp="1"/>
          </p:cNvSpPr>
          <p:nvPr>
            <p:ph type="body" idx="4294967295"/>
          </p:nvPr>
        </p:nvSpPr>
        <p:spPr>
          <a:xfrm>
            <a:off x="468313" y="1428750"/>
            <a:ext cx="8104187" cy="5214938"/>
          </a:xfrm>
        </p:spPr>
        <p:txBody>
          <a:bodyPr/>
          <a:lstStyle/>
          <a:p>
            <a:pPr>
              <a:spcBef>
                <a:spcPct val="0"/>
              </a:spcBef>
              <a:spcAft>
                <a:spcPts val="1200"/>
              </a:spcAft>
              <a:buFont typeface="Wingdings" pitchFamily="2" charset="2"/>
              <a:buNone/>
            </a:pPr>
            <a:r>
              <a:rPr lang="zh-TW" altLang="en-US" sz="1600" dirty="0" smtClean="0">
                <a:ea typeface="標楷體" pitchFamily="65" charset="-120"/>
              </a:rPr>
              <a:t> </a:t>
            </a:r>
            <a:r>
              <a:rPr lang="en-US" altLang="zh-TW" sz="1600" dirty="0" smtClean="0">
                <a:ea typeface="標楷體" pitchFamily="65" charset="-120"/>
              </a:rPr>
              <a:t>2014</a:t>
            </a:r>
            <a:r>
              <a:rPr lang="zh-TW" altLang="en-US" sz="1600" dirty="0" smtClean="0">
                <a:ea typeface="標楷體" pitchFamily="65" charset="-120"/>
              </a:rPr>
              <a:t>年</a:t>
            </a:r>
            <a:r>
              <a:rPr lang="en-US" altLang="zh-TW" sz="1600" dirty="0" smtClean="0">
                <a:ea typeface="標楷體" pitchFamily="65" charset="-120"/>
              </a:rPr>
              <a:t>3</a:t>
            </a:r>
            <a:r>
              <a:rPr lang="zh-TW" altLang="en-US" sz="1600" dirty="0" smtClean="0">
                <a:ea typeface="標楷體" pitchFamily="65" charset="-120"/>
              </a:rPr>
              <a:t>月 </a:t>
            </a:r>
            <a:r>
              <a:rPr lang="en-US" altLang="zh-TW" sz="1600" dirty="0" smtClean="0">
                <a:ea typeface="標楷體" pitchFamily="65" charset="-120"/>
              </a:rPr>
              <a:t>Cheers</a:t>
            </a:r>
            <a:r>
              <a:rPr lang="zh-TW" altLang="en-US" sz="1600" dirty="0" smtClean="0">
                <a:ea typeface="標楷體" pitchFamily="65" charset="-120"/>
              </a:rPr>
              <a:t>雜誌</a:t>
            </a:r>
            <a:endParaRPr lang="en-US" altLang="zh-TW" sz="1600" dirty="0" smtClean="0">
              <a:ea typeface="標楷體" pitchFamily="65" charset="-120"/>
            </a:endParaRPr>
          </a:p>
          <a:p>
            <a:pPr>
              <a:spcBef>
                <a:spcPct val="0"/>
              </a:spcBef>
              <a:spcAft>
                <a:spcPts val="1200"/>
              </a:spcAft>
              <a:buFont typeface="Wingdings" pitchFamily="2" charset="2"/>
              <a:buNone/>
            </a:pPr>
            <a:endParaRPr lang="zh-TW" altLang="en-US" sz="1600" dirty="0" smtClean="0">
              <a:ea typeface="標楷體" pitchFamily="65" charset="-120"/>
            </a:endParaRPr>
          </a:p>
          <a:p>
            <a:pPr>
              <a:spcBef>
                <a:spcPct val="0"/>
              </a:spcBef>
              <a:spcAft>
                <a:spcPts val="1200"/>
              </a:spcAft>
              <a:buNone/>
            </a:pPr>
            <a:r>
              <a:rPr lang="en-US" altLang="zh-TW" dirty="0" smtClean="0">
                <a:ea typeface="標楷體" panose="03000509000000000000" pitchFamily="65" charset="-120"/>
              </a:rPr>
              <a:t>《</a:t>
            </a:r>
            <a:r>
              <a:rPr lang="en-US" altLang="zh-TW" dirty="0">
                <a:ea typeface="標楷體" panose="03000509000000000000" pitchFamily="65" charset="-120"/>
              </a:rPr>
              <a:t>Cheers》</a:t>
            </a:r>
            <a:r>
              <a:rPr lang="zh-TW" altLang="en-US" dirty="0">
                <a:ea typeface="標楷體" panose="03000509000000000000" pitchFamily="65" charset="-120"/>
              </a:rPr>
              <a:t>雜誌</a:t>
            </a:r>
            <a:r>
              <a:rPr lang="en-US" altLang="zh-TW" dirty="0">
                <a:ea typeface="標楷體" panose="03000509000000000000" pitchFamily="65" charset="-120"/>
              </a:rPr>
              <a:t>2014</a:t>
            </a:r>
            <a:r>
              <a:rPr lang="zh-TW" altLang="en-US" dirty="0">
                <a:ea typeface="標楷體" panose="03000509000000000000" pitchFamily="65" charset="-120"/>
              </a:rPr>
              <a:t>年新鮮人最嚮往企業</a:t>
            </a:r>
            <a:r>
              <a:rPr lang="zh-TW" altLang="en-US" dirty="0" smtClean="0">
                <a:ea typeface="標楷體" panose="03000509000000000000" pitchFamily="65" charset="-120"/>
              </a:rPr>
              <a:t>調查</a:t>
            </a:r>
            <a:r>
              <a:rPr lang="en-US" altLang="zh-TW" dirty="0" smtClean="0">
                <a:ea typeface="標楷體" panose="03000509000000000000" pitchFamily="65" charset="-120"/>
              </a:rPr>
              <a:t>﹕</a:t>
            </a:r>
            <a:endParaRPr lang="en-US" altLang="zh-TW" sz="1000" dirty="0" smtClean="0">
              <a:ea typeface="標楷體" panose="03000509000000000000" pitchFamily="65" charset="-120"/>
            </a:endParaRPr>
          </a:p>
          <a:p>
            <a:pPr lvl="1">
              <a:spcBef>
                <a:spcPct val="0"/>
              </a:spcBef>
              <a:spcAft>
                <a:spcPts val="1200"/>
              </a:spcAft>
            </a:pPr>
            <a:r>
              <a:rPr lang="zh-TW" altLang="en-US" sz="2000" b="1" dirty="0" smtClean="0">
                <a:ea typeface="標楷體" panose="03000509000000000000" pitchFamily="65" charset="-120"/>
              </a:rPr>
              <a:t>調查對象</a:t>
            </a:r>
            <a:r>
              <a:rPr lang="en-US" altLang="zh-TW" sz="2000" b="1" dirty="0" smtClean="0">
                <a:ea typeface="標楷體" panose="03000509000000000000" pitchFamily="65" charset="-120"/>
              </a:rPr>
              <a:t>﹕</a:t>
            </a:r>
            <a:r>
              <a:rPr lang="zh-TW" altLang="en-US" sz="2000" dirty="0" smtClean="0">
                <a:ea typeface="標楷體" panose="03000509000000000000" pitchFamily="65" charset="-120"/>
              </a:rPr>
              <a:t>全台灣</a:t>
            </a:r>
            <a:r>
              <a:rPr lang="en-US" altLang="zh-TW" sz="2000" dirty="0" smtClean="0">
                <a:ea typeface="標楷體" panose="03000509000000000000" pitchFamily="65" charset="-120"/>
              </a:rPr>
              <a:t>148</a:t>
            </a:r>
            <a:r>
              <a:rPr lang="zh-TW" altLang="en-US" sz="2000" dirty="0" smtClean="0">
                <a:ea typeface="標楷體" panose="03000509000000000000" pitchFamily="65" charset="-120"/>
              </a:rPr>
              <a:t>個大學科系應屆畢業生</a:t>
            </a:r>
            <a:endParaRPr lang="zh-TW" altLang="en-US" sz="2000" dirty="0" smtClean="0">
              <a:solidFill>
                <a:srgbClr val="FF0000"/>
              </a:solidFill>
              <a:ea typeface="標楷體" panose="03000509000000000000" pitchFamily="65" charset="-120"/>
            </a:endParaRPr>
          </a:p>
          <a:p>
            <a:pPr lvl="1">
              <a:spcBef>
                <a:spcPct val="0"/>
              </a:spcBef>
              <a:spcAft>
                <a:spcPts val="1200"/>
              </a:spcAft>
            </a:pPr>
            <a:r>
              <a:rPr lang="zh-TW" altLang="en-US" sz="2000" b="1" dirty="0" smtClean="0">
                <a:ea typeface="標楷體" panose="03000509000000000000" pitchFamily="65" charset="-120"/>
              </a:rPr>
              <a:t>有效樣本</a:t>
            </a:r>
            <a:r>
              <a:rPr lang="en-US" altLang="zh-TW" sz="2000" b="1" dirty="0" smtClean="0">
                <a:ea typeface="標楷體" panose="03000509000000000000" pitchFamily="65" charset="-120"/>
              </a:rPr>
              <a:t>﹕</a:t>
            </a:r>
            <a:r>
              <a:rPr lang="zh-TW" altLang="en-US" sz="2000" dirty="0" smtClean="0">
                <a:ea typeface="標楷體" panose="03000509000000000000" pitchFamily="65" charset="-120"/>
              </a:rPr>
              <a:t>寄出</a:t>
            </a:r>
            <a:r>
              <a:rPr lang="en-US" altLang="zh-TW" sz="2000" dirty="0" smtClean="0">
                <a:ea typeface="標楷體" panose="03000509000000000000" pitchFamily="65" charset="-120"/>
              </a:rPr>
              <a:t>4,885</a:t>
            </a:r>
            <a:r>
              <a:rPr lang="zh-TW" altLang="en-US" sz="2000" dirty="0" smtClean="0">
                <a:ea typeface="標楷體" panose="03000509000000000000" pitchFamily="65" charset="-120"/>
              </a:rPr>
              <a:t>份問卷，回收</a:t>
            </a:r>
            <a:r>
              <a:rPr lang="en-US" altLang="zh-TW" sz="2000" dirty="0" smtClean="0">
                <a:ea typeface="標楷體" panose="03000509000000000000" pitchFamily="65" charset="-120"/>
              </a:rPr>
              <a:t>3,456</a:t>
            </a:r>
            <a:r>
              <a:rPr lang="zh-TW" altLang="en-US" sz="2000" dirty="0" smtClean="0">
                <a:ea typeface="標楷體" panose="03000509000000000000" pitchFamily="65" charset="-120"/>
              </a:rPr>
              <a:t>份 ，回收率</a:t>
            </a:r>
            <a:r>
              <a:rPr lang="en-US" altLang="zh-TW" sz="2000" dirty="0" smtClean="0">
                <a:ea typeface="標楷體" panose="03000509000000000000" pitchFamily="65" charset="-120"/>
              </a:rPr>
              <a:t>70.75% </a:t>
            </a:r>
            <a:endParaRPr lang="zh-TW" altLang="en-US" sz="2000" dirty="0" smtClean="0">
              <a:ea typeface="標楷體" panose="03000509000000000000" pitchFamily="65" charset="-120"/>
            </a:endParaRPr>
          </a:p>
          <a:p>
            <a:pPr lvl="1">
              <a:spcBef>
                <a:spcPct val="0"/>
              </a:spcBef>
              <a:spcAft>
                <a:spcPts val="1200"/>
              </a:spcAft>
            </a:pPr>
            <a:r>
              <a:rPr lang="zh-TW" altLang="en-US" sz="2000" b="1" dirty="0" smtClean="0">
                <a:ea typeface="標楷體" panose="03000509000000000000" pitchFamily="65" charset="-120"/>
              </a:rPr>
              <a:t>調查期間</a:t>
            </a:r>
            <a:r>
              <a:rPr lang="en-US" altLang="zh-TW" sz="2000" b="1" dirty="0" smtClean="0">
                <a:ea typeface="標楷體" panose="03000509000000000000" pitchFamily="65" charset="-120"/>
              </a:rPr>
              <a:t>﹕</a:t>
            </a:r>
            <a:r>
              <a:rPr lang="en-US" altLang="zh-TW" sz="2000" dirty="0" smtClean="0">
                <a:ea typeface="標楷體" panose="03000509000000000000" pitchFamily="65" charset="-120"/>
              </a:rPr>
              <a:t>2013</a:t>
            </a:r>
            <a:r>
              <a:rPr lang="zh-TW" altLang="en-US" sz="2000" dirty="0" smtClean="0">
                <a:ea typeface="標楷體" panose="03000509000000000000" pitchFamily="65" charset="-120"/>
              </a:rPr>
              <a:t>年</a:t>
            </a:r>
            <a:r>
              <a:rPr lang="en-US" altLang="zh-TW" sz="2000" dirty="0" smtClean="0">
                <a:ea typeface="標楷體" panose="03000509000000000000" pitchFamily="65" charset="-120"/>
              </a:rPr>
              <a:t>12</a:t>
            </a:r>
            <a:r>
              <a:rPr lang="zh-TW" altLang="en-US" sz="2000" dirty="0" smtClean="0">
                <a:ea typeface="標楷體" panose="03000509000000000000" pitchFamily="65" charset="-120"/>
              </a:rPr>
              <a:t>月</a:t>
            </a:r>
            <a:r>
              <a:rPr lang="en-US" altLang="zh-TW" sz="2000" dirty="0" smtClean="0">
                <a:ea typeface="標楷體" panose="03000509000000000000" pitchFamily="65" charset="-120"/>
              </a:rPr>
              <a:t>4</a:t>
            </a:r>
            <a:r>
              <a:rPr lang="zh-TW" altLang="en-US" sz="2000" dirty="0" smtClean="0">
                <a:ea typeface="標楷體" panose="03000509000000000000" pitchFamily="65" charset="-120"/>
              </a:rPr>
              <a:t>日</a:t>
            </a:r>
            <a:r>
              <a:rPr lang="en-US" altLang="zh-TW" sz="2000" dirty="0" smtClean="0">
                <a:ea typeface="標楷體" panose="03000509000000000000" pitchFamily="65" charset="-120"/>
              </a:rPr>
              <a:t>~2014</a:t>
            </a:r>
            <a:r>
              <a:rPr lang="zh-TW" altLang="en-US" sz="2000" dirty="0" smtClean="0">
                <a:ea typeface="標楷體" panose="03000509000000000000" pitchFamily="65" charset="-120"/>
              </a:rPr>
              <a:t>年</a:t>
            </a:r>
            <a:r>
              <a:rPr lang="en-US" altLang="zh-TW" sz="2000" dirty="0" smtClean="0">
                <a:ea typeface="標楷體" panose="03000509000000000000" pitchFamily="65" charset="-120"/>
              </a:rPr>
              <a:t>1</a:t>
            </a:r>
            <a:r>
              <a:rPr lang="zh-TW" altLang="en-US" sz="2000" dirty="0" smtClean="0">
                <a:ea typeface="標楷體" panose="03000509000000000000" pitchFamily="65" charset="-120"/>
              </a:rPr>
              <a:t>月</a:t>
            </a:r>
            <a:r>
              <a:rPr lang="en-US" altLang="zh-TW" sz="2000" dirty="0" smtClean="0">
                <a:ea typeface="標楷體" panose="03000509000000000000" pitchFamily="65" charset="-120"/>
              </a:rPr>
              <a:t>22</a:t>
            </a:r>
            <a:r>
              <a:rPr lang="zh-TW" altLang="en-US" sz="2000" dirty="0" smtClean="0">
                <a:ea typeface="標楷體" panose="03000509000000000000" pitchFamily="65" charset="-120"/>
              </a:rPr>
              <a:t>日 </a:t>
            </a:r>
          </a:p>
          <a:p>
            <a:pPr lvl="1">
              <a:spcBef>
                <a:spcPct val="0"/>
              </a:spcBef>
              <a:spcAft>
                <a:spcPts val="1200"/>
              </a:spcAft>
            </a:pPr>
            <a:r>
              <a:rPr lang="zh-TW" altLang="en-US" sz="2000" b="1" dirty="0" smtClean="0">
                <a:ea typeface="標楷體" panose="03000509000000000000" pitchFamily="65" charset="-120"/>
              </a:rPr>
              <a:t>調查方法</a:t>
            </a:r>
            <a:r>
              <a:rPr lang="en-US" altLang="zh-TW" sz="2000" b="1" dirty="0" smtClean="0">
                <a:ea typeface="標楷體" panose="03000509000000000000" pitchFamily="65" charset="-120"/>
              </a:rPr>
              <a:t>﹕</a:t>
            </a:r>
            <a:r>
              <a:rPr lang="zh-TW" altLang="en-US" sz="2000" dirty="0" smtClean="0">
                <a:ea typeface="標楷體" panose="03000509000000000000" pitchFamily="65" charset="-120"/>
              </a:rPr>
              <a:t>根據</a:t>
            </a:r>
            <a:r>
              <a:rPr lang="zh-TW" altLang="en-US" sz="2000" dirty="0">
                <a:ea typeface="標楷體" panose="03000509000000000000" pitchFamily="65" charset="-120"/>
              </a:rPr>
              <a:t>教育部公布</a:t>
            </a:r>
            <a:r>
              <a:rPr lang="en-US" altLang="zh-TW" sz="2000" dirty="0">
                <a:ea typeface="標楷體" panose="03000509000000000000" pitchFamily="65" charset="-120"/>
              </a:rPr>
              <a:t>101</a:t>
            </a:r>
            <a:r>
              <a:rPr lang="zh-TW" altLang="en-US" sz="2000" dirty="0">
                <a:ea typeface="標楷體" panose="03000509000000000000" pitchFamily="65" charset="-120"/>
              </a:rPr>
              <a:t>學年度各大專院校的人數與科系分布狀況，</a:t>
            </a:r>
            <a:r>
              <a:rPr lang="zh-TW" altLang="en-US" sz="2000" dirty="0" smtClean="0">
                <a:ea typeface="標楷體" panose="03000509000000000000" pitchFamily="65" charset="-120"/>
              </a:rPr>
              <a:t>採分層比例抽樣法進行郵寄問卷調查</a:t>
            </a:r>
          </a:p>
          <a:p>
            <a:pPr lvl="1">
              <a:spcBef>
                <a:spcPct val="0"/>
              </a:spcBef>
              <a:spcAft>
                <a:spcPts val="1200"/>
              </a:spcAft>
            </a:pPr>
            <a:r>
              <a:rPr lang="zh-TW" altLang="en-US" sz="2000" b="1" dirty="0" smtClean="0">
                <a:ea typeface="標楷體" panose="03000509000000000000" pitchFamily="65" charset="-120"/>
              </a:rPr>
              <a:t>調查執行</a:t>
            </a:r>
            <a:r>
              <a:rPr lang="zh-TW" altLang="en-US" sz="2000" dirty="0" smtClean="0">
                <a:ea typeface="標楷體" panose="03000509000000000000" pitchFamily="65" charset="-120"/>
              </a:rPr>
              <a:t>：</a:t>
            </a:r>
            <a:r>
              <a:rPr lang="en-US" altLang="zh-TW" sz="2000" dirty="0" smtClean="0">
                <a:ea typeface="標楷體" panose="03000509000000000000" pitchFamily="65" charset="-120"/>
              </a:rPr>
              <a:t>《</a:t>
            </a:r>
            <a:r>
              <a:rPr lang="zh-TW" altLang="en-US" sz="2000" dirty="0" smtClean="0">
                <a:ea typeface="標楷體" panose="03000509000000000000" pitchFamily="65" charset="-120"/>
              </a:rPr>
              <a:t>天下</a:t>
            </a:r>
            <a:r>
              <a:rPr lang="en-US" altLang="zh-TW" sz="2000" dirty="0" smtClean="0">
                <a:ea typeface="標楷體" panose="03000509000000000000" pitchFamily="65" charset="-120"/>
              </a:rPr>
              <a:t>》</a:t>
            </a:r>
            <a:r>
              <a:rPr lang="zh-TW" altLang="en-US" sz="2000" dirty="0" smtClean="0">
                <a:ea typeface="標楷體" panose="03000509000000000000" pitchFamily="65" charset="-120"/>
              </a:rPr>
              <a:t>雜誌調查中心</a:t>
            </a:r>
            <a:endParaRPr lang="en-US" altLang="zh-TW" sz="2000" dirty="0" smtClean="0">
              <a:ea typeface="標楷體" panose="03000509000000000000" pitchFamily="65" charset="-120"/>
            </a:endParaRPr>
          </a:p>
          <a:p>
            <a:pPr>
              <a:lnSpc>
                <a:spcPct val="80000"/>
              </a:lnSpc>
              <a:buFont typeface="Wingdings" pitchFamily="2" charset="2"/>
              <a:buNone/>
            </a:pPr>
            <a:endParaRPr lang="en-US" altLang="zh-TW" sz="1600" dirty="0" smtClean="0">
              <a:ea typeface="標楷體" pitchFamily="65" charset="-120"/>
            </a:endParaRPr>
          </a:p>
          <a:p>
            <a:pPr>
              <a:lnSpc>
                <a:spcPct val="80000"/>
              </a:lnSpc>
              <a:buFont typeface="Wingdings" pitchFamily="2" charset="2"/>
              <a:buNone/>
            </a:pPr>
            <a:endParaRPr lang="en-US" altLang="zh-TW" sz="1600" dirty="0" smtClean="0">
              <a:ea typeface="標楷體" pitchFamily="65" charset="-120"/>
            </a:endParaRPr>
          </a:p>
          <a:p>
            <a:pPr>
              <a:lnSpc>
                <a:spcPct val="80000"/>
              </a:lnSpc>
              <a:buFont typeface="Wingdings" pitchFamily="2" charset="2"/>
              <a:buNone/>
            </a:pPr>
            <a:r>
              <a:rPr lang="zh-TW" altLang="en-US" sz="1600" dirty="0" smtClean="0">
                <a:ea typeface="標楷體" pitchFamily="65" charset="-120"/>
              </a:rPr>
              <a:t>資料來源</a:t>
            </a:r>
            <a:r>
              <a:rPr lang="en-US" altLang="zh-TW" sz="1600" dirty="0" smtClean="0">
                <a:ea typeface="標楷體" pitchFamily="65" charset="-120"/>
              </a:rPr>
              <a:t>﹕</a:t>
            </a:r>
            <a:r>
              <a:rPr lang="en-US" altLang="zh-TW" sz="1600" dirty="0" smtClean="0">
                <a:ea typeface="標楷體" pitchFamily="65" charset="-120"/>
                <a:hlinkClick r:id="rId2"/>
              </a:rPr>
              <a:t>http</a:t>
            </a:r>
            <a:r>
              <a:rPr lang="en-US" altLang="zh-TW" sz="1600" dirty="0">
                <a:ea typeface="標楷體" pitchFamily="65" charset="-120"/>
                <a:hlinkClick r:id="rId2"/>
              </a:rPr>
              <a:t>://</a:t>
            </a:r>
            <a:r>
              <a:rPr lang="en-US" altLang="zh-TW" sz="1600" dirty="0" smtClean="0">
                <a:ea typeface="標楷體" pitchFamily="65" charset="-120"/>
                <a:hlinkClick r:id="rId2"/>
              </a:rPr>
              <a:t>m.cheers.com.tw/article/</a:t>
            </a:r>
            <a:r>
              <a:rPr lang="en-US" altLang="zh-TW" sz="1600" dirty="0" err="1" smtClean="0">
                <a:ea typeface="標楷體" pitchFamily="65" charset="-120"/>
                <a:hlinkClick r:id="rId2"/>
              </a:rPr>
              <a:t>article.action?id</a:t>
            </a:r>
            <a:r>
              <a:rPr lang="en-US" altLang="zh-TW" sz="1600" dirty="0" smtClean="0">
                <a:ea typeface="標楷體" pitchFamily="65" charset="-120"/>
                <a:hlinkClick r:id="rId2"/>
              </a:rPr>
              <a:t>=5056899</a:t>
            </a:r>
            <a:r>
              <a:rPr lang="en-US" altLang="zh-TW" sz="1600" dirty="0" smtClean="0">
                <a:ea typeface="標楷體" pitchFamily="65" charset="-120"/>
              </a:rPr>
              <a:t> </a:t>
            </a:r>
            <a:endParaRPr lang="en-US" altLang="zh-TW" sz="800" dirty="0" smtClean="0">
              <a:ea typeface="標楷體" pitchFamily="65" charset="-120"/>
            </a:endParaRPr>
          </a:p>
        </p:txBody>
      </p:sp>
      <p:sp>
        <p:nvSpPr>
          <p:cNvPr id="24580" name="投影片編號版面配置區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56890FF6-9508-4579-B25C-771EE2D76B70}" type="slidenum">
              <a:rPr lang="en-US" altLang="zh-TW" smtClean="0">
                <a:ea typeface="新細明體" pitchFamily="18" charset="-120"/>
              </a:rPr>
              <a:pPr/>
              <a:t>13</a:t>
            </a:fld>
            <a:endParaRPr lang="en-US" altLang="zh-TW" dirty="0" smtClean="0">
              <a:ea typeface="新細明體" pitchFamily="18" charset="-12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bwMode="auto">
          <a:xfrm>
            <a:off x="107504" y="116632"/>
            <a:ext cx="8784976" cy="1143000"/>
          </a:xfrm>
          <a:noFill/>
        </p:spPr>
        <p:txBody>
          <a:bodyPr wrap="square" lIns="91440" tIns="45720" rIns="91440" bIns="45720" numCol="1" anchorCtr="0" compatLnSpc="1">
            <a:prstTxWarp prst="textNoShape">
              <a:avLst/>
            </a:prstTxWarp>
            <a:normAutofit/>
          </a:bodyPr>
          <a:lstStyle/>
          <a:p>
            <a:r>
              <a:rPr lang="zh-TW" altLang="en-US" sz="3200" dirty="0">
                <a:latin typeface="標楷體" panose="03000509000000000000" pitchFamily="65" charset="-120"/>
                <a:ea typeface="標楷體" panose="03000509000000000000" pitchFamily="65" charset="-120"/>
              </a:rPr>
              <a:t>王品三連霸！服務業持續升溫、觀光業表現亮眼</a:t>
            </a:r>
            <a:endParaRPr lang="zh-TW" altLang="en-US" sz="3200" cap="none" dirty="0" smtClean="0">
              <a:latin typeface="標楷體" pitchFamily="65" charset="-120"/>
              <a:ea typeface="標楷體" pitchFamily="65" charset="-120"/>
            </a:endParaRPr>
          </a:p>
        </p:txBody>
      </p:sp>
      <p:sp>
        <p:nvSpPr>
          <p:cNvPr id="25603" name="Rectangle 3"/>
          <p:cNvSpPr>
            <a:spLocks noGrp="1"/>
          </p:cNvSpPr>
          <p:nvPr>
            <p:ph type="body" idx="4294967295"/>
          </p:nvPr>
        </p:nvSpPr>
        <p:spPr>
          <a:xfrm>
            <a:off x="468313" y="1268413"/>
            <a:ext cx="7991475" cy="5400675"/>
          </a:xfrm>
        </p:spPr>
        <p:txBody>
          <a:bodyPr/>
          <a:lstStyle/>
          <a:p>
            <a:r>
              <a:rPr lang="zh-TW" altLang="en-US" sz="2400" b="1" dirty="0" smtClean="0">
                <a:latin typeface="標楷體" panose="03000509000000000000" pitchFamily="65" charset="-120"/>
                <a:ea typeface="標楷體" panose="03000509000000000000" pitchFamily="65" charset="-120"/>
              </a:rPr>
              <a:t>服務業</a:t>
            </a:r>
            <a:r>
              <a:rPr lang="zh-TW" altLang="en-US" sz="2400" b="1" dirty="0">
                <a:latin typeface="標楷體" panose="03000509000000000000" pitchFamily="65" charset="-120"/>
                <a:ea typeface="標楷體" panose="03000509000000000000" pitchFamily="65" charset="-120"/>
              </a:rPr>
              <a:t>持續升溫、觀光業表現亮眼</a:t>
            </a:r>
            <a:endParaRPr lang="en-US" altLang="zh-TW" sz="2400"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整體</a:t>
            </a:r>
            <a:r>
              <a:rPr lang="zh-TW" altLang="en-US" dirty="0">
                <a:latin typeface="標楷體" panose="03000509000000000000" pitchFamily="65" charset="-120"/>
                <a:ea typeface="標楷體" panose="03000509000000000000" pitchFamily="65" charset="-120"/>
              </a:rPr>
              <a:t>觀察，服務業整體名次逐年向前</a:t>
            </a:r>
            <a:r>
              <a:rPr lang="zh-TW" altLang="en-US" dirty="0" smtClean="0">
                <a:latin typeface="標楷體" panose="03000509000000000000" pitchFamily="65" charset="-120"/>
                <a:ea typeface="標楷體" panose="03000509000000000000" pitchFamily="65" charset="-120"/>
              </a:rPr>
              <a:t>推進，</a:t>
            </a:r>
            <a:r>
              <a:rPr lang="zh-TW" altLang="en-US" dirty="0">
                <a:latin typeface="標楷體" panose="03000509000000000000" pitchFamily="65" charset="-120"/>
                <a:ea typeface="標楷體" panose="03000509000000000000" pitchFamily="65" charset="-120"/>
              </a:rPr>
              <a:t>科技業排名反而集體</a:t>
            </a:r>
            <a:r>
              <a:rPr lang="zh-TW" altLang="en-US" dirty="0" smtClean="0">
                <a:latin typeface="標楷體" panose="03000509000000000000" pitchFamily="65" charset="-120"/>
                <a:ea typeface="標楷體" panose="03000509000000000000" pitchFamily="65" charset="-120"/>
              </a:rPr>
              <a:t>退潮</a:t>
            </a:r>
            <a:endParaRPr lang="en-US" altLang="zh-TW" dirty="0" smtClean="0">
              <a:latin typeface="標楷體" panose="03000509000000000000" pitchFamily="65" charset="-120"/>
              <a:ea typeface="標楷體" panose="03000509000000000000" pitchFamily="65" charset="-120"/>
            </a:endParaRPr>
          </a:p>
          <a:p>
            <a:r>
              <a:rPr lang="zh-TW" altLang="en-US" sz="2400" b="1" dirty="0">
                <a:latin typeface="標楷體" panose="03000509000000000000" pitchFamily="65" charset="-120"/>
                <a:ea typeface="標楷體" panose="03000509000000000000" pitchFamily="65" charset="-120"/>
              </a:rPr>
              <a:t>「鐵飯碗」光環褪色、國營事業排名</a:t>
            </a:r>
            <a:r>
              <a:rPr lang="zh-TW" altLang="en-US" sz="2400" b="1" dirty="0" smtClean="0">
                <a:latin typeface="標楷體" panose="03000509000000000000" pitchFamily="65" charset="-120"/>
                <a:ea typeface="標楷體" panose="03000509000000000000" pitchFamily="65" charset="-120"/>
              </a:rPr>
              <a:t>倒退</a:t>
            </a:r>
            <a:endParaRPr lang="en-US" altLang="zh-TW" sz="2400" b="1" dirty="0" smtClean="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台灣中油、台鐵、台灣菸酒、台灣糖業、中華郵政等過去極為搶手的國營事業，今年排名全數大幅倒退，顯示公職退燒</a:t>
            </a:r>
            <a:r>
              <a:rPr lang="zh-TW" altLang="en-US" dirty="0" smtClean="0">
                <a:latin typeface="標楷體" panose="03000509000000000000" pitchFamily="65" charset="-120"/>
                <a:ea typeface="標楷體" panose="03000509000000000000" pitchFamily="65" charset="-120"/>
              </a:rPr>
              <a:t>趨勢</a:t>
            </a:r>
            <a:endParaRPr lang="en-US" altLang="zh-TW" dirty="0" smtClean="0">
              <a:latin typeface="標楷體" panose="03000509000000000000" pitchFamily="65" charset="-120"/>
              <a:ea typeface="標楷體" panose="03000509000000000000" pitchFamily="65" charset="-120"/>
            </a:endParaRPr>
          </a:p>
          <a:p>
            <a:r>
              <a:rPr lang="zh-TW" altLang="en-US" sz="2400" b="1" dirty="0">
                <a:latin typeface="標楷體" panose="03000509000000000000" pitchFamily="65" charset="-120"/>
                <a:ea typeface="標楷體" panose="03000509000000000000" pitchFamily="65" charset="-120"/>
              </a:rPr>
              <a:t>新鮮人自信</a:t>
            </a:r>
            <a:r>
              <a:rPr lang="zh-TW" altLang="en-US" sz="2400" b="1" dirty="0" smtClean="0">
                <a:latin typeface="標楷體" panose="03000509000000000000" pitchFamily="65" charset="-120"/>
                <a:ea typeface="標楷體" panose="03000509000000000000" pitchFamily="65" charset="-120"/>
              </a:rPr>
              <a:t>不足</a:t>
            </a:r>
            <a:endParaRPr lang="en-US" altLang="zh-TW" sz="2400" b="1" dirty="0" smtClean="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近</a:t>
            </a:r>
            <a:r>
              <a:rPr lang="en-US" altLang="zh-TW" dirty="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成的新鮮人面對職場時，擔心自己「能力不足」</a:t>
            </a:r>
            <a:r>
              <a:rPr lang="zh-TW" altLang="en-US"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其中又以自認缺乏「國際觀與外語能力」的占最多</a:t>
            </a:r>
            <a:r>
              <a:rPr lang="zh-TW" altLang="en-US" dirty="0" smtClean="0">
                <a:latin typeface="標楷體" panose="03000509000000000000" pitchFamily="65" charset="-120"/>
                <a:ea typeface="標楷體" panose="03000509000000000000" pitchFamily="65" charset="-120"/>
              </a:rPr>
              <a:t>數</a:t>
            </a:r>
            <a:endParaRPr lang="en-US" altLang="zh-TW" dirty="0" smtClean="0">
              <a:latin typeface="標楷體" panose="03000509000000000000" pitchFamily="65" charset="-120"/>
              <a:ea typeface="標楷體" panose="03000509000000000000" pitchFamily="65" charset="-120"/>
            </a:endParaRPr>
          </a:p>
          <a:p>
            <a:r>
              <a:rPr lang="zh-TW" altLang="en-US" sz="2400" b="1" dirty="0">
                <a:latin typeface="標楷體" panose="03000509000000000000" pitchFamily="65" charset="-120"/>
                <a:ea typeface="標楷體" panose="03000509000000000000" pitchFamily="65" charset="-120"/>
              </a:rPr>
              <a:t>以「知名度」和「廣告」來判斷企業好壞、對企業了解</a:t>
            </a:r>
            <a:r>
              <a:rPr lang="zh-TW" altLang="en-US" sz="2400" b="1" dirty="0" smtClean="0">
                <a:latin typeface="標楷體" panose="03000509000000000000" pitchFamily="65" charset="-120"/>
                <a:ea typeface="標楷體" panose="03000509000000000000" pitchFamily="65" charset="-120"/>
              </a:rPr>
              <a:t>不足</a:t>
            </a:r>
            <a:endParaRPr lang="en-US" altLang="zh-TW" sz="2400" b="1" dirty="0" smtClean="0">
              <a:latin typeface="標楷體" panose="03000509000000000000" pitchFamily="65" charset="-120"/>
              <a:ea typeface="標楷體" panose="03000509000000000000" pitchFamily="65" charset="-120"/>
            </a:endParaRPr>
          </a:p>
          <a:p>
            <a:pPr marL="0" indent="0">
              <a:buNone/>
            </a:pPr>
            <a:endParaRPr lang="zh-TW" altLang="en-US" dirty="0" smtClean="0">
              <a:ea typeface="標楷體" pitchFamily="65" charset="-120"/>
            </a:endParaRPr>
          </a:p>
        </p:txBody>
      </p:sp>
      <p:sp>
        <p:nvSpPr>
          <p:cNvPr id="25604" name="投影片編號版面配置區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6CE6C04E-70EA-44C2-A0FF-116A40515EEB}" type="slidenum">
              <a:rPr lang="en-US" altLang="zh-TW" smtClean="0">
                <a:ea typeface="新細明體" pitchFamily="18" charset="-120"/>
              </a:rPr>
              <a:pPr/>
              <a:t>14</a:t>
            </a:fld>
            <a:endParaRPr lang="en-US" altLang="zh-TW" smtClean="0">
              <a:ea typeface="新細明體" pitchFamily="18" charset="-12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67544" y="404664"/>
            <a:ext cx="8016502" cy="648072"/>
          </a:xfrm>
        </p:spPr>
        <p:txBody>
          <a:bodyPr>
            <a:normAutofit fontScale="90000"/>
          </a:bodyPr>
          <a:lstStyle/>
          <a:p>
            <a:pPr algn="ctr"/>
            <a:r>
              <a:rPr lang="en-US" altLang="zh-TW" dirty="0">
                <a:ea typeface="標楷體" panose="03000509000000000000" pitchFamily="65" charset="-120"/>
              </a:rPr>
              <a:t>2014</a:t>
            </a:r>
            <a:r>
              <a:rPr lang="zh-TW" altLang="en-US" dirty="0">
                <a:ea typeface="標楷體" panose="03000509000000000000" pitchFamily="65" charset="-120"/>
              </a:rPr>
              <a:t>年「新世代最嚮往企業</a:t>
            </a:r>
            <a:r>
              <a:rPr lang="en-US" altLang="zh-TW" dirty="0" smtClean="0">
                <a:ea typeface="標楷體" panose="03000509000000000000" pitchFamily="65" charset="-120"/>
              </a:rPr>
              <a:t>Top20</a:t>
            </a:r>
            <a:r>
              <a:rPr lang="zh-TW" altLang="en-US" dirty="0" smtClean="0">
                <a:ea typeface="標楷體" panose="03000509000000000000" pitchFamily="65" charset="-120"/>
              </a:rPr>
              <a:t>」</a:t>
            </a:r>
            <a:endParaRPr lang="zh-TW" altLang="en-US" dirty="0">
              <a:ea typeface="標楷體" panose="03000509000000000000" pitchFamily="65" charset="-120"/>
            </a:endParaRPr>
          </a:p>
        </p:txBody>
      </p:sp>
      <p:sp>
        <p:nvSpPr>
          <p:cNvPr id="26721" name="投影片編號版面配置區 7"/>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334655FF-89BD-48F9-8C8C-9DB52898FDB9}" type="slidenum">
              <a:rPr lang="en-US" altLang="zh-TW" smtClean="0">
                <a:ea typeface="新細明體" pitchFamily="18" charset="-120"/>
              </a:rPr>
              <a:pPr/>
              <a:t>15</a:t>
            </a:fld>
            <a:endParaRPr lang="en-US" altLang="zh-TW" smtClean="0">
              <a:ea typeface="新細明體" pitchFamily="18"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368123106"/>
              </p:ext>
            </p:extLst>
          </p:nvPr>
        </p:nvGraphicFramePr>
        <p:xfrm>
          <a:off x="611560" y="1340768"/>
          <a:ext cx="3888432" cy="4464496"/>
        </p:xfrm>
        <a:graphic>
          <a:graphicData uri="http://schemas.openxmlformats.org/drawingml/2006/table">
            <a:tbl>
              <a:tblPr firstRow="1">
                <a:tableStyleId>{5C22544A-7EE6-4342-B048-85BDC9FD1C3A}</a:tableStyleId>
              </a:tblPr>
              <a:tblGrid>
                <a:gridCol w="972108"/>
                <a:gridCol w="972108"/>
                <a:gridCol w="972108"/>
                <a:gridCol w="972108"/>
              </a:tblGrid>
              <a:tr h="498758">
                <a:tc>
                  <a:txBody>
                    <a:bodyPr/>
                    <a:lstStyle/>
                    <a:p>
                      <a:pPr algn="ctr" fontAlgn="base"/>
                      <a:r>
                        <a:rPr lang="en-US" altLang="zh-TW" sz="1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2014</a:t>
                      </a:r>
                      <a:r>
                        <a:rPr lang="zh-TW" altLang="en-US" sz="1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排名</a:t>
                      </a:r>
                      <a:endParaRPr lang="zh-TW" altLang="en-US" sz="1400" b="1" i="0" u="none" strike="noStrike" dirty="0">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企業名稱</a:t>
                      </a:r>
                      <a:endParaRPr lang="zh-TW" altLang="en-US" sz="1400" b="1" i="0" u="none" strike="noStrike" dirty="0">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產業別</a:t>
                      </a:r>
                      <a:endParaRPr lang="zh-TW" altLang="en-US" sz="1400" b="1"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2013</a:t>
                      </a: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排名</a:t>
                      </a:r>
                      <a:endParaRPr lang="zh-TW" altLang="en-US" sz="1400" b="1"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279791">
                <a:tc>
                  <a:txBody>
                    <a:bodyPr/>
                    <a:lstStyle/>
                    <a:p>
                      <a:pPr algn="ctr" fontAlgn="base"/>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1</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王品餐飲</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服務業</a:t>
                      </a:r>
                      <a:endParaRPr lang="zh-TW" altLang="en-US" sz="1400" b="0" i="0" u="none" strike="noStrike" dirty="0">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1</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474429">
                <a:tc>
                  <a:txBody>
                    <a:bodyPr/>
                    <a:lstStyle/>
                    <a:p>
                      <a:pPr algn="ctr" fontAlgn="base"/>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2</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1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Google</a:t>
                      </a:r>
                      <a:endParaRPr lang="en-US" sz="1400" b="0" i="0" u="none" strike="noStrike" dirty="0">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服務業</a:t>
                      </a:r>
                      <a:endParaRPr lang="zh-TW" altLang="en-US" sz="1400" b="0" i="0" u="none" strike="noStrike" dirty="0">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5</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474429">
                <a:tc>
                  <a:txBody>
                    <a:bodyPr/>
                    <a:lstStyle/>
                    <a:p>
                      <a:pPr algn="ctr" fontAlgn="base"/>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3</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台灣積體電路</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製造業</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7</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279791">
                <a:tc>
                  <a:txBody>
                    <a:bodyPr/>
                    <a:lstStyle/>
                    <a:p>
                      <a:pPr algn="ctr" fontAlgn="base"/>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4</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長榮航空</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服務業</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8</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279791">
                <a:tc>
                  <a:txBody>
                    <a:bodyPr/>
                    <a:lstStyle/>
                    <a:p>
                      <a:pPr algn="ctr" fontAlgn="base"/>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5</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誠品</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服務業</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3</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474429">
                <a:tc>
                  <a:txBody>
                    <a:bodyPr/>
                    <a:lstStyle/>
                    <a:p>
                      <a:pPr algn="ctr" fontAlgn="base"/>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6</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中華航空</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服務業</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10</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279791">
                <a:tc>
                  <a:txBody>
                    <a:bodyPr/>
                    <a:lstStyle/>
                    <a:p>
                      <a:pPr algn="ctr" fontAlgn="ctr"/>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7</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統一企業</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製造業</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2</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474429">
                <a:tc>
                  <a:txBody>
                    <a:bodyPr/>
                    <a:lstStyle/>
                    <a:p>
                      <a:pPr algn="ctr" fontAlgn="ctr"/>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8</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台灣無印良品</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服務業</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9</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474429">
                <a:tc>
                  <a:txBody>
                    <a:bodyPr/>
                    <a:lstStyle/>
                    <a:p>
                      <a:pPr algn="ctr" fontAlgn="ctr"/>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9</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統一星巴克</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服務業</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6</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474429">
                <a:tc>
                  <a:txBody>
                    <a:bodyPr/>
                    <a:lstStyle/>
                    <a:p>
                      <a:pPr algn="ctr" fontAlgn="ctr"/>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10</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台灣銀行</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金融業</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altLang="zh-TW" sz="1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11</a:t>
                      </a:r>
                      <a:endParaRPr lang="en-US" altLang="zh-TW" sz="1400" b="0" i="0" u="none" strike="noStrike" dirty="0">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3292167913"/>
              </p:ext>
            </p:extLst>
          </p:nvPr>
        </p:nvGraphicFramePr>
        <p:xfrm>
          <a:off x="4572000" y="1340768"/>
          <a:ext cx="3600400" cy="4464496"/>
        </p:xfrm>
        <a:graphic>
          <a:graphicData uri="http://schemas.openxmlformats.org/drawingml/2006/table">
            <a:tbl>
              <a:tblPr firstRow="1">
                <a:tableStyleId>{5C22544A-7EE6-4342-B048-85BDC9FD1C3A}</a:tableStyleId>
              </a:tblPr>
              <a:tblGrid>
                <a:gridCol w="900100"/>
                <a:gridCol w="900100"/>
                <a:gridCol w="900100"/>
                <a:gridCol w="900100"/>
              </a:tblGrid>
              <a:tr h="498758">
                <a:tc>
                  <a:txBody>
                    <a:bodyPr/>
                    <a:lstStyle/>
                    <a:p>
                      <a:pPr algn="ctr" fontAlgn="base"/>
                      <a:r>
                        <a:rPr lang="en-US" altLang="zh-TW" sz="1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2014</a:t>
                      </a:r>
                      <a:r>
                        <a:rPr lang="zh-TW" altLang="en-US" sz="1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排名</a:t>
                      </a:r>
                      <a:endParaRPr lang="zh-TW" altLang="en-US" sz="1400" b="1" i="0" u="none" strike="noStrike" dirty="0">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企業名稱</a:t>
                      </a:r>
                      <a:endParaRPr lang="zh-TW" altLang="en-US" sz="1400" b="1"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產業別</a:t>
                      </a:r>
                      <a:endParaRPr lang="zh-TW" altLang="en-US" sz="1400" b="1" i="0" u="none" strike="noStrike" dirty="0">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2013</a:t>
                      </a: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排名</a:t>
                      </a:r>
                      <a:endParaRPr lang="zh-TW" altLang="en-US" sz="1400" b="1"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279791">
                <a:tc>
                  <a:txBody>
                    <a:bodyPr/>
                    <a:lstStyle/>
                    <a:p>
                      <a:pPr algn="ctr" fontAlgn="base"/>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11</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中華電信</a:t>
                      </a:r>
                      <a:endParaRPr lang="zh-TW" altLang="en-US" sz="1400" b="0" i="0" u="none" strike="noStrike" dirty="0">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服務業</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4</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474429">
                <a:tc>
                  <a:txBody>
                    <a:bodyPr/>
                    <a:lstStyle/>
                    <a:p>
                      <a:pPr algn="ctr" fontAlgn="base"/>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12</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宜家家居（</a:t>
                      </a:r>
                      <a:r>
                        <a:rPr 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IKEA）</a:t>
                      </a:r>
                      <a:endParaRPr 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服務業</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15</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474429">
                <a:tc>
                  <a:txBody>
                    <a:bodyPr/>
                    <a:lstStyle/>
                    <a:p>
                      <a:pPr algn="ctr" fontAlgn="base"/>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13</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W</a:t>
                      </a: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飯店</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服務業</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279791">
                <a:tc>
                  <a:txBody>
                    <a:bodyPr/>
                    <a:lstStyle/>
                    <a:p>
                      <a:pPr algn="ctr" fontAlgn="base"/>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14</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中國鋼鐵</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製造業</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12</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279791">
                <a:tc>
                  <a:txBody>
                    <a:bodyPr/>
                    <a:lstStyle/>
                    <a:p>
                      <a:pPr algn="ctr" fontAlgn="base"/>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15</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台灣微軟</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服務業</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21</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474429">
                <a:tc>
                  <a:txBody>
                    <a:bodyPr/>
                    <a:lstStyle/>
                    <a:p>
                      <a:pPr algn="ctr" fontAlgn="base"/>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16</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台灣高速鐵路</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服務業</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14</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279791">
                <a:tc>
                  <a:txBody>
                    <a:bodyPr/>
                    <a:lstStyle/>
                    <a:p>
                      <a:pPr algn="ctr" fontAlgn="base"/>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17</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鴻海精密</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製造業</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13</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474429">
                <a:tc>
                  <a:txBody>
                    <a:bodyPr/>
                    <a:lstStyle/>
                    <a:p>
                      <a:pPr algn="ctr" fontAlgn="base"/>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18</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天下雜誌</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服務業</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16</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474429">
                <a:tc>
                  <a:txBody>
                    <a:bodyPr/>
                    <a:lstStyle/>
                    <a:p>
                      <a:pPr algn="ctr" fontAlgn="base"/>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18</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華碩電腦</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服務業</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18</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r h="474429">
                <a:tc>
                  <a:txBody>
                    <a:bodyPr/>
                    <a:lstStyle/>
                    <a:p>
                      <a:pPr algn="ctr" fontAlgn="base"/>
                      <a:r>
                        <a:rPr lang="en-US" altLang="zh-TW"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20</a:t>
                      </a:r>
                      <a:endParaRPr lang="en-US" altLang="zh-TW"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雄獅旅行社</a:t>
                      </a:r>
                      <a:endParaRPr lang="zh-TW" altLang="en-US" sz="1400" b="0" i="0" u="none" strike="noStrike" dirty="0">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zh-TW" altLang="en-US" sz="1400" u="none" strike="noStrike">
                          <a:effectLst/>
                          <a:latin typeface="Times New Roman" panose="02020603050405020304" pitchFamily="18" charset="0"/>
                          <a:ea typeface="標楷體" panose="03000509000000000000" pitchFamily="65" charset="-120"/>
                          <a:cs typeface="Times New Roman" panose="02020603050405020304" pitchFamily="18" charset="0"/>
                        </a:rPr>
                        <a:t>服務業</a:t>
                      </a:r>
                      <a:endParaRPr lang="zh-TW" altLang="en-US" sz="1400" b="0" i="0" u="none" strike="noStrike">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c>
                  <a:txBody>
                    <a:bodyPr/>
                    <a:lstStyle/>
                    <a:p>
                      <a:pPr algn="ctr" fontAlgn="ctr"/>
                      <a:r>
                        <a:rPr lang="en-US" altLang="zh-TW" sz="14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19</a:t>
                      </a:r>
                      <a:endParaRPr lang="en-US" altLang="zh-TW" sz="1400" b="0" i="0" u="none" strike="noStrike" dirty="0">
                        <a:solidFill>
                          <a:srgbClr val="444444"/>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42938" y="285750"/>
            <a:ext cx="7858125" cy="1143000"/>
          </a:xfrm>
        </p:spPr>
        <p:txBody>
          <a:bodyPr/>
          <a:lstStyle/>
          <a:p>
            <a:pPr eaLnBrk="1" hangingPunct="1">
              <a:defRPr/>
            </a:pPr>
            <a:r>
              <a:rPr lang="en-US" altLang="zh-TW" dirty="0" smtClean="0"/>
              <a:t>Introduction</a:t>
            </a:r>
          </a:p>
        </p:txBody>
      </p:sp>
      <p:sp>
        <p:nvSpPr>
          <p:cNvPr id="29699" name="Rectangle 3"/>
          <p:cNvSpPr>
            <a:spLocks noGrp="1" noChangeArrowheads="1"/>
          </p:cNvSpPr>
          <p:nvPr>
            <p:ph type="body" idx="1"/>
          </p:nvPr>
        </p:nvSpPr>
        <p:spPr>
          <a:xfrm>
            <a:off x="571500" y="1785938"/>
            <a:ext cx="7858125" cy="3500437"/>
          </a:xfrm>
          <a:noFill/>
        </p:spPr>
        <p:txBody>
          <a:bodyPr/>
          <a:lstStyle/>
          <a:p>
            <a:pPr eaLnBrk="1" hangingPunct="1">
              <a:spcAft>
                <a:spcPts val="1200"/>
              </a:spcAft>
            </a:pPr>
            <a:r>
              <a:rPr lang="en-US" altLang="zh-TW" smtClean="0"/>
              <a:t>People bring into the labor market a unique set of abilities and acquired skills known as human capital.</a:t>
            </a:r>
            <a:endParaRPr lang="en-US" altLang="zh-TW" sz="1200" smtClean="0"/>
          </a:p>
          <a:p>
            <a:pPr eaLnBrk="1" hangingPunct="1">
              <a:spcAft>
                <a:spcPts val="1200"/>
              </a:spcAft>
            </a:pPr>
            <a:r>
              <a:rPr lang="en-US" altLang="zh-TW" smtClean="0"/>
              <a:t>Workers add to their stock of human capital throughout their lives, especially via job experience and education.</a:t>
            </a:r>
          </a:p>
        </p:txBody>
      </p:sp>
      <p:sp>
        <p:nvSpPr>
          <p:cNvPr id="29700" name="投影片編號版面配置區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F180BDFF-FA62-48A0-BE95-E465DD6B255D}" type="slidenum">
              <a:rPr lang="en-US" altLang="zh-TW" smtClean="0">
                <a:ea typeface="新細明體" pitchFamily="18" charset="-120"/>
              </a:rPr>
              <a:pPr/>
              <a:t>16</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1225550"/>
          </a:xfrm>
        </p:spPr>
        <p:txBody>
          <a:bodyPr>
            <a:normAutofit fontScale="90000"/>
          </a:bodyPr>
          <a:lstStyle/>
          <a:p>
            <a:pPr>
              <a:defRPr/>
            </a:pPr>
            <a:r>
              <a:rPr lang="en-US" altLang="zh-TW" dirty="0" smtClean="0"/>
              <a:t>Human Capital: Education</a:t>
            </a:r>
            <a:br>
              <a:rPr lang="en-US" altLang="zh-TW" dirty="0" smtClean="0"/>
            </a:br>
            <a:r>
              <a:rPr lang="en-US" altLang="zh-TW" dirty="0" smtClean="0"/>
              <a:t> and Earnings</a:t>
            </a:r>
            <a:endParaRPr lang="zh-TW" altLang="en-US" dirty="0"/>
          </a:p>
        </p:txBody>
      </p:sp>
      <p:sp>
        <p:nvSpPr>
          <p:cNvPr id="28675" name="內容版面配置區 2"/>
          <p:cNvSpPr>
            <a:spLocks noGrp="1"/>
          </p:cNvSpPr>
          <p:nvPr>
            <p:ph sz="quarter" idx="1"/>
          </p:nvPr>
        </p:nvSpPr>
        <p:spPr>
          <a:xfrm>
            <a:off x="457200" y="1785938"/>
            <a:ext cx="7758113" cy="4687887"/>
          </a:xfrm>
        </p:spPr>
        <p:txBody>
          <a:bodyPr/>
          <a:lstStyle/>
          <a:p>
            <a:pPr eaLnBrk="1" hangingPunct="1">
              <a:spcAft>
                <a:spcPts val="1200"/>
              </a:spcAft>
            </a:pPr>
            <a:r>
              <a:rPr lang="en-US" altLang="zh-TW" smtClean="0"/>
              <a:t>Wages will vary among workers because workers are different.  We each bring into the labor market a unique set of abilities and acquired skills, or </a:t>
            </a:r>
            <a:r>
              <a:rPr lang="en-US" altLang="zh-TW" b="1" smtClean="0"/>
              <a:t>human capital</a:t>
            </a:r>
            <a:r>
              <a:rPr lang="en-US" altLang="zh-TW" smtClean="0"/>
              <a:t>.</a:t>
            </a:r>
          </a:p>
          <a:p>
            <a:pPr eaLnBrk="1" hangingPunct="1">
              <a:spcAft>
                <a:spcPts val="1200"/>
              </a:spcAft>
            </a:pPr>
            <a:r>
              <a:rPr lang="en-US" altLang="zh-TW" smtClean="0"/>
              <a:t>We begin our study of human capital by focusing on the decision to acquire formal education.  The skills we acquire in school make up an increasingly important component of our stock of knowledge.</a:t>
            </a:r>
          </a:p>
        </p:txBody>
      </p:sp>
      <p:sp>
        <p:nvSpPr>
          <p:cNvPr id="28676" name="投影片編號版面配置區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A583A5FB-B7D5-47AA-8DE6-D7EE5C93AD24}" type="slidenum">
              <a:rPr lang="en-US" altLang="zh-TW" smtClean="0">
                <a:ea typeface="新細明體" pitchFamily="18" charset="-120"/>
              </a:rPr>
              <a:pPr/>
              <a:t>17</a:t>
            </a:fld>
            <a:endParaRPr lang="en-US" altLang="zh-TW" smtClean="0">
              <a:ea typeface="新細明體" pitchFamily="18" charset="-12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642938" y="357188"/>
            <a:ext cx="7467600" cy="1154112"/>
          </a:xfrm>
        </p:spPr>
        <p:txBody>
          <a:bodyPr/>
          <a:lstStyle/>
          <a:p>
            <a:pPr>
              <a:defRPr/>
            </a:pPr>
            <a:r>
              <a:rPr lang="en-US" altLang="zh-TW" dirty="0" smtClean="0"/>
              <a:t>2. The Schooling Model</a:t>
            </a:r>
            <a:endParaRPr lang="zh-TW" altLang="en-US" dirty="0"/>
          </a:p>
        </p:txBody>
      </p:sp>
      <p:sp>
        <p:nvSpPr>
          <p:cNvPr id="33795" name="內容版面配置區 3"/>
          <p:cNvSpPr>
            <a:spLocks noGrp="1"/>
          </p:cNvSpPr>
          <p:nvPr>
            <p:ph sz="quarter" idx="1"/>
          </p:nvPr>
        </p:nvSpPr>
        <p:spPr>
          <a:xfrm>
            <a:off x="642938" y="1714500"/>
            <a:ext cx="7281862" cy="4500563"/>
          </a:xfrm>
        </p:spPr>
        <p:txBody>
          <a:bodyPr/>
          <a:lstStyle/>
          <a:p>
            <a:pPr>
              <a:spcAft>
                <a:spcPts val="1200"/>
              </a:spcAft>
            </a:pPr>
            <a:r>
              <a:rPr lang="en-US" altLang="zh-TW" smtClean="0"/>
              <a:t>What factors motivates some workers to remain in school while other workers dropout before they finish high school?  We assume that workers acquire the skill level that maximizes the present value of lifetime earnings.</a:t>
            </a:r>
            <a:endParaRPr lang="zh-TW" altLang="en-US" smtClean="0"/>
          </a:p>
        </p:txBody>
      </p:sp>
      <p:sp>
        <p:nvSpPr>
          <p:cNvPr id="33796" name="投影片編號版面配置區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CF09436A-61C7-4897-8DD3-A4EE8A4EEE7C}" type="slidenum">
              <a:rPr lang="en-US" altLang="zh-TW" smtClean="0">
                <a:ea typeface="新細明體" pitchFamily="18" charset="-120"/>
              </a:rPr>
              <a:pPr/>
              <a:t>18</a:t>
            </a:fld>
            <a:endParaRPr lang="en-US" altLang="zh-TW" smtClean="0">
              <a:ea typeface="新細明體" pitchFamily="18" charset="-12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28625" y="214313"/>
            <a:ext cx="8229600" cy="944562"/>
          </a:xfrm>
        </p:spPr>
        <p:txBody>
          <a:bodyPr/>
          <a:lstStyle/>
          <a:p>
            <a:pPr eaLnBrk="1" hangingPunct="1">
              <a:defRPr/>
            </a:pPr>
            <a:r>
              <a:rPr lang="en-US" altLang="zh-TW" dirty="0" smtClean="0"/>
              <a:t>2. The Schooling Model</a:t>
            </a:r>
          </a:p>
        </p:txBody>
      </p:sp>
      <p:sp>
        <p:nvSpPr>
          <p:cNvPr id="34819" name="Rectangle 3"/>
          <p:cNvSpPr>
            <a:spLocks noGrp="1" noChangeArrowheads="1"/>
          </p:cNvSpPr>
          <p:nvPr>
            <p:ph type="body" idx="1"/>
          </p:nvPr>
        </p:nvSpPr>
        <p:spPr>
          <a:xfrm>
            <a:off x="428625" y="1214438"/>
            <a:ext cx="8229600" cy="5181600"/>
          </a:xfrm>
          <a:noFill/>
        </p:spPr>
        <p:txBody>
          <a:bodyPr/>
          <a:lstStyle/>
          <a:p>
            <a:pPr eaLnBrk="1" hangingPunct="1"/>
            <a:r>
              <a:rPr lang="en-US" altLang="zh-TW" smtClean="0"/>
              <a:t>Real earnings (earnings adjusted for inflation).</a:t>
            </a:r>
            <a:endParaRPr lang="en-US" altLang="zh-TW" sz="1000" smtClean="0"/>
          </a:p>
          <a:p>
            <a:pPr eaLnBrk="1" hangingPunct="1"/>
            <a:r>
              <a:rPr lang="en-US" altLang="zh-TW" smtClean="0"/>
              <a:t>Age-earnings profile: the wage profile over a worker’s lifespan.</a:t>
            </a:r>
            <a:endParaRPr lang="en-US" altLang="zh-TW" sz="1000" smtClean="0"/>
          </a:p>
          <a:p>
            <a:pPr eaLnBrk="1" hangingPunct="1"/>
            <a:r>
              <a:rPr lang="en-US" altLang="zh-TW" smtClean="0"/>
              <a:t>The higher the discount rate, the less likely someone will invest in education (since they are less future oriented).</a:t>
            </a:r>
            <a:endParaRPr lang="en-US" altLang="zh-TW" sz="1000" smtClean="0"/>
          </a:p>
          <a:p>
            <a:pPr eaLnBrk="1" hangingPunct="1"/>
            <a:r>
              <a:rPr lang="en-US" altLang="zh-TW" smtClean="0"/>
              <a:t>The discount rate depends on:</a:t>
            </a:r>
          </a:p>
          <a:p>
            <a:pPr lvl="1" eaLnBrk="1" hangingPunct="1"/>
            <a:r>
              <a:rPr lang="en-US" altLang="zh-TW" sz="2400" smtClean="0"/>
              <a:t>the market rate of interest.</a:t>
            </a:r>
          </a:p>
          <a:p>
            <a:pPr lvl="1" eaLnBrk="1" hangingPunct="1"/>
            <a:r>
              <a:rPr lang="en-US" altLang="zh-TW" sz="2400" smtClean="0"/>
              <a:t>time preferences: how a person feels about giving up today’s consumption in return for future rewards.</a:t>
            </a:r>
          </a:p>
        </p:txBody>
      </p:sp>
      <p:sp>
        <p:nvSpPr>
          <p:cNvPr id="34820" name="投影片編號版面配置區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FB14E294-BE53-4193-B243-5527E60BB9F9}" type="slidenum">
              <a:rPr lang="en-US" altLang="zh-TW" smtClean="0">
                <a:ea typeface="新細明體" pitchFamily="18" charset="-120"/>
              </a:rPr>
              <a:pPr/>
              <a:t>19</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0"/>
            <a:ext cx="7467600" cy="620688"/>
          </a:xfrm>
        </p:spPr>
        <p:txBody>
          <a:bodyPr>
            <a:normAutofit/>
          </a:bodyPr>
          <a:lstStyle/>
          <a:p>
            <a:r>
              <a:rPr lang="en-US" altLang="zh-TW" sz="3200" dirty="0">
                <a:effectLst>
                  <a:outerShdw blurRad="38100" dist="38100" dir="2700000" algn="tl">
                    <a:srgbClr val="000000">
                      <a:alpha val="43137"/>
                    </a:srgbClr>
                  </a:outerShdw>
                </a:effectLst>
              </a:rPr>
              <a:t>Gary S. Becker </a:t>
            </a:r>
            <a:r>
              <a:rPr lang="en-US" altLang="zh-TW" sz="3200" dirty="0"/>
              <a:t>- Contributions</a:t>
            </a:r>
            <a:endParaRPr lang="zh-TW" altLang="en-US" sz="3200" dirty="0"/>
          </a:p>
        </p:txBody>
      </p:sp>
      <p:sp>
        <p:nvSpPr>
          <p:cNvPr id="6" name="內容版面配置區 5"/>
          <p:cNvSpPr>
            <a:spLocks noGrp="1"/>
          </p:cNvSpPr>
          <p:nvPr>
            <p:ph sz="quarter" idx="1"/>
          </p:nvPr>
        </p:nvSpPr>
        <p:spPr>
          <a:xfrm>
            <a:off x="179512" y="476672"/>
            <a:ext cx="8640960" cy="6309320"/>
          </a:xfrm>
        </p:spPr>
        <p:txBody>
          <a:bodyPr/>
          <a:lstStyle/>
          <a:p>
            <a:pPr>
              <a:buFont typeface="Wingdings" panose="05000000000000000000" pitchFamily="2" charset="2"/>
              <a:buChar char="u"/>
            </a:pPr>
            <a:r>
              <a:rPr lang="en-US" altLang="zh-TW" sz="2000" b="1" dirty="0" smtClean="0">
                <a:ea typeface="標楷體" panose="03000509000000000000" pitchFamily="65" charset="-120"/>
              </a:rPr>
              <a:t>Human Capital</a:t>
            </a:r>
          </a:p>
          <a:p>
            <a:pPr marL="0" indent="0">
              <a:buNone/>
            </a:pPr>
            <a:r>
              <a:rPr lang="en-US" altLang="zh-TW" sz="2000" dirty="0">
                <a:ea typeface="標楷體" panose="03000509000000000000" pitchFamily="65" charset="-120"/>
              </a:rPr>
              <a:t>I</a:t>
            </a:r>
            <a:r>
              <a:rPr lang="en-US" altLang="zh-TW" sz="2000" dirty="0" smtClean="0">
                <a:ea typeface="標楷體" panose="03000509000000000000" pitchFamily="65" charset="-120"/>
              </a:rPr>
              <a:t>ndividuals </a:t>
            </a:r>
            <a:r>
              <a:rPr lang="en-US" altLang="zh-TW" sz="2000" dirty="0">
                <a:ea typeface="標楷體" panose="03000509000000000000" pitchFamily="65" charset="-120"/>
              </a:rPr>
              <a:t>make choices of investing in human capital based on rational benefits and cost that include a return on investment as well as a cultural aspect</a:t>
            </a:r>
            <a:r>
              <a:rPr lang="en-US" altLang="zh-TW" sz="2000" dirty="0" smtClean="0">
                <a:ea typeface="標楷體" panose="03000509000000000000" pitchFamily="65" charset="-120"/>
              </a:rPr>
              <a:t>.</a:t>
            </a:r>
          </a:p>
          <a:p>
            <a:pPr>
              <a:buFont typeface="Wingdings" panose="05000000000000000000" pitchFamily="2" charset="2"/>
              <a:buChar char="Ø"/>
            </a:pPr>
            <a:r>
              <a:rPr lang="en-US" altLang="zh-TW" sz="2000" b="1" dirty="0" smtClean="0">
                <a:ea typeface="標楷體" panose="03000509000000000000" pitchFamily="65" charset="-120"/>
              </a:rPr>
              <a:t>Research:</a:t>
            </a:r>
          </a:p>
          <a:p>
            <a:pPr>
              <a:buFont typeface="Wingdings" panose="05000000000000000000" pitchFamily="2" charset="2"/>
              <a:buChar char="ü"/>
            </a:pPr>
            <a:r>
              <a:rPr lang="en-US" altLang="zh-TW" sz="2000" dirty="0" smtClean="0">
                <a:ea typeface="標楷體" panose="03000509000000000000" pitchFamily="65" charset="-120"/>
              </a:rPr>
              <a:t>impact </a:t>
            </a:r>
            <a:r>
              <a:rPr lang="en-US" altLang="zh-TW" sz="2000" dirty="0">
                <a:ea typeface="標楷體" panose="03000509000000000000" pitchFamily="65" charset="-120"/>
              </a:rPr>
              <a:t>of positive and negative habits such as punctuality and alcoholism on human </a:t>
            </a:r>
            <a:r>
              <a:rPr lang="en-US" altLang="zh-TW" sz="2000" dirty="0" smtClean="0">
                <a:ea typeface="標楷體" panose="03000509000000000000" pitchFamily="65" charset="-120"/>
              </a:rPr>
              <a:t>capital. </a:t>
            </a:r>
          </a:p>
          <a:p>
            <a:pPr>
              <a:buFont typeface="Wingdings" panose="05000000000000000000" pitchFamily="2" charset="2"/>
              <a:buChar char="ü"/>
            </a:pPr>
            <a:r>
              <a:rPr lang="en-US" altLang="zh-TW" sz="2000" dirty="0" smtClean="0">
                <a:ea typeface="標楷體" panose="03000509000000000000" pitchFamily="65" charset="-120"/>
              </a:rPr>
              <a:t>the </a:t>
            </a:r>
            <a:r>
              <a:rPr lang="en-US" altLang="zh-TW" sz="2000" dirty="0">
                <a:ea typeface="標楷體" panose="03000509000000000000" pitchFamily="65" charset="-120"/>
              </a:rPr>
              <a:t>different rates of return for different people and the resulting macroeconomic implications. </a:t>
            </a:r>
            <a:endParaRPr lang="en-US" altLang="zh-TW" sz="2000" dirty="0" smtClean="0">
              <a:ea typeface="標楷體" panose="03000509000000000000" pitchFamily="65" charset="-120"/>
            </a:endParaRPr>
          </a:p>
          <a:p>
            <a:pPr>
              <a:buFont typeface="Wingdings" panose="05000000000000000000" pitchFamily="2" charset="2"/>
              <a:buChar char="ü"/>
            </a:pPr>
            <a:r>
              <a:rPr lang="en-US" altLang="zh-TW" sz="2000" dirty="0" smtClean="0">
                <a:ea typeface="標楷體" panose="03000509000000000000" pitchFamily="65" charset="-120"/>
              </a:rPr>
              <a:t>distinguished </a:t>
            </a:r>
            <a:r>
              <a:rPr lang="en-US" altLang="zh-TW" sz="2000" dirty="0">
                <a:ea typeface="標楷體" panose="03000509000000000000" pitchFamily="65" charset="-120"/>
              </a:rPr>
              <a:t>between general to specific education and their influence on job-lock and promotions</a:t>
            </a:r>
            <a:r>
              <a:rPr lang="en-US" altLang="zh-TW" sz="2000" dirty="0" smtClean="0">
                <a:ea typeface="標楷體" panose="03000509000000000000" pitchFamily="65" charset="-120"/>
              </a:rPr>
              <a:t>.</a:t>
            </a:r>
          </a:p>
          <a:p>
            <a:pPr>
              <a:buFont typeface="Wingdings" panose="05000000000000000000" pitchFamily="2" charset="2"/>
              <a:buChar char="Ø"/>
            </a:pPr>
            <a:r>
              <a:rPr lang="en-US" altLang="zh-TW" sz="2000" b="1" dirty="0" smtClean="0">
                <a:ea typeface="標楷體" panose="03000509000000000000" pitchFamily="65" charset="-120"/>
              </a:rPr>
              <a:t>Publications:</a:t>
            </a:r>
            <a:r>
              <a:rPr lang="zh-TW" altLang="zh-TW" sz="2000" dirty="0" smtClean="0">
                <a:ea typeface="標楷體" panose="03000509000000000000" pitchFamily="65" charset="-120"/>
              </a:rPr>
              <a:t>《</a:t>
            </a:r>
            <a:r>
              <a:rPr lang="zh-TW" altLang="zh-TW" sz="2000" dirty="0">
                <a:ea typeface="標楷體" panose="03000509000000000000" pitchFamily="65" charset="-120"/>
              </a:rPr>
              <a:t>Human Capital: A Theoretical and Empirical </a:t>
            </a:r>
            <a:r>
              <a:rPr lang="zh-TW" altLang="zh-TW" sz="2000" dirty="0" smtClean="0">
                <a:ea typeface="標楷體" panose="03000509000000000000" pitchFamily="65" charset="-120"/>
              </a:rPr>
              <a:t>Analysis</a:t>
            </a:r>
            <a:r>
              <a:rPr lang="en-US" altLang="zh-TW" sz="2000" b="1" dirty="0" smtClean="0">
                <a:ea typeface="標楷體" panose="03000509000000000000" pitchFamily="65" charset="-120"/>
              </a:rPr>
              <a:t>, </a:t>
            </a:r>
            <a:r>
              <a:rPr lang="en-US" altLang="zh-TW" sz="2000" dirty="0" smtClean="0">
                <a:ea typeface="標楷體" panose="03000509000000000000" pitchFamily="65" charset="-120"/>
              </a:rPr>
              <a:t>with </a:t>
            </a:r>
            <a:r>
              <a:rPr lang="en-US" altLang="zh-TW" sz="2000" dirty="0">
                <a:ea typeface="標楷體" panose="03000509000000000000" pitchFamily="65" charset="-120"/>
              </a:rPr>
              <a:t>special reference to education </a:t>
            </a:r>
            <a:r>
              <a:rPr lang="zh-TW" altLang="zh-TW" sz="2000" dirty="0" smtClean="0">
                <a:ea typeface="標楷體" panose="03000509000000000000" pitchFamily="65" charset="-120"/>
              </a:rPr>
              <a:t>》</a:t>
            </a:r>
            <a:endParaRPr lang="en-US" altLang="zh-TW" sz="2000" dirty="0" smtClean="0">
              <a:ea typeface="標楷體" panose="03000509000000000000" pitchFamily="65" charset="-120"/>
            </a:endParaRPr>
          </a:p>
          <a:p>
            <a:pPr>
              <a:buFont typeface="Wingdings" panose="05000000000000000000" pitchFamily="2" charset="2"/>
              <a:buChar char="u"/>
            </a:pPr>
            <a:r>
              <a:rPr lang="en-US" altLang="zh-TW" sz="2000" b="1" dirty="0" smtClean="0">
                <a:ea typeface="標楷體" panose="03000509000000000000" pitchFamily="65" charset="-120"/>
              </a:rPr>
              <a:t>Rotten </a:t>
            </a:r>
            <a:r>
              <a:rPr lang="en-US" altLang="zh-TW" sz="2000" b="1" dirty="0">
                <a:ea typeface="標楷體" panose="03000509000000000000" pitchFamily="65" charset="-120"/>
              </a:rPr>
              <a:t>kid </a:t>
            </a:r>
            <a:r>
              <a:rPr lang="en-US" altLang="zh-TW" sz="2000" b="1" dirty="0" smtClean="0">
                <a:ea typeface="標楷體" panose="03000509000000000000" pitchFamily="65" charset="-120"/>
              </a:rPr>
              <a:t>theorem</a:t>
            </a:r>
          </a:p>
          <a:p>
            <a:pPr marL="0" indent="0">
              <a:buNone/>
            </a:pPr>
            <a:r>
              <a:rPr lang="en-US" altLang="zh-TW" sz="2000" dirty="0" smtClean="0">
                <a:ea typeface="標楷體" panose="03000509000000000000" pitchFamily="65" charset="-120"/>
              </a:rPr>
              <a:t>Family </a:t>
            </a:r>
            <a:r>
              <a:rPr lang="en-US" altLang="zh-TW" sz="2000" dirty="0">
                <a:ea typeface="標楷體" panose="03000509000000000000" pitchFamily="65" charset="-120"/>
              </a:rPr>
              <a:t>members, even if they are selfish, will act to help one another </a:t>
            </a:r>
            <a:r>
              <a:rPr lang="zh-TW" altLang="en-US" sz="2000" dirty="0" smtClean="0">
                <a:ea typeface="標楷體" panose="03000509000000000000" pitchFamily="65" charset="-120"/>
              </a:rPr>
              <a:t> </a:t>
            </a:r>
            <a:r>
              <a:rPr lang="en-US" altLang="zh-TW" sz="2000" dirty="0" smtClean="0">
                <a:ea typeface="標楷體" panose="03000509000000000000" pitchFamily="65" charset="-120"/>
              </a:rPr>
              <a:t>if </a:t>
            </a:r>
            <a:r>
              <a:rPr lang="en-US" altLang="zh-TW" sz="2000" dirty="0">
                <a:ea typeface="標楷體" panose="03000509000000000000" pitchFamily="65" charset="-120"/>
              </a:rPr>
              <a:t>their financial incentives are properly </a:t>
            </a:r>
            <a:r>
              <a:rPr lang="en-US" altLang="zh-TW" sz="2000" dirty="0" smtClean="0">
                <a:ea typeface="標楷體" panose="03000509000000000000" pitchFamily="65" charset="-120"/>
              </a:rPr>
              <a:t>linked</a:t>
            </a:r>
          </a:p>
          <a:p>
            <a:pPr>
              <a:buFont typeface="Wingdings" panose="05000000000000000000" pitchFamily="2" charset="2"/>
              <a:buChar char="Ø"/>
            </a:pPr>
            <a:r>
              <a:rPr lang="en-US" altLang="zh-TW" sz="2000" b="1" dirty="0">
                <a:ea typeface="標楷體" panose="03000509000000000000" pitchFamily="65" charset="-120"/>
              </a:rPr>
              <a:t>Publications</a:t>
            </a:r>
            <a:r>
              <a:rPr lang="en-US" altLang="zh-TW" sz="2000" b="1" dirty="0" smtClean="0">
                <a:ea typeface="標楷體" panose="03000509000000000000" pitchFamily="65" charset="-120"/>
              </a:rPr>
              <a:t>:</a:t>
            </a:r>
            <a:r>
              <a:rPr lang="zh-TW" altLang="en-US" sz="2000" b="1" dirty="0" smtClean="0">
                <a:ea typeface="標楷體" panose="03000509000000000000" pitchFamily="65" charset="-120"/>
              </a:rPr>
              <a:t> </a:t>
            </a:r>
            <a:r>
              <a:rPr lang="zh-TW" altLang="zh-TW" sz="2000" dirty="0">
                <a:ea typeface="標楷體" panose="03000509000000000000" pitchFamily="65" charset="-120"/>
              </a:rPr>
              <a:t>《A Treatise on the Family </a:t>
            </a:r>
            <a:r>
              <a:rPr lang="zh-TW" altLang="zh-TW" sz="2000" dirty="0" smtClean="0">
                <a:ea typeface="標楷體" panose="03000509000000000000" pitchFamily="65" charset="-120"/>
              </a:rPr>
              <a:t>》</a:t>
            </a:r>
            <a:endParaRPr lang="en-US" altLang="zh-TW" sz="2000" b="1" dirty="0">
              <a:ea typeface="標楷體" panose="03000509000000000000" pitchFamily="65" charset="-120"/>
            </a:endParaRPr>
          </a:p>
          <a:p>
            <a:pPr marL="0" indent="0">
              <a:buNone/>
            </a:pPr>
            <a:endParaRPr lang="zh-TW" altLang="en-US" sz="1800" dirty="0">
              <a:ea typeface="標楷體" panose="03000509000000000000" pitchFamily="65" charset="-120"/>
            </a:endParaRPr>
          </a:p>
        </p:txBody>
      </p:sp>
      <p:sp>
        <p:nvSpPr>
          <p:cNvPr id="5" name="投影片編號版面配置區 4"/>
          <p:cNvSpPr>
            <a:spLocks noGrp="1"/>
          </p:cNvSpPr>
          <p:nvPr>
            <p:ph type="sldNum" sz="quarter" idx="11"/>
          </p:nvPr>
        </p:nvSpPr>
        <p:spPr/>
        <p:txBody>
          <a:bodyPr/>
          <a:lstStyle/>
          <a:p>
            <a:pPr>
              <a:defRPr/>
            </a:pPr>
            <a:fld id="{5B3948FF-2302-4613-8B79-DEA3F2F8EBF6}" type="slidenum">
              <a:rPr lang="en-US" altLang="zh-TW" smtClean="0"/>
              <a:pPr>
                <a:defRPr/>
              </a:pPr>
              <a:t>2</a:t>
            </a:fld>
            <a:endParaRPr lang="en-US" altLang="zh-TW"/>
          </a:p>
        </p:txBody>
      </p:sp>
    </p:spTree>
    <p:extLst>
      <p:ext uri="{BB962C8B-B14F-4D97-AF65-F5344CB8AC3E}">
        <p14:creationId xmlns:p14="http://schemas.microsoft.com/office/powerpoint/2010/main" val="3282774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28625" y="333375"/>
            <a:ext cx="8153400" cy="1295400"/>
          </a:xfrm>
        </p:spPr>
        <p:txBody>
          <a:bodyPr wrap="square" lIns="91440" tIns="45720" rIns="91440" bIns="45720" numCol="1" anchorCtr="0" compatLnSpc="1">
            <a:prstTxWarp prst="textNoShape">
              <a:avLst/>
            </a:prstTxWarp>
          </a:bodyPr>
          <a:lstStyle/>
          <a:p>
            <a:pPr eaLnBrk="1" hangingPunct="1"/>
            <a:r>
              <a:rPr lang="en-US" altLang="zh-TW" sz="3200" cap="none" smtClean="0"/>
              <a:t>(1) PRESENT VALUE CALCULATIONS</a:t>
            </a:r>
          </a:p>
        </p:txBody>
      </p:sp>
      <p:sp>
        <p:nvSpPr>
          <p:cNvPr id="35843" name="Rectangle 3"/>
          <p:cNvSpPr>
            <a:spLocks noGrp="1" noChangeArrowheads="1"/>
          </p:cNvSpPr>
          <p:nvPr>
            <p:ph type="body" idx="1"/>
          </p:nvPr>
        </p:nvSpPr>
        <p:spPr>
          <a:xfrm>
            <a:off x="500063" y="1643063"/>
            <a:ext cx="7929562" cy="4429125"/>
          </a:xfrm>
          <a:noFill/>
        </p:spPr>
        <p:txBody>
          <a:bodyPr/>
          <a:lstStyle/>
          <a:p>
            <a:pPr eaLnBrk="1" hangingPunct="1"/>
            <a:r>
              <a:rPr lang="en-US" altLang="zh-TW" smtClean="0"/>
              <a:t>Present value allows comparison of dollar amounts spent and received in different time periods.  (An idea from finance.)</a:t>
            </a:r>
          </a:p>
          <a:p>
            <a:pPr eaLnBrk="1" hangingPunct="1"/>
            <a:endParaRPr lang="en-US" altLang="zh-TW" sz="1200" smtClean="0"/>
          </a:p>
          <a:p>
            <a:pPr eaLnBrk="1" hangingPunct="1"/>
            <a:r>
              <a:rPr lang="en-US" altLang="zh-TW" smtClean="0"/>
              <a:t>Present Value = PV = y/(1+r)</a:t>
            </a:r>
            <a:r>
              <a:rPr lang="en-US" altLang="zh-TW" baseline="30000" smtClean="0"/>
              <a:t>t</a:t>
            </a:r>
          </a:p>
          <a:p>
            <a:pPr lvl="1" eaLnBrk="1" hangingPunct="1"/>
            <a:r>
              <a:rPr lang="en-US" altLang="zh-TW" sz="2400" smtClean="0"/>
              <a:t>r is the per-period discount rate.</a:t>
            </a:r>
          </a:p>
          <a:p>
            <a:pPr lvl="1" eaLnBrk="1" hangingPunct="1"/>
            <a:r>
              <a:rPr lang="en-US" altLang="zh-TW" sz="2400" smtClean="0"/>
              <a:t>y is the future value.</a:t>
            </a:r>
          </a:p>
          <a:p>
            <a:pPr lvl="1" eaLnBrk="1" hangingPunct="1"/>
            <a:r>
              <a:rPr lang="en-US" altLang="zh-TW" sz="2400" smtClean="0"/>
              <a:t>t is the number of time periods.</a:t>
            </a:r>
          </a:p>
        </p:txBody>
      </p:sp>
      <p:sp>
        <p:nvSpPr>
          <p:cNvPr id="35844" name="投影片編號版面配置區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512291D6-8163-469D-8418-DB894816312A}" type="slidenum">
              <a:rPr lang="en-US" altLang="zh-TW" smtClean="0">
                <a:ea typeface="新細明體" pitchFamily="18" charset="-120"/>
              </a:rPr>
              <a:pPr/>
              <a:t>20</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447675" y="909638"/>
            <a:ext cx="184150" cy="366712"/>
          </a:xfrm>
          <a:prstGeom prst="rect">
            <a:avLst/>
          </a:prstGeom>
          <a:noFill/>
          <a:ln w="9525">
            <a:noFill/>
            <a:miter lim="800000"/>
            <a:headEnd/>
            <a:tailEnd/>
          </a:ln>
        </p:spPr>
        <p:txBody>
          <a:bodyPr wrap="none">
            <a:spAutoFit/>
          </a:bodyPr>
          <a:lstStyle/>
          <a:p>
            <a:endParaRPr lang="zh-TW" altLang="en-US">
              <a:latin typeface="Tahoma" pitchFamily="34" charset="0"/>
            </a:endParaRPr>
          </a:p>
        </p:txBody>
      </p:sp>
      <p:sp>
        <p:nvSpPr>
          <p:cNvPr id="86019" name="Text Box 3"/>
          <p:cNvSpPr txBox="1">
            <a:spLocks noChangeArrowheads="1"/>
          </p:cNvSpPr>
          <p:nvPr/>
        </p:nvSpPr>
        <p:spPr bwMode="auto">
          <a:xfrm>
            <a:off x="539750" y="908050"/>
            <a:ext cx="8208963" cy="1373188"/>
          </a:xfrm>
          <a:prstGeom prst="rect">
            <a:avLst/>
          </a:prstGeom>
          <a:noFill/>
          <a:ln w="9525">
            <a:noFill/>
            <a:miter lim="800000"/>
            <a:headEnd/>
            <a:tailEnd/>
          </a:ln>
          <a:effectLst/>
        </p:spPr>
        <p:txBody>
          <a:bodyPr>
            <a:spAutoFit/>
          </a:bodyPr>
          <a:lstStyle/>
          <a:p>
            <a:pPr marL="342900" indent="-342900">
              <a:defRPr/>
            </a:pPr>
            <a:endParaRPr lang="en-US" altLang="zh-TW" sz="2800">
              <a:effectLst>
                <a:outerShdw blurRad="38100" dist="38100" dir="2700000" algn="tl">
                  <a:srgbClr val="C0C0C0"/>
                </a:outerShdw>
              </a:effectLst>
            </a:endParaRPr>
          </a:p>
          <a:p>
            <a:pPr marL="342900" indent="-342900">
              <a:defRPr/>
            </a:pPr>
            <a:r>
              <a:rPr lang="en-US" altLang="zh-TW" sz="2800"/>
              <a:t>The present value of the earnings stream if the worker only gets a high school education is:</a:t>
            </a:r>
          </a:p>
        </p:txBody>
      </p:sp>
      <p:graphicFrame>
        <p:nvGraphicFramePr>
          <p:cNvPr id="1026" name="Object 4"/>
          <p:cNvGraphicFramePr>
            <a:graphicFrameLocks noChangeAspect="1"/>
          </p:cNvGraphicFramePr>
          <p:nvPr/>
        </p:nvGraphicFramePr>
        <p:xfrm>
          <a:off x="179388" y="2903538"/>
          <a:ext cx="7848600" cy="981075"/>
        </p:xfrm>
        <a:graphic>
          <a:graphicData uri="http://schemas.openxmlformats.org/presentationml/2006/ole">
            <mc:AlternateContent xmlns:mc="http://schemas.openxmlformats.org/markup-compatibility/2006">
              <mc:Choice xmlns:v="urn:schemas-microsoft-com:vml" Requires="v">
                <p:oleObj spid="_x0000_s1063" name="方程式" r:id="rId3" imgW="3581280" imgH="444240" progId="Equation.3">
                  <p:embed/>
                </p:oleObj>
              </mc:Choice>
              <mc:Fallback>
                <p:oleObj name="方程式" r:id="rId3" imgW="3581280" imgH="4442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903538"/>
                        <a:ext cx="7848600" cy="98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5"/>
          <p:cNvSpPr txBox="1">
            <a:spLocks noChangeArrowheads="1"/>
          </p:cNvSpPr>
          <p:nvPr/>
        </p:nvSpPr>
        <p:spPr bwMode="auto">
          <a:xfrm>
            <a:off x="8224838" y="3211513"/>
            <a:ext cx="595312" cy="519112"/>
          </a:xfrm>
          <a:prstGeom prst="rect">
            <a:avLst/>
          </a:prstGeom>
          <a:noFill/>
          <a:ln w="9525">
            <a:noFill/>
            <a:miter lim="800000"/>
            <a:headEnd/>
            <a:tailEnd/>
          </a:ln>
        </p:spPr>
        <p:txBody>
          <a:bodyPr>
            <a:spAutoFit/>
          </a:bodyPr>
          <a:lstStyle/>
          <a:p>
            <a:r>
              <a:rPr lang="zh-TW" altLang="en-US"/>
              <a:t> </a:t>
            </a:r>
            <a:r>
              <a:rPr lang="en-US" altLang="zh-TW" sz="2800"/>
              <a:t>(1)</a:t>
            </a:r>
          </a:p>
        </p:txBody>
      </p:sp>
      <p:sp>
        <p:nvSpPr>
          <p:cNvPr id="1030" name="Text Box 6"/>
          <p:cNvSpPr txBox="1">
            <a:spLocks noChangeArrowheads="1"/>
          </p:cNvSpPr>
          <p:nvPr/>
        </p:nvSpPr>
        <p:spPr bwMode="auto">
          <a:xfrm>
            <a:off x="592138" y="4292600"/>
            <a:ext cx="8083550" cy="1373188"/>
          </a:xfrm>
          <a:prstGeom prst="rect">
            <a:avLst/>
          </a:prstGeom>
          <a:noFill/>
          <a:ln w="9525">
            <a:noFill/>
            <a:miter lim="800000"/>
            <a:headEnd/>
            <a:tailEnd/>
          </a:ln>
        </p:spPr>
        <p:txBody>
          <a:bodyPr>
            <a:spAutoFit/>
          </a:bodyPr>
          <a:lstStyle/>
          <a:p>
            <a:r>
              <a:rPr lang="en-US" altLang="zh-TW" sz="2800"/>
              <a:t>The parameter </a:t>
            </a:r>
            <a:r>
              <a:rPr lang="en-US" altLang="zh-TW" sz="2800" i="1"/>
              <a:t>r</a:t>
            </a:r>
            <a:r>
              <a:rPr lang="en-US" altLang="zh-TW" sz="2800"/>
              <a:t> is the worker’s rate of discount. There are 47 terms in this sum, one for each year that elapses between the ages of 18 and 64.</a:t>
            </a:r>
          </a:p>
        </p:txBody>
      </p:sp>
      <p:sp>
        <p:nvSpPr>
          <p:cNvPr id="1031" name="投影片編號版面配置區 7"/>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2B3EC7C-363E-4CC2-9822-F364FF9B3365}" type="slidenum">
              <a:rPr lang="en-US" altLang="zh-TW" smtClean="0">
                <a:ea typeface="新細明體" pitchFamily="18" charset="-120"/>
              </a:rPr>
              <a:pPr/>
              <a:t>21</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79388" y="476250"/>
            <a:ext cx="8713787" cy="946150"/>
          </a:xfrm>
          <a:prstGeom prst="rect">
            <a:avLst/>
          </a:prstGeom>
          <a:noFill/>
          <a:ln w="9525">
            <a:noFill/>
            <a:miter lim="800000"/>
            <a:headEnd/>
            <a:tailEnd/>
          </a:ln>
        </p:spPr>
        <p:txBody>
          <a:bodyPr>
            <a:spAutoFit/>
          </a:bodyPr>
          <a:lstStyle/>
          <a:p>
            <a:r>
              <a:rPr lang="en-US" altLang="zh-TW" sz="2800"/>
              <a:t>The present value of the earnings stream if the worker gets a college diploma is:</a:t>
            </a:r>
          </a:p>
        </p:txBody>
      </p:sp>
      <p:sp>
        <p:nvSpPr>
          <p:cNvPr id="2053" name="Rectangle 8"/>
          <p:cNvSpPr>
            <a:spLocks noChangeArrowheads="1"/>
          </p:cNvSpPr>
          <p:nvPr/>
        </p:nvSpPr>
        <p:spPr bwMode="auto">
          <a:xfrm rot="5400000">
            <a:off x="-793" y="3205956"/>
            <a:ext cx="9144000" cy="1587"/>
          </a:xfrm>
          <a:prstGeom prst="rect">
            <a:avLst/>
          </a:prstGeom>
          <a:noFill/>
          <a:ln w="9525">
            <a:noFill/>
            <a:miter lim="800000"/>
            <a:headEnd/>
            <a:tailEnd/>
          </a:ln>
        </p:spPr>
        <p:txBody>
          <a:bodyPr wrap="none" anchor="ctr">
            <a:spAutoFit/>
          </a:bodyPr>
          <a:lstStyle/>
          <a:p>
            <a:endParaRPr lang="zh-TW" altLang="en-US"/>
          </a:p>
        </p:txBody>
      </p:sp>
      <p:sp>
        <p:nvSpPr>
          <p:cNvPr id="2054" name="Text Box 14"/>
          <p:cNvSpPr txBox="1">
            <a:spLocks noChangeArrowheads="1"/>
          </p:cNvSpPr>
          <p:nvPr/>
        </p:nvSpPr>
        <p:spPr bwMode="auto">
          <a:xfrm>
            <a:off x="323850" y="4581525"/>
            <a:ext cx="8588375" cy="1800225"/>
          </a:xfrm>
          <a:prstGeom prst="rect">
            <a:avLst/>
          </a:prstGeom>
          <a:noFill/>
          <a:ln w="9525">
            <a:noFill/>
            <a:miter lim="800000"/>
            <a:headEnd/>
            <a:tailEnd/>
          </a:ln>
        </p:spPr>
        <p:txBody>
          <a:bodyPr>
            <a:spAutoFit/>
          </a:bodyPr>
          <a:lstStyle/>
          <a:p>
            <a:r>
              <a:rPr lang="en-US" altLang="zh-TW" sz="2800"/>
              <a:t>The first four terms in this sum give the present value of the direct costs of a college education, while the remaining 43 terms give the present value of lifetime earnings in the post-college period.</a:t>
            </a:r>
          </a:p>
        </p:txBody>
      </p:sp>
      <p:grpSp>
        <p:nvGrpSpPr>
          <p:cNvPr id="2055" name="群組 12"/>
          <p:cNvGrpSpPr>
            <a:grpSpLocks/>
          </p:cNvGrpSpPr>
          <p:nvPr/>
        </p:nvGrpSpPr>
        <p:grpSpPr bwMode="auto">
          <a:xfrm>
            <a:off x="250825" y="1628775"/>
            <a:ext cx="8607425" cy="2847975"/>
            <a:chOff x="250825" y="1628775"/>
            <a:chExt cx="8642350" cy="2847975"/>
          </a:xfrm>
        </p:grpSpPr>
        <p:graphicFrame>
          <p:nvGraphicFramePr>
            <p:cNvPr id="2050" name="Object 5"/>
            <p:cNvGraphicFramePr>
              <a:graphicFrameLocks noChangeAspect="1"/>
            </p:cNvGraphicFramePr>
            <p:nvPr/>
          </p:nvGraphicFramePr>
          <p:xfrm>
            <a:off x="250825" y="1628775"/>
            <a:ext cx="8642350" cy="839788"/>
          </p:xfrm>
          <a:graphic>
            <a:graphicData uri="http://schemas.openxmlformats.org/presentationml/2006/ole">
              <mc:AlternateContent xmlns:mc="http://schemas.openxmlformats.org/markup-compatibility/2006">
                <mc:Choice xmlns:v="urn:schemas-microsoft-com:vml" Requires="v">
                  <p:oleObj spid="_x0000_s2124" name="方程式" r:id="rId3" imgW="4610100" imgH="444500" progId="Equation.3">
                    <p:embed/>
                  </p:oleObj>
                </mc:Choice>
                <mc:Fallback>
                  <p:oleObj name="方程式" r:id="rId3" imgW="4610100" imgH="4445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628775"/>
                          <a:ext cx="8642350" cy="83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7"/>
            <p:cNvGraphicFramePr>
              <a:graphicFrameLocks noChangeAspect="1"/>
            </p:cNvGraphicFramePr>
            <p:nvPr/>
          </p:nvGraphicFramePr>
          <p:xfrm>
            <a:off x="1042988" y="3573463"/>
            <a:ext cx="3313112" cy="903287"/>
          </p:xfrm>
          <a:graphic>
            <a:graphicData uri="http://schemas.openxmlformats.org/presentationml/2006/ole">
              <mc:AlternateContent xmlns:mc="http://schemas.openxmlformats.org/markup-compatibility/2006">
                <mc:Choice xmlns:v="urn:schemas-microsoft-com:vml" Requires="v">
                  <p:oleObj spid="_x0000_s2125" name="方程式" r:id="rId5" imgW="1638000" imgH="444240" progId="Equation.3">
                    <p:embed/>
                  </p:oleObj>
                </mc:Choice>
                <mc:Fallback>
                  <p:oleObj name="方程式" r:id="rId5" imgW="1638000" imgH="44424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3573463"/>
                          <a:ext cx="3313112" cy="90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7" name="AutoShape 10"/>
            <p:cNvSpPr>
              <a:spLocks/>
            </p:cNvSpPr>
            <p:nvPr/>
          </p:nvSpPr>
          <p:spPr bwMode="auto">
            <a:xfrm rot="-5400000">
              <a:off x="3023394" y="945356"/>
              <a:ext cx="215900" cy="3455988"/>
            </a:xfrm>
            <a:prstGeom prst="leftBracket">
              <a:avLst>
                <a:gd name="adj" fmla="val 0"/>
              </a:avLst>
            </a:prstGeom>
            <a:noFill/>
            <a:ln w="19050">
              <a:solidFill>
                <a:schemeClr val="tx1"/>
              </a:solidFill>
              <a:round/>
              <a:headEnd/>
              <a:tailEnd/>
            </a:ln>
          </p:spPr>
          <p:txBody>
            <a:bodyPr wrap="none" anchor="ctr"/>
            <a:lstStyle/>
            <a:p>
              <a:endParaRPr lang="zh-TW" altLang="en-US"/>
            </a:p>
          </p:txBody>
        </p:sp>
        <p:sp>
          <p:nvSpPr>
            <p:cNvPr id="2058" name="AutoShape 11"/>
            <p:cNvSpPr>
              <a:spLocks/>
            </p:cNvSpPr>
            <p:nvPr/>
          </p:nvSpPr>
          <p:spPr bwMode="auto">
            <a:xfrm rot="-5400000">
              <a:off x="6876257" y="1053306"/>
              <a:ext cx="215900" cy="3240087"/>
            </a:xfrm>
            <a:prstGeom prst="leftBracket">
              <a:avLst>
                <a:gd name="adj" fmla="val 0"/>
              </a:avLst>
            </a:prstGeom>
            <a:noFill/>
            <a:ln w="19050">
              <a:solidFill>
                <a:schemeClr val="tx1"/>
              </a:solidFill>
              <a:round/>
              <a:headEnd/>
              <a:tailEnd/>
            </a:ln>
          </p:spPr>
          <p:txBody>
            <a:bodyPr wrap="none" anchor="ctr"/>
            <a:lstStyle/>
            <a:p>
              <a:endParaRPr lang="zh-TW" altLang="en-US"/>
            </a:p>
          </p:txBody>
        </p:sp>
        <p:sp>
          <p:nvSpPr>
            <p:cNvPr id="2059" name="Text Box 12"/>
            <p:cNvSpPr txBox="1">
              <a:spLocks noChangeArrowheads="1"/>
            </p:cNvSpPr>
            <p:nvPr/>
          </p:nvSpPr>
          <p:spPr bwMode="auto">
            <a:xfrm>
              <a:off x="1476375" y="2924175"/>
              <a:ext cx="3365500" cy="366713"/>
            </a:xfrm>
            <a:prstGeom prst="rect">
              <a:avLst/>
            </a:prstGeom>
            <a:noFill/>
            <a:ln w="9525">
              <a:noFill/>
              <a:miter lim="800000"/>
              <a:headEnd/>
              <a:tailEnd/>
            </a:ln>
          </p:spPr>
          <p:txBody>
            <a:bodyPr wrap="none">
              <a:spAutoFit/>
            </a:bodyPr>
            <a:lstStyle/>
            <a:p>
              <a:r>
                <a:rPr lang="en-US" altLang="zh-TW"/>
                <a:t>Direct Costs of Attending College </a:t>
              </a:r>
            </a:p>
          </p:txBody>
        </p:sp>
        <p:sp>
          <p:nvSpPr>
            <p:cNvPr id="2060" name="Text Box 13"/>
            <p:cNvSpPr txBox="1">
              <a:spLocks noChangeArrowheads="1"/>
            </p:cNvSpPr>
            <p:nvPr/>
          </p:nvSpPr>
          <p:spPr bwMode="auto">
            <a:xfrm>
              <a:off x="5435600" y="2924175"/>
              <a:ext cx="3054350" cy="366713"/>
            </a:xfrm>
            <a:prstGeom prst="rect">
              <a:avLst/>
            </a:prstGeom>
            <a:noFill/>
            <a:ln w="9525">
              <a:noFill/>
              <a:miter lim="800000"/>
              <a:headEnd/>
              <a:tailEnd/>
            </a:ln>
          </p:spPr>
          <p:txBody>
            <a:bodyPr wrap="none">
              <a:spAutoFit/>
            </a:bodyPr>
            <a:lstStyle/>
            <a:p>
              <a:r>
                <a:rPr lang="en-US" altLang="zh-TW"/>
                <a:t> Post-College Earnings Stream </a:t>
              </a:r>
            </a:p>
          </p:txBody>
        </p:sp>
        <p:sp>
          <p:nvSpPr>
            <p:cNvPr id="2061" name="Text Box 15"/>
            <p:cNvSpPr txBox="1">
              <a:spLocks noChangeArrowheads="1"/>
            </p:cNvSpPr>
            <p:nvPr/>
          </p:nvSpPr>
          <p:spPr bwMode="auto">
            <a:xfrm>
              <a:off x="4643438" y="3786190"/>
              <a:ext cx="936625" cy="519113"/>
            </a:xfrm>
            <a:prstGeom prst="rect">
              <a:avLst/>
            </a:prstGeom>
            <a:noFill/>
            <a:ln w="9525">
              <a:noFill/>
              <a:miter lim="800000"/>
              <a:headEnd/>
              <a:tailEnd/>
            </a:ln>
          </p:spPr>
          <p:txBody>
            <a:bodyPr>
              <a:spAutoFit/>
            </a:bodyPr>
            <a:lstStyle/>
            <a:p>
              <a:r>
                <a:rPr lang="en-US" altLang="zh-TW" sz="2800"/>
                <a:t>(2) </a:t>
              </a:r>
            </a:p>
          </p:txBody>
        </p:sp>
      </p:grpSp>
      <p:sp>
        <p:nvSpPr>
          <p:cNvPr id="2056" name="投影片編號版面配置區 1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F34ECC4-1EEA-44E3-8890-36295226B1D1}" type="slidenum">
              <a:rPr lang="en-US" altLang="zh-TW" smtClean="0">
                <a:ea typeface="新細明體" pitchFamily="18" charset="-120"/>
              </a:rPr>
              <a:pPr/>
              <a:t>22</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323850" y="115888"/>
            <a:ext cx="8301038" cy="1917700"/>
          </a:xfrm>
          <a:prstGeom prst="rect">
            <a:avLst/>
          </a:prstGeom>
          <a:noFill/>
          <a:ln w="9525">
            <a:noFill/>
            <a:miter lim="800000"/>
            <a:headEnd/>
            <a:tailEnd/>
          </a:ln>
        </p:spPr>
        <p:txBody>
          <a:bodyPr>
            <a:spAutoFit/>
          </a:bodyPr>
          <a:lstStyle/>
          <a:p>
            <a:r>
              <a:rPr lang="en-US" altLang="zh-TW" sz="2400"/>
              <a:t>We assume that a person’s schooling decision maximizes the present value of lifetime earnings. Therefore, the worker attends college if the present value of lifetime earnings when he gets a college education exceeds the present value of lifetime earnings when he gets only a high school diploma, or:</a:t>
            </a:r>
          </a:p>
        </p:txBody>
      </p:sp>
      <p:sp>
        <p:nvSpPr>
          <p:cNvPr id="3076" name="Rectangle 4"/>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zh-TW" altLang="en-US"/>
          </a:p>
        </p:txBody>
      </p:sp>
      <p:grpSp>
        <p:nvGrpSpPr>
          <p:cNvPr id="3077" name="群組 25"/>
          <p:cNvGrpSpPr>
            <a:grpSpLocks/>
          </p:cNvGrpSpPr>
          <p:nvPr/>
        </p:nvGrpSpPr>
        <p:grpSpPr bwMode="auto">
          <a:xfrm>
            <a:off x="500063" y="2286000"/>
            <a:ext cx="7459662" cy="4038600"/>
            <a:chOff x="395288" y="2205038"/>
            <a:chExt cx="7459662" cy="4038600"/>
          </a:xfrm>
        </p:grpSpPr>
        <p:graphicFrame>
          <p:nvGraphicFramePr>
            <p:cNvPr id="3074" name="Object 3"/>
            <p:cNvGraphicFramePr>
              <a:graphicFrameLocks noChangeAspect="1"/>
            </p:cNvGraphicFramePr>
            <p:nvPr/>
          </p:nvGraphicFramePr>
          <p:xfrm>
            <a:off x="3995738" y="2205038"/>
            <a:ext cx="1727200" cy="431800"/>
          </p:xfrm>
          <a:graphic>
            <a:graphicData uri="http://schemas.openxmlformats.org/presentationml/2006/ole">
              <mc:AlternateContent xmlns:mc="http://schemas.openxmlformats.org/markup-compatibility/2006">
                <mc:Choice xmlns:v="urn:schemas-microsoft-com:vml" Requires="v">
                  <p:oleObj spid="_x0000_s3111" name="方程式" r:id="rId3" imgW="914400" imgH="228600" progId="Equation.3">
                    <p:embed/>
                  </p:oleObj>
                </mc:Choice>
                <mc:Fallback>
                  <p:oleObj name="方程式" r:id="rId3" imgW="914400" imgH="2286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2205038"/>
                          <a:ext cx="17272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Text Box 5"/>
            <p:cNvSpPr txBox="1">
              <a:spLocks noChangeArrowheads="1"/>
            </p:cNvSpPr>
            <p:nvPr/>
          </p:nvSpPr>
          <p:spPr bwMode="auto">
            <a:xfrm>
              <a:off x="6784975" y="2225675"/>
              <a:ext cx="666750" cy="519113"/>
            </a:xfrm>
            <a:prstGeom prst="rect">
              <a:avLst/>
            </a:prstGeom>
            <a:noFill/>
            <a:ln w="9525">
              <a:noFill/>
              <a:miter lim="800000"/>
              <a:headEnd/>
              <a:tailEnd/>
            </a:ln>
          </p:spPr>
          <p:txBody>
            <a:bodyPr>
              <a:spAutoFit/>
            </a:bodyPr>
            <a:lstStyle/>
            <a:p>
              <a:r>
                <a:rPr lang="en-US" altLang="zh-TW"/>
                <a:t> </a:t>
              </a:r>
              <a:r>
                <a:rPr lang="en-US" altLang="zh-TW" sz="2800"/>
                <a:t>(3)</a:t>
              </a:r>
            </a:p>
          </p:txBody>
        </p:sp>
        <p:sp>
          <p:nvSpPr>
            <p:cNvPr id="3080" name="Rectangle 15"/>
            <p:cNvSpPr>
              <a:spLocks noChangeArrowheads="1"/>
            </p:cNvSpPr>
            <p:nvPr/>
          </p:nvSpPr>
          <p:spPr bwMode="auto">
            <a:xfrm>
              <a:off x="5508625" y="2852738"/>
              <a:ext cx="1657350" cy="366712"/>
            </a:xfrm>
            <a:prstGeom prst="rect">
              <a:avLst/>
            </a:prstGeom>
            <a:noFill/>
            <a:ln w="9525">
              <a:noFill/>
              <a:miter lim="800000"/>
              <a:headEnd/>
              <a:tailEnd/>
            </a:ln>
          </p:spPr>
          <p:txBody>
            <a:bodyPr wrap="none" anchor="ctr">
              <a:spAutoFit/>
            </a:bodyPr>
            <a:lstStyle/>
            <a:p>
              <a:r>
                <a:rPr lang="en-US" altLang="zh-TW">
                  <a:cs typeface="Times New Roman" pitchFamily="18" charset="0"/>
                </a:rPr>
                <a:t>Goes to College</a:t>
              </a:r>
              <a:endParaRPr lang="en-US" altLang="zh-TW">
                <a:latin typeface="Arial" charset="0"/>
              </a:endParaRPr>
            </a:p>
          </p:txBody>
        </p:sp>
        <p:sp>
          <p:nvSpPr>
            <p:cNvPr id="3081" name="Rectangle 16"/>
            <p:cNvSpPr>
              <a:spLocks noChangeArrowheads="1"/>
            </p:cNvSpPr>
            <p:nvPr/>
          </p:nvSpPr>
          <p:spPr bwMode="auto">
            <a:xfrm>
              <a:off x="5435600" y="3500438"/>
              <a:ext cx="2419350" cy="366712"/>
            </a:xfrm>
            <a:prstGeom prst="rect">
              <a:avLst/>
            </a:prstGeom>
            <a:noFill/>
            <a:ln w="9525">
              <a:noFill/>
              <a:miter lim="800000"/>
              <a:headEnd/>
              <a:tailEnd/>
            </a:ln>
          </p:spPr>
          <p:txBody>
            <a:bodyPr wrap="none" anchor="ctr">
              <a:spAutoFit/>
            </a:bodyPr>
            <a:lstStyle/>
            <a:p>
              <a:r>
                <a:rPr lang="en-US" altLang="zh-TW">
                  <a:cs typeface="Times New Roman" pitchFamily="18" charset="0"/>
                </a:rPr>
                <a:t> Quits after High School</a:t>
              </a:r>
              <a:endParaRPr lang="en-US" altLang="zh-TW">
                <a:latin typeface="Arial" charset="0"/>
              </a:endParaRPr>
            </a:p>
          </p:txBody>
        </p:sp>
        <p:sp>
          <p:nvSpPr>
            <p:cNvPr id="3082" name="Rectangle 18"/>
            <p:cNvSpPr>
              <a:spLocks noChangeArrowheads="1"/>
            </p:cNvSpPr>
            <p:nvPr/>
          </p:nvSpPr>
          <p:spPr bwMode="auto">
            <a:xfrm>
              <a:off x="1042988" y="5876925"/>
              <a:ext cx="6134100" cy="366713"/>
            </a:xfrm>
            <a:prstGeom prst="rect">
              <a:avLst/>
            </a:prstGeom>
            <a:noFill/>
            <a:ln w="9525">
              <a:noFill/>
              <a:miter lim="800000"/>
              <a:headEnd/>
              <a:tailEnd/>
            </a:ln>
          </p:spPr>
          <p:txBody>
            <a:bodyPr wrap="none" anchor="ctr">
              <a:spAutoFit/>
            </a:bodyPr>
            <a:lstStyle/>
            <a:p>
              <a:r>
                <a:rPr lang="en-US" altLang="zh-TW">
                  <a:cs typeface="Times New Roman" pitchFamily="18" charset="0"/>
                </a:rPr>
                <a:t>    FIGURE 1 Earning Streams Faced by a High School Graduate</a:t>
              </a:r>
              <a:endParaRPr lang="en-US" altLang="zh-TW"/>
            </a:p>
          </p:txBody>
        </p:sp>
        <p:sp>
          <p:nvSpPr>
            <p:cNvPr id="3083" name="Line 19"/>
            <p:cNvSpPr>
              <a:spLocks noChangeShapeType="1"/>
            </p:cNvSpPr>
            <p:nvPr/>
          </p:nvSpPr>
          <p:spPr bwMode="auto">
            <a:xfrm flipV="1">
              <a:off x="1116013" y="2565400"/>
              <a:ext cx="0" cy="3168650"/>
            </a:xfrm>
            <a:prstGeom prst="line">
              <a:avLst/>
            </a:prstGeom>
            <a:noFill/>
            <a:ln w="19050">
              <a:solidFill>
                <a:schemeClr val="tx1"/>
              </a:solidFill>
              <a:round/>
              <a:headEnd/>
              <a:tailEnd/>
            </a:ln>
          </p:spPr>
          <p:txBody>
            <a:bodyPr/>
            <a:lstStyle/>
            <a:p>
              <a:endParaRPr lang="zh-TW" altLang="en-US"/>
            </a:p>
          </p:txBody>
        </p:sp>
        <p:sp>
          <p:nvSpPr>
            <p:cNvPr id="3084" name="Line 20"/>
            <p:cNvSpPr>
              <a:spLocks noChangeShapeType="1"/>
            </p:cNvSpPr>
            <p:nvPr/>
          </p:nvSpPr>
          <p:spPr bwMode="auto">
            <a:xfrm>
              <a:off x="1116013" y="4437063"/>
              <a:ext cx="4319587" cy="0"/>
            </a:xfrm>
            <a:prstGeom prst="line">
              <a:avLst/>
            </a:prstGeom>
            <a:noFill/>
            <a:ln w="19050">
              <a:solidFill>
                <a:schemeClr val="tx1"/>
              </a:solidFill>
              <a:round/>
              <a:headEnd/>
              <a:tailEnd/>
            </a:ln>
          </p:spPr>
          <p:txBody>
            <a:bodyPr/>
            <a:lstStyle/>
            <a:p>
              <a:endParaRPr lang="zh-TW" altLang="en-US"/>
            </a:p>
          </p:txBody>
        </p:sp>
        <p:sp>
          <p:nvSpPr>
            <p:cNvPr id="3085" name="Rectangle 21"/>
            <p:cNvSpPr>
              <a:spLocks noChangeArrowheads="1"/>
            </p:cNvSpPr>
            <p:nvPr/>
          </p:nvSpPr>
          <p:spPr bwMode="auto">
            <a:xfrm>
              <a:off x="684213" y="2205038"/>
              <a:ext cx="914400" cy="366712"/>
            </a:xfrm>
            <a:prstGeom prst="rect">
              <a:avLst/>
            </a:prstGeom>
            <a:noFill/>
            <a:ln w="9525">
              <a:noFill/>
              <a:miter lim="800000"/>
              <a:headEnd/>
              <a:tailEnd/>
            </a:ln>
          </p:spPr>
          <p:txBody>
            <a:bodyPr wrap="none" anchor="ctr">
              <a:spAutoFit/>
            </a:bodyPr>
            <a:lstStyle/>
            <a:p>
              <a:r>
                <a:rPr lang="en-US" altLang="zh-TW"/>
                <a:t>Dollars </a:t>
              </a:r>
            </a:p>
          </p:txBody>
        </p:sp>
        <p:sp>
          <p:nvSpPr>
            <p:cNvPr id="3086" name="Rectangle 22"/>
            <p:cNvSpPr>
              <a:spLocks noChangeArrowheads="1"/>
            </p:cNvSpPr>
            <p:nvPr/>
          </p:nvSpPr>
          <p:spPr bwMode="auto">
            <a:xfrm>
              <a:off x="5435600" y="4221163"/>
              <a:ext cx="622300" cy="366712"/>
            </a:xfrm>
            <a:prstGeom prst="rect">
              <a:avLst/>
            </a:prstGeom>
            <a:noFill/>
            <a:ln w="9525">
              <a:noFill/>
              <a:miter lim="800000"/>
              <a:headEnd/>
              <a:tailEnd/>
            </a:ln>
          </p:spPr>
          <p:txBody>
            <a:bodyPr wrap="none" anchor="ctr">
              <a:spAutoFit/>
            </a:bodyPr>
            <a:lstStyle/>
            <a:p>
              <a:r>
                <a:rPr lang="en-US" altLang="zh-TW"/>
                <a:t>Age </a:t>
              </a:r>
            </a:p>
          </p:txBody>
        </p:sp>
        <p:sp>
          <p:nvSpPr>
            <p:cNvPr id="3087" name="Rectangle 23"/>
            <p:cNvSpPr>
              <a:spLocks noChangeArrowheads="1"/>
            </p:cNvSpPr>
            <p:nvPr/>
          </p:nvSpPr>
          <p:spPr bwMode="auto">
            <a:xfrm>
              <a:off x="395288" y="2781300"/>
              <a:ext cx="692150" cy="366713"/>
            </a:xfrm>
            <a:prstGeom prst="rect">
              <a:avLst/>
            </a:prstGeom>
            <a:noFill/>
            <a:ln w="9525">
              <a:noFill/>
              <a:miter lim="800000"/>
              <a:headEnd/>
              <a:tailEnd/>
            </a:ln>
          </p:spPr>
          <p:txBody>
            <a:bodyPr wrap="none" anchor="ctr">
              <a:spAutoFit/>
            </a:bodyPr>
            <a:lstStyle/>
            <a:p>
              <a:r>
                <a:rPr lang="en-US" altLang="zh-TW"/>
                <a:t>w</a:t>
              </a:r>
              <a:r>
                <a:rPr lang="en-US" altLang="zh-TW" baseline="-25000"/>
                <a:t>COL </a:t>
              </a:r>
            </a:p>
          </p:txBody>
        </p:sp>
        <p:sp>
          <p:nvSpPr>
            <p:cNvPr id="3088" name="Rectangle 24"/>
            <p:cNvSpPr>
              <a:spLocks noChangeArrowheads="1"/>
            </p:cNvSpPr>
            <p:nvPr/>
          </p:nvSpPr>
          <p:spPr bwMode="auto">
            <a:xfrm>
              <a:off x="468313" y="3500438"/>
              <a:ext cx="581025" cy="366712"/>
            </a:xfrm>
            <a:prstGeom prst="rect">
              <a:avLst/>
            </a:prstGeom>
            <a:noFill/>
            <a:ln w="9525">
              <a:noFill/>
              <a:miter lim="800000"/>
              <a:headEnd/>
              <a:tailEnd/>
            </a:ln>
          </p:spPr>
          <p:txBody>
            <a:bodyPr wrap="none" anchor="ctr">
              <a:spAutoFit/>
            </a:bodyPr>
            <a:lstStyle/>
            <a:p>
              <a:r>
                <a:rPr lang="en-US" altLang="zh-TW"/>
                <a:t>w</a:t>
              </a:r>
              <a:r>
                <a:rPr lang="en-US" altLang="zh-TW" baseline="-25000"/>
                <a:t>HS </a:t>
              </a:r>
            </a:p>
          </p:txBody>
        </p:sp>
        <p:sp>
          <p:nvSpPr>
            <p:cNvPr id="3089" name="Text Box 25"/>
            <p:cNvSpPr txBox="1">
              <a:spLocks noChangeArrowheads="1"/>
            </p:cNvSpPr>
            <p:nvPr/>
          </p:nvSpPr>
          <p:spPr bwMode="auto">
            <a:xfrm>
              <a:off x="539750" y="5013325"/>
              <a:ext cx="425450" cy="366713"/>
            </a:xfrm>
            <a:prstGeom prst="rect">
              <a:avLst/>
            </a:prstGeom>
            <a:noFill/>
            <a:ln w="9525">
              <a:noFill/>
              <a:miter lim="800000"/>
              <a:headEnd/>
              <a:tailEnd/>
            </a:ln>
          </p:spPr>
          <p:txBody>
            <a:bodyPr wrap="none">
              <a:spAutoFit/>
            </a:bodyPr>
            <a:lstStyle/>
            <a:p>
              <a:r>
                <a:rPr lang="en-US" altLang="zh-TW"/>
                <a:t>-H</a:t>
              </a:r>
            </a:p>
          </p:txBody>
        </p:sp>
        <p:sp>
          <p:nvSpPr>
            <p:cNvPr id="3090" name="Line 26"/>
            <p:cNvSpPr>
              <a:spLocks noChangeShapeType="1"/>
            </p:cNvSpPr>
            <p:nvPr/>
          </p:nvSpPr>
          <p:spPr bwMode="auto">
            <a:xfrm>
              <a:off x="1763713" y="4221163"/>
              <a:ext cx="0" cy="360362"/>
            </a:xfrm>
            <a:prstGeom prst="line">
              <a:avLst/>
            </a:prstGeom>
            <a:noFill/>
            <a:ln w="9525">
              <a:solidFill>
                <a:schemeClr val="tx1"/>
              </a:solidFill>
              <a:round/>
              <a:headEnd/>
              <a:tailEnd/>
            </a:ln>
          </p:spPr>
          <p:txBody>
            <a:bodyPr/>
            <a:lstStyle/>
            <a:p>
              <a:endParaRPr lang="zh-TW" altLang="en-US"/>
            </a:p>
          </p:txBody>
        </p:sp>
        <p:sp>
          <p:nvSpPr>
            <p:cNvPr id="3091" name="Text Box 27"/>
            <p:cNvSpPr txBox="1">
              <a:spLocks noChangeArrowheads="1"/>
            </p:cNvSpPr>
            <p:nvPr/>
          </p:nvSpPr>
          <p:spPr bwMode="auto">
            <a:xfrm>
              <a:off x="1600200" y="4602163"/>
              <a:ext cx="412750" cy="366712"/>
            </a:xfrm>
            <a:prstGeom prst="rect">
              <a:avLst/>
            </a:prstGeom>
            <a:noFill/>
            <a:ln w="9525">
              <a:noFill/>
              <a:miter lim="800000"/>
              <a:headEnd/>
              <a:tailEnd/>
            </a:ln>
          </p:spPr>
          <p:txBody>
            <a:bodyPr wrap="none">
              <a:spAutoFit/>
            </a:bodyPr>
            <a:lstStyle/>
            <a:p>
              <a:r>
                <a:rPr lang="en-US" altLang="zh-TW"/>
                <a:t>18</a:t>
              </a:r>
            </a:p>
          </p:txBody>
        </p:sp>
        <p:sp>
          <p:nvSpPr>
            <p:cNvPr id="3092" name="Text Box 28"/>
            <p:cNvSpPr txBox="1">
              <a:spLocks noChangeArrowheads="1"/>
            </p:cNvSpPr>
            <p:nvPr/>
          </p:nvSpPr>
          <p:spPr bwMode="auto">
            <a:xfrm>
              <a:off x="2700338" y="4581525"/>
              <a:ext cx="412750" cy="366713"/>
            </a:xfrm>
            <a:prstGeom prst="rect">
              <a:avLst/>
            </a:prstGeom>
            <a:noFill/>
            <a:ln w="9525">
              <a:noFill/>
              <a:miter lim="800000"/>
              <a:headEnd/>
              <a:tailEnd/>
            </a:ln>
          </p:spPr>
          <p:txBody>
            <a:bodyPr wrap="none">
              <a:spAutoFit/>
            </a:bodyPr>
            <a:lstStyle/>
            <a:p>
              <a:r>
                <a:rPr lang="en-US" altLang="zh-TW"/>
                <a:t>22</a:t>
              </a:r>
            </a:p>
          </p:txBody>
        </p:sp>
        <p:sp>
          <p:nvSpPr>
            <p:cNvPr id="3093" name="Text Box 29"/>
            <p:cNvSpPr txBox="1">
              <a:spLocks noChangeArrowheads="1"/>
            </p:cNvSpPr>
            <p:nvPr/>
          </p:nvSpPr>
          <p:spPr bwMode="auto">
            <a:xfrm>
              <a:off x="4140200" y="4581525"/>
              <a:ext cx="412750" cy="366713"/>
            </a:xfrm>
            <a:prstGeom prst="rect">
              <a:avLst/>
            </a:prstGeom>
            <a:noFill/>
            <a:ln w="9525">
              <a:noFill/>
              <a:miter lim="800000"/>
              <a:headEnd/>
              <a:tailEnd/>
            </a:ln>
          </p:spPr>
          <p:txBody>
            <a:bodyPr wrap="none">
              <a:spAutoFit/>
            </a:bodyPr>
            <a:lstStyle/>
            <a:p>
              <a:r>
                <a:rPr lang="en-US" altLang="zh-TW"/>
                <a:t>65</a:t>
              </a:r>
            </a:p>
          </p:txBody>
        </p:sp>
        <p:sp>
          <p:nvSpPr>
            <p:cNvPr id="3094" name="Line 30"/>
            <p:cNvSpPr>
              <a:spLocks noChangeShapeType="1"/>
            </p:cNvSpPr>
            <p:nvPr/>
          </p:nvSpPr>
          <p:spPr bwMode="auto">
            <a:xfrm>
              <a:off x="1763713" y="3716338"/>
              <a:ext cx="3600450" cy="0"/>
            </a:xfrm>
            <a:prstGeom prst="line">
              <a:avLst/>
            </a:prstGeom>
            <a:noFill/>
            <a:ln w="19050">
              <a:solidFill>
                <a:schemeClr val="tx1"/>
              </a:solidFill>
              <a:round/>
              <a:headEnd/>
              <a:tailEnd/>
            </a:ln>
          </p:spPr>
          <p:txBody>
            <a:bodyPr/>
            <a:lstStyle/>
            <a:p>
              <a:endParaRPr lang="zh-TW" altLang="en-US"/>
            </a:p>
          </p:txBody>
        </p:sp>
        <p:sp>
          <p:nvSpPr>
            <p:cNvPr id="3095" name="Line 31"/>
            <p:cNvSpPr>
              <a:spLocks noChangeShapeType="1"/>
            </p:cNvSpPr>
            <p:nvPr/>
          </p:nvSpPr>
          <p:spPr bwMode="auto">
            <a:xfrm>
              <a:off x="2700338" y="3068638"/>
              <a:ext cx="2736850" cy="0"/>
            </a:xfrm>
            <a:prstGeom prst="line">
              <a:avLst/>
            </a:prstGeom>
            <a:noFill/>
            <a:ln w="19050">
              <a:solidFill>
                <a:schemeClr val="tx1"/>
              </a:solidFill>
              <a:round/>
              <a:headEnd/>
              <a:tailEnd/>
            </a:ln>
          </p:spPr>
          <p:txBody>
            <a:bodyPr/>
            <a:lstStyle/>
            <a:p>
              <a:endParaRPr lang="zh-TW" altLang="en-US"/>
            </a:p>
          </p:txBody>
        </p:sp>
        <p:sp>
          <p:nvSpPr>
            <p:cNvPr id="3096" name="Line 32"/>
            <p:cNvSpPr>
              <a:spLocks noChangeShapeType="1"/>
            </p:cNvSpPr>
            <p:nvPr/>
          </p:nvSpPr>
          <p:spPr bwMode="auto">
            <a:xfrm>
              <a:off x="1403350" y="5229225"/>
              <a:ext cx="1296988" cy="0"/>
            </a:xfrm>
            <a:prstGeom prst="line">
              <a:avLst/>
            </a:prstGeom>
            <a:noFill/>
            <a:ln w="19050">
              <a:solidFill>
                <a:schemeClr val="tx1"/>
              </a:solidFill>
              <a:round/>
              <a:headEnd/>
              <a:tailEnd/>
            </a:ln>
          </p:spPr>
          <p:txBody>
            <a:bodyPr/>
            <a:lstStyle/>
            <a:p>
              <a:endParaRPr lang="zh-TW" altLang="en-US"/>
            </a:p>
          </p:txBody>
        </p:sp>
        <p:sp>
          <p:nvSpPr>
            <p:cNvPr id="3097" name="Line 33"/>
            <p:cNvSpPr>
              <a:spLocks noChangeShapeType="1"/>
            </p:cNvSpPr>
            <p:nvPr/>
          </p:nvSpPr>
          <p:spPr bwMode="auto">
            <a:xfrm flipV="1">
              <a:off x="2700338" y="3068638"/>
              <a:ext cx="0" cy="2160587"/>
            </a:xfrm>
            <a:prstGeom prst="line">
              <a:avLst/>
            </a:prstGeom>
            <a:noFill/>
            <a:ln w="9525">
              <a:solidFill>
                <a:schemeClr val="tx1"/>
              </a:solidFill>
              <a:prstDash val="lgDash"/>
              <a:round/>
              <a:headEnd/>
              <a:tailEnd/>
            </a:ln>
          </p:spPr>
          <p:txBody>
            <a:bodyPr/>
            <a:lstStyle/>
            <a:p>
              <a:endParaRPr lang="zh-TW" altLang="en-US"/>
            </a:p>
          </p:txBody>
        </p:sp>
        <p:sp>
          <p:nvSpPr>
            <p:cNvPr id="3098" name="Line 34"/>
            <p:cNvSpPr>
              <a:spLocks noChangeShapeType="1"/>
            </p:cNvSpPr>
            <p:nvPr/>
          </p:nvSpPr>
          <p:spPr bwMode="auto">
            <a:xfrm>
              <a:off x="4356100" y="4221163"/>
              <a:ext cx="0" cy="360362"/>
            </a:xfrm>
            <a:prstGeom prst="line">
              <a:avLst/>
            </a:prstGeom>
            <a:noFill/>
            <a:ln w="9525">
              <a:solidFill>
                <a:schemeClr val="tx1"/>
              </a:solidFill>
              <a:round/>
              <a:headEnd/>
              <a:tailEnd/>
            </a:ln>
          </p:spPr>
          <p:txBody>
            <a:bodyPr/>
            <a:lstStyle/>
            <a:p>
              <a:endParaRPr lang="zh-TW" altLang="en-US"/>
            </a:p>
          </p:txBody>
        </p:sp>
      </p:grpSp>
      <p:sp>
        <p:nvSpPr>
          <p:cNvPr id="3078" name="投影片編號版面配置區 2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B6C8495-1595-4898-A187-1E1E392858CF}" type="slidenum">
              <a:rPr lang="en-US" altLang="zh-TW" smtClean="0">
                <a:ea typeface="新細明體" pitchFamily="18" charset="-120"/>
              </a:rPr>
              <a:pPr/>
              <a:t>23</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00063" y="285750"/>
            <a:ext cx="8229600" cy="857250"/>
          </a:xfrm>
        </p:spPr>
        <p:txBody>
          <a:bodyPr/>
          <a:lstStyle/>
          <a:p>
            <a:pPr eaLnBrk="1" hangingPunct="1">
              <a:defRPr/>
            </a:pPr>
            <a:r>
              <a:rPr lang="en-US" altLang="zh-TW" sz="3600" dirty="0" smtClean="0"/>
              <a:t>(2) The Wage-Schooling Locus</a:t>
            </a:r>
          </a:p>
        </p:txBody>
      </p:sp>
      <p:sp>
        <p:nvSpPr>
          <p:cNvPr id="36867" name="Rectangle 3"/>
          <p:cNvSpPr>
            <a:spLocks noGrp="1" noChangeArrowheads="1"/>
          </p:cNvSpPr>
          <p:nvPr>
            <p:ph type="body" idx="1"/>
          </p:nvPr>
        </p:nvSpPr>
        <p:spPr>
          <a:xfrm>
            <a:off x="428625" y="1285875"/>
            <a:ext cx="8001000" cy="5181600"/>
          </a:xfrm>
          <a:noFill/>
        </p:spPr>
        <p:txBody>
          <a:bodyPr/>
          <a:lstStyle/>
          <a:p>
            <a:pPr eaLnBrk="1" hangingPunct="1">
              <a:spcAft>
                <a:spcPts val="1800"/>
              </a:spcAft>
            </a:pPr>
            <a:r>
              <a:rPr lang="en-US" altLang="zh-TW" smtClean="0"/>
              <a:t>The salaries firms are willing to pay workers depends on the level of schooling.</a:t>
            </a:r>
            <a:endParaRPr lang="en-US" altLang="zh-TW" sz="1000" smtClean="0"/>
          </a:p>
          <a:p>
            <a:pPr eaLnBrk="1" hangingPunct="1"/>
            <a:r>
              <a:rPr lang="en-US" altLang="zh-TW" smtClean="0"/>
              <a:t>Properties of the wage-schooling locus.</a:t>
            </a:r>
          </a:p>
          <a:p>
            <a:pPr lvl="1" eaLnBrk="1" hangingPunct="1"/>
            <a:r>
              <a:rPr lang="en-US" altLang="zh-TW" sz="2400" smtClean="0"/>
              <a:t>The wage-schooling locus is upward sloping.</a:t>
            </a:r>
          </a:p>
          <a:p>
            <a:pPr lvl="1" eaLnBrk="1" hangingPunct="1"/>
            <a:r>
              <a:rPr lang="en-US" altLang="zh-TW" sz="2400" smtClean="0"/>
              <a:t>The slope of the wage-schooling locus indicates the increase in earnings associated with an additional year of education.</a:t>
            </a:r>
          </a:p>
          <a:p>
            <a:pPr lvl="1" eaLnBrk="1" hangingPunct="1"/>
            <a:r>
              <a:rPr lang="en-US" altLang="zh-TW" sz="2400" smtClean="0"/>
              <a:t>The wage-schooling locus is concave, reflecting diminishing returns to schooling.</a:t>
            </a:r>
          </a:p>
        </p:txBody>
      </p:sp>
      <p:sp>
        <p:nvSpPr>
          <p:cNvPr id="36868" name="投影片編號版面配置區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9D5C0437-57A0-4D07-90CA-C6CDF68AB122}" type="slidenum">
              <a:rPr lang="en-US" altLang="zh-TW" smtClean="0">
                <a:ea typeface="新細明體" pitchFamily="18" charset="-120"/>
              </a:rPr>
              <a:pPr/>
              <a:t>24</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a:xfrm>
            <a:off x="500063" y="285750"/>
            <a:ext cx="8104187" cy="914400"/>
          </a:xfrm>
        </p:spPr>
        <p:txBody>
          <a:bodyPr/>
          <a:lstStyle/>
          <a:p>
            <a:pPr eaLnBrk="1" hangingPunct="1">
              <a:defRPr/>
            </a:pPr>
            <a:r>
              <a:rPr lang="en-US" altLang="zh-TW" dirty="0" smtClean="0"/>
              <a:t>(2) The Wage-Schooling Locus</a:t>
            </a:r>
          </a:p>
        </p:txBody>
      </p:sp>
      <p:sp>
        <p:nvSpPr>
          <p:cNvPr id="37891" name="Rectangle 1028"/>
          <p:cNvSpPr>
            <a:spLocks noChangeArrowheads="1"/>
          </p:cNvSpPr>
          <p:nvPr/>
        </p:nvSpPr>
        <p:spPr bwMode="auto">
          <a:xfrm>
            <a:off x="642938" y="1500188"/>
            <a:ext cx="3200400" cy="4524375"/>
          </a:xfrm>
          <a:prstGeom prst="rect">
            <a:avLst/>
          </a:prstGeom>
          <a:noFill/>
          <a:ln w="9525">
            <a:noFill/>
            <a:miter lim="800000"/>
            <a:headEnd/>
            <a:tailEnd/>
          </a:ln>
        </p:spPr>
        <p:txBody>
          <a:bodyPr>
            <a:spAutoFit/>
          </a:bodyPr>
          <a:lstStyle/>
          <a:p>
            <a:r>
              <a:rPr kumimoji="0" lang="en-US" altLang="zh-TW" sz="2400">
                <a:solidFill>
                  <a:srgbClr val="000000"/>
                </a:solidFill>
                <a:cs typeface="Times New Roman" pitchFamily="18" charset="0"/>
              </a:rPr>
              <a:t>The wage-schooling locus gives the salary that a particular worker would earn if he completed a particular level of schooling. If the worker graduates from high school, he earns $20,000 annually. If he goes to college for 1 year, he earns $23,000. And so on.</a:t>
            </a:r>
          </a:p>
        </p:txBody>
      </p:sp>
      <p:grpSp>
        <p:nvGrpSpPr>
          <p:cNvPr id="37892" name="Group 1054"/>
          <p:cNvGrpSpPr>
            <a:grpSpLocks/>
          </p:cNvGrpSpPr>
          <p:nvPr/>
        </p:nvGrpSpPr>
        <p:grpSpPr bwMode="auto">
          <a:xfrm>
            <a:off x="3857625" y="1571625"/>
            <a:ext cx="4357688" cy="4929188"/>
            <a:chOff x="2801" y="2076"/>
            <a:chExt cx="6274" cy="6549"/>
          </a:xfrm>
        </p:grpSpPr>
        <p:sp>
          <p:nvSpPr>
            <p:cNvPr id="262175" name="Arc 1055"/>
            <p:cNvSpPr>
              <a:spLocks/>
            </p:cNvSpPr>
            <p:nvPr/>
          </p:nvSpPr>
          <p:spPr bwMode="auto">
            <a:xfrm flipH="1">
              <a:off x="3807" y="3280"/>
              <a:ext cx="4103" cy="40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a:effectLst/>
          </p:spPr>
          <p:txBody>
            <a:bodyPr/>
            <a:lstStyle/>
            <a:p>
              <a:pPr>
                <a:defRPr/>
              </a:pPr>
              <a:endParaRPr kumimoji="0" lang="zh-TW" altLang="en-US">
                <a:solidFill>
                  <a:srgbClr val="000000"/>
                </a:solidFill>
                <a:latin typeface="Arial" charset="0"/>
                <a:ea typeface="+mn-ea"/>
              </a:endParaRPr>
            </a:p>
          </p:txBody>
        </p:sp>
        <p:grpSp>
          <p:nvGrpSpPr>
            <p:cNvPr id="37895" name="Group 1056"/>
            <p:cNvGrpSpPr>
              <a:grpSpLocks/>
            </p:cNvGrpSpPr>
            <p:nvPr/>
          </p:nvGrpSpPr>
          <p:grpSpPr bwMode="auto">
            <a:xfrm>
              <a:off x="2801" y="2076"/>
              <a:ext cx="6274" cy="6549"/>
              <a:chOff x="2801" y="2076"/>
              <a:chExt cx="6274" cy="6549"/>
            </a:xfrm>
          </p:grpSpPr>
          <p:sp>
            <p:nvSpPr>
              <p:cNvPr id="262177" name="Line 1057"/>
              <p:cNvSpPr>
                <a:spLocks noChangeShapeType="1"/>
              </p:cNvSpPr>
              <p:nvPr/>
            </p:nvSpPr>
            <p:spPr bwMode="auto">
              <a:xfrm>
                <a:off x="3786" y="2441"/>
                <a:ext cx="5" cy="5545"/>
              </a:xfrm>
              <a:prstGeom prst="line">
                <a:avLst/>
              </a:prstGeom>
              <a:noFill/>
              <a:ln w="12700">
                <a:solidFill>
                  <a:srgbClr val="00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62178" name="Line 1058"/>
              <p:cNvSpPr>
                <a:spLocks noChangeShapeType="1"/>
              </p:cNvSpPr>
              <p:nvPr/>
            </p:nvSpPr>
            <p:spPr bwMode="auto">
              <a:xfrm>
                <a:off x="4355" y="7958"/>
                <a:ext cx="3403" cy="0"/>
              </a:xfrm>
              <a:prstGeom prst="line">
                <a:avLst/>
              </a:prstGeom>
              <a:noFill/>
              <a:ln w="12700">
                <a:solidFill>
                  <a:srgbClr val="00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62179" name="Line 1059"/>
              <p:cNvSpPr>
                <a:spLocks noChangeShapeType="1"/>
              </p:cNvSpPr>
              <p:nvPr/>
            </p:nvSpPr>
            <p:spPr bwMode="auto">
              <a:xfrm>
                <a:off x="4538" y="5212"/>
                <a:ext cx="0" cy="2731"/>
              </a:xfrm>
              <a:prstGeom prst="line">
                <a:avLst/>
              </a:prstGeom>
              <a:noFill/>
              <a:ln w="6350">
                <a:solidFill>
                  <a:srgbClr val="000000"/>
                </a:solidFill>
                <a:prstDash val="sysDot"/>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62180" name="Line 1060"/>
              <p:cNvSpPr>
                <a:spLocks noChangeShapeType="1"/>
              </p:cNvSpPr>
              <p:nvPr/>
            </p:nvSpPr>
            <p:spPr bwMode="auto">
              <a:xfrm flipH="1">
                <a:off x="3807" y="5086"/>
                <a:ext cx="688" cy="4"/>
              </a:xfrm>
              <a:prstGeom prst="line">
                <a:avLst/>
              </a:prstGeom>
              <a:noFill/>
              <a:ln w="6350">
                <a:solidFill>
                  <a:srgbClr val="000000"/>
                </a:solidFill>
                <a:prstDash val="sysDot"/>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62181" name="Line 1061"/>
              <p:cNvSpPr>
                <a:spLocks noChangeShapeType="1"/>
              </p:cNvSpPr>
              <p:nvPr/>
            </p:nvSpPr>
            <p:spPr bwMode="auto">
              <a:xfrm>
                <a:off x="3807" y="7958"/>
                <a:ext cx="409" cy="0"/>
              </a:xfrm>
              <a:prstGeom prst="line">
                <a:avLst/>
              </a:prstGeom>
              <a:noFill/>
              <a:ln w="12700">
                <a:solidFill>
                  <a:srgbClr val="00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62182" name="Line 1062"/>
              <p:cNvSpPr>
                <a:spLocks noChangeShapeType="1"/>
              </p:cNvSpPr>
              <p:nvPr/>
            </p:nvSpPr>
            <p:spPr bwMode="auto">
              <a:xfrm flipH="1">
                <a:off x="4156" y="7899"/>
                <a:ext cx="85" cy="156"/>
              </a:xfrm>
              <a:prstGeom prst="line">
                <a:avLst/>
              </a:prstGeom>
              <a:noFill/>
              <a:ln w="12700">
                <a:solidFill>
                  <a:srgbClr val="00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62183" name="Line 1063"/>
              <p:cNvSpPr>
                <a:spLocks noChangeShapeType="1"/>
              </p:cNvSpPr>
              <p:nvPr/>
            </p:nvSpPr>
            <p:spPr bwMode="auto">
              <a:xfrm flipH="1">
                <a:off x="4284" y="7899"/>
                <a:ext cx="85" cy="156"/>
              </a:xfrm>
              <a:prstGeom prst="line">
                <a:avLst/>
              </a:prstGeom>
              <a:noFill/>
              <a:ln w="12700">
                <a:solidFill>
                  <a:srgbClr val="00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62184" name="Line 1064"/>
              <p:cNvSpPr>
                <a:spLocks noChangeShapeType="1"/>
              </p:cNvSpPr>
              <p:nvPr/>
            </p:nvSpPr>
            <p:spPr bwMode="auto">
              <a:xfrm>
                <a:off x="3816" y="3479"/>
                <a:ext cx="2864" cy="0"/>
              </a:xfrm>
              <a:prstGeom prst="line">
                <a:avLst/>
              </a:prstGeom>
              <a:noFill/>
              <a:ln w="6350">
                <a:solidFill>
                  <a:srgbClr val="000000"/>
                </a:solidFill>
                <a:prstDash val="sysDot"/>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37904" name="Rectangle 1065"/>
              <p:cNvSpPr>
                <a:spLocks noChangeArrowheads="1"/>
              </p:cNvSpPr>
              <p:nvPr/>
            </p:nvSpPr>
            <p:spPr bwMode="auto">
              <a:xfrm>
                <a:off x="3521" y="8056"/>
                <a:ext cx="225" cy="364"/>
              </a:xfrm>
              <a:prstGeom prst="rect">
                <a:avLst/>
              </a:prstGeom>
              <a:noFill/>
              <a:ln w="12700">
                <a:noFill/>
                <a:miter lim="800000"/>
                <a:headEnd/>
                <a:tailEnd/>
              </a:ln>
            </p:spPr>
            <p:txBody>
              <a:bodyPr lIns="12700" tIns="12700" rIns="12700" bIns="12700"/>
              <a:lstStyle/>
              <a:p>
                <a:pPr eaLnBrk="0" hangingPunct="0"/>
                <a:r>
                  <a:rPr kumimoji="0" lang="en-US" altLang="zh-TW" sz="1600">
                    <a:solidFill>
                      <a:srgbClr val="000000"/>
                    </a:solidFill>
                  </a:rPr>
                  <a:t>0</a:t>
                </a:r>
              </a:p>
            </p:txBody>
          </p:sp>
          <p:sp>
            <p:nvSpPr>
              <p:cNvPr id="37905" name="Rectangle 1066"/>
              <p:cNvSpPr>
                <a:spLocks noChangeArrowheads="1"/>
              </p:cNvSpPr>
              <p:nvPr/>
            </p:nvSpPr>
            <p:spPr bwMode="auto">
              <a:xfrm>
                <a:off x="4783" y="8109"/>
                <a:ext cx="337" cy="364"/>
              </a:xfrm>
              <a:prstGeom prst="rect">
                <a:avLst/>
              </a:prstGeom>
              <a:noFill/>
              <a:ln w="12700">
                <a:noFill/>
                <a:miter lim="800000"/>
                <a:headEnd/>
                <a:tailEnd/>
              </a:ln>
            </p:spPr>
            <p:txBody>
              <a:bodyPr lIns="12700" tIns="12700" rIns="12700" bIns="12700"/>
              <a:lstStyle/>
              <a:p>
                <a:pPr eaLnBrk="0" hangingPunct="0"/>
                <a:r>
                  <a:rPr kumimoji="0" lang="en-US" altLang="zh-TW" sz="1600">
                    <a:solidFill>
                      <a:srgbClr val="000000"/>
                    </a:solidFill>
                  </a:rPr>
                  <a:t>13</a:t>
                </a:r>
              </a:p>
            </p:txBody>
          </p:sp>
          <p:sp>
            <p:nvSpPr>
              <p:cNvPr id="37906" name="Rectangle 1067"/>
              <p:cNvSpPr>
                <a:spLocks noChangeArrowheads="1"/>
              </p:cNvSpPr>
              <p:nvPr/>
            </p:nvSpPr>
            <p:spPr bwMode="auto">
              <a:xfrm>
                <a:off x="5136" y="8110"/>
                <a:ext cx="337" cy="364"/>
              </a:xfrm>
              <a:prstGeom prst="rect">
                <a:avLst/>
              </a:prstGeom>
              <a:noFill/>
              <a:ln w="12700">
                <a:noFill/>
                <a:miter lim="800000"/>
                <a:headEnd/>
                <a:tailEnd/>
              </a:ln>
            </p:spPr>
            <p:txBody>
              <a:bodyPr lIns="12700" tIns="12700" rIns="12700" bIns="12700"/>
              <a:lstStyle/>
              <a:p>
                <a:pPr eaLnBrk="0" hangingPunct="0"/>
                <a:r>
                  <a:rPr kumimoji="0" lang="en-US" altLang="zh-TW" sz="1600">
                    <a:solidFill>
                      <a:srgbClr val="000000"/>
                    </a:solidFill>
                  </a:rPr>
                  <a:t>14</a:t>
                </a:r>
              </a:p>
            </p:txBody>
          </p:sp>
          <p:sp>
            <p:nvSpPr>
              <p:cNvPr id="37907" name="Rectangle 1068"/>
              <p:cNvSpPr>
                <a:spLocks noChangeArrowheads="1"/>
              </p:cNvSpPr>
              <p:nvPr/>
            </p:nvSpPr>
            <p:spPr bwMode="auto">
              <a:xfrm>
                <a:off x="6511" y="8111"/>
                <a:ext cx="337" cy="364"/>
              </a:xfrm>
              <a:prstGeom prst="rect">
                <a:avLst/>
              </a:prstGeom>
              <a:noFill/>
              <a:ln w="12700">
                <a:noFill/>
                <a:miter lim="800000"/>
                <a:headEnd/>
                <a:tailEnd/>
              </a:ln>
            </p:spPr>
            <p:txBody>
              <a:bodyPr lIns="12700" tIns="12700" rIns="12700" bIns="12700"/>
              <a:lstStyle/>
              <a:p>
                <a:pPr eaLnBrk="0" hangingPunct="0"/>
                <a:r>
                  <a:rPr kumimoji="0" lang="en-US" altLang="zh-TW" sz="1600">
                    <a:solidFill>
                      <a:srgbClr val="000000"/>
                    </a:solidFill>
                  </a:rPr>
                  <a:t>18</a:t>
                </a:r>
              </a:p>
            </p:txBody>
          </p:sp>
          <p:sp>
            <p:nvSpPr>
              <p:cNvPr id="37908" name="Rectangle 1069"/>
              <p:cNvSpPr>
                <a:spLocks noChangeArrowheads="1"/>
              </p:cNvSpPr>
              <p:nvPr/>
            </p:nvSpPr>
            <p:spPr bwMode="auto">
              <a:xfrm>
                <a:off x="4408" y="8106"/>
                <a:ext cx="337" cy="364"/>
              </a:xfrm>
              <a:prstGeom prst="rect">
                <a:avLst/>
              </a:prstGeom>
              <a:noFill/>
              <a:ln w="12700">
                <a:noFill/>
                <a:miter lim="800000"/>
                <a:headEnd/>
                <a:tailEnd/>
              </a:ln>
            </p:spPr>
            <p:txBody>
              <a:bodyPr lIns="12700" tIns="12700" rIns="12700" bIns="12700"/>
              <a:lstStyle/>
              <a:p>
                <a:pPr eaLnBrk="0" hangingPunct="0"/>
                <a:r>
                  <a:rPr kumimoji="0" lang="en-US" altLang="zh-TW" sz="1600">
                    <a:solidFill>
                      <a:srgbClr val="000000"/>
                    </a:solidFill>
                  </a:rPr>
                  <a:t>12</a:t>
                </a:r>
              </a:p>
            </p:txBody>
          </p:sp>
          <p:sp>
            <p:nvSpPr>
              <p:cNvPr id="262190" name="Line 1070"/>
              <p:cNvSpPr>
                <a:spLocks noChangeShapeType="1"/>
              </p:cNvSpPr>
              <p:nvPr/>
            </p:nvSpPr>
            <p:spPr bwMode="auto">
              <a:xfrm>
                <a:off x="6655" y="3502"/>
                <a:ext cx="0" cy="4457"/>
              </a:xfrm>
              <a:prstGeom prst="line">
                <a:avLst/>
              </a:prstGeom>
              <a:noFill/>
              <a:ln w="6350">
                <a:solidFill>
                  <a:srgbClr val="000000"/>
                </a:solidFill>
                <a:prstDash val="sysDot"/>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37910" name="Rectangle 1071"/>
              <p:cNvSpPr>
                <a:spLocks noChangeArrowheads="1"/>
              </p:cNvSpPr>
              <p:nvPr/>
            </p:nvSpPr>
            <p:spPr bwMode="auto">
              <a:xfrm>
                <a:off x="2801" y="3294"/>
                <a:ext cx="963" cy="337"/>
              </a:xfrm>
              <a:prstGeom prst="rect">
                <a:avLst/>
              </a:prstGeom>
              <a:noFill/>
              <a:ln w="12700">
                <a:noFill/>
                <a:miter lim="800000"/>
                <a:headEnd/>
                <a:tailEnd/>
              </a:ln>
            </p:spPr>
            <p:txBody>
              <a:bodyPr lIns="12700" tIns="12700" rIns="12700" bIns="12700"/>
              <a:lstStyle/>
              <a:p>
                <a:pPr eaLnBrk="0" hangingPunct="0"/>
                <a:r>
                  <a:rPr kumimoji="0" lang="en-US" altLang="zh-TW" sz="1600">
                    <a:solidFill>
                      <a:srgbClr val="000000"/>
                    </a:solidFill>
                  </a:rPr>
                  <a:t>30,000</a:t>
                </a:r>
              </a:p>
            </p:txBody>
          </p:sp>
          <p:sp>
            <p:nvSpPr>
              <p:cNvPr id="37911" name="Rectangle 1072"/>
              <p:cNvSpPr>
                <a:spLocks noChangeArrowheads="1"/>
              </p:cNvSpPr>
              <p:nvPr/>
            </p:nvSpPr>
            <p:spPr bwMode="auto">
              <a:xfrm>
                <a:off x="2801" y="4923"/>
                <a:ext cx="879" cy="337"/>
              </a:xfrm>
              <a:prstGeom prst="rect">
                <a:avLst/>
              </a:prstGeom>
              <a:noFill/>
              <a:ln w="12700">
                <a:noFill/>
                <a:miter lim="800000"/>
                <a:headEnd/>
                <a:tailEnd/>
              </a:ln>
            </p:spPr>
            <p:txBody>
              <a:bodyPr lIns="12700" tIns="12700" rIns="12700" bIns="12700"/>
              <a:lstStyle/>
              <a:p>
                <a:pPr eaLnBrk="0" hangingPunct="0"/>
                <a:r>
                  <a:rPr kumimoji="0" lang="en-US" altLang="zh-TW" sz="1600">
                    <a:solidFill>
                      <a:srgbClr val="000000"/>
                    </a:solidFill>
                  </a:rPr>
                  <a:t>20,000</a:t>
                </a:r>
              </a:p>
            </p:txBody>
          </p:sp>
          <p:sp>
            <p:nvSpPr>
              <p:cNvPr id="37912" name="Rectangle 1073"/>
              <p:cNvSpPr>
                <a:spLocks noChangeArrowheads="1"/>
              </p:cNvSpPr>
              <p:nvPr/>
            </p:nvSpPr>
            <p:spPr bwMode="auto">
              <a:xfrm>
                <a:off x="2801" y="4415"/>
                <a:ext cx="980" cy="337"/>
              </a:xfrm>
              <a:prstGeom prst="rect">
                <a:avLst/>
              </a:prstGeom>
              <a:noFill/>
              <a:ln w="12700">
                <a:noFill/>
                <a:miter lim="800000"/>
                <a:headEnd/>
                <a:tailEnd/>
              </a:ln>
            </p:spPr>
            <p:txBody>
              <a:bodyPr lIns="12700" tIns="12700" rIns="12700" bIns="12700"/>
              <a:lstStyle/>
              <a:p>
                <a:pPr eaLnBrk="0" hangingPunct="0"/>
                <a:r>
                  <a:rPr kumimoji="0" lang="en-US" altLang="zh-TW" sz="1600">
                    <a:solidFill>
                      <a:srgbClr val="000000"/>
                    </a:solidFill>
                  </a:rPr>
                  <a:t>23,000</a:t>
                </a:r>
              </a:p>
            </p:txBody>
          </p:sp>
          <p:sp>
            <p:nvSpPr>
              <p:cNvPr id="37913" name="Rectangle 1074"/>
              <p:cNvSpPr>
                <a:spLocks noChangeArrowheads="1"/>
              </p:cNvSpPr>
              <p:nvPr/>
            </p:nvSpPr>
            <p:spPr bwMode="auto">
              <a:xfrm>
                <a:off x="2801" y="4069"/>
                <a:ext cx="1068" cy="337"/>
              </a:xfrm>
              <a:prstGeom prst="rect">
                <a:avLst/>
              </a:prstGeom>
              <a:noFill/>
              <a:ln w="12700">
                <a:noFill/>
                <a:miter lim="800000"/>
                <a:headEnd/>
                <a:tailEnd/>
              </a:ln>
            </p:spPr>
            <p:txBody>
              <a:bodyPr lIns="12700" tIns="12700" rIns="12700" bIns="12700"/>
              <a:lstStyle/>
              <a:p>
                <a:pPr eaLnBrk="0" hangingPunct="0"/>
                <a:r>
                  <a:rPr kumimoji="0" lang="en-US" altLang="zh-TW" sz="1600">
                    <a:solidFill>
                      <a:srgbClr val="000000"/>
                    </a:solidFill>
                  </a:rPr>
                  <a:t>25,000</a:t>
                </a:r>
              </a:p>
            </p:txBody>
          </p:sp>
          <p:sp>
            <p:nvSpPr>
              <p:cNvPr id="262195" name="Line 1075"/>
              <p:cNvSpPr>
                <a:spLocks noChangeShapeType="1"/>
              </p:cNvSpPr>
              <p:nvPr/>
            </p:nvSpPr>
            <p:spPr bwMode="auto">
              <a:xfrm>
                <a:off x="3823" y="4584"/>
                <a:ext cx="1093" cy="0"/>
              </a:xfrm>
              <a:prstGeom prst="line">
                <a:avLst/>
              </a:prstGeom>
              <a:noFill/>
              <a:ln w="6350">
                <a:solidFill>
                  <a:srgbClr val="000000"/>
                </a:solidFill>
                <a:prstDash val="sysDot"/>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37915" name="Rectangle 1076"/>
              <p:cNvSpPr>
                <a:spLocks noChangeArrowheads="1"/>
              </p:cNvSpPr>
              <p:nvPr/>
            </p:nvSpPr>
            <p:spPr bwMode="auto">
              <a:xfrm>
                <a:off x="7798" y="7953"/>
                <a:ext cx="1277" cy="672"/>
              </a:xfrm>
              <a:prstGeom prst="rect">
                <a:avLst/>
              </a:prstGeom>
              <a:noFill/>
              <a:ln w="12700">
                <a:noFill/>
                <a:miter lim="800000"/>
                <a:headEnd/>
                <a:tailEnd/>
              </a:ln>
            </p:spPr>
            <p:txBody>
              <a:bodyPr lIns="12700" tIns="12700" rIns="12700" bIns="12700"/>
              <a:lstStyle/>
              <a:p>
                <a:pPr eaLnBrk="0" hangingPunct="0"/>
                <a:r>
                  <a:rPr kumimoji="0" lang="en-US" altLang="zh-TW" sz="1600">
                    <a:solidFill>
                      <a:srgbClr val="000000"/>
                    </a:solidFill>
                  </a:rPr>
                  <a:t>Years of Schooling</a:t>
                </a:r>
              </a:p>
            </p:txBody>
          </p:sp>
          <p:sp>
            <p:nvSpPr>
              <p:cNvPr id="37916" name="Rectangle 1077"/>
              <p:cNvSpPr>
                <a:spLocks noChangeArrowheads="1"/>
              </p:cNvSpPr>
              <p:nvPr/>
            </p:nvSpPr>
            <p:spPr bwMode="auto">
              <a:xfrm>
                <a:off x="3110" y="2076"/>
                <a:ext cx="1148" cy="475"/>
              </a:xfrm>
              <a:prstGeom prst="rect">
                <a:avLst/>
              </a:prstGeom>
              <a:noFill/>
              <a:ln w="12700">
                <a:noFill/>
                <a:miter lim="800000"/>
                <a:headEnd/>
                <a:tailEnd/>
              </a:ln>
            </p:spPr>
            <p:txBody>
              <a:bodyPr lIns="12700" tIns="12700" rIns="12700" bIns="12700"/>
              <a:lstStyle/>
              <a:p>
                <a:pPr eaLnBrk="0" hangingPunct="0"/>
                <a:r>
                  <a:rPr kumimoji="0" lang="en-US" altLang="zh-TW" sz="1600">
                    <a:solidFill>
                      <a:srgbClr val="000000"/>
                    </a:solidFill>
                  </a:rPr>
                  <a:t>Dollars</a:t>
                </a:r>
              </a:p>
            </p:txBody>
          </p:sp>
          <p:sp>
            <p:nvSpPr>
              <p:cNvPr id="262198" name="Line 1078"/>
              <p:cNvSpPr>
                <a:spLocks noChangeShapeType="1"/>
              </p:cNvSpPr>
              <p:nvPr/>
            </p:nvSpPr>
            <p:spPr bwMode="auto">
              <a:xfrm>
                <a:off x="4888" y="4588"/>
                <a:ext cx="0" cy="3358"/>
              </a:xfrm>
              <a:prstGeom prst="line">
                <a:avLst/>
              </a:prstGeom>
              <a:noFill/>
              <a:ln w="6350">
                <a:solidFill>
                  <a:srgbClr val="000000"/>
                </a:solidFill>
                <a:prstDash val="sysDot"/>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62199" name="Line 1079"/>
              <p:cNvSpPr>
                <a:spLocks noChangeShapeType="1"/>
              </p:cNvSpPr>
              <p:nvPr/>
            </p:nvSpPr>
            <p:spPr bwMode="auto">
              <a:xfrm>
                <a:off x="5285" y="4223"/>
                <a:ext cx="2" cy="3723"/>
              </a:xfrm>
              <a:prstGeom prst="line">
                <a:avLst/>
              </a:prstGeom>
              <a:noFill/>
              <a:ln w="6350">
                <a:solidFill>
                  <a:srgbClr val="000000"/>
                </a:solidFill>
                <a:prstDash val="sysDot"/>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62200" name="Line 1080"/>
              <p:cNvSpPr>
                <a:spLocks noChangeShapeType="1"/>
              </p:cNvSpPr>
              <p:nvPr/>
            </p:nvSpPr>
            <p:spPr bwMode="auto">
              <a:xfrm>
                <a:off x="3793" y="4234"/>
                <a:ext cx="1447" cy="0"/>
              </a:xfrm>
              <a:prstGeom prst="line">
                <a:avLst/>
              </a:prstGeom>
              <a:noFill/>
              <a:ln w="6350">
                <a:solidFill>
                  <a:srgbClr val="000000"/>
                </a:solidFill>
                <a:prstDash val="sysDot"/>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grpSp>
      </p:grpSp>
      <p:sp>
        <p:nvSpPr>
          <p:cNvPr id="37893" name="投影片編號版面配置區 31"/>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13E547F9-EEFE-455A-B435-27A14F756959}" type="slidenum">
              <a:rPr lang="en-US" altLang="zh-TW" smtClean="0">
                <a:ea typeface="新細明體" pitchFamily="18" charset="-120"/>
              </a:rPr>
              <a:pPr/>
              <a:t>25</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571500" y="1571625"/>
            <a:ext cx="7715250" cy="4530725"/>
          </a:xfrm>
        </p:spPr>
        <p:txBody>
          <a:bodyPr/>
          <a:lstStyle/>
          <a:p>
            <a:pPr eaLnBrk="1" hangingPunct="1"/>
            <a:r>
              <a:rPr lang="en-US" altLang="zh-TW" u="sng" smtClean="0"/>
              <a:t>Defn</a:t>
            </a:r>
            <a:r>
              <a:rPr lang="en-US" altLang="zh-TW" smtClean="0"/>
              <a:t>. The Marginal Rate of Return to Schooling</a:t>
            </a:r>
          </a:p>
          <a:p>
            <a:pPr eaLnBrk="1" hangingPunct="1">
              <a:buFont typeface="Wingdings" pitchFamily="2" charset="2"/>
              <a:buNone/>
            </a:pPr>
            <a:endParaRPr lang="en-US" altLang="zh-TW" smtClean="0"/>
          </a:p>
          <a:p>
            <a:pPr eaLnBrk="1" hangingPunct="1">
              <a:buFont typeface="Wingdings" pitchFamily="2" charset="2"/>
              <a:buNone/>
            </a:pPr>
            <a:r>
              <a:rPr lang="en-US" altLang="zh-TW" smtClean="0"/>
              <a:t>   The percentage change in earnings resulting from one more year of school is defined to be the marginal rate of return to schooling.</a:t>
            </a:r>
          </a:p>
        </p:txBody>
      </p:sp>
      <p:sp>
        <p:nvSpPr>
          <p:cNvPr id="38915" name="投影片編號版面配置區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97E5E348-78C1-4FA9-9191-B68AA17D1FE7}" type="slidenum">
              <a:rPr lang="en-US" altLang="zh-TW" smtClean="0">
                <a:ea typeface="新細明體" pitchFamily="18" charset="-120"/>
              </a:rPr>
              <a:pPr/>
              <a:t>26</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357188" y="642938"/>
            <a:ext cx="8258175" cy="5429250"/>
          </a:xfrm>
        </p:spPr>
        <p:txBody>
          <a:bodyPr/>
          <a:lstStyle/>
          <a:p>
            <a:pPr marL="609600" indent="-609600" eaLnBrk="1" hangingPunct="1">
              <a:spcAft>
                <a:spcPts val="1800"/>
              </a:spcAft>
              <a:buFont typeface="Wingdings" pitchFamily="2" charset="2"/>
              <a:buNone/>
            </a:pPr>
            <a:r>
              <a:rPr lang="en-US" altLang="zh-TW" sz="3600" b="1" smtClean="0"/>
              <a:t>(3) The Stopping Rule, or When Should I Quit School?</a:t>
            </a:r>
          </a:p>
          <a:p>
            <a:pPr marL="609600" indent="-609600" eaLnBrk="1" hangingPunct="1">
              <a:spcAft>
                <a:spcPts val="1800"/>
              </a:spcAft>
              <a:buFont typeface="Wingdings" pitchFamily="2" charset="2"/>
              <a:buNone/>
            </a:pPr>
            <a:r>
              <a:rPr lang="zh-TW" altLang="en-US" smtClean="0"/>
              <a:t>       </a:t>
            </a:r>
            <a:r>
              <a:rPr lang="en-US" altLang="zh-TW" smtClean="0"/>
              <a:t>Suppose that the worker has a rate of discount</a:t>
            </a:r>
            <a:r>
              <a:rPr lang="en-US" altLang="zh-TW" i="1" smtClean="0"/>
              <a:t> r</a:t>
            </a:r>
            <a:r>
              <a:rPr lang="en-US" altLang="zh-TW" smtClean="0"/>
              <a:t> that is constant; that is, it is independent of how much schooling the worker gets.  The stopping rule that maximizes the worker’s present value of earnings over the life cycle is given by:</a:t>
            </a:r>
          </a:p>
          <a:p>
            <a:pPr marL="609600" indent="-609600" eaLnBrk="1" hangingPunct="1">
              <a:spcAft>
                <a:spcPts val="1800"/>
              </a:spcAft>
              <a:buFont typeface="Wingdings" pitchFamily="2" charset="2"/>
              <a:buNone/>
            </a:pPr>
            <a:r>
              <a:rPr lang="en-US" altLang="zh-TW" smtClean="0"/>
              <a:t>	Quit school when the marginal rate of return to schooling = </a:t>
            </a:r>
            <a:r>
              <a:rPr lang="en-US" altLang="zh-TW" i="1" smtClean="0"/>
              <a:t>r</a:t>
            </a:r>
            <a:r>
              <a:rPr lang="en-US" altLang="zh-TW" smtClean="0"/>
              <a:t> </a:t>
            </a:r>
          </a:p>
        </p:txBody>
      </p:sp>
      <p:sp>
        <p:nvSpPr>
          <p:cNvPr id="39939" name="投影片編號版面配置區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8D9D32FB-9945-422F-B750-7AE0D46556DA}" type="slidenum">
              <a:rPr lang="en-US" altLang="zh-TW" smtClean="0">
                <a:ea typeface="新細明體" pitchFamily="18" charset="-120"/>
              </a:rPr>
              <a:pPr/>
              <a:t>27</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357188" y="322263"/>
            <a:ext cx="8215312" cy="955675"/>
          </a:xfrm>
          <a:prstGeom prst="rect">
            <a:avLst/>
          </a:prstGeom>
          <a:noFill/>
          <a:ln w="9525">
            <a:noFill/>
            <a:miter lim="800000"/>
            <a:headEnd/>
            <a:tailEnd/>
          </a:ln>
        </p:spPr>
        <p:txBody>
          <a:bodyPr anchor="ctr">
            <a:spAutoFit/>
          </a:bodyPr>
          <a:lstStyle/>
          <a:p>
            <a:r>
              <a:rPr lang="en-US" altLang="zh-TW" sz="2800"/>
              <a:t>This stopping rule maximizes the worker’s present value of earnings over the life cycle.</a:t>
            </a:r>
          </a:p>
        </p:txBody>
      </p:sp>
      <p:grpSp>
        <p:nvGrpSpPr>
          <p:cNvPr id="40963" name="群組 18"/>
          <p:cNvGrpSpPr>
            <a:grpSpLocks/>
          </p:cNvGrpSpPr>
          <p:nvPr/>
        </p:nvGrpSpPr>
        <p:grpSpPr bwMode="auto">
          <a:xfrm>
            <a:off x="1143000" y="1500188"/>
            <a:ext cx="6888163" cy="5119687"/>
            <a:chOff x="755650" y="1484313"/>
            <a:chExt cx="6888163" cy="5119687"/>
          </a:xfrm>
        </p:grpSpPr>
        <p:sp>
          <p:nvSpPr>
            <p:cNvPr id="40965" name="Line 5"/>
            <p:cNvSpPr>
              <a:spLocks noChangeShapeType="1"/>
            </p:cNvSpPr>
            <p:nvPr/>
          </p:nvSpPr>
          <p:spPr bwMode="auto">
            <a:xfrm flipV="1">
              <a:off x="1835150" y="1916113"/>
              <a:ext cx="0" cy="3600450"/>
            </a:xfrm>
            <a:prstGeom prst="line">
              <a:avLst/>
            </a:prstGeom>
            <a:noFill/>
            <a:ln w="19050">
              <a:solidFill>
                <a:schemeClr val="tx1"/>
              </a:solidFill>
              <a:round/>
              <a:headEnd/>
              <a:tailEnd/>
            </a:ln>
          </p:spPr>
          <p:txBody>
            <a:bodyPr/>
            <a:lstStyle/>
            <a:p>
              <a:endParaRPr lang="zh-TW" altLang="en-US"/>
            </a:p>
          </p:txBody>
        </p:sp>
        <p:sp>
          <p:nvSpPr>
            <p:cNvPr id="40966" name="Line 6"/>
            <p:cNvSpPr>
              <a:spLocks noChangeShapeType="1"/>
            </p:cNvSpPr>
            <p:nvPr/>
          </p:nvSpPr>
          <p:spPr bwMode="auto">
            <a:xfrm>
              <a:off x="1835150" y="5516563"/>
              <a:ext cx="3960813" cy="0"/>
            </a:xfrm>
            <a:prstGeom prst="line">
              <a:avLst/>
            </a:prstGeom>
            <a:noFill/>
            <a:ln w="19050">
              <a:solidFill>
                <a:schemeClr val="tx1"/>
              </a:solidFill>
              <a:round/>
              <a:headEnd/>
              <a:tailEnd/>
            </a:ln>
          </p:spPr>
          <p:txBody>
            <a:bodyPr/>
            <a:lstStyle/>
            <a:p>
              <a:endParaRPr lang="zh-TW" altLang="en-US"/>
            </a:p>
          </p:txBody>
        </p:sp>
        <p:sp>
          <p:nvSpPr>
            <p:cNvPr id="40967" name="Rectangle 7"/>
            <p:cNvSpPr>
              <a:spLocks noChangeArrowheads="1"/>
            </p:cNvSpPr>
            <p:nvPr/>
          </p:nvSpPr>
          <p:spPr bwMode="auto">
            <a:xfrm>
              <a:off x="5580063" y="5589588"/>
              <a:ext cx="2063750" cy="366712"/>
            </a:xfrm>
            <a:prstGeom prst="rect">
              <a:avLst/>
            </a:prstGeom>
            <a:noFill/>
            <a:ln w="9525">
              <a:noFill/>
              <a:miter lim="800000"/>
              <a:headEnd/>
              <a:tailEnd/>
            </a:ln>
          </p:spPr>
          <p:txBody>
            <a:bodyPr wrap="none" anchor="ctr">
              <a:spAutoFit/>
            </a:bodyPr>
            <a:lstStyle/>
            <a:p>
              <a:r>
                <a:rPr lang="en-US" altLang="zh-TW"/>
                <a:t> Years of Schooling </a:t>
              </a:r>
            </a:p>
          </p:txBody>
        </p:sp>
        <p:sp>
          <p:nvSpPr>
            <p:cNvPr id="40968" name="Rectangle 8"/>
            <p:cNvSpPr>
              <a:spLocks noChangeArrowheads="1"/>
            </p:cNvSpPr>
            <p:nvPr/>
          </p:nvSpPr>
          <p:spPr bwMode="auto">
            <a:xfrm>
              <a:off x="1979613" y="6237288"/>
              <a:ext cx="3505200" cy="366712"/>
            </a:xfrm>
            <a:prstGeom prst="rect">
              <a:avLst/>
            </a:prstGeom>
            <a:noFill/>
            <a:ln w="9525">
              <a:noFill/>
              <a:miter lim="800000"/>
              <a:headEnd/>
              <a:tailEnd/>
            </a:ln>
          </p:spPr>
          <p:txBody>
            <a:bodyPr wrap="none" anchor="ctr">
              <a:spAutoFit/>
            </a:bodyPr>
            <a:lstStyle/>
            <a:p>
              <a:r>
                <a:rPr lang="en-US" altLang="zh-TW"/>
                <a:t> FIGURE 3 The Schooling Decision</a:t>
              </a:r>
            </a:p>
          </p:txBody>
        </p:sp>
        <p:sp>
          <p:nvSpPr>
            <p:cNvPr id="40969" name="Rectangle 9"/>
            <p:cNvSpPr>
              <a:spLocks noChangeArrowheads="1"/>
            </p:cNvSpPr>
            <p:nvPr/>
          </p:nvSpPr>
          <p:spPr bwMode="auto">
            <a:xfrm>
              <a:off x="755650" y="1484313"/>
              <a:ext cx="1581150" cy="366712"/>
            </a:xfrm>
            <a:prstGeom prst="rect">
              <a:avLst/>
            </a:prstGeom>
            <a:noFill/>
            <a:ln w="9525">
              <a:noFill/>
              <a:miter lim="800000"/>
              <a:headEnd/>
              <a:tailEnd/>
            </a:ln>
          </p:spPr>
          <p:txBody>
            <a:bodyPr wrap="none" anchor="ctr">
              <a:spAutoFit/>
            </a:bodyPr>
            <a:lstStyle/>
            <a:p>
              <a:r>
                <a:rPr lang="en-US" altLang="zh-TW"/>
                <a:t>Rate of interest</a:t>
              </a:r>
            </a:p>
          </p:txBody>
        </p:sp>
        <p:sp>
          <p:nvSpPr>
            <p:cNvPr id="40970" name="Rectangle 10"/>
            <p:cNvSpPr>
              <a:spLocks noChangeArrowheads="1"/>
            </p:cNvSpPr>
            <p:nvPr/>
          </p:nvSpPr>
          <p:spPr bwMode="auto">
            <a:xfrm>
              <a:off x="4859338" y="4868863"/>
              <a:ext cx="692150" cy="366712"/>
            </a:xfrm>
            <a:prstGeom prst="rect">
              <a:avLst/>
            </a:prstGeom>
            <a:noFill/>
            <a:ln w="9525">
              <a:noFill/>
              <a:miter lim="800000"/>
              <a:headEnd/>
              <a:tailEnd/>
            </a:ln>
          </p:spPr>
          <p:txBody>
            <a:bodyPr wrap="none" anchor="ctr">
              <a:spAutoFit/>
            </a:bodyPr>
            <a:lstStyle/>
            <a:p>
              <a:r>
                <a:rPr lang="en-US" altLang="zh-TW"/>
                <a:t>MRR</a:t>
              </a:r>
            </a:p>
          </p:txBody>
        </p:sp>
        <p:sp>
          <p:nvSpPr>
            <p:cNvPr id="40971" name="Line 11"/>
            <p:cNvSpPr>
              <a:spLocks noChangeShapeType="1"/>
            </p:cNvSpPr>
            <p:nvPr/>
          </p:nvSpPr>
          <p:spPr bwMode="auto">
            <a:xfrm>
              <a:off x="1835150" y="3644900"/>
              <a:ext cx="3600450" cy="0"/>
            </a:xfrm>
            <a:prstGeom prst="line">
              <a:avLst/>
            </a:prstGeom>
            <a:noFill/>
            <a:ln w="19050">
              <a:solidFill>
                <a:schemeClr val="tx1"/>
              </a:solidFill>
              <a:round/>
              <a:headEnd/>
              <a:tailEnd/>
            </a:ln>
          </p:spPr>
          <p:txBody>
            <a:bodyPr/>
            <a:lstStyle/>
            <a:p>
              <a:endParaRPr lang="zh-TW" altLang="en-US"/>
            </a:p>
          </p:txBody>
        </p:sp>
        <p:sp>
          <p:nvSpPr>
            <p:cNvPr id="40972" name="Line 12"/>
            <p:cNvSpPr>
              <a:spLocks noChangeShapeType="1"/>
            </p:cNvSpPr>
            <p:nvPr/>
          </p:nvSpPr>
          <p:spPr bwMode="auto">
            <a:xfrm>
              <a:off x="2339975" y="2420938"/>
              <a:ext cx="2663825" cy="2376487"/>
            </a:xfrm>
            <a:prstGeom prst="line">
              <a:avLst/>
            </a:prstGeom>
            <a:noFill/>
            <a:ln w="19050">
              <a:solidFill>
                <a:schemeClr val="tx1"/>
              </a:solidFill>
              <a:round/>
              <a:headEnd/>
              <a:tailEnd/>
            </a:ln>
          </p:spPr>
          <p:txBody>
            <a:bodyPr/>
            <a:lstStyle/>
            <a:p>
              <a:endParaRPr lang="zh-TW" altLang="en-US"/>
            </a:p>
          </p:txBody>
        </p:sp>
        <p:sp>
          <p:nvSpPr>
            <p:cNvPr id="40973" name="Line 13"/>
            <p:cNvSpPr>
              <a:spLocks noChangeShapeType="1"/>
            </p:cNvSpPr>
            <p:nvPr/>
          </p:nvSpPr>
          <p:spPr bwMode="auto">
            <a:xfrm>
              <a:off x="3708400" y="3644900"/>
              <a:ext cx="0" cy="1871663"/>
            </a:xfrm>
            <a:prstGeom prst="line">
              <a:avLst/>
            </a:prstGeom>
            <a:noFill/>
            <a:ln w="9525">
              <a:solidFill>
                <a:schemeClr val="tx1"/>
              </a:solidFill>
              <a:prstDash val="lgDash"/>
              <a:round/>
              <a:headEnd/>
              <a:tailEnd/>
            </a:ln>
          </p:spPr>
          <p:txBody>
            <a:bodyPr/>
            <a:lstStyle/>
            <a:p>
              <a:endParaRPr lang="zh-TW" altLang="en-US"/>
            </a:p>
          </p:txBody>
        </p:sp>
        <p:sp>
          <p:nvSpPr>
            <p:cNvPr id="40974" name="Line 14"/>
            <p:cNvSpPr>
              <a:spLocks noChangeShapeType="1"/>
            </p:cNvSpPr>
            <p:nvPr/>
          </p:nvSpPr>
          <p:spPr bwMode="auto">
            <a:xfrm>
              <a:off x="2627313" y="2708275"/>
              <a:ext cx="0" cy="2808288"/>
            </a:xfrm>
            <a:prstGeom prst="line">
              <a:avLst/>
            </a:prstGeom>
            <a:noFill/>
            <a:ln w="9525">
              <a:solidFill>
                <a:schemeClr val="tx1"/>
              </a:solidFill>
              <a:prstDash val="lgDash"/>
              <a:round/>
              <a:headEnd/>
              <a:tailEnd/>
            </a:ln>
          </p:spPr>
          <p:txBody>
            <a:bodyPr/>
            <a:lstStyle/>
            <a:p>
              <a:endParaRPr lang="zh-TW" altLang="en-US"/>
            </a:p>
          </p:txBody>
        </p:sp>
        <p:sp>
          <p:nvSpPr>
            <p:cNvPr id="40975" name="Line 15"/>
            <p:cNvSpPr>
              <a:spLocks noChangeShapeType="1"/>
            </p:cNvSpPr>
            <p:nvPr/>
          </p:nvSpPr>
          <p:spPr bwMode="auto">
            <a:xfrm flipH="1">
              <a:off x="1835150" y="2708275"/>
              <a:ext cx="792163" cy="0"/>
            </a:xfrm>
            <a:prstGeom prst="line">
              <a:avLst/>
            </a:prstGeom>
            <a:noFill/>
            <a:ln w="9525">
              <a:solidFill>
                <a:schemeClr val="tx1"/>
              </a:solidFill>
              <a:prstDash val="lgDash"/>
              <a:round/>
              <a:headEnd/>
              <a:tailEnd/>
            </a:ln>
          </p:spPr>
          <p:txBody>
            <a:bodyPr/>
            <a:lstStyle/>
            <a:p>
              <a:endParaRPr lang="zh-TW" altLang="en-US"/>
            </a:p>
          </p:txBody>
        </p:sp>
        <p:sp>
          <p:nvSpPr>
            <p:cNvPr id="40976" name="Text Box 16"/>
            <p:cNvSpPr txBox="1">
              <a:spLocks noChangeArrowheads="1"/>
            </p:cNvSpPr>
            <p:nvPr/>
          </p:nvSpPr>
          <p:spPr bwMode="auto">
            <a:xfrm>
              <a:off x="1527175" y="2490788"/>
              <a:ext cx="352425" cy="396875"/>
            </a:xfrm>
            <a:prstGeom prst="rect">
              <a:avLst/>
            </a:prstGeom>
            <a:noFill/>
            <a:ln w="9525">
              <a:noFill/>
              <a:miter lim="800000"/>
              <a:headEnd/>
              <a:tailEnd/>
            </a:ln>
          </p:spPr>
          <p:txBody>
            <a:bodyPr wrap="none">
              <a:spAutoFit/>
            </a:bodyPr>
            <a:lstStyle/>
            <a:p>
              <a:r>
                <a:rPr lang="en-US" altLang="zh-TW" sz="2000"/>
                <a:t>r’</a:t>
              </a:r>
            </a:p>
          </p:txBody>
        </p:sp>
        <p:sp>
          <p:nvSpPr>
            <p:cNvPr id="40977" name="Text Box 17"/>
            <p:cNvSpPr txBox="1">
              <a:spLocks noChangeArrowheads="1"/>
            </p:cNvSpPr>
            <p:nvPr/>
          </p:nvSpPr>
          <p:spPr bwMode="auto">
            <a:xfrm>
              <a:off x="1527175" y="3354388"/>
              <a:ext cx="268288" cy="396875"/>
            </a:xfrm>
            <a:prstGeom prst="rect">
              <a:avLst/>
            </a:prstGeom>
            <a:noFill/>
            <a:ln w="9525">
              <a:noFill/>
              <a:miter lim="800000"/>
              <a:headEnd/>
              <a:tailEnd/>
            </a:ln>
          </p:spPr>
          <p:txBody>
            <a:bodyPr wrap="none">
              <a:spAutoFit/>
            </a:bodyPr>
            <a:lstStyle/>
            <a:p>
              <a:r>
                <a:rPr lang="en-US" altLang="zh-TW" sz="2000"/>
                <a:t>r</a:t>
              </a:r>
            </a:p>
          </p:txBody>
        </p:sp>
        <p:sp>
          <p:nvSpPr>
            <p:cNvPr id="40978" name="Text Box 18"/>
            <p:cNvSpPr txBox="1">
              <a:spLocks noChangeArrowheads="1"/>
            </p:cNvSpPr>
            <p:nvPr/>
          </p:nvSpPr>
          <p:spPr bwMode="auto">
            <a:xfrm>
              <a:off x="2484438" y="5492750"/>
              <a:ext cx="366712" cy="396875"/>
            </a:xfrm>
            <a:prstGeom prst="rect">
              <a:avLst/>
            </a:prstGeom>
            <a:noFill/>
            <a:ln w="9525">
              <a:noFill/>
              <a:miter lim="800000"/>
              <a:headEnd/>
              <a:tailEnd/>
            </a:ln>
          </p:spPr>
          <p:txBody>
            <a:bodyPr wrap="none">
              <a:spAutoFit/>
            </a:bodyPr>
            <a:lstStyle/>
            <a:p>
              <a:r>
                <a:rPr lang="en-US" altLang="zh-TW" sz="2000"/>
                <a:t>s’</a:t>
              </a:r>
            </a:p>
          </p:txBody>
        </p:sp>
        <p:sp>
          <p:nvSpPr>
            <p:cNvPr id="40979" name="Text Box 19"/>
            <p:cNvSpPr txBox="1">
              <a:spLocks noChangeArrowheads="1"/>
            </p:cNvSpPr>
            <p:nvPr/>
          </p:nvSpPr>
          <p:spPr bwMode="auto">
            <a:xfrm>
              <a:off x="3563938" y="5492750"/>
              <a:ext cx="409575" cy="396875"/>
            </a:xfrm>
            <a:prstGeom prst="rect">
              <a:avLst/>
            </a:prstGeom>
            <a:noFill/>
            <a:ln w="9525">
              <a:noFill/>
              <a:miter lim="800000"/>
              <a:headEnd/>
              <a:tailEnd/>
            </a:ln>
          </p:spPr>
          <p:txBody>
            <a:bodyPr wrap="none">
              <a:spAutoFit/>
            </a:bodyPr>
            <a:lstStyle/>
            <a:p>
              <a:r>
                <a:rPr lang="en-US" altLang="zh-TW" sz="2000"/>
                <a:t>s*</a:t>
              </a:r>
            </a:p>
          </p:txBody>
        </p:sp>
      </p:grpSp>
      <p:sp>
        <p:nvSpPr>
          <p:cNvPr id="40964" name="投影片編號版面配置區 19"/>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68C1897-4D11-42A5-8518-1154A8972B5D}" type="slidenum">
              <a:rPr lang="en-US" altLang="zh-TW" smtClean="0">
                <a:ea typeface="新細明體" pitchFamily="18" charset="-120"/>
              </a:rPr>
              <a:pPr/>
              <a:t>28</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28625" y="214313"/>
            <a:ext cx="8247063" cy="1414462"/>
          </a:xfrm>
        </p:spPr>
        <p:txBody>
          <a:bodyPr>
            <a:normAutofit fontScale="90000"/>
          </a:bodyPr>
          <a:lstStyle/>
          <a:p>
            <a:pPr eaLnBrk="1" hangingPunct="1">
              <a:defRPr/>
            </a:pPr>
            <a:r>
              <a:rPr lang="en-US" altLang="zh-TW" sz="3600" dirty="0" smtClean="0"/>
              <a:t>Schooling and Earnings When Workers Have Different Rates of Discount</a:t>
            </a:r>
          </a:p>
        </p:txBody>
      </p:sp>
      <p:grpSp>
        <p:nvGrpSpPr>
          <p:cNvPr id="41987" name="Group 4"/>
          <p:cNvGrpSpPr>
            <a:grpSpLocks/>
          </p:cNvGrpSpPr>
          <p:nvPr/>
        </p:nvGrpSpPr>
        <p:grpSpPr bwMode="auto">
          <a:xfrm>
            <a:off x="428625" y="1785938"/>
            <a:ext cx="8072438" cy="4071937"/>
            <a:chOff x="1243" y="1652"/>
            <a:chExt cx="9931" cy="5402"/>
          </a:xfrm>
        </p:grpSpPr>
        <p:sp>
          <p:nvSpPr>
            <p:cNvPr id="41989" name="Rectangle 5"/>
            <p:cNvSpPr>
              <a:spLocks noChangeArrowheads="1"/>
            </p:cNvSpPr>
            <p:nvPr/>
          </p:nvSpPr>
          <p:spPr bwMode="auto">
            <a:xfrm>
              <a:off x="9814" y="6136"/>
              <a:ext cx="1360" cy="634"/>
            </a:xfrm>
            <a:prstGeom prst="rect">
              <a:avLst/>
            </a:prstGeom>
            <a:noFill/>
            <a:ln w="12700">
              <a:noFill/>
              <a:miter lim="800000"/>
              <a:headEnd/>
              <a:tailEnd/>
            </a:ln>
          </p:spPr>
          <p:txBody>
            <a:bodyPr lIns="12700" tIns="12700" rIns="12700" bIns="12700"/>
            <a:lstStyle/>
            <a:p>
              <a:r>
                <a:rPr kumimoji="0" lang="en-US" altLang="zh-TW" sz="1600">
                  <a:solidFill>
                    <a:srgbClr val="000000"/>
                  </a:solidFill>
                  <a:latin typeface="Verdana" pitchFamily="34" charset="0"/>
                </a:rPr>
                <a:t>Years of Schooling</a:t>
              </a:r>
            </a:p>
          </p:txBody>
        </p:sp>
        <p:sp>
          <p:nvSpPr>
            <p:cNvPr id="41990" name="Rectangle 6"/>
            <p:cNvSpPr>
              <a:spLocks noChangeArrowheads="1"/>
            </p:cNvSpPr>
            <p:nvPr/>
          </p:nvSpPr>
          <p:spPr bwMode="auto">
            <a:xfrm>
              <a:off x="5000" y="6128"/>
              <a:ext cx="1516" cy="926"/>
            </a:xfrm>
            <a:prstGeom prst="rect">
              <a:avLst/>
            </a:prstGeom>
            <a:noFill/>
            <a:ln w="12700">
              <a:noFill/>
              <a:miter lim="800000"/>
              <a:headEnd/>
              <a:tailEnd/>
            </a:ln>
          </p:spPr>
          <p:txBody>
            <a:bodyPr lIns="12700" tIns="12700" rIns="12700" bIns="12700"/>
            <a:lstStyle/>
            <a:p>
              <a:r>
                <a:rPr kumimoji="0" lang="en-US" altLang="zh-TW" sz="1600">
                  <a:solidFill>
                    <a:srgbClr val="000000"/>
                  </a:solidFill>
                  <a:latin typeface="Verdana" pitchFamily="34" charset="0"/>
                </a:rPr>
                <a:t>Years of Schooling</a:t>
              </a:r>
            </a:p>
          </p:txBody>
        </p:sp>
        <p:sp>
          <p:nvSpPr>
            <p:cNvPr id="41991" name="Rectangle 7"/>
            <p:cNvSpPr>
              <a:spLocks noChangeArrowheads="1"/>
            </p:cNvSpPr>
            <p:nvPr/>
          </p:nvSpPr>
          <p:spPr bwMode="auto">
            <a:xfrm>
              <a:off x="1505" y="1652"/>
              <a:ext cx="1320" cy="853"/>
            </a:xfrm>
            <a:prstGeom prst="rect">
              <a:avLst/>
            </a:prstGeom>
            <a:noFill/>
            <a:ln w="12700">
              <a:noFill/>
              <a:miter lim="800000"/>
              <a:headEnd/>
              <a:tailEnd/>
            </a:ln>
          </p:spPr>
          <p:txBody>
            <a:bodyPr lIns="12700" tIns="12700" rIns="12700" bIns="12700"/>
            <a:lstStyle/>
            <a:p>
              <a:r>
                <a:rPr kumimoji="0" lang="en-US" altLang="zh-TW" sz="1600">
                  <a:solidFill>
                    <a:srgbClr val="000000"/>
                  </a:solidFill>
                  <a:latin typeface="Verdana" pitchFamily="34" charset="0"/>
                </a:rPr>
                <a:t>Rate of Interest</a:t>
              </a:r>
            </a:p>
          </p:txBody>
        </p:sp>
        <p:sp>
          <p:nvSpPr>
            <p:cNvPr id="41992" name="Rectangle 8"/>
            <p:cNvSpPr>
              <a:spLocks noChangeArrowheads="1"/>
            </p:cNvSpPr>
            <p:nvPr/>
          </p:nvSpPr>
          <p:spPr bwMode="auto">
            <a:xfrm>
              <a:off x="8841" y="6144"/>
              <a:ext cx="351" cy="329"/>
            </a:xfrm>
            <a:prstGeom prst="rect">
              <a:avLst/>
            </a:prstGeom>
            <a:noFill/>
            <a:ln w="12700">
              <a:noFill/>
              <a:miter lim="800000"/>
              <a:headEnd/>
              <a:tailEnd/>
            </a:ln>
          </p:spPr>
          <p:txBody>
            <a:bodyPr lIns="12700" tIns="12700" rIns="12700" bIns="12700"/>
            <a:lstStyle/>
            <a:p>
              <a:r>
                <a:rPr kumimoji="0" lang="en-US" altLang="zh-TW" sz="1600">
                  <a:solidFill>
                    <a:srgbClr val="000000"/>
                  </a:solidFill>
                  <a:latin typeface="Verdana" pitchFamily="34" charset="0"/>
                </a:rPr>
                <a:t>12</a:t>
              </a:r>
            </a:p>
          </p:txBody>
        </p:sp>
        <p:sp>
          <p:nvSpPr>
            <p:cNvPr id="41993" name="Rectangle 9"/>
            <p:cNvSpPr>
              <a:spLocks noChangeArrowheads="1"/>
            </p:cNvSpPr>
            <p:nvPr/>
          </p:nvSpPr>
          <p:spPr bwMode="auto">
            <a:xfrm>
              <a:off x="3780" y="6159"/>
              <a:ext cx="351" cy="329"/>
            </a:xfrm>
            <a:prstGeom prst="rect">
              <a:avLst/>
            </a:prstGeom>
            <a:noFill/>
            <a:ln w="12700">
              <a:noFill/>
              <a:miter lim="800000"/>
              <a:headEnd/>
              <a:tailEnd/>
            </a:ln>
          </p:spPr>
          <p:txBody>
            <a:bodyPr lIns="12700" tIns="12700" rIns="12700" bIns="12700"/>
            <a:lstStyle/>
            <a:p>
              <a:r>
                <a:rPr kumimoji="0" lang="en-US" altLang="zh-TW" sz="1200">
                  <a:solidFill>
                    <a:srgbClr val="000000"/>
                  </a:solidFill>
                  <a:latin typeface="Verdana" pitchFamily="34" charset="0"/>
                </a:rPr>
                <a:t>12</a:t>
              </a:r>
              <a:endParaRPr kumimoji="0" lang="en-US" altLang="zh-TW" sz="2400">
                <a:solidFill>
                  <a:srgbClr val="000000"/>
                </a:solidFill>
                <a:latin typeface="Verdana" pitchFamily="34" charset="0"/>
              </a:endParaRPr>
            </a:p>
          </p:txBody>
        </p:sp>
        <p:sp>
          <p:nvSpPr>
            <p:cNvPr id="41994" name="Rectangle 10"/>
            <p:cNvSpPr>
              <a:spLocks noChangeArrowheads="1"/>
            </p:cNvSpPr>
            <p:nvPr/>
          </p:nvSpPr>
          <p:spPr bwMode="auto">
            <a:xfrm>
              <a:off x="7668" y="6145"/>
              <a:ext cx="351" cy="343"/>
            </a:xfrm>
            <a:prstGeom prst="rect">
              <a:avLst/>
            </a:prstGeom>
            <a:noFill/>
            <a:ln w="12700">
              <a:noFill/>
              <a:miter lim="800000"/>
              <a:headEnd/>
              <a:tailEnd/>
            </a:ln>
          </p:spPr>
          <p:txBody>
            <a:bodyPr lIns="12700" tIns="12700" rIns="12700" bIns="12700"/>
            <a:lstStyle/>
            <a:p>
              <a:r>
                <a:rPr kumimoji="0" lang="en-US" altLang="zh-TW" sz="1600">
                  <a:solidFill>
                    <a:srgbClr val="000000"/>
                  </a:solidFill>
                  <a:latin typeface="Verdana" pitchFamily="34" charset="0"/>
                </a:rPr>
                <a:t>11</a:t>
              </a:r>
            </a:p>
          </p:txBody>
        </p:sp>
        <p:sp>
          <p:nvSpPr>
            <p:cNvPr id="41995" name="Rectangle 11"/>
            <p:cNvSpPr>
              <a:spLocks noChangeArrowheads="1"/>
            </p:cNvSpPr>
            <p:nvPr/>
          </p:nvSpPr>
          <p:spPr bwMode="auto">
            <a:xfrm>
              <a:off x="2562" y="6145"/>
              <a:ext cx="351" cy="343"/>
            </a:xfrm>
            <a:prstGeom prst="rect">
              <a:avLst/>
            </a:prstGeom>
            <a:noFill/>
            <a:ln w="12700">
              <a:noFill/>
              <a:miter lim="800000"/>
              <a:headEnd/>
              <a:tailEnd/>
            </a:ln>
          </p:spPr>
          <p:txBody>
            <a:bodyPr lIns="12700" tIns="12700" rIns="12700" bIns="12700"/>
            <a:lstStyle/>
            <a:p>
              <a:r>
                <a:rPr kumimoji="0" lang="en-US" altLang="zh-TW" sz="1200">
                  <a:solidFill>
                    <a:srgbClr val="000000"/>
                  </a:solidFill>
                  <a:latin typeface="Verdana" pitchFamily="34" charset="0"/>
                </a:rPr>
                <a:t>11</a:t>
              </a:r>
              <a:endParaRPr kumimoji="0" lang="en-US" altLang="zh-TW" sz="2400">
                <a:solidFill>
                  <a:srgbClr val="000000"/>
                </a:solidFill>
                <a:latin typeface="Verdana" pitchFamily="34" charset="0"/>
              </a:endParaRPr>
            </a:p>
          </p:txBody>
        </p:sp>
        <p:sp>
          <p:nvSpPr>
            <p:cNvPr id="41996" name="Rectangle 12"/>
            <p:cNvSpPr>
              <a:spLocks noChangeArrowheads="1"/>
            </p:cNvSpPr>
            <p:nvPr/>
          </p:nvSpPr>
          <p:spPr bwMode="auto">
            <a:xfrm>
              <a:off x="1243" y="4306"/>
              <a:ext cx="438" cy="400"/>
            </a:xfrm>
            <a:prstGeom prst="rect">
              <a:avLst/>
            </a:prstGeom>
            <a:noFill/>
            <a:ln w="12700">
              <a:noFill/>
              <a:miter lim="800000"/>
              <a:headEnd/>
              <a:tailEnd/>
            </a:ln>
          </p:spPr>
          <p:txBody>
            <a:bodyPr lIns="12700" tIns="12700" rIns="12700" bIns="12700"/>
            <a:lstStyle/>
            <a:p>
              <a:r>
                <a:rPr kumimoji="0" lang="en-US" altLang="zh-TW" sz="1600" i="1">
                  <a:solidFill>
                    <a:srgbClr val="000000"/>
                  </a:solidFill>
                  <a:latin typeface="Verdana" pitchFamily="34" charset="0"/>
                </a:rPr>
                <a:t>r</a:t>
              </a:r>
              <a:r>
                <a:rPr kumimoji="0" lang="en-US" altLang="zh-TW" sz="1600" i="1" baseline="-25000">
                  <a:solidFill>
                    <a:srgbClr val="000000"/>
                  </a:solidFill>
                  <a:latin typeface="Verdana" pitchFamily="34" charset="0"/>
                </a:rPr>
                <a:t>BO</a:t>
              </a:r>
              <a:endParaRPr kumimoji="0" lang="en-US" altLang="zh-TW" sz="1600">
                <a:solidFill>
                  <a:srgbClr val="000000"/>
                </a:solidFill>
                <a:latin typeface="Verdana" pitchFamily="34" charset="0"/>
              </a:endParaRPr>
            </a:p>
          </p:txBody>
        </p:sp>
        <p:sp>
          <p:nvSpPr>
            <p:cNvPr id="41997" name="Rectangle 13"/>
            <p:cNvSpPr>
              <a:spLocks noChangeArrowheads="1"/>
            </p:cNvSpPr>
            <p:nvPr/>
          </p:nvSpPr>
          <p:spPr bwMode="auto">
            <a:xfrm>
              <a:off x="1243" y="3547"/>
              <a:ext cx="351" cy="382"/>
            </a:xfrm>
            <a:prstGeom prst="rect">
              <a:avLst/>
            </a:prstGeom>
            <a:noFill/>
            <a:ln w="12700">
              <a:noFill/>
              <a:miter lim="800000"/>
              <a:headEnd/>
              <a:tailEnd/>
            </a:ln>
          </p:spPr>
          <p:txBody>
            <a:bodyPr lIns="12700" tIns="12700" rIns="12700" bIns="12700"/>
            <a:lstStyle/>
            <a:p>
              <a:r>
                <a:rPr kumimoji="0" lang="en-US" altLang="zh-TW" sz="1600" i="1">
                  <a:solidFill>
                    <a:srgbClr val="000000"/>
                  </a:solidFill>
                  <a:latin typeface="Verdana" pitchFamily="34" charset="0"/>
                </a:rPr>
                <a:t>r</a:t>
              </a:r>
              <a:r>
                <a:rPr kumimoji="0" lang="en-US" altLang="zh-TW" sz="1600" i="1" baseline="-25000">
                  <a:solidFill>
                    <a:srgbClr val="000000"/>
                  </a:solidFill>
                  <a:latin typeface="Verdana" pitchFamily="34" charset="0"/>
                </a:rPr>
                <a:t>AL</a:t>
              </a:r>
              <a:endParaRPr kumimoji="0" lang="en-US" altLang="zh-TW" sz="1600">
                <a:solidFill>
                  <a:srgbClr val="000000"/>
                </a:solidFill>
                <a:latin typeface="Verdana" pitchFamily="34" charset="0"/>
              </a:endParaRPr>
            </a:p>
          </p:txBody>
        </p:sp>
        <p:sp>
          <p:nvSpPr>
            <p:cNvPr id="41998" name="Rectangle 14"/>
            <p:cNvSpPr>
              <a:spLocks noChangeArrowheads="1"/>
            </p:cNvSpPr>
            <p:nvPr/>
          </p:nvSpPr>
          <p:spPr bwMode="auto">
            <a:xfrm>
              <a:off x="5022" y="5158"/>
              <a:ext cx="687" cy="407"/>
            </a:xfrm>
            <a:prstGeom prst="rect">
              <a:avLst/>
            </a:prstGeom>
            <a:noFill/>
            <a:ln w="12700">
              <a:noFill/>
              <a:miter lim="800000"/>
              <a:headEnd/>
              <a:tailEnd/>
            </a:ln>
          </p:spPr>
          <p:txBody>
            <a:bodyPr lIns="12700" tIns="12700" rIns="12700" bIns="12700"/>
            <a:lstStyle/>
            <a:p>
              <a:r>
                <a:rPr kumimoji="0" lang="en-US" altLang="zh-TW" sz="1600" i="1">
                  <a:solidFill>
                    <a:srgbClr val="000000"/>
                  </a:solidFill>
                  <a:latin typeface="Verdana" pitchFamily="34" charset="0"/>
                </a:rPr>
                <a:t>MRR</a:t>
              </a:r>
              <a:endParaRPr kumimoji="0" lang="en-US" altLang="zh-TW" sz="1600">
                <a:solidFill>
                  <a:srgbClr val="000000"/>
                </a:solidFill>
                <a:latin typeface="Verdana" pitchFamily="34" charset="0"/>
              </a:endParaRPr>
            </a:p>
          </p:txBody>
        </p:sp>
        <p:sp>
          <p:nvSpPr>
            <p:cNvPr id="41999" name="Rectangle 15"/>
            <p:cNvSpPr>
              <a:spLocks noChangeArrowheads="1"/>
            </p:cNvSpPr>
            <p:nvPr/>
          </p:nvSpPr>
          <p:spPr bwMode="auto">
            <a:xfrm>
              <a:off x="6516" y="1747"/>
              <a:ext cx="1026" cy="529"/>
            </a:xfrm>
            <a:prstGeom prst="rect">
              <a:avLst/>
            </a:prstGeom>
            <a:noFill/>
            <a:ln w="12700">
              <a:noFill/>
              <a:miter lim="800000"/>
              <a:headEnd/>
              <a:tailEnd/>
            </a:ln>
          </p:spPr>
          <p:txBody>
            <a:bodyPr lIns="12700" tIns="12700" rIns="12700" bIns="12700"/>
            <a:lstStyle/>
            <a:p>
              <a:r>
                <a:rPr kumimoji="0" lang="en-US" altLang="zh-TW" sz="1600">
                  <a:solidFill>
                    <a:srgbClr val="000000"/>
                  </a:solidFill>
                  <a:latin typeface="Verdana" pitchFamily="34" charset="0"/>
                </a:rPr>
                <a:t>Dollars</a:t>
              </a:r>
            </a:p>
          </p:txBody>
        </p:sp>
        <p:sp>
          <p:nvSpPr>
            <p:cNvPr id="42000" name="Rectangle 16"/>
            <p:cNvSpPr>
              <a:spLocks noChangeArrowheads="1"/>
            </p:cNvSpPr>
            <p:nvPr/>
          </p:nvSpPr>
          <p:spPr bwMode="auto">
            <a:xfrm>
              <a:off x="5989" y="3836"/>
              <a:ext cx="798" cy="470"/>
            </a:xfrm>
            <a:prstGeom prst="rect">
              <a:avLst/>
            </a:prstGeom>
            <a:noFill/>
            <a:ln w="12700">
              <a:noFill/>
              <a:miter lim="800000"/>
              <a:headEnd/>
              <a:tailEnd/>
            </a:ln>
          </p:spPr>
          <p:txBody>
            <a:bodyPr lIns="12700" tIns="12700" rIns="12700" bIns="12700"/>
            <a:lstStyle/>
            <a:p>
              <a:r>
                <a:rPr kumimoji="0" lang="en-US" altLang="zh-TW" sz="1600" i="1">
                  <a:solidFill>
                    <a:srgbClr val="000000"/>
                  </a:solidFill>
                  <a:latin typeface="Verdana" pitchFamily="34" charset="0"/>
                </a:rPr>
                <a:t>w</a:t>
              </a:r>
              <a:r>
                <a:rPr kumimoji="0" lang="en-US" altLang="zh-TW" sz="1600" i="1" baseline="-25000">
                  <a:solidFill>
                    <a:srgbClr val="000000"/>
                  </a:solidFill>
                  <a:latin typeface="Verdana" pitchFamily="34" charset="0"/>
                </a:rPr>
                <a:t>DROP</a:t>
              </a:r>
              <a:endParaRPr kumimoji="0" lang="en-US" altLang="zh-TW" sz="1600">
                <a:solidFill>
                  <a:srgbClr val="000000"/>
                </a:solidFill>
                <a:latin typeface="Verdana" pitchFamily="34" charset="0"/>
              </a:endParaRPr>
            </a:p>
          </p:txBody>
        </p:sp>
        <p:sp>
          <p:nvSpPr>
            <p:cNvPr id="42001" name="Rectangle 17"/>
            <p:cNvSpPr>
              <a:spLocks noChangeArrowheads="1"/>
            </p:cNvSpPr>
            <p:nvPr/>
          </p:nvSpPr>
          <p:spPr bwMode="auto">
            <a:xfrm>
              <a:off x="7863" y="3912"/>
              <a:ext cx="446" cy="381"/>
            </a:xfrm>
            <a:prstGeom prst="rect">
              <a:avLst/>
            </a:prstGeom>
            <a:noFill/>
            <a:ln w="12700">
              <a:noFill/>
              <a:miter lim="800000"/>
              <a:headEnd/>
              <a:tailEnd/>
            </a:ln>
          </p:spPr>
          <p:txBody>
            <a:bodyPr lIns="12700" tIns="12700" rIns="12700" bIns="12700"/>
            <a:lstStyle/>
            <a:p>
              <a:r>
                <a:rPr kumimoji="0" lang="en-US" altLang="zh-TW" sz="1600" i="1">
                  <a:solidFill>
                    <a:srgbClr val="000000"/>
                  </a:solidFill>
                  <a:latin typeface="Verdana" pitchFamily="34" charset="0"/>
                </a:rPr>
                <a:t>P</a:t>
              </a:r>
              <a:r>
                <a:rPr kumimoji="0" lang="en-US" altLang="zh-TW" sz="1600" b="1" i="1" baseline="-25000">
                  <a:solidFill>
                    <a:srgbClr val="000000"/>
                  </a:solidFill>
                  <a:latin typeface="Verdana" pitchFamily="34" charset="0"/>
                </a:rPr>
                <a:t>AL</a:t>
              </a:r>
              <a:endParaRPr kumimoji="0" lang="en-US" altLang="zh-TW" sz="1600">
                <a:solidFill>
                  <a:srgbClr val="000000"/>
                </a:solidFill>
                <a:latin typeface="Verdana" pitchFamily="34" charset="0"/>
              </a:endParaRPr>
            </a:p>
          </p:txBody>
        </p:sp>
        <p:sp>
          <p:nvSpPr>
            <p:cNvPr id="42002" name="Rectangle 18"/>
            <p:cNvSpPr>
              <a:spLocks noChangeArrowheads="1"/>
            </p:cNvSpPr>
            <p:nvPr/>
          </p:nvSpPr>
          <p:spPr bwMode="auto">
            <a:xfrm>
              <a:off x="9027" y="2946"/>
              <a:ext cx="464" cy="378"/>
            </a:xfrm>
            <a:prstGeom prst="rect">
              <a:avLst/>
            </a:prstGeom>
            <a:noFill/>
            <a:ln w="12700">
              <a:noFill/>
              <a:miter lim="800000"/>
              <a:headEnd/>
              <a:tailEnd/>
            </a:ln>
          </p:spPr>
          <p:txBody>
            <a:bodyPr lIns="12700" tIns="12700" rIns="12700" bIns="12700"/>
            <a:lstStyle/>
            <a:p>
              <a:r>
                <a:rPr kumimoji="0" lang="en-US" altLang="zh-TW" sz="1600" i="1">
                  <a:solidFill>
                    <a:srgbClr val="000000"/>
                  </a:solidFill>
                  <a:latin typeface="Verdana" pitchFamily="34" charset="0"/>
                </a:rPr>
                <a:t>P</a:t>
              </a:r>
              <a:r>
                <a:rPr kumimoji="0" lang="en-US" altLang="zh-TW" sz="1600" i="1" baseline="-25000">
                  <a:solidFill>
                    <a:srgbClr val="000000"/>
                  </a:solidFill>
                  <a:latin typeface="Verdana" pitchFamily="34" charset="0"/>
                </a:rPr>
                <a:t>BO</a:t>
              </a:r>
              <a:endParaRPr kumimoji="0" lang="en-US" altLang="zh-TW" sz="1600">
                <a:solidFill>
                  <a:srgbClr val="000000"/>
                </a:solidFill>
                <a:latin typeface="Verdana" pitchFamily="34" charset="0"/>
              </a:endParaRPr>
            </a:p>
          </p:txBody>
        </p:sp>
        <p:sp>
          <p:nvSpPr>
            <p:cNvPr id="42003" name="Rectangle 19"/>
            <p:cNvSpPr>
              <a:spLocks noChangeArrowheads="1"/>
            </p:cNvSpPr>
            <p:nvPr/>
          </p:nvSpPr>
          <p:spPr bwMode="auto">
            <a:xfrm>
              <a:off x="6253" y="2777"/>
              <a:ext cx="611" cy="391"/>
            </a:xfrm>
            <a:prstGeom prst="rect">
              <a:avLst/>
            </a:prstGeom>
            <a:noFill/>
            <a:ln w="12700">
              <a:noFill/>
              <a:miter lim="800000"/>
              <a:headEnd/>
              <a:tailEnd/>
            </a:ln>
          </p:spPr>
          <p:txBody>
            <a:bodyPr lIns="12700" tIns="12700" rIns="12700" bIns="12700"/>
            <a:lstStyle/>
            <a:p>
              <a:r>
                <a:rPr kumimoji="0" lang="en-US" altLang="zh-TW" sz="1600" i="1">
                  <a:solidFill>
                    <a:srgbClr val="000000"/>
                  </a:solidFill>
                  <a:latin typeface="Verdana" pitchFamily="34" charset="0"/>
                </a:rPr>
                <a:t>w</a:t>
              </a:r>
              <a:r>
                <a:rPr kumimoji="0" lang="en-US" altLang="zh-TW" sz="1600" i="1" baseline="-25000">
                  <a:solidFill>
                    <a:srgbClr val="000000"/>
                  </a:solidFill>
                  <a:latin typeface="Verdana" pitchFamily="34" charset="0"/>
                </a:rPr>
                <a:t>HS</a:t>
              </a:r>
              <a:endParaRPr kumimoji="0" lang="en-US" altLang="zh-TW" sz="1600">
                <a:solidFill>
                  <a:srgbClr val="000000"/>
                </a:solidFill>
                <a:latin typeface="Verdana" pitchFamily="34" charset="0"/>
              </a:endParaRPr>
            </a:p>
          </p:txBody>
        </p:sp>
        <p:sp>
          <p:nvSpPr>
            <p:cNvPr id="271380" name="Arc 20"/>
            <p:cNvSpPr>
              <a:spLocks/>
            </p:cNvSpPr>
            <p:nvPr/>
          </p:nvSpPr>
          <p:spPr bwMode="auto">
            <a:xfrm flipH="1">
              <a:off x="7559" y="2787"/>
              <a:ext cx="2269" cy="22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a:effectLst/>
          </p:spPr>
          <p:txBody>
            <a:bodyPr/>
            <a:lstStyle/>
            <a:p>
              <a:pPr>
                <a:defRPr/>
              </a:pPr>
              <a:endParaRPr kumimoji="0" lang="zh-TW" altLang="en-US">
                <a:solidFill>
                  <a:srgbClr val="000000"/>
                </a:solidFill>
                <a:latin typeface="Arial" charset="0"/>
                <a:ea typeface="+mn-ea"/>
              </a:endParaRPr>
            </a:p>
          </p:txBody>
        </p:sp>
        <p:grpSp>
          <p:nvGrpSpPr>
            <p:cNvPr id="42005" name="Group 21"/>
            <p:cNvGrpSpPr>
              <a:grpSpLocks/>
            </p:cNvGrpSpPr>
            <p:nvPr/>
          </p:nvGrpSpPr>
          <p:grpSpPr bwMode="auto">
            <a:xfrm>
              <a:off x="1674" y="2313"/>
              <a:ext cx="8775" cy="3856"/>
              <a:chOff x="1674" y="2313"/>
              <a:chExt cx="8775" cy="3856"/>
            </a:xfrm>
          </p:grpSpPr>
          <p:sp>
            <p:nvSpPr>
              <p:cNvPr id="271382" name="Line 22"/>
              <p:cNvSpPr>
                <a:spLocks noChangeShapeType="1"/>
              </p:cNvSpPr>
              <p:nvPr/>
            </p:nvSpPr>
            <p:spPr bwMode="auto">
              <a:xfrm>
                <a:off x="1694" y="2313"/>
                <a:ext cx="2" cy="3837"/>
              </a:xfrm>
              <a:prstGeom prst="line">
                <a:avLst/>
              </a:prstGeom>
              <a:noFill/>
              <a:ln w="12700">
                <a:solidFill>
                  <a:srgbClr val="00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71383" name="Line 23"/>
              <p:cNvSpPr>
                <a:spLocks noChangeShapeType="1"/>
              </p:cNvSpPr>
              <p:nvPr/>
            </p:nvSpPr>
            <p:spPr bwMode="auto">
              <a:xfrm>
                <a:off x="1694" y="6132"/>
                <a:ext cx="4021" cy="2"/>
              </a:xfrm>
              <a:prstGeom prst="line">
                <a:avLst/>
              </a:prstGeom>
              <a:noFill/>
              <a:ln w="12700">
                <a:solidFill>
                  <a:srgbClr val="00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71384" name="Line 24"/>
              <p:cNvSpPr>
                <a:spLocks noChangeShapeType="1"/>
              </p:cNvSpPr>
              <p:nvPr/>
            </p:nvSpPr>
            <p:spPr bwMode="auto">
              <a:xfrm>
                <a:off x="2044" y="3139"/>
                <a:ext cx="2900" cy="2186"/>
              </a:xfrm>
              <a:prstGeom prst="line">
                <a:avLst/>
              </a:prstGeom>
              <a:noFill/>
              <a:ln w="25400">
                <a:solidFill>
                  <a:srgbClr val="00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71385" name="Line 25"/>
              <p:cNvSpPr>
                <a:spLocks noChangeShapeType="1"/>
              </p:cNvSpPr>
              <p:nvPr/>
            </p:nvSpPr>
            <p:spPr bwMode="auto">
              <a:xfrm>
                <a:off x="1680" y="4571"/>
                <a:ext cx="3691" cy="0"/>
              </a:xfrm>
              <a:prstGeom prst="line">
                <a:avLst/>
              </a:prstGeom>
              <a:noFill/>
              <a:ln w="15875">
                <a:solidFill>
                  <a:srgbClr val="FF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71386" name="Line 26"/>
              <p:cNvSpPr>
                <a:spLocks noChangeShapeType="1"/>
              </p:cNvSpPr>
              <p:nvPr/>
            </p:nvSpPr>
            <p:spPr bwMode="auto">
              <a:xfrm>
                <a:off x="1684" y="3665"/>
                <a:ext cx="3418" cy="2"/>
              </a:xfrm>
              <a:prstGeom prst="line">
                <a:avLst/>
              </a:prstGeom>
              <a:noFill/>
              <a:ln w="9525">
                <a:solidFill>
                  <a:srgbClr val="FF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71387" name="Line 27"/>
              <p:cNvSpPr>
                <a:spLocks noChangeShapeType="1"/>
              </p:cNvSpPr>
              <p:nvPr/>
            </p:nvSpPr>
            <p:spPr bwMode="auto">
              <a:xfrm>
                <a:off x="2723" y="3657"/>
                <a:ext cx="0" cy="2479"/>
              </a:xfrm>
              <a:prstGeom prst="line">
                <a:avLst/>
              </a:prstGeom>
              <a:noFill/>
              <a:ln w="6350">
                <a:solidFill>
                  <a:srgbClr val="000000"/>
                </a:solidFill>
                <a:prstDash val="sysDot"/>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71388" name="Line 28"/>
              <p:cNvSpPr>
                <a:spLocks noChangeShapeType="1"/>
              </p:cNvSpPr>
              <p:nvPr/>
            </p:nvSpPr>
            <p:spPr bwMode="auto">
              <a:xfrm>
                <a:off x="3926" y="4582"/>
                <a:ext cx="2" cy="1588"/>
              </a:xfrm>
              <a:prstGeom prst="line">
                <a:avLst/>
              </a:prstGeom>
              <a:noFill/>
              <a:ln w="6350">
                <a:solidFill>
                  <a:srgbClr val="000000"/>
                </a:solidFill>
                <a:prstDash val="sysDot"/>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71389" name="Line 29"/>
              <p:cNvSpPr>
                <a:spLocks noChangeShapeType="1"/>
              </p:cNvSpPr>
              <p:nvPr/>
            </p:nvSpPr>
            <p:spPr bwMode="auto">
              <a:xfrm>
                <a:off x="6842" y="2320"/>
                <a:ext cx="2" cy="3837"/>
              </a:xfrm>
              <a:prstGeom prst="line">
                <a:avLst/>
              </a:prstGeom>
              <a:noFill/>
              <a:ln w="12700">
                <a:solidFill>
                  <a:srgbClr val="00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71390" name="Line 30"/>
              <p:cNvSpPr>
                <a:spLocks noChangeShapeType="1"/>
              </p:cNvSpPr>
              <p:nvPr/>
            </p:nvSpPr>
            <p:spPr bwMode="auto">
              <a:xfrm>
                <a:off x="6842" y="6138"/>
                <a:ext cx="3607" cy="2"/>
              </a:xfrm>
              <a:prstGeom prst="line">
                <a:avLst/>
              </a:prstGeom>
              <a:noFill/>
              <a:ln w="12700">
                <a:solidFill>
                  <a:srgbClr val="00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71391" name="Line 31"/>
              <p:cNvSpPr>
                <a:spLocks noChangeShapeType="1"/>
              </p:cNvSpPr>
              <p:nvPr/>
            </p:nvSpPr>
            <p:spPr bwMode="auto">
              <a:xfrm>
                <a:off x="7803" y="4040"/>
                <a:ext cx="2" cy="2089"/>
              </a:xfrm>
              <a:prstGeom prst="line">
                <a:avLst/>
              </a:prstGeom>
              <a:noFill/>
              <a:ln w="6350">
                <a:solidFill>
                  <a:srgbClr val="000000"/>
                </a:solidFill>
                <a:prstDash val="sysDot"/>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71392" name="Line 32"/>
              <p:cNvSpPr>
                <a:spLocks noChangeShapeType="1"/>
              </p:cNvSpPr>
              <p:nvPr/>
            </p:nvSpPr>
            <p:spPr bwMode="auto">
              <a:xfrm>
                <a:off x="6881" y="2975"/>
                <a:ext cx="2088" cy="0"/>
              </a:xfrm>
              <a:prstGeom prst="line">
                <a:avLst/>
              </a:prstGeom>
              <a:noFill/>
              <a:ln w="6350">
                <a:solidFill>
                  <a:srgbClr val="000000"/>
                </a:solidFill>
                <a:prstDash val="sysDot"/>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71393" name="Line 33"/>
              <p:cNvSpPr>
                <a:spLocks noChangeShapeType="1"/>
              </p:cNvSpPr>
              <p:nvPr/>
            </p:nvSpPr>
            <p:spPr bwMode="auto">
              <a:xfrm>
                <a:off x="8940" y="3019"/>
                <a:ext cx="0" cy="3151"/>
              </a:xfrm>
              <a:prstGeom prst="line">
                <a:avLst/>
              </a:prstGeom>
              <a:noFill/>
              <a:ln w="6350">
                <a:solidFill>
                  <a:srgbClr val="000000"/>
                </a:solidFill>
                <a:prstDash val="sysDot"/>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71394" name="Line 34"/>
              <p:cNvSpPr>
                <a:spLocks noChangeShapeType="1"/>
              </p:cNvSpPr>
              <p:nvPr/>
            </p:nvSpPr>
            <p:spPr bwMode="auto">
              <a:xfrm>
                <a:off x="6813" y="4028"/>
                <a:ext cx="1004" cy="0"/>
              </a:xfrm>
              <a:prstGeom prst="line">
                <a:avLst/>
              </a:prstGeom>
              <a:noFill/>
              <a:ln w="6350">
                <a:solidFill>
                  <a:srgbClr val="000000"/>
                </a:solidFill>
                <a:prstDash val="sysDot"/>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grpSp>
        <p:sp>
          <p:nvSpPr>
            <p:cNvPr id="271395" name="Oval 35"/>
            <p:cNvSpPr>
              <a:spLocks noChangeArrowheads="1"/>
            </p:cNvSpPr>
            <p:nvPr/>
          </p:nvSpPr>
          <p:spPr bwMode="auto">
            <a:xfrm>
              <a:off x="2673" y="3606"/>
              <a:ext cx="104" cy="105"/>
            </a:xfrm>
            <a:prstGeom prst="ellipse">
              <a:avLst/>
            </a:prstGeom>
            <a:solidFill>
              <a:srgbClr val="000000"/>
            </a:solidFill>
            <a:ln w="6350">
              <a:noFill/>
              <a:round/>
              <a:headEnd/>
              <a:tailEnd/>
            </a:ln>
            <a:effectLst/>
          </p:spPr>
          <p:txBody>
            <a:bodyPr/>
            <a:lstStyle/>
            <a:p>
              <a:pPr>
                <a:defRPr/>
              </a:pPr>
              <a:endParaRPr kumimoji="0" lang="zh-TW" altLang="en-US">
                <a:solidFill>
                  <a:srgbClr val="000000"/>
                </a:solidFill>
                <a:latin typeface="Arial" charset="0"/>
                <a:ea typeface="+mn-ea"/>
              </a:endParaRPr>
            </a:p>
          </p:txBody>
        </p:sp>
        <p:sp>
          <p:nvSpPr>
            <p:cNvPr id="271396" name="Oval 36"/>
            <p:cNvSpPr>
              <a:spLocks noChangeArrowheads="1"/>
            </p:cNvSpPr>
            <p:nvPr/>
          </p:nvSpPr>
          <p:spPr bwMode="auto">
            <a:xfrm>
              <a:off x="3880" y="4523"/>
              <a:ext cx="105" cy="105"/>
            </a:xfrm>
            <a:prstGeom prst="ellipse">
              <a:avLst/>
            </a:prstGeom>
            <a:solidFill>
              <a:srgbClr val="000000"/>
            </a:solidFill>
            <a:ln w="6350">
              <a:noFill/>
              <a:round/>
              <a:headEnd/>
              <a:tailEnd/>
            </a:ln>
            <a:effectLst/>
          </p:spPr>
          <p:txBody>
            <a:bodyPr/>
            <a:lstStyle/>
            <a:p>
              <a:pPr>
                <a:defRPr/>
              </a:pPr>
              <a:endParaRPr kumimoji="0" lang="zh-TW" altLang="en-US">
                <a:solidFill>
                  <a:srgbClr val="000000"/>
                </a:solidFill>
                <a:latin typeface="Arial" charset="0"/>
                <a:ea typeface="+mn-ea"/>
              </a:endParaRPr>
            </a:p>
          </p:txBody>
        </p:sp>
        <p:sp>
          <p:nvSpPr>
            <p:cNvPr id="271397" name="Oval 37"/>
            <p:cNvSpPr>
              <a:spLocks noChangeArrowheads="1"/>
            </p:cNvSpPr>
            <p:nvPr/>
          </p:nvSpPr>
          <p:spPr bwMode="auto">
            <a:xfrm>
              <a:off x="8881" y="2924"/>
              <a:ext cx="105" cy="103"/>
            </a:xfrm>
            <a:prstGeom prst="ellipse">
              <a:avLst/>
            </a:prstGeom>
            <a:solidFill>
              <a:srgbClr val="000000"/>
            </a:solidFill>
            <a:ln w="6350">
              <a:noFill/>
              <a:round/>
              <a:headEnd/>
              <a:tailEnd/>
            </a:ln>
            <a:effectLst/>
          </p:spPr>
          <p:txBody>
            <a:bodyPr/>
            <a:lstStyle/>
            <a:p>
              <a:pPr>
                <a:defRPr/>
              </a:pPr>
              <a:endParaRPr kumimoji="0" lang="zh-TW" altLang="en-US">
                <a:solidFill>
                  <a:srgbClr val="000000"/>
                </a:solidFill>
                <a:latin typeface="Arial" charset="0"/>
                <a:ea typeface="+mn-ea"/>
              </a:endParaRPr>
            </a:p>
          </p:txBody>
        </p:sp>
        <p:sp>
          <p:nvSpPr>
            <p:cNvPr id="271398" name="Oval 38"/>
            <p:cNvSpPr>
              <a:spLocks noChangeArrowheads="1"/>
            </p:cNvSpPr>
            <p:nvPr/>
          </p:nvSpPr>
          <p:spPr bwMode="auto">
            <a:xfrm>
              <a:off x="7741" y="3969"/>
              <a:ext cx="104" cy="105"/>
            </a:xfrm>
            <a:prstGeom prst="ellipse">
              <a:avLst/>
            </a:prstGeom>
            <a:solidFill>
              <a:srgbClr val="000000"/>
            </a:solidFill>
            <a:ln w="6350">
              <a:noFill/>
              <a:round/>
              <a:headEnd/>
              <a:tailEnd/>
            </a:ln>
            <a:effectLst/>
          </p:spPr>
          <p:txBody>
            <a:bodyPr/>
            <a:lstStyle/>
            <a:p>
              <a:pPr>
                <a:defRPr/>
              </a:pPr>
              <a:endParaRPr kumimoji="0" lang="zh-TW" altLang="en-US">
                <a:solidFill>
                  <a:srgbClr val="000000"/>
                </a:solidFill>
                <a:latin typeface="Arial" charset="0"/>
                <a:ea typeface="+mn-ea"/>
              </a:endParaRPr>
            </a:p>
          </p:txBody>
        </p:sp>
      </p:grpSp>
      <p:sp>
        <p:nvSpPr>
          <p:cNvPr id="41988" name="投影片編號版面配置區 38"/>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CDB064EE-4D13-436E-875A-64A611C5233C}" type="slidenum">
              <a:rPr lang="en-US" altLang="zh-TW" smtClean="0">
                <a:ea typeface="新細明體" pitchFamily="18" charset="-120"/>
              </a:rPr>
              <a:pPr/>
              <a:t>29</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8575"/>
            <a:ext cx="7543800" cy="620688"/>
          </a:xfrm>
        </p:spPr>
        <p:txBody>
          <a:bodyPr>
            <a:normAutofit/>
          </a:bodyPr>
          <a:lstStyle/>
          <a:p>
            <a:r>
              <a:rPr lang="en-US" altLang="zh-TW" sz="3200" dirty="0">
                <a:effectLst>
                  <a:outerShdw blurRad="38100" dist="38100" dir="2700000" algn="tl">
                    <a:srgbClr val="000000">
                      <a:alpha val="43137"/>
                    </a:srgbClr>
                  </a:outerShdw>
                </a:effectLst>
              </a:rPr>
              <a:t>Gary S. Becker </a:t>
            </a:r>
            <a:r>
              <a:rPr lang="en-US" altLang="zh-TW" sz="3200" dirty="0" smtClean="0"/>
              <a:t>- </a:t>
            </a:r>
            <a:r>
              <a:rPr lang="en-US" altLang="zh-TW" sz="3200" dirty="0">
                <a:ea typeface="標楷體" panose="03000509000000000000" pitchFamily="65" charset="-120"/>
              </a:rPr>
              <a:t>Publications</a:t>
            </a:r>
            <a:endParaRPr lang="zh-TW" altLang="en-US" sz="3200" dirty="0"/>
          </a:p>
        </p:txBody>
      </p:sp>
      <p:pic>
        <p:nvPicPr>
          <p:cNvPr id="14" name="內容版面配置區 13"/>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004048" y="2132856"/>
            <a:ext cx="3096344" cy="45825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文字版面配置區 6"/>
          <p:cNvSpPr>
            <a:spLocks noGrp="1"/>
          </p:cNvSpPr>
          <p:nvPr>
            <p:ph type="body" sz="quarter" idx="1"/>
          </p:nvPr>
        </p:nvSpPr>
        <p:spPr>
          <a:xfrm>
            <a:off x="107504" y="836712"/>
            <a:ext cx="4392488" cy="1152128"/>
          </a:xfrm>
          <a:solidFill>
            <a:schemeClr val="bg1">
              <a:lumMod val="95000"/>
            </a:schemeClr>
          </a:solidFill>
        </p:spPr>
        <p:txBody>
          <a:bodyPr/>
          <a:lstStyle/>
          <a:p>
            <a:r>
              <a:rPr lang="en-US" altLang="zh-TW" dirty="0" smtClean="0">
                <a:solidFill>
                  <a:schemeClr val="tx1">
                    <a:lumMod val="95000"/>
                    <a:lumOff val="5000"/>
                  </a:schemeClr>
                </a:solidFill>
                <a:latin typeface="標楷體"/>
                <a:ea typeface="標楷體"/>
              </a:rPr>
              <a:t>《</a:t>
            </a:r>
            <a:r>
              <a:rPr lang="zh-TW" altLang="zh-TW" dirty="0" smtClean="0">
                <a:solidFill>
                  <a:schemeClr val="tx1">
                    <a:lumMod val="95000"/>
                    <a:lumOff val="5000"/>
                  </a:schemeClr>
                </a:solidFill>
                <a:ea typeface="標楷體" panose="03000509000000000000" pitchFamily="65" charset="-120"/>
              </a:rPr>
              <a:t>Human </a:t>
            </a:r>
            <a:r>
              <a:rPr lang="zh-TW" altLang="zh-TW" dirty="0">
                <a:solidFill>
                  <a:schemeClr val="tx1">
                    <a:lumMod val="95000"/>
                    <a:lumOff val="5000"/>
                  </a:schemeClr>
                </a:solidFill>
                <a:ea typeface="標楷體" panose="03000509000000000000" pitchFamily="65" charset="-120"/>
              </a:rPr>
              <a:t>Capital: A Theoretical and Empirical </a:t>
            </a:r>
            <a:r>
              <a:rPr lang="zh-TW" altLang="zh-TW" dirty="0" smtClean="0">
                <a:solidFill>
                  <a:schemeClr val="tx1">
                    <a:lumMod val="95000"/>
                    <a:lumOff val="5000"/>
                  </a:schemeClr>
                </a:solidFill>
                <a:ea typeface="標楷體" panose="03000509000000000000" pitchFamily="65" charset="-120"/>
              </a:rPr>
              <a:t>Analysis</a:t>
            </a:r>
            <a:r>
              <a:rPr lang="en-US" altLang="zh-TW" dirty="0">
                <a:solidFill>
                  <a:schemeClr val="tx1">
                    <a:lumMod val="95000"/>
                    <a:lumOff val="5000"/>
                  </a:schemeClr>
                </a:solidFill>
                <a:ea typeface="標楷體" panose="03000509000000000000" pitchFamily="65" charset="-120"/>
              </a:rPr>
              <a:t> , with special reference to </a:t>
            </a:r>
            <a:r>
              <a:rPr lang="en-US" altLang="zh-TW" dirty="0" smtClean="0">
                <a:solidFill>
                  <a:schemeClr val="tx1">
                    <a:lumMod val="95000"/>
                    <a:lumOff val="5000"/>
                  </a:schemeClr>
                </a:solidFill>
                <a:ea typeface="標楷體" panose="03000509000000000000" pitchFamily="65" charset="-120"/>
              </a:rPr>
              <a:t>education</a:t>
            </a:r>
            <a:r>
              <a:rPr lang="en-US" altLang="zh-TW" dirty="0" smtClean="0">
                <a:solidFill>
                  <a:schemeClr val="tx1">
                    <a:lumMod val="95000"/>
                    <a:lumOff val="5000"/>
                  </a:schemeClr>
                </a:solidFill>
                <a:latin typeface="標楷體"/>
                <a:ea typeface="標楷體"/>
              </a:rPr>
              <a:t>》</a:t>
            </a:r>
            <a:r>
              <a:rPr lang="en-US" altLang="zh-TW" dirty="0" smtClean="0">
                <a:solidFill>
                  <a:schemeClr val="tx1">
                    <a:lumMod val="95000"/>
                    <a:lumOff val="5000"/>
                  </a:schemeClr>
                </a:solidFill>
                <a:ea typeface="標楷體" panose="03000509000000000000" pitchFamily="65" charset="-120"/>
              </a:rPr>
              <a:t>(1994)</a:t>
            </a:r>
            <a:endParaRPr lang="zh-TW" altLang="en-US" dirty="0">
              <a:solidFill>
                <a:schemeClr val="tx1">
                  <a:lumMod val="95000"/>
                  <a:lumOff val="5000"/>
                </a:schemeClr>
              </a:solidFill>
            </a:endParaRPr>
          </a:p>
        </p:txBody>
      </p:sp>
      <p:sp>
        <p:nvSpPr>
          <p:cNvPr id="9" name="文字版面配置區 8"/>
          <p:cNvSpPr>
            <a:spLocks noGrp="1"/>
          </p:cNvSpPr>
          <p:nvPr>
            <p:ph type="body" sz="quarter" idx="3"/>
          </p:nvPr>
        </p:nvSpPr>
        <p:spPr>
          <a:xfrm>
            <a:off x="4572000" y="980728"/>
            <a:ext cx="4176464" cy="802384"/>
          </a:xfrm>
          <a:solidFill>
            <a:schemeClr val="bg1">
              <a:lumMod val="95000"/>
            </a:schemeClr>
          </a:solidFill>
        </p:spPr>
        <p:txBody>
          <a:bodyPr/>
          <a:lstStyle/>
          <a:p>
            <a:r>
              <a:rPr lang="en-US" altLang="zh-TW" dirty="0" smtClean="0">
                <a:solidFill>
                  <a:schemeClr val="tx1">
                    <a:lumMod val="95000"/>
                    <a:lumOff val="5000"/>
                  </a:schemeClr>
                </a:solidFill>
                <a:latin typeface="標楷體"/>
                <a:ea typeface="標楷體"/>
              </a:rPr>
              <a:t>《</a:t>
            </a:r>
            <a:r>
              <a:rPr lang="zh-TW" altLang="zh-TW" dirty="0" smtClean="0">
                <a:solidFill>
                  <a:schemeClr val="tx1">
                    <a:lumMod val="95000"/>
                    <a:lumOff val="5000"/>
                  </a:schemeClr>
                </a:solidFill>
                <a:ea typeface="標楷體" panose="03000509000000000000" pitchFamily="65" charset="-120"/>
              </a:rPr>
              <a:t>A </a:t>
            </a:r>
            <a:r>
              <a:rPr lang="zh-TW" altLang="zh-TW" dirty="0">
                <a:solidFill>
                  <a:schemeClr val="tx1">
                    <a:lumMod val="95000"/>
                    <a:lumOff val="5000"/>
                  </a:schemeClr>
                </a:solidFill>
                <a:ea typeface="標楷體" panose="03000509000000000000" pitchFamily="65" charset="-120"/>
              </a:rPr>
              <a:t>Treatise on the </a:t>
            </a:r>
            <a:r>
              <a:rPr lang="zh-TW" altLang="zh-TW" dirty="0" smtClean="0">
                <a:solidFill>
                  <a:schemeClr val="tx1">
                    <a:lumMod val="95000"/>
                    <a:lumOff val="5000"/>
                  </a:schemeClr>
                </a:solidFill>
                <a:ea typeface="標楷體" panose="03000509000000000000" pitchFamily="65" charset="-120"/>
              </a:rPr>
              <a:t>Family</a:t>
            </a:r>
            <a:r>
              <a:rPr lang="en-US" altLang="zh-TW" dirty="0" smtClean="0">
                <a:solidFill>
                  <a:schemeClr val="tx1">
                    <a:lumMod val="95000"/>
                    <a:lumOff val="5000"/>
                  </a:schemeClr>
                </a:solidFill>
                <a:latin typeface="標楷體"/>
                <a:ea typeface="標楷體"/>
              </a:rPr>
              <a:t>》</a:t>
            </a:r>
            <a:r>
              <a:rPr lang="en-US" altLang="zh-TW" dirty="0" smtClean="0">
                <a:solidFill>
                  <a:schemeClr val="tx1">
                    <a:lumMod val="95000"/>
                    <a:lumOff val="5000"/>
                  </a:schemeClr>
                </a:solidFill>
                <a:ea typeface="標楷體" panose="03000509000000000000" pitchFamily="65" charset="-120"/>
              </a:rPr>
              <a:t>(1993)</a:t>
            </a:r>
            <a:endParaRPr lang="zh-TW" altLang="en-US" dirty="0">
              <a:solidFill>
                <a:schemeClr val="tx1">
                  <a:lumMod val="95000"/>
                  <a:lumOff val="5000"/>
                </a:schemeClr>
              </a:solidFill>
            </a:endParaRPr>
          </a:p>
        </p:txBody>
      </p:sp>
      <p:sp>
        <p:nvSpPr>
          <p:cNvPr id="4" name="投影片編號版面配置區 3"/>
          <p:cNvSpPr>
            <a:spLocks noGrp="1"/>
          </p:cNvSpPr>
          <p:nvPr>
            <p:ph type="sldNum" sz="quarter" idx="12"/>
          </p:nvPr>
        </p:nvSpPr>
        <p:spPr/>
        <p:txBody>
          <a:bodyPr/>
          <a:lstStyle/>
          <a:p>
            <a:pPr>
              <a:defRPr/>
            </a:pPr>
            <a:fld id="{415F7593-DEE5-4657-AB28-B430A86F4063}" type="slidenum">
              <a:rPr lang="en-US" altLang="zh-TW" smtClean="0"/>
              <a:pPr>
                <a:defRPr/>
              </a:pPr>
              <a:t>3</a:t>
            </a:fld>
            <a:endParaRPr lang="en-US" altLang="zh-TW"/>
          </a:p>
        </p:txBody>
      </p:sp>
      <p:pic>
        <p:nvPicPr>
          <p:cNvPr id="13" name="內容版面配置區 12"/>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755576" y="2132856"/>
            <a:ext cx="3096344" cy="46491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67395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28625" y="142875"/>
            <a:ext cx="8229600" cy="1143000"/>
          </a:xfrm>
        </p:spPr>
        <p:txBody>
          <a:bodyPr/>
          <a:lstStyle/>
          <a:p>
            <a:pPr eaLnBrk="1" hangingPunct="1">
              <a:defRPr/>
            </a:pPr>
            <a:r>
              <a:rPr lang="en-US" altLang="zh-TW" sz="3200" dirty="0" smtClean="0">
                <a:solidFill>
                  <a:srgbClr val="000000"/>
                </a:solidFill>
              </a:rPr>
              <a:t>Schooling and Earnings When Workers Have Different Abilities</a:t>
            </a:r>
            <a:endParaRPr lang="en-US" altLang="zh-TW" sz="3200" dirty="0" smtClean="0"/>
          </a:p>
        </p:txBody>
      </p:sp>
      <p:grpSp>
        <p:nvGrpSpPr>
          <p:cNvPr id="43011" name="Group 4"/>
          <p:cNvGrpSpPr>
            <a:grpSpLocks/>
          </p:cNvGrpSpPr>
          <p:nvPr/>
        </p:nvGrpSpPr>
        <p:grpSpPr bwMode="auto">
          <a:xfrm>
            <a:off x="785813" y="1357313"/>
            <a:ext cx="7072312" cy="3500437"/>
            <a:chOff x="1302" y="1457"/>
            <a:chExt cx="9741" cy="5514"/>
          </a:xfrm>
        </p:grpSpPr>
        <p:sp>
          <p:nvSpPr>
            <p:cNvPr id="263173" name="Line 5"/>
            <p:cNvSpPr>
              <a:spLocks noChangeShapeType="1"/>
            </p:cNvSpPr>
            <p:nvPr/>
          </p:nvSpPr>
          <p:spPr bwMode="auto">
            <a:xfrm>
              <a:off x="1693" y="2312"/>
              <a:ext cx="0" cy="3836"/>
            </a:xfrm>
            <a:prstGeom prst="line">
              <a:avLst/>
            </a:prstGeom>
            <a:noFill/>
            <a:ln w="12700">
              <a:solidFill>
                <a:srgbClr val="00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63174" name="Line 6"/>
            <p:cNvSpPr>
              <a:spLocks noChangeShapeType="1"/>
            </p:cNvSpPr>
            <p:nvPr/>
          </p:nvSpPr>
          <p:spPr bwMode="auto">
            <a:xfrm>
              <a:off x="1693" y="6118"/>
              <a:ext cx="3868" cy="0"/>
            </a:xfrm>
            <a:prstGeom prst="line">
              <a:avLst/>
            </a:prstGeom>
            <a:noFill/>
            <a:ln w="12700">
              <a:solidFill>
                <a:srgbClr val="00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43016" name="Rectangle 7"/>
            <p:cNvSpPr>
              <a:spLocks noChangeArrowheads="1"/>
            </p:cNvSpPr>
            <p:nvPr/>
          </p:nvSpPr>
          <p:spPr bwMode="auto">
            <a:xfrm>
              <a:off x="9570" y="6136"/>
              <a:ext cx="1473" cy="835"/>
            </a:xfrm>
            <a:prstGeom prst="rect">
              <a:avLst/>
            </a:prstGeom>
            <a:noFill/>
            <a:ln w="12700">
              <a:noFill/>
              <a:miter lim="800000"/>
              <a:headEnd/>
              <a:tailEnd/>
            </a:ln>
          </p:spPr>
          <p:txBody>
            <a:bodyPr lIns="12700" tIns="12700" rIns="12700" bIns="12700"/>
            <a:lstStyle/>
            <a:p>
              <a:pPr eaLnBrk="0" hangingPunct="0"/>
              <a:r>
                <a:rPr kumimoji="0" lang="en-US" altLang="zh-TW" sz="1600">
                  <a:solidFill>
                    <a:srgbClr val="000000"/>
                  </a:solidFill>
                </a:rPr>
                <a:t>Years of Schooling</a:t>
              </a:r>
            </a:p>
          </p:txBody>
        </p:sp>
        <p:sp>
          <p:nvSpPr>
            <p:cNvPr id="43017" name="Rectangle 8"/>
            <p:cNvSpPr>
              <a:spLocks noChangeArrowheads="1"/>
            </p:cNvSpPr>
            <p:nvPr/>
          </p:nvSpPr>
          <p:spPr bwMode="auto">
            <a:xfrm>
              <a:off x="5000" y="6130"/>
              <a:ext cx="1517" cy="841"/>
            </a:xfrm>
            <a:prstGeom prst="rect">
              <a:avLst/>
            </a:prstGeom>
            <a:noFill/>
            <a:ln w="12700">
              <a:noFill/>
              <a:miter lim="800000"/>
              <a:headEnd/>
              <a:tailEnd/>
            </a:ln>
          </p:spPr>
          <p:txBody>
            <a:bodyPr lIns="12700" tIns="12700" rIns="12700" bIns="12700"/>
            <a:lstStyle/>
            <a:p>
              <a:pPr eaLnBrk="0" hangingPunct="0"/>
              <a:r>
                <a:rPr kumimoji="0" lang="en-US" altLang="zh-TW" sz="1600">
                  <a:solidFill>
                    <a:srgbClr val="000000"/>
                  </a:solidFill>
                </a:rPr>
                <a:t>Years of Schooling</a:t>
              </a:r>
            </a:p>
          </p:txBody>
        </p:sp>
        <p:sp>
          <p:nvSpPr>
            <p:cNvPr id="263177" name="Line 9"/>
            <p:cNvSpPr>
              <a:spLocks noChangeShapeType="1"/>
            </p:cNvSpPr>
            <p:nvPr/>
          </p:nvSpPr>
          <p:spPr bwMode="auto">
            <a:xfrm>
              <a:off x="2028" y="3137"/>
              <a:ext cx="2902" cy="2186"/>
            </a:xfrm>
            <a:prstGeom prst="line">
              <a:avLst/>
            </a:prstGeom>
            <a:noFill/>
            <a:ln w="19050">
              <a:solidFill>
                <a:srgbClr val="FF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63178" name="Line 10"/>
            <p:cNvSpPr>
              <a:spLocks noChangeShapeType="1"/>
            </p:cNvSpPr>
            <p:nvPr/>
          </p:nvSpPr>
          <p:spPr bwMode="auto">
            <a:xfrm>
              <a:off x="1693" y="4560"/>
              <a:ext cx="3700" cy="3"/>
            </a:xfrm>
            <a:prstGeom prst="line">
              <a:avLst/>
            </a:prstGeom>
            <a:noFill/>
            <a:ln w="12700">
              <a:solidFill>
                <a:srgbClr val="00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63179" name="Line 11"/>
            <p:cNvSpPr>
              <a:spLocks noChangeShapeType="1"/>
            </p:cNvSpPr>
            <p:nvPr/>
          </p:nvSpPr>
          <p:spPr bwMode="auto">
            <a:xfrm>
              <a:off x="3919" y="4593"/>
              <a:ext cx="2" cy="1583"/>
            </a:xfrm>
            <a:prstGeom prst="line">
              <a:avLst/>
            </a:prstGeom>
            <a:noFill/>
            <a:ln w="6350">
              <a:solidFill>
                <a:srgbClr val="000000"/>
              </a:solidFill>
              <a:prstDash val="sysDot"/>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43021" name="Rectangle 12"/>
            <p:cNvSpPr>
              <a:spLocks noChangeArrowheads="1"/>
            </p:cNvSpPr>
            <p:nvPr/>
          </p:nvSpPr>
          <p:spPr bwMode="auto">
            <a:xfrm>
              <a:off x="1401" y="1457"/>
              <a:ext cx="1160" cy="788"/>
            </a:xfrm>
            <a:prstGeom prst="rect">
              <a:avLst/>
            </a:prstGeom>
            <a:noFill/>
            <a:ln w="12700">
              <a:noFill/>
              <a:miter lim="800000"/>
              <a:headEnd/>
              <a:tailEnd/>
            </a:ln>
          </p:spPr>
          <p:txBody>
            <a:bodyPr lIns="12700" tIns="12700" rIns="12700" bIns="12700"/>
            <a:lstStyle/>
            <a:p>
              <a:pPr eaLnBrk="0" hangingPunct="0"/>
              <a:r>
                <a:rPr kumimoji="0" lang="en-US" altLang="zh-TW" sz="1600">
                  <a:solidFill>
                    <a:srgbClr val="000000"/>
                  </a:solidFill>
                </a:rPr>
                <a:t>Rate of Interest</a:t>
              </a:r>
            </a:p>
          </p:txBody>
        </p:sp>
        <p:sp>
          <p:nvSpPr>
            <p:cNvPr id="43022" name="Rectangle 13"/>
            <p:cNvSpPr>
              <a:spLocks noChangeArrowheads="1"/>
            </p:cNvSpPr>
            <p:nvPr/>
          </p:nvSpPr>
          <p:spPr bwMode="auto">
            <a:xfrm>
              <a:off x="3772" y="6133"/>
              <a:ext cx="319" cy="318"/>
            </a:xfrm>
            <a:prstGeom prst="rect">
              <a:avLst/>
            </a:prstGeom>
            <a:noFill/>
            <a:ln w="12700">
              <a:noFill/>
              <a:miter lim="800000"/>
              <a:headEnd/>
              <a:tailEnd/>
            </a:ln>
          </p:spPr>
          <p:txBody>
            <a:bodyPr lIns="12700" tIns="12700" rIns="12700" bIns="12700"/>
            <a:lstStyle/>
            <a:p>
              <a:pPr eaLnBrk="0" hangingPunct="0"/>
              <a:r>
                <a:rPr kumimoji="0" lang="en-US" altLang="zh-TW" sz="1600">
                  <a:solidFill>
                    <a:srgbClr val="000000"/>
                  </a:solidFill>
                </a:rPr>
                <a:t>12</a:t>
              </a:r>
            </a:p>
          </p:txBody>
        </p:sp>
        <p:sp>
          <p:nvSpPr>
            <p:cNvPr id="43023" name="Rectangle 14"/>
            <p:cNvSpPr>
              <a:spLocks noChangeArrowheads="1"/>
            </p:cNvSpPr>
            <p:nvPr/>
          </p:nvSpPr>
          <p:spPr bwMode="auto">
            <a:xfrm>
              <a:off x="2470" y="6117"/>
              <a:ext cx="319" cy="318"/>
            </a:xfrm>
            <a:prstGeom prst="rect">
              <a:avLst/>
            </a:prstGeom>
            <a:noFill/>
            <a:ln w="12700">
              <a:noFill/>
              <a:miter lim="800000"/>
              <a:headEnd/>
              <a:tailEnd/>
            </a:ln>
          </p:spPr>
          <p:txBody>
            <a:bodyPr lIns="12700" tIns="12700" rIns="12700" bIns="12700"/>
            <a:lstStyle/>
            <a:p>
              <a:pPr eaLnBrk="0" hangingPunct="0"/>
              <a:r>
                <a:rPr kumimoji="0" lang="en-US" altLang="zh-TW" sz="1600">
                  <a:solidFill>
                    <a:srgbClr val="000000"/>
                  </a:solidFill>
                </a:rPr>
                <a:t>11</a:t>
              </a:r>
            </a:p>
          </p:txBody>
        </p:sp>
        <p:sp>
          <p:nvSpPr>
            <p:cNvPr id="43024" name="Rectangle 15"/>
            <p:cNvSpPr>
              <a:spLocks noChangeArrowheads="1"/>
            </p:cNvSpPr>
            <p:nvPr/>
          </p:nvSpPr>
          <p:spPr bwMode="auto">
            <a:xfrm>
              <a:off x="1302" y="4383"/>
              <a:ext cx="202" cy="321"/>
            </a:xfrm>
            <a:prstGeom prst="rect">
              <a:avLst/>
            </a:prstGeom>
            <a:noFill/>
            <a:ln w="12700">
              <a:noFill/>
              <a:miter lim="800000"/>
              <a:headEnd/>
              <a:tailEnd/>
            </a:ln>
          </p:spPr>
          <p:txBody>
            <a:bodyPr lIns="12700" tIns="12700" rIns="12700" bIns="12700"/>
            <a:lstStyle/>
            <a:p>
              <a:pPr eaLnBrk="0" hangingPunct="0"/>
              <a:r>
                <a:rPr kumimoji="0" lang="en-US" altLang="zh-TW" sz="1600" i="1">
                  <a:solidFill>
                    <a:srgbClr val="000000"/>
                  </a:solidFill>
                </a:rPr>
                <a:t>r</a:t>
              </a:r>
            </a:p>
          </p:txBody>
        </p:sp>
        <p:sp>
          <p:nvSpPr>
            <p:cNvPr id="43025" name="Rectangle 16"/>
            <p:cNvSpPr>
              <a:spLocks noChangeArrowheads="1"/>
            </p:cNvSpPr>
            <p:nvPr/>
          </p:nvSpPr>
          <p:spPr bwMode="auto">
            <a:xfrm>
              <a:off x="4508" y="5661"/>
              <a:ext cx="1123" cy="522"/>
            </a:xfrm>
            <a:prstGeom prst="rect">
              <a:avLst/>
            </a:prstGeom>
            <a:noFill/>
            <a:ln w="12700">
              <a:noFill/>
              <a:miter lim="800000"/>
              <a:headEnd/>
              <a:tailEnd/>
            </a:ln>
          </p:spPr>
          <p:txBody>
            <a:bodyPr lIns="12700" tIns="12700" rIns="12700" bIns="12700"/>
            <a:lstStyle/>
            <a:p>
              <a:pPr eaLnBrk="0" hangingPunct="0"/>
              <a:r>
                <a:rPr kumimoji="0" lang="en-US" altLang="zh-TW" sz="1600" i="1">
                  <a:solidFill>
                    <a:srgbClr val="000000"/>
                  </a:solidFill>
                </a:rPr>
                <a:t>MRR</a:t>
              </a:r>
              <a:r>
                <a:rPr kumimoji="0" lang="en-US" altLang="zh-TW" sz="1600" i="1" baseline="-25000">
                  <a:solidFill>
                    <a:srgbClr val="000000"/>
                  </a:solidFill>
                </a:rPr>
                <a:t>ACE</a:t>
              </a:r>
              <a:endParaRPr kumimoji="0" lang="en-US" altLang="zh-TW" sz="1600" i="1">
                <a:solidFill>
                  <a:srgbClr val="000000"/>
                </a:solidFill>
              </a:endParaRPr>
            </a:p>
          </p:txBody>
        </p:sp>
        <p:sp>
          <p:nvSpPr>
            <p:cNvPr id="43026" name="Rectangle 17"/>
            <p:cNvSpPr>
              <a:spLocks noChangeArrowheads="1"/>
            </p:cNvSpPr>
            <p:nvPr/>
          </p:nvSpPr>
          <p:spPr bwMode="auto">
            <a:xfrm>
              <a:off x="5040" y="5081"/>
              <a:ext cx="1083" cy="539"/>
            </a:xfrm>
            <a:prstGeom prst="rect">
              <a:avLst/>
            </a:prstGeom>
            <a:noFill/>
            <a:ln w="12700">
              <a:noFill/>
              <a:miter lim="800000"/>
              <a:headEnd/>
              <a:tailEnd/>
            </a:ln>
          </p:spPr>
          <p:txBody>
            <a:bodyPr lIns="12700" tIns="12700" rIns="12700" bIns="12700"/>
            <a:lstStyle/>
            <a:p>
              <a:pPr eaLnBrk="0" hangingPunct="0"/>
              <a:r>
                <a:rPr kumimoji="0" lang="en-US" altLang="zh-TW" sz="1600" i="1">
                  <a:solidFill>
                    <a:srgbClr val="000000"/>
                  </a:solidFill>
                </a:rPr>
                <a:t>MRR</a:t>
              </a:r>
              <a:r>
                <a:rPr kumimoji="0" lang="en-US" altLang="zh-TW" sz="1600" i="1" baseline="-25000">
                  <a:solidFill>
                    <a:srgbClr val="000000"/>
                  </a:solidFill>
                </a:rPr>
                <a:t>BOB</a:t>
              </a:r>
              <a:endParaRPr kumimoji="0" lang="en-US" altLang="zh-TW" sz="1600" i="1">
                <a:solidFill>
                  <a:srgbClr val="000000"/>
                </a:solidFill>
              </a:endParaRPr>
            </a:p>
          </p:txBody>
        </p:sp>
        <p:sp>
          <p:nvSpPr>
            <p:cNvPr id="263186" name="Line 18"/>
            <p:cNvSpPr>
              <a:spLocks noChangeShapeType="1"/>
            </p:cNvSpPr>
            <p:nvPr/>
          </p:nvSpPr>
          <p:spPr bwMode="auto">
            <a:xfrm>
              <a:off x="6414" y="2317"/>
              <a:ext cx="0" cy="3836"/>
            </a:xfrm>
            <a:prstGeom prst="line">
              <a:avLst/>
            </a:prstGeom>
            <a:noFill/>
            <a:ln w="12700">
              <a:solidFill>
                <a:srgbClr val="00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63187" name="Line 19"/>
            <p:cNvSpPr>
              <a:spLocks noChangeShapeType="1"/>
            </p:cNvSpPr>
            <p:nvPr/>
          </p:nvSpPr>
          <p:spPr bwMode="auto">
            <a:xfrm>
              <a:off x="6414" y="6123"/>
              <a:ext cx="3962" cy="2"/>
            </a:xfrm>
            <a:prstGeom prst="line">
              <a:avLst/>
            </a:prstGeom>
            <a:noFill/>
            <a:ln w="12700">
              <a:solidFill>
                <a:srgbClr val="00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43029" name="Rectangle 20"/>
            <p:cNvSpPr>
              <a:spLocks noChangeArrowheads="1"/>
            </p:cNvSpPr>
            <p:nvPr/>
          </p:nvSpPr>
          <p:spPr bwMode="auto">
            <a:xfrm>
              <a:off x="5926" y="1569"/>
              <a:ext cx="1144" cy="461"/>
            </a:xfrm>
            <a:prstGeom prst="rect">
              <a:avLst/>
            </a:prstGeom>
            <a:noFill/>
            <a:ln w="12700">
              <a:noFill/>
              <a:miter lim="800000"/>
              <a:headEnd/>
              <a:tailEnd/>
            </a:ln>
          </p:spPr>
          <p:txBody>
            <a:bodyPr lIns="12700" tIns="12700" rIns="12700" bIns="12700"/>
            <a:lstStyle/>
            <a:p>
              <a:pPr eaLnBrk="0" hangingPunct="0"/>
              <a:r>
                <a:rPr kumimoji="0" lang="en-US" altLang="zh-TW" sz="1600">
                  <a:solidFill>
                    <a:srgbClr val="000000"/>
                  </a:solidFill>
                </a:rPr>
                <a:t>Dollars</a:t>
              </a:r>
            </a:p>
          </p:txBody>
        </p:sp>
        <p:sp>
          <p:nvSpPr>
            <p:cNvPr id="263189" name="Line 21"/>
            <p:cNvSpPr>
              <a:spLocks noChangeShapeType="1"/>
            </p:cNvSpPr>
            <p:nvPr/>
          </p:nvSpPr>
          <p:spPr bwMode="auto">
            <a:xfrm>
              <a:off x="7494" y="4415"/>
              <a:ext cx="0" cy="1708"/>
            </a:xfrm>
            <a:prstGeom prst="line">
              <a:avLst/>
            </a:prstGeom>
            <a:noFill/>
            <a:ln w="6350">
              <a:solidFill>
                <a:srgbClr val="000000"/>
              </a:solidFill>
              <a:prstDash val="sysDot"/>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43031" name="Rectangle 22"/>
            <p:cNvSpPr>
              <a:spLocks noChangeArrowheads="1"/>
            </p:cNvSpPr>
            <p:nvPr/>
          </p:nvSpPr>
          <p:spPr bwMode="auto">
            <a:xfrm>
              <a:off x="8607" y="6137"/>
              <a:ext cx="341" cy="329"/>
            </a:xfrm>
            <a:prstGeom prst="rect">
              <a:avLst/>
            </a:prstGeom>
            <a:noFill/>
            <a:ln w="12700">
              <a:noFill/>
              <a:miter lim="800000"/>
              <a:headEnd/>
              <a:tailEnd/>
            </a:ln>
          </p:spPr>
          <p:txBody>
            <a:bodyPr lIns="12700" tIns="12700" rIns="12700" bIns="12700"/>
            <a:lstStyle/>
            <a:p>
              <a:pPr eaLnBrk="0" hangingPunct="0"/>
              <a:r>
                <a:rPr kumimoji="0" lang="en-US" altLang="zh-TW" sz="1600">
                  <a:solidFill>
                    <a:srgbClr val="000000"/>
                  </a:solidFill>
                </a:rPr>
                <a:t>12</a:t>
              </a:r>
            </a:p>
          </p:txBody>
        </p:sp>
        <p:sp>
          <p:nvSpPr>
            <p:cNvPr id="43032" name="Rectangle 23"/>
            <p:cNvSpPr>
              <a:spLocks noChangeArrowheads="1"/>
            </p:cNvSpPr>
            <p:nvPr/>
          </p:nvSpPr>
          <p:spPr bwMode="auto">
            <a:xfrm>
              <a:off x="7366" y="6137"/>
              <a:ext cx="341" cy="329"/>
            </a:xfrm>
            <a:prstGeom prst="rect">
              <a:avLst/>
            </a:prstGeom>
            <a:noFill/>
            <a:ln w="12700">
              <a:noFill/>
              <a:miter lim="800000"/>
              <a:headEnd/>
              <a:tailEnd/>
            </a:ln>
          </p:spPr>
          <p:txBody>
            <a:bodyPr lIns="12700" tIns="12700" rIns="12700" bIns="12700"/>
            <a:lstStyle/>
            <a:p>
              <a:pPr eaLnBrk="0" hangingPunct="0"/>
              <a:r>
                <a:rPr kumimoji="0" lang="en-US" altLang="zh-TW" sz="1600">
                  <a:solidFill>
                    <a:srgbClr val="000000"/>
                  </a:solidFill>
                </a:rPr>
                <a:t>11</a:t>
              </a:r>
            </a:p>
          </p:txBody>
        </p:sp>
        <p:sp>
          <p:nvSpPr>
            <p:cNvPr id="263192" name="Arc 24"/>
            <p:cNvSpPr>
              <a:spLocks/>
            </p:cNvSpPr>
            <p:nvPr/>
          </p:nvSpPr>
          <p:spPr bwMode="auto">
            <a:xfrm flipH="1">
              <a:off x="6569" y="3660"/>
              <a:ext cx="3374" cy="22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FF0000"/>
              </a:solidFill>
              <a:round/>
              <a:headEnd/>
              <a:tailEnd/>
            </a:ln>
            <a:effectLst/>
          </p:spPr>
          <p:txBody>
            <a:bodyPr/>
            <a:lstStyle/>
            <a:p>
              <a:pPr>
                <a:defRPr/>
              </a:pPr>
              <a:endParaRPr kumimoji="0" lang="zh-TW" altLang="en-US">
                <a:solidFill>
                  <a:srgbClr val="000000"/>
                </a:solidFill>
                <a:latin typeface="Arial" charset="0"/>
                <a:ea typeface="+mn-ea"/>
              </a:endParaRPr>
            </a:p>
          </p:txBody>
        </p:sp>
        <p:sp>
          <p:nvSpPr>
            <p:cNvPr id="43034" name="Rectangle 25"/>
            <p:cNvSpPr>
              <a:spLocks noChangeArrowheads="1"/>
            </p:cNvSpPr>
            <p:nvPr/>
          </p:nvSpPr>
          <p:spPr bwMode="auto">
            <a:xfrm>
              <a:off x="5960" y="2426"/>
              <a:ext cx="459" cy="379"/>
            </a:xfrm>
            <a:prstGeom prst="rect">
              <a:avLst/>
            </a:prstGeom>
            <a:noFill/>
            <a:ln w="12700">
              <a:noFill/>
              <a:miter lim="800000"/>
              <a:headEnd/>
              <a:tailEnd/>
            </a:ln>
          </p:spPr>
          <p:txBody>
            <a:bodyPr lIns="12700" tIns="12700" rIns="12700" bIns="12700"/>
            <a:lstStyle/>
            <a:p>
              <a:pPr eaLnBrk="0" hangingPunct="0"/>
              <a:r>
                <a:rPr kumimoji="0" lang="en-US" altLang="zh-TW" sz="1600" i="1">
                  <a:solidFill>
                    <a:srgbClr val="000000"/>
                  </a:solidFill>
                </a:rPr>
                <a:t>w</a:t>
              </a:r>
              <a:r>
                <a:rPr kumimoji="0" lang="en-US" altLang="zh-TW" sz="1600" i="1" baseline="-25000">
                  <a:solidFill>
                    <a:srgbClr val="000000"/>
                  </a:solidFill>
                </a:rPr>
                <a:t>HS</a:t>
              </a:r>
              <a:endParaRPr kumimoji="0" lang="en-US" altLang="zh-TW" sz="1600" i="1">
                <a:solidFill>
                  <a:srgbClr val="000000"/>
                </a:solidFill>
              </a:endParaRPr>
            </a:p>
          </p:txBody>
        </p:sp>
        <p:sp>
          <p:nvSpPr>
            <p:cNvPr id="43035" name="Rectangle 26"/>
            <p:cNvSpPr>
              <a:spLocks noChangeArrowheads="1"/>
            </p:cNvSpPr>
            <p:nvPr/>
          </p:nvSpPr>
          <p:spPr bwMode="auto">
            <a:xfrm>
              <a:off x="5838" y="3544"/>
              <a:ext cx="582" cy="379"/>
            </a:xfrm>
            <a:prstGeom prst="rect">
              <a:avLst/>
            </a:prstGeom>
            <a:noFill/>
            <a:ln w="12700">
              <a:noFill/>
              <a:miter lim="800000"/>
              <a:headEnd/>
              <a:tailEnd/>
            </a:ln>
          </p:spPr>
          <p:txBody>
            <a:bodyPr lIns="12700" tIns="12700" rIns="12700" bIns="12700"/>
            <a:lstStyle/>
            <a:p>
              <a:pPr eaLnBrk="0" hangingPunct="0"/>
              <a:r>
                <a:rPr kumimoji="0" lang="en-US" altLang="zh-TW" sz="1600" i="1">
                  <a:solidFill>
                    <a:srgbClr val="000000"/>
                  </a:solidFill>
                </a:rPr>
                <a:t>w</a:t>
              </a:r>
              <a:r>
                <a:rPr kumimoji="0" lang="en-US" altLang="zh-TW" sz="1600" i="1" baseline="-25000">
                  <a:solidFill>
                    <a:srgbClr val="000000"/>
                  </a:solidFill>
                </a:rPr>
                <a:t>ACE</a:t>
              </a:r>
              <a:endParaRPr kumimoji="0" lang="en-US" altLang="zh-TW" sz="1600" i="1">
                <a:solidFill>
                  <a:srgbClr val="000000"/>
                </a:solidFill>
              </a:endParaRPr>
            </a:p>
          </p:txBody>
        </p:sp>
        <p:sp>
          <p:nvSpPr>
            <p:cNvPr id="43036" name="Rectangle 27"/>
            <p:cNvSpPr>
              <a:spLocks noChangeArrowheads="1"/>
            </p:cNvSpPr>
            <p:nvPr/>
          </p:nvSpPr>
          <p:spPr bwMode="auto">
            <a:xfrm>
              <a:off x="7538" y="4357"/>
              <a:ext cx="582" cy="379"/>
            </a:xfrm>
            <a:prstGeom prst="rect">
              <a:avLst/>
            </a:prstGeom>
            <a:noFill/>
            <a:ln w="12700">
              <a:noFill/>
              <a:miter lim="800000"/>
              <a:headEnd/>
              <a:tailEnd/>
            </a:ln>
          </p:spPr>
          <p:txBody>
            <a:bodyPr lIns="12700" tIns="12700" rIns="12700" bIns="12700"/>
            <a:lstStyle/>
            <a:p>
              <a:pPr eaLnBrk="0" hangingPunct="0"/>
              <a:r>
                <a:rPr kumimoji="0" lang="en-US" altLang="zh-TW" sz="1600" i="1">
                  <a:solidFill>
                    <a:srgbClr val="000000"/>
                  </a:solidFill>
                </a:rPr>
                <a:t>P</a:t>
              </a:r>
              <a:r>
                <a:rPr kumimoji="0" lang="en-US" altLang="zh-TW" sz="1600" i="1" baseline="-25000">
                  <a:solidFill>
                    <a:srgbClr val="000000"/>
                  </a:solidFill>
                </a:rPr>
                <a:t>ACE</a:t>
              </a:r>
              <a:endParaRPr kumimoji="0" lang="en-US" altLang="zh-TW" sz="1600" i="1">
                <a:solidFill>
                  <a:srgbClr val="000000"/>
                </a:solidFill>
              </a:endParaRPr>
            </a:p>
          </p:txBody>
        </p:sp>
        <p:sp>
          <p:nvSpPr>
            <p:cNvPr id="43037" name="Rectangle 28"/>
            <p:cNvSpPr>
              <a:spLocks noChangeArrowheads="1"/>
            </p:cNvSpPr>
            <p:nvPr/>
          </p:nvSpPr>
          <p:spPr bwMode="auto">
            <a:xfrm>
              <a:off x="5631" y="4157"/>
              <a:ext cx="820" cy="405"/>
            </a:xfrm>
            <a:prstGeom prst="rect">
              <a:avLst/>
            </a:prstGeom>
            <a:noFill/>
            <a:ln w="12700">
              <a:noFill/>
              <a:miter lim="800000"/>
              <a:headEnd/>
              <a:tailEnd/>
            </a:ln>
          </p:spPr>
          <p:txBody>
            <a:bodyPr lIns="12700" tIns="12700" rIns="12700" bIns="12700"/>
            <a:lstStyle/>
            <a:p>
              <a:pPr eaLnBrk="0" hangingPunct="0"/>
              <a:r>
                <a:rPr kumimoji="0" lang="en-US" altLang="zh-TW" sz="1600" i="1">
                  <a:solidFill>
                    <a:srgbClr val="000000"/>
                  </a:solidFill>
                </a:rPr>
                <a:t>w</a:t>
              </a:r>
              <a:r>
                <a:rPr kumimoji="0" lang="en-US" altLang="zh-TW" sz="1600" i="1" baseline="-25000">
                  <a:solidFill>
                    <a:srgbClr val="000000"/>
                  </a:solidFill>
                </a:rPr>
                <a:t>DROP</a:t>
              </a:r>
              <a:endParaRPr kumimoji="0" lang="en-US" altLang="zh-TW" sz="1600" i="1">
                <a:solidFill>
                  <a:srgbClr val="000000"/>
                </a:solidFill>
              </a:endParaRPr>
            </a:p>
          </p:txBody>
        </p:sp>
        <p:sp>
          <p:nvSpPr>
            <p:cNvPr id="263197" name="Line 29"/>
            <p:cNvSpPr>
              <a:spLocks noChangeShapeType="1"/>
            </p:cNvSpPr>
            <p:nvPr/>
          </p:nvSpPr>
          <p:spPr bwMode="auto">
            <a:xfrm>
              <a:off x="1833" y="3983"/>
              <a:ext cx="2633" cy="1983"/>
            </a:xfrm>
            <a:prstGeom prst="line">
              <a:avLst/>
            </a:prstGeom>
            <a:noFill/>
            <a:ln w="12700">
              <a:solidFill>
                <a:srgbClr val="FF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63198" name="Line 30"/>
            <p:cNvSpPr>
              <a:spLocks noChangeShapeType="1"/>
            </p:cNvSpPr>
            <p:nvPr/>
          </p:nvSpPr>
          <p:spPr bwMode="auto">
            <a:xfrm>
              <a:off x="2599" y="4593"/>
              <a:ext cx="4" cy="1583"/>
            </a:xfrm>
            <a:prstGeom prst="line">
              <a:avLst/>
            </a:prstGeom>
            <a:noFill/>
            <a:ln w="6350">
              <a:solidFill>
                <a:srgbClr val="000000"/>
              </a:solidFill>
              <a:prstDash val="sysDot"/>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63199" name="Line 31"/>
            <p:cNvSpPr>
              <a:spLocks noChangeShapeType="1"/>
            </p:cNvSpPr>
            <p:nvPr/>
          </p:nvSpPr>
          <p:spPr bwMode="auto">
            <a:xfrm flipH="1">
              <a:off x="6390" y="4370"/>
              <a:ext cx="1071" cy="0"/>
            </a:xfrm>
            <a:prstGeom prst="line">
              <a:avLst/>
            </a:prstGeom>
            <a:noFill/>
            <a:ln w="6350">
              <a:solidFill>
                <a:srgbClr val="000000"/>
              </a:solidFill>
              <a:prstDash val="sysDot"/>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43041" name="Rectangle 32"/>
            <p:cNvSpPr>
              <a:spLocks noChangeArrowheads="1"/>
            </p:cNvSpPr>
            <p:nvPr/>
          </p:nvSpPr>
          <p:spPr bwMode="auto">
            <a:xfrm>
              <a:off x="9102" y="1974"/>
              <a:ext cx="253" cy="365"/>
            </a:xfrm>
            <a:prstGeom prst="rect">
              <a:avLst/>
            </a:prstGeom>
            <a:noFill/>
            <a:ln w="12700">
              <a:noFill/>
              <a:miter lim="800000"/>
              <a:headEnd/>
              <a:tailEnd/>
            </a:ln>
          </p:spPr>
          <p:txBody>
            <a:bodyPr lIns="12700" tIns="12700" rIns="12700" bIns="12700"/>
            <a:lstStyle/>
            <a:p>
              <a:pPr eaLnBrk="0" hangingPunct="0"/>
              <a:r>
                <a:rPr kumimoji="0" lang="en-US" altLang="zh-TW" sz="1600" i="1">
                  <a:solidFill>
                    <a:srgbClr val="000000"/>
                  </a:solidFill>
                </a:rPr>
                <a:t>Z</a:t>
              </a:r>
            </a:p>
          </p:txBody>
        </p:sp>
        <p:sp>
          <p:nvSpPr>
            <p:cNvPr id="263201" name="Arc 33"/>
            <p:cNvSpPr>
              <a:spLocks/>
            </p:cNvSpPr>
            <p:nvPr/>
          </p:nvSpPr>
          <p:spPr bwMode="auto">
            <a:xfrm flipH="1">
              <a:off x="6499" y="2512"/>
              <a:ext cx="3164" cy="297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0000"/>
              </a:solidFill>
              <a:round/>
              <a:headEnd/>
              <a:tailEnd/>
            </a:ln>
            <a:effectLst/>
          </p:spPr>
          <p:txBody>
            <a:bodyPr/>
            <a:lstStyle/>
            <a:p>
              <a:pPr>
                <a:defRPr/>
              </a:pPr>
              <a:endParaRPr kumimoji="0" lang="zh-TW" altLang="en-US">
                <a:solidFill>
                  <a:srgbClr val="000000"/>
                </a:solidFill>
                <a:latin typeface="Arial" charset="0"/>
                <a:ea typeface="+mn-ea"/>
              </a:endParaRPr>
            </a:p>
          </p:txBody>
        </p:sp>
        <p:sp>
          <p:nvSpPr>
            <p:cNvPr id="43043" name="Rectangle 34"/>
            <p:cNvSpPr>
              <a:spLocks noChangeArrowheads="1"/>
            </p:cNvSpPr>
            <p:nvPr/>
          </p:nvSpPr>
          <p:spPr bwMode="auto">
            <a:xfrm>
              <a:off x="9755" y="2338"/>
              <a:ext cx="495" cy="365"/>
            </a:xfrm>
            <a:prstGeom prst="rect">
              <a:avLst/>
            </a:prstGeom>
            <a:noFill/>
            <a:ln w="12700">
              <a:noFill/>
              <a:miter lim="800000"/>
              <a:headEnd/>
              <a:tailEnd/>
            </a:ln>
          </p:spPr>
          <p:txBody>
            <a:bodyPr lIns="12700" tIns="12700" rIns="12700" bIns="12700"/>
            <a:lstStyle/>
            <a:p>
              <a:pPr eaLnBrk="0" hangingPunct="0"/>
              <a:r>
                <a:rPr kumimoji="0" lang="en-US" altLang="zh-TW" sz="1600" i="1">
                  <a:solidFill>
                    <a:srgbClr val="000000"/>
                  </a:solidFill>
                </a:rPr>
                <a:t>Bob</a:t>
              </a:r>
              <a:endParaRPr kumimoji="0" lang="en-US" altLang="zh-TW" sz="1600">
                <a:solidFill>
                  <a:srgbClr val="000000"/>
                </a:solidFill>
              </a:endParaRPr>
            </a:p>
          </p:txBody>
        </p:sp>
        <p:sp>
          <p:nvSpPr>
            <p:cNvPr id="263203" name="Line 35"/>
            <p:cNvSpPr>
              <a:spLocks noChangeShapeType="1"/>
            </p:cNvSpPr>
            <p:nvPr/>
          </p:nvSpPr>
          <p:spPr bwMode="auto">
            <a:xfrm flipH="1">
              <a:off x="7088" y="2290"/>
              <a:ext cx="1964" cy="2633"/>
            </a:xfrm>
            <a:prstGeom prst="line">
              <a:avLst/>
            </a:prstGeom>
            <a:noFill/>
            <a:ln w="25400">
              <a:solidFill>
                <a:srgbClr val="00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43045" name="Rectangle 36"/>
            <p:cNvSpPr>
              <a:spLocks noChangeArrowheads="1"/>
            </p:cNvSpPr>
            <p:nvPr/>
          </p:nvSpPr>
          <p:spPr bwMode="auto">
            <a:xfrm>
              <a:off x="10005" y="3475"/>
              <a:ext cx="477" cy="342"/>
            </a:xfrm>
            <a:prstGeom prst="rect">
              <a:avLst/>
            </a:prstGeom>
            <a:noFill/>
            <a:ln w="12700">
              <a:noFill/>
              <a:miter lim="800000"/>
              <a:headEnd/>
              <a:tailEnd/>
            </a:ln>
          </p:spPr>
          <p:txBody>
            <a:bodyPr lIns="12700" tIns="12700" rIns="12700" bIns="12700"/>
            <a:lstStyle/>
            <a:p>
              <a:pPr eaLnBrk="0" hangingPunct="0"/>
              <a:r>
                <a:rPr kumimoji="0" lang="en-US" altLang="zh-TW" sz="1600" i="1">
                  <a:solidFill>
                    <a:srgbClr val="000000"/>
                  </a:solidFill>
                </a:rPr>
                <a:t>Ace</a:t>
              </a:r>
              <a:endParaRPr kumimoji="0" lang="en-US" altLang="zh-TW" sz="1600">
                <a:solidFill>
                  <a:srgbClr val="000000"/>
                </a:solidFill>
              </a:endParaRPr>
            </a:p>
          </p:txBody>
        </p:sp>
        <p:sp>
          <p:nvSpPr>
            <p:cNvPr id="263205" name="Line 37"/>
            <p:cNvSpPr>
              <a:spLocks noChangeShapeType="1"/>
            </p:cNvSpPr>
            <p:nvPr/>
          </p:nvSpPr>
          <p:spPr bwMode="auto">
            <a:xfrm flipH="1">
              <a:off x="6399" y="2640"/>
              <a:ext cx="2368" cy="3"/>
            </a:xfrm>
            <a:prstGeom prst="line">
              <a:avLst/>
            </a:prstGeom>
            <a:noFill/>
            <a:ln w="6350">
              <a:solidFill>
                <a:srgbClr val="000000"/>
              </a:solidFill>
              <a:prstDash val="sysDot"/>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63206" name="Line 38"/>
            <p:cNvSpPr>
              <a:spLocks noChangeShapeType="1"/>
            </p:cNvSpPr>
            <p:nvPr/>
          </p:nvSpPr>
          <p:spPr bwMode="auto">
            <a:xfrm flipH="1">
              <a:off x="6434" y="3803"/>
              <a:ext cx="2305" cy="2"/>
            </a:xfrm>
            <a:prstGeom prst="line">
              <a:avLst/>
            </a:prstGeom>
            <a:noFill/>
            <a:ln w="6350">
              <a:solidFill>
                <a:srgbClr val="000000"/>
              </a:solidFill>
              <a:prstDash val="sysDot"/>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63207" name="Line 39"/>
            <p:cNvSpPr>
              <a:spLocks noChangeShapeType="1"/>
            </p:cNvSpPr>
            <p:nvPr/>
          </p:nvSpPr>
          <p:spPr bwMode="auto">
            <a:xfrm>
              <a:off x="8793" y="2652"/>
              <a:ext cx="0" cy="3493"/>
            </a:xfrm>
            <a:prstGeom prst="line">
              <a:avLst/>
            </a:prstGeom>
            <a:noFill/>
            <a:ln w="6350">
              <a:solidFill>
                <a:srgbClr val="000000"/>
              </a:solidFill>
              <a:prstDash val="sysDot"/>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63208" name="Oval 40"/>
            <p:cNvSpPr>
              <a:spLocks noChangeArrowheads="1"/>
            </p:cNvSpPr>
            <p:nvPr/>
          </p:nvSpPr>
          <p:spPr bwMode="auto">
            <a:xfrm>
              <a:off x="2564" y="4515"/>
              <a:ext cx="105" cy="105"/>
            </a:xfrm>
            <a:prstGeom prst="ellipse">
              <a:avLst/>
            </a:prstGeom>
            <a:solidFill>
              <a:srgbClr val="000000"/>
            </a:solidFill>
            <a:ln w="6350">
              <a:noFill/>
              <a:round/>
              <a:headEnd/>
              <a:tailEnd/>
            </a:ln>
            <a:effectLst/>
          </p:spPr>
          <p:txBody>
            <a:bodyPr/>
            <a:lstStyle/>
            <a:p>
              <a:pPr>
                <a:defRPr/>
              </a:pPr>
              <a:endParaRPr kumimoji="0" lang="zh-TW" altLang="en-US">
                <a:solidFill>
                  <a:srgbClr val="000000"/>
                </a:solidFill>
                <a:latin typeface="Arial" charset="0"/>
                <a:ea typeface="+mn-ea"/>
              </a:endParaRPr>
            </a:p>
          </p:txBody>
        </p:sp>
        <p:sp>
          <p:nvSpPr>
            <p:cNvPr id="263209" name="Oval 41"/>
            <p:cNvSpPr>
              <a:spLocks noChangeArrowheads="1"/>
            </p:cNvSpPr>
            <p:nvPr/>
          </p:nvSpPr>
          <p:spPr bwMode="auto">
            <a:xfrm>
              <a:off x="3880" y="4515"/>
              <a:ext cx="105" cy="105"/>
            </a:xfrm>
            <a:prstGeom prst="ellipse">
              <a:avLst/>
            </a:prstGeom>
            <a:solidFill>
              <a:srgbClr val="000000"/>
            </a:solidFill>
            <a:ln w="6350">
              <a:noFill/>
              <a:round/>
              <a:headEnd/>
              <a:tailEnd/>
            </a:ln>
            <a:effectLst/>
          </p:spPr>
          <p:txBody>
            <a:bodyPr/>
            <a:lstStyle/>
            <a:p>
              <a:pPr>
                <a:defRPr/>
              </a:pPr>
              <a:endParaRPr kumimoji="0" lang="zh-TW" altLang="en-US">
                <a:solidFill>
                  <a:srgbClr val="000000"/>
                </a:solidFill>
                <a:latin typeface="Arial" charset="0"/>
                <a:ea typeface="+mn-ea"/>
              </a:endParaRPr>
            </a:p>
          </p:txBody>
        </p:sp>
        <p:sp>
          <p:nvSpPr>
            <p:cNvPr id="263210" name="Oval 42"/>
            <p:cNvSpPr>
              <a:spLocks noChangeArrowheads="1"/>
            </p:cNvSpPr>
            <p:nvPr/>
          </p:nvSpPr>
          <p:spPr bwMode="auto">
            <a:xfrm>
              <a:off x="8743" y="3740"/>
              <a:ext cx="105" cy="105"/>
            </a:xfrm>
            <a:prstGeom prst="ellipse">
              <a:avLst/>
            </a:prstGeom>
            <a:solidFill>
              <a:srgbClr val="000000"/>
            </a:solidFill>
            <a:ln w="6350">
              <a:noFill/>
              <a:round/>
              <a:headEnd/>
              <a:tailEnd/>
            </a:ln>
            <a:effectLst/>
          </p:spPr>
          <p:txBody>
            <a:bodyPr/>
            <a:lstStyle/>
            <a:p>
              <a:pPr>
                <a:defRPr/>
              </a:pPr>
              <a:endParaRPr kumimoji="0" lang="zh-TW" altLang="en-US">
                <a:solidFill>
                  <a:srgbClr val="000000"/>
                </a:solidFill>
                <a:latin typeface="Arial" charset="0"/>
                <a:ea typeface="+mn-ea"/>
              </a:endParaRPr>
            </a:p>
          </p:txBody>
        </p:sp>
      </p:grpSp>
      <p:sp>
        <p:nvSpPr>
          <p:cNvPr id="43012" name="Rectangle 43"/>
          <p:cNvSpPr>
            <a:spLocks noChangeArrowheads="1"/>
          </p:cNvSpPr>
          <p:nvPr/>
        </p:nvSpPr>
        <p:spPr bwMode="auto">
          <a:xfrm>
            <a:off x="285750" y="4929188"/>
            <a:ext cx="8077200" cy="1754187"/>
          </a:xfrm>
          <a:prstGeom prst="rect">
            <a:avLst/>
          </a:prstGeom>
          <a:noFill/>
          <a:ln w="9525">
            <a:noFill/>
            <a:miter lim="800000"/>
            <a:headEnd/>
            <a:tailEnd/>
          </a:ln>
        </p:spPr>
        <p:txBody>
          <a:bodyPr>
            <a:spAutoFit/>
          </a:bodyPr>
          <a:lstStyle/>
          <a:p>
            <a:r>
              <a:rPr kumimoji="0" lang="en-US" altLang="zh-TW">
                <a:solidFill>
                  <a:srgbClr val="000000"/>
                </a:solidFill>
                <a:cs typeface="Times New Roman" pitchFamily="18" charset="0"/>
              </a:rPr>
              <a:t>Ace and Bob have the same discount rate (</a:t>
            </a:r>
            <a:r>
              <a:rPr kumimoji="0" lang="en-US" altLang="zh-TW" i="1">
                <a:solidFill>
                  <a:srgbClr val="000000"/>
                </a:solidFill>
                <a:cs typeface="Times New Roman" pitchFamily="18" charset="0"/>
              </a:rPr>
              <a:t>r</a:t>
            </a:r>
            <a:r>
              <a:rPr kumimoji="0" lang="en-US" altLang="zh-TW">
                <a:solidFill>
                  <a:srgbClr val="000000"/>
                </a:solidFill>
                <a:cs typeface="Times New Roman" pitchFamily="18" charset="0"/>
              </a:rPr>
              <a:t>) but each worker faces a different wage-schooling locus. Ace drops out of high school and Bob gets a high school diploma. The wage differential between Bob and Ace (</a:t>
            </a:r>
            <a:r>
              <a:rPr kumimoji="0" lang="en-US" altLang="zh-TW" i="1">
                <a:solidFill>
                  <a:srgbClr val="000000"/>
                </a:solidFill>
                <a:cs typeface="Times New Roman" pitchFamily="18" charset="0"/>
              </a:rPr>
              <a:t>w</a:t>
            </a:r>
            <a:r>
              <a:rPr kumimoji="0" lang="en-US" altLang="zh-TW" i="1" baseline="-25000">
                <a:solidFill>
                  <a:srgbClr val="000000"/>
                </a:solidFill>
                <a:cs typeface="Times New Roman" pitchFamily="18" charset="0"/>
              </a:rPr>
              <a:t>HS</a:t>
            </a:r>
            <a:r>
              <a:rPr kumimoji="0" lang="en-US" altLang="zh-TW">
                <a:solidFill>
                  <a:srgbClr val="000000"/>
                </a:solidFill>
                <a:cs typeface="Times New Roman" pitchFamily="18" charset="0"/>
              </a:rPr>
              <a:t> - </a:t>
            </a:r>
            <a:r>
              <a:rPr kumimoji="0" lang="en-US" altLang="zh-TW" i="1">
                <a:solidFill>
                  <a:srgbClr val="000000"/>
                </a:solidFill>
                <a:cs typeface="Times New Roman" pitchFamily="18" charset="0"/>
              </a:rPr>
              <a:t>w</a:t>
            </a:r>
            <a:r>
              <a:rPr kumimoji="0" lang="en-US" altLang="zh-TW" i="1" baseline="-25000">
                <a:solidFill>
                  <a:srgbClr val="000000"/>
                </a:solidFill>
                <a:cs typeface="Times New Roman" pitchFamily="18" charset="0"/>
              </a:rPr>
              <a:t>DROP</a:t>
            </a:r>
            <a:r>
              <a:rPr kumimoji="0" lang="en-US" altLang="zh-TW">
                <a:solidFill>
                  <a:srgbClr val="000000"/>
                </a:solidFill>
                <a:cs typeface="Times New Roman" pitchFamily="18" charset="0"/>
              </a:rPr>
              <a:t>) arises both because Bob goes to school for one more year and because Bob is more able. As a result, this wage differential does not tells us by how much Ace’s earnings would increase if he were to complete high school (</a:t>
            </a:r>
            <a:r>
              <a:rPr kumimoji="0" lang="en-US" altLang="zh-TW" i="1">
                <a:solidFill>
                  <a:srgbClr val="000000"/>
                </a:solidFill>
                <a:cs typeface="Times New Roman" pitchFamily="18" charset="0"/>
              </a:rPr>
              <a:t>w</a:t>
            </a:r>
            <a:r>
              <a:rPr kumimoji="0" lang="en-US" altLang="zh-TW" i="1" baseline="-25000">
                <a:solidFill>
                  <a:srgbClr val="000000"/>
                </a:solidFill>
                <a:cs typeface="Times New Roman" pitchFamily="18" charset="0"/>
              </a:rPr>
              <a:t>ACE</a:t>
            </a:r>
            <a:r>
              <a:rPr kumimoji="0" lang="en-US" altLang="zh-TW">
                <a:solidFill>
                  <a:srgbClr val="000000"/>
                </a:solidFill>
                <a:cs typeface="Times New Roman" pitchFamily="18" charset="0"/>
              </a:rPr>
              <a:t> - </a:t>
            </a:r>
            <a:r>
              <a:rPr kumimoji="0" lang="en-US" altLang="zh-TW" i="1">
                <a:solidFill>
                  <a:srgbClr val="000000"/>
                </a:solidFill>
                <a:cs typeface="Times New Roman" pitchFamily="18" charset="0"/>
              </a:rPr>
              <a:t>w</a:t>
            </a:r>
            <a:r>
              <a:rPr kumimoji="0" lang="en-US" altLang="zh-TW" i="1" baseline="-25000">
                <a:solidFill>
                  <a:srgbClr val="000000"/>
                </a:solidFill>
                <a:cs typeface="Times New Roman" pitchFamily="18" charset="0"/>
              </a:rPr>
              <a:t>DROP</a:t>
            </a:r>
            <a:r>
              <a:rPr kumimoji="0" lang="en-US" altLang="zh-TW">
                <a:solidFill>
                  <a:srgbClr val="000000"/>
                </a:solidFill>
                <a:cs typeface="Times New Roman" pitchFamily="18" charset="0"/>
              </a:rPr>
              <a:t>).</a:t>
            </a:r>
            <a:r>
              <a:rPr kumimoji="0" lang="en-US" altLang="zh-TW">
                <a:solidFill>
                  <a:srgbClr val="000000"/>
                </a:solidFill>
              </a:rPr>
              <a:t> </a:t>
            </a:r>
          </a:p>
        </p:txBody>
      </p:sp>
      <p:sp>
        <p:nvSpPr>
          <p:cNvPr id="43013" name="投影片編號版面配置區 4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3287348E-5528-4902-BA27-9F74A5719FF1}" type="slidenum">
              <a:rPr lang="en-US" altLang="zh-TW" smtClean="0">
                <a:ea typeface="新細明體" pitchFamily="18" charset="-120"/>
              </a:rPr>
              <a:pPr/>
              <a:t>30</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115888"/>
            <a:ext cx="7991475" cy="1312862"/>
          </a:xfrm>
        </p:spPr>
        <p:txBody>
          <a:bodyPr/>
          <a:lstStyle/>
          <a:p>
            <a:pPr eaLnBrk="1" hangingPunct="1">
              <a:defRPr/>
            </a:pPr>
            <a:r>
              <a:rPr lang="en-US" altLang="zh-TW" sz="3600" dirty="0" smtClean="0"/>
              <a:t>3. Is Education a Good Investment?</a:t>
            </a:r>
          </a:p>
        </p:txBody>
      </p:sp>
      <p:sp>
        <p:nvSpPr>
          <p:cNvPr id="4101" name="Rectangle 3"/>
          <p:cNvSpPr>
            <a:spLocks noGrp="1" noChangeArrowheads="1"/>
          </p:cNvSpPr>
          <p:nvPr>
            <p:ph type="body" idx="1"/>
          </p:nvPr>
        </p:nvSpPr>
        <p:spPr>
          <a:xfrm>
            <a:off x="500063" y="1438275"/>
            <a:ext cx="8001000" cy="4530725"/>
          </a:xfrm>
        </p:spPr>
        <p:txBody>
          <a:bodyPr/>
          <a:lstStyle/>
          <a:p>
            <a:pPr marL="609600" indent="-609600" eaLnBrk="1" hangingPunct="1">
              <a:buFont typeface="Wingdings" pitchFamily="2" charset="2"/>
              <a:buNone/>
            </a:pPr>
            <a:r>
              <a:rPr lang="en-US" altLang="zh-TW" smtClean="0"/>
              <a:t>(1) Is Education a Good Investment for Individuals?</a:t>
            </a:r>
          </a:p>
          <a:p>
            <a:pPr marL="609600" indent="-609600" eaLnBrk="1" hangingPunct="1">
              <a:spcAft>
                <a:spcPts val="1800"/>
              </a:spcAft>
              <a:buFont typeface="Wingdings" pitchFamily="2" charset="2"/>
              <a:buNone/>
            </a:pPr>
            <a:r>
              <a:rPr lang="en-US" altLang="zh-TW" smtClean="0"/>
              <a:t>     </a:t>
            </a:r>
            <a:r>
              <a:rPr lang="zh-TW" altLang="en-US" smtClean="0"/>
              <a:t>  </a:t>
            </a:r>
            <a:r>
              <a:rPr lang="en-US" altLang="zh-TW" smtClean="0"/>
              <a:t>The rate of return typically estimated for the U.S. generally fall in the range of 5-15 percent. </a:t>
            </a:r>
          </a:p>
          <a:p>
            <a:pPr marL="609600" indent="-609600" eaLnBrk="1" hangingPunct="1">
              <a:spcAft>
                <a:spcPts val="1800"/>
              </a:spcAft>
              <a:buFont typeface="Wingdings" pitchFamily="2" charset="2"/>
              <a:buNone/>
            </a:pPr>
            <a:r>
              <a:rPr lang="en-US" altLang="zh-TW" smtClean="0"/>
              <a:t>     </a:t>
            </a:r>
            <a:r>
              <a:rPr lang="zh-TW" altLang="en-US" smtClean="0"/>
              <a:t> </a:t>
            </a:r>
            <a:r>
              <a:rPr lang="en-US" altLang="zh-TW" smtClean="0"/>
              <a:t> At first glance, an investment in education is about as good as an investment in stocks, bonds, or real estate.</a:t>
            </a:r>
          </a:p>
        </p:txBody>
      </p:sp>
      <p:sp>
        <p:nvSpPr>
          <p:cNvPr id="410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4098" name="Object 4"/>
          <p:cNvGraphicFramePr>
            <a:graphicFrameLocks noChangeAspect="1"/>
          </p:cNvGraphicFramePr>
          <p:nvPr/>
        </p:nvGraphicFramePr>
        <p:xfrm>
          <a:off x="0" y="0"/>
          <a:ext cx="190500" cy="152400"/>
        </p:xfrm>
        <a:graphic>
          <a:graphicData uri="http://schemas.openxmlformats.org/presentationml/2006/ole">
            <mc:AlternateContent xmlns:mc="http://schemas.openxmlformats.org/markup-compatibility/2006">
              <mc:Choice xmlns:v="urn:schemas-microsoft-com:vml" Requires="v">
                <p:oleObj spid="_x0000_s4172" name="方程式" r:id="rId3" imgW="190417" imgH="152334" progId="Equation.3">
                  <p:embed/>
                </p:oleObj>
              </mc:Choice>
              <mc:Fallback>
                <p:oleObj name="方程式" r:id="rId3" imgW="190417" imgH="152334"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3" name="Rectangle 7"/>
          <p:cNvSpPr>
            <a:spLocks noChangeArrowheads="1"/>
          </p:cNvSpPr>
          <p:nvPr/>
        </p:nvSpPr>
        <p:spPr bwMode="auto">
          <a:xfrm>
            <a:off x="0" y="335280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4099" name="Object 6"/>
          <p:cNvGraphicFramePr>
            <a:graphicFrameLocks noChangeAspect="1"/>
          </p:cNvGraphicFramePr>
          <p:nvPr/>
        </p:nvGraphicFramePr>
        <p:xfrm>
          <a:off x="428625" y="3214688"/>
          <a:ext cx="571500" cy="519112"/>
        </p:xfrm>
        <a:graphic>
          <a:graphicData uri="http://schemas.openxmlformats.org/presentationml/2006/ole">
            <mc:AlternateContent xmlns:mc="http://schemas.openxmlformats.org/markup-compatibility/2006">
              <mc:Choice xmlns:v="urn:schemas-microsoft-com:vml" Requires="v">
                <p:oleObj spid="_x0000_s4173" name="方程式" r:id="rId5" imgW="190417" imgH="152334" progId="Equation.3">
                  <p:embed/>
                </p:oleObj>
              </mc:Choice>
              <mc:Fallback>
                <p:oleObj name="方程式" r:id="rId5" imgW="190417" imgH="152334"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 y="3214688"/>
                        <a:ext cx="571500"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4" name="投影片編號版面配置區 8"/>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82F7D45E-EACF-4A7E-833E-1432796BBE80}" type="slidenum">
              <a:rPr lang="en-US" altLang="zh-TW" smtClean="0">
                <a:ea typeface="新細明體" pitchFamily="18" charset="-120"/>
              </a:rPr>
              <a:pPr/>
              <a:t>31</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500063" y="142875"/>
            <a:ext cx="7888287" cy="1125538"/>
          </a:xfrm>
        </p:spPr>
        <p:txBody>
          <a:bodyPr wrap="square" lIns="91440" tIns="45720" rIns="91440" bIns="45720" numCol="1" anchorCtr="0" compatLnSpc="1">
            <a:prstTxWarp prst="textNoShape">
              <a:avLst/>
            </a:prstTxWarp>
          </a:bodyPr>
          <a:lstStyle/>
          <a:p>
            <a:pPr eaLnBrk="1" hangingPunct="1"/>
            <a:r>
              <a:rPr lang="en-US" altLang="zh-TW" sz="3600" cap="none" smtClean="0"/>
              <a:t>EDUCATION AND THE WAGE GAP</a:t>
            </a:r>
          </a:p>
        </p:txBody>
      </p:sp>
      <p:sp>
        <p:nvSpPr>
          <p:cNvPr id="44035" name="Rectangle 3"/>
          <p:cNvSpPr>
            <a:spLocks noGrp="1" noChangeArrowheads="1"/>
          </p:cNvSpPr>
          <p:nvPr>
            <p:ph type="body" idx="1"/>
          </p:nvPr>
        </p:nvSpPr>
        <p:spPr>
          <a:xfrm>
            <a:off x="500063" y="1428750"/>
            <a:ext cx="8229600" cy="4724400"/>
          </a:xfrm>
          <a:noFill/>
        </p:spPr>
        <p:txBody>
          <a:bodyPr/>
          <a:lstStyle/>
          <a:p>
            <a:pPr eaLnBrk="1" hangingPunct="1">
              <a:lnSpc>
                <a:spcPct val="90000"/>
              </a:lnSpc>
            </a:pPr>
            <a:r>
              <a:rPr lang="en-US" altLang="zh-TW" smtClean="0"/>
              <a:t>Observed data on earnings and schooling does not allow us to estimate returns to schooling.</a:t>
            </a:r>
          </a:p>
          <a:p>
            <a:pPr eaLnBrk="1" hangingPunct="1">
              <a:lnSpc>
                <a:spcPct val="90000"/>
              </a:lnSpc>
            </a:pPr>
            <a:endParaRPr lang="en-US" altLang="zh-TW" sz="1200" smtClean="0"/>
          </a:p>
          <a:p>
            <a:pPr eaLnBrk="1" hangingPunct="1">
              <a:lnSpc>
                <a:spcPct val="90000"/>
              </a:lnSpc>
            </a:pPr>
            <a:r>
              <a:rPr lang="en-US" altLang="zh-TW" smtClean="0"/>
              <a:t>In theory, a more able person gets more from an additional year of education.</a:t>
            </a:r>
          </a:p>
          <a:p>
            <a:pPr eaLnBrk="1" hangingPunct="1">
              <a:lnSpc>
                <a:spcPct val="90000"/>
              </a:lnSpc>
            </a:pPr>
            <a:endParaRPr lang="en-US" altLang="zh-TW" sz="1200" smtClean="0"/>
          </a:p>
          <a:p>
            <a:pPr eaLnBrk="1" hangingPunct="1">
              <a:lnSpc>
                <a:spcPct val="90000"/>
              </a:lnSpc>
            </a:pPr>
            <a:r>
              <a:rPr lang="en-US" altLang="zh-TW" smtClean="0"/>
              <a:t>Ability bias: The extent to which unobserved ability differences exist affects estimates on returns to schooling, since the ability difference may be the true source of the wage differential.</a:t>
            </a:r>
          </a:p>
        </p:txBody>
      </p:sp>
      <p:sp>
        <p:nvSpPr>
          <p:cNvPr id="44036" name="投影片編號版面配置區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52BDCA09-F911-4EEE-9409-DA4A8D3E3B94}" type="slidenum">
              <a:rPr lang="en-US" altLang="zh-TW" smtClean="0">
                <a:ea typeface="新細明體" pitchFamily="18" charset="-120"/>
              </a:rPr>
              <a:pPr/>
              <a:t>32</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28625" y="142875"/>
            <a:ext cx="7467600" cy="1428750"/>
          </a:xfrm>
        </p:spPr>
        <p:txBody>
          <a:bodyPr/>
          <a:lstStyle/>
          <a:p>
            <a:pPr eaLnBrk="1" hangingPunct="1">
              <a:defRPr/>
            </a:pPr>
            <a:r>
              <a:rPr lang="en-US" altLang="zh-TW" sz="3600" dirty="0" smtClean="0"/>
              <a:t>Estimating the Rate of Return to Schooling</a:t>
            </a:r>
          </a:p>
        </p:txBody>
      </p:sp>
      <p:sp>
        <p:nvSpPr>
          <p:cNvPr id="45059" name="Rectangle 3"/>
          <p:cNvSpPr>
            <a:spLocks noGrp="1" noChangeArrowheads="1"/>
          </p:cNvSpPr>
          <p:nvPr>
            <p:ph type="body" idx="1"/>
          </p:nvPr>
        </p:nvSpPr>
        <p:spPr>
          <a:xfrm>
            <a:off x="500063" y="1714500"/>
            <a:ext cx="7858125" cy="4357688"/>
          </a:xfrm>
          <a:noFill/>
        </p:spPr>
        <p:txBody>
          <a:bodyPr/>
          <a:lstStyle/>
          <a:p>
            <a:pPr eaLnBrk="1" hangingPunct="1">
              <a:lnSpc>
                <a:spcPct val="90000"/>
              </a:lnSpc>
            </a:pPr>
            <a:r>
              <a:rPr lang="en-US" altLang="zh-TW" smtClean="0"/>
              <a:t>A typical empirical study estimates a regression of the form:</a:t>
            </a:r>
          </a:p>
          <a:p>
            <a:pPr algn="ctr" eaLnBrk="1" hangingPunct="1">
              <a:lnSpc>
                <a:spcPct val="90000"/>
              </a:lnSpc>
              <a:buFontTx/>
              <a:buNone/>
            </a:pPr>
            <a:r>
              <a:rPr lang="en-US" altLang="zh-TW" sz="3200" smtClean="0"/>
              <a:t>Log(w) = a</a:t>
            </a:r>
            <a:r>
              <a:rPr lang="en-US" altLang="zh-TW" sz="3200" smtClean="0">
                <a:cs typeface="Arial" charset="0"/>
              </a:rPr>
              <a:t>·</a:t>
            </a:r>
            <a:r>
              <a:rPr lang="en-US" altLang="zh-TW" sz="3200" smtClean="0"/>
              <a:t>s + other variables</a:t>
            </a:r>
          </a:p>
          <a:p>
            <a:pPr lvl="1" eaLnBrk="1" hangingPunct="1">
              <a:lnSpc>
                <a:spcPct val="90000"/>
              </a:lnSpc>
            </a:pPr>
            <a:endParaRPr lang="en-US" altLang="zh-TW" sz="1000" smtClean="0"/>
          </a:p>
          <a:p>
            <a:pPr lvl="1" eaLnBrk="1" hangingPunct="1">
              <a:lnSpc>
                <a:spcPct val="90000"/>
              </a:lnSpc>
            </a:pPr>
            <a:r>
              <a:rPr lang="en-US" altLang="zh-TW" sz="2800" smtClean="0"/>
              <a:t>w is the wage rate</a:t>
            </a:r>
          </a:p>
          <a:p>
            <a:pPr lvl="1" eaLnBrk="1" hangingPunct="1">
              <a:lnSpc>
                <a:spcPct val="90000"/>
              </a:lnSpc>
            </a:pPr>
            <a:r>
              <a:rPr lang="en-US" altLang="zh-TW" sz="2800" smtClean="0"/>
              <a:t>s is the years of schooling</a:t>
            </a:r>
          </a:p>
          <a:p>
            <a:pPr lvl="1" eaLnBrk="1" hangingPunct="1">
              <a:lnSpc>
                <a:spcPct val="90000"/>
              </a:lnSpc>
            </a:pPr>
            <a:r>
              <a:rPr lang="en-US" altLang="zh-TW" sz="2800" smtClean="0"/>
              <a:t>a is the coefficient that estimates the rate of return to an additional year of schooling</a:t>
            </a:r>
          </a:p>
        </p:txBody>
      </p:sp>
      <p:sp>
        <p:nvSpPr>
          <p:cNvPr id="45060" name="投影片編號版面配置區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5FCF81B6-27CA-4069-B3DD-1868F78CEBCA}" type="slidenum">
              <a:rPr lang="en-US" altLang="zh-TW" smtClean="0">
                <a:ea typeface="新細明體" pitchFamily="18" charset="-120"/>
              </a:rPr>
              <a:pPr/>
              <a:t>33</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p:cNvPicPr>
            <a:picLocks noChangeAspect="1" noChangeArrowheads="1"/>
          </p:cNvPicPr>
          <p:nvPr/>
        </p:nvPicPr>
        <p:blipFill>
          <a:blip r:embed="rId2" cstate="print"/>
          <a:srcRect/>
          <a:stretch>
            <a:fillRect/>
          </a:stretch>
        </p:blipFill>
        <p:spPr bwMode="auto">
          <a:xfrm>
            <a:off x="0" y="0"/>
            <a:ext cx="9144000" cy="6308725"/>
          </a:xfrm>
          <a:prstGeom prst="rect">
            <a:avLst/>
          </a:prstGeom>
          <a:noFill/>
          <a:ln w="9525">
            <a:noFill/>
            <a:miter lim="800000"/>
            <a:headEnd/>
            <a:tailEnd/>
          </a:ln>
        </p:spPr>
      </p:pic>
      <p:sp>
        <p:nvSpPr>
          <p:cNvPr id="46083" name="Text Box 5"/>
          <p:cNvSpPr txBox="1">
            <a:spLocks noChangeArrowheads="1"/>
          </p:cNvSpPr>
          <p:nvPr/>
        </p:nvSpPr>
        <p:spPr bwMode="auto">
          <a:xfrm>
            <a:off x="0" y="6445250"/>
            <a:ext cx="9056688" cy="400110"/>
          </a:xfrm>
          <a:prstGeom prst="rect">
            <a:avLst/>
          </a:prstGeom>
          <a:noFill/>
          <a:ln w="9525">
            <a:noFill/>
            <a:miter lim="800000"/>
            <a:headEnd/>
            <a:tailEnd/>
          </a:ln>
        </p:spPr>
        <p:txBody>
          <a:bodyPr>
            <a:spAutoFit/>
          </a:bodyPr>
          <a:lstStyle/>
          <a:p>
            <a:r>
              <a:rPr lang="zh-TW" altLang="en-US" sz="2000" dirty="0">
                <a:latin typeface="標楷體" pitchFamily="65" charset="-120"/>
                <a:ea typeface="標楷體" pitchFamily="65" charset="-120"/>
              </a:rPr>
              <a:t>資料來源：中央產經論文</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台灣地區大學教育報酬率時間變化之分析 </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邱麗芳</a:t>
            </a:r>
            <a:r>
              <a:rPr lang="en-US" altLang="zh-TW" sz="2000" dirty="0">
                <a:latin typeface="標楷體" pitchFamily="65" charset="-120"/>
                <a:ea typeface="標楷體" pitchFamily="65" charset="-120"/>
              </a:rPr>
              <a:t>)</a:t>
            </a:r>
          </a:p>
        </p:txBody>
      </p:sp>
      <p:sp>
        <p:nvSpPr>
          <p:cNvPr id="46084" name="投影片編號版面配置區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E80AF38-595A-471C-8FF8-68CB190B016E}" type="slidenum">
              <a:rPr lang="en-US" altLang="zh-TW" smtClean="0">
                <a:ea typeface="新細明體" pitchFamily="18" charset="-120"/>
              </a:rPr>
              <a:pPr/>
              <a:t>34</a:t>
            </a:fld>
            <a:endParaRPr lang="en-US" altLang="zh-TW" smtClean="0">
              <a:ea typeface="新細明體" pitchFamily="18" charset="-12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p:cNvPicPr>
            <a:picLocks noChangeAspect="1" noChangeArrowheads="1"/>
          </p:cNvPicPr>
          <p:nvPr/>
        </p:nvPicPr>
        <p:blipFill>
          <a:blip r:embed="rId2" cstate="print"/>
          <a:srcRect/>
          <a:stretch>
            <a:fillRect/>
          </a:stretch>
        </p:blipFill>
        <p:spPr bwMode="auto">
          <a:xfrm>
            <a:off x="0" y="0"/>
            <a:ext cx="9144000" cy="6308725"/>
          </a:xfrm>
          <a:prstGeom prst="rect">
            <a:avLst/>
          </a:prstGeom>
          <a:noFill/>
          <a:ln w="9525">
            <a:noFill/>
            <a:miter lim="800000"/>
            <a:headEnd/>
            <a:tailEnd/>
          </a:ln>
        </p:spPr>
      </p:pic>
      <p:sp>
        <p:nvSpPr>
          <p:cNvPr id="47107" name="Text Box 5"/>
          <p:cNvSpPr txBox="1">
            <a:spLocks noChangeArrowheads="1"/>
          </p:cNvSpPr>
          <p:nvPr/>
        </p:nvSpPr>
        <p:spPr bwMode="auto">
          <a:xfrm>
            <a:off x="0" y="6445250"/>
            <a:ext cx="9056688" cy="412750"/>
          </a:xfrm>
          <a:prstGeom prst="rect">
            <a:avLst/>
          </a:prstGeom>
          <a:noFill/>
          <a:ln w="9525">
            <a:noFill/>
            <a:miter lim="800000"/>
            <a:headEnd/>
            <a:tailEnd/>
          </a:ln>
        </p:spPr>
        <p:txBody>
          <a:bodyPr>
            <a:spAutoFit/>
          </a:bodyPr>
          <a:lstStyle/>
          <a:p>
            <a:r>
              <a:rPr lang="zh-TW" altLang="en-US" sz="2000" dirty="0">
                <a:latin typeface="標楷體" pitchFamily="65" charset="-120"/>
                <a:ea typeface="標楷體" pitchFamily="65" charset="-120"/>
              </a:rPr>
              <a:t>資料來源：中央產經論文</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台灣地區大學教育報酬率時間變化之分析 </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邱麗芳</a:t>
            </a:r>
            <a:r>
              <a:rPr lang="en-US" altLang="zh-TW" sz="2000" dirty="0">
                <a:latin typeface="標楷體" pitchFamily="65" charset="-120"/>
                <a:ea typeface="標楷體" pitchFamily="65" charset="-120"/>
              </a:rPr>
              <a:t>)</a:t>
            </a:r>
          </a:p>
        </p:txBody>
      </p:sp>
      <p:sp>
        <p:nvSpPr>
          <p:cNvPr id="47108" name="投影片編號版面配置區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2C1C035-F5EC-428F-B754-E1F2C6601D46}" type="slidenum">
              <a:rPr lang="en-US" altLang="zh-TW" smtClean="0">
                <a:ea typeface="新細明體" pitchFamily="18" charset="-120"/>
              </a:rPr>
              <a:pPr/>
              <a:t>35</a:t>
            </a:fld>
            <a:endParaRPr lang="en-US" altLang="zh-TW" smtClean="0">
              <a:ea typeface="新細明體" pitchFamily="18" charset="-12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7C3F689-D8B8-4F0D-8172-96A159FC251B}" type="slidenum">
              <a:rPr lang="en-US" altLang="zh-TW" smtClean="0"/>
              <a:pPr>
                <a:defRPr/>
              </a:pPr>
              <a:t>36</a:t>
            </a:fld>
            <a:endParaRPr lang="en-US" altLang="zh-TW"/>
          </a:p>
        </p:txBody>
      </p:sp>
      <p:pic>
        <p:nvPicPr>
          <p:cNvPr id="4" name="Picture 2"/>
          <p:cNvPicPr/>
          <p:nvPr/>
        </p:nvPicPr>
        <p:blipFill rotWithShape="1">
          <a:blip r:embed="rId2">
            <a:extLst>
              <a:ext uri="{28A0092B-C50C-407E-A947-70E740481C1C}">
                <a14:useLocalDpi xmlns:a14="http://schemas.microsoft.com/office/drawing/2010/main" val="0"/>
              </a:ext>
            </a:extLst>
          </a:blip>
          <a:srcRect l="21880" t="17341" r="23770" b="23699"/>
          <a:stretch/>
        </p:blipFill>
        <p:spPr bwMode="auto">
          <a:xfrm>
            <a:off x="146614" y="3193"/>
            <a:ext cx="4529869" cy="3070860"/>
          </a:xfrm>
          <a:prstGeom prst="rect">
            <a:avLst/>
          </a:prstGeom>
          <a:noFill/>
          <a:ln>
            <a:noFill/>
          </a:ln>
          <a:extLst>
            <a:ext uri="{53640926-AAD7-44D8-BBD7-CCE9431645EC}">
              <a14:shadowObscured xmlns:a14="http://schemas.microsoft.com/office/drawing/2010/main"/>
            </a:ext>
          </a:extLst>
        </p:spPr>
      </p:pic>
      <p:pic>
        <p:nvPicPr>
          <p:cNvPr id="5" name="圖片 4"/>
          <p:cNvPicPr/>
          <p:nvPr/>
        </p:nvPicPr>
        <p:blipFill rotWithShape="1">
          <a:blip r:embed="rId3"/>
          <a:srcRect l="16077" t="15318" r="14559" b="10404"/>
          <a:stretch/>
        </p:blipFill>
        <p:spPr bwMode="auto">
          <a:xfrm>
            <a:off x="146615" y="3067859"/>
            <a:ext cx="4392488" cy="3240360"/>
          </a:xfrm>
          <a:prstGeom prst="rect">
            <a:avLst/>
          </a:prstGeom>
          <a:ln>
            <a:noFill/>
          </a:ln>
          <a:extLst>
            <a:ext uri="{53640926-AAD7-44D8-BBD7-CCE9431645EC}">
              <a14:shadowObscured xmlns:a14="http://schemas.microsoft.com/office/drawing/2010/main"/>
            </a:ext>
          </a:extLst>
        </p:spPr>
      </p:pic>
      <p:pic>
        <p:nvPicPr>
          <p:cNvPr id="6" name="圖片 5"/>
          <p:cNvPicPr/>
          <p:nvPr/>
        </p:nvPicPr>
        <p:blipFill rotWithShape="1">
          <a:blip r:embed="rId4"/>
          <a:srcRect l="17702" t="9826" r="17088" b="8671"/>
          <a:stretch/>
        </p:blipFill>
        <p:spPr bwMode="auto">
          <a:xfrm>
            <a:off x="4389160" y="1165841"/>
            <a:ext cx="4467516" cy="3816424"/>
          </a:xfrm>
          <a:prstGeom prst="rect">
            <a:avLst/>
          </a:prstGeom>
          <a:ln>
            <a:noFill/>
          </a:ln>
          <a:extLst>
            <a:ext uri="{53640926-AAD7-44D8-BBD7-CCE9431645EC}">
              <a14:shadowObscured xmlns:a14="http://schemas.microsoft.com/office/drawing/2010/main"/>
            </a:ext>
          </a:extLst>
        </p:spPr>
      </p:pic>
      <p:sp>
        <p:nvSpPr>
          <p:cNvPr id="7" name="Text Box 5"/>
          <p:cNvSpPr txBox="1">
            <a:spLocks noChangeArrowheads="1"/>
          </p:cNvSpPr>
          <p:nvPr/>
        </p:nvSpPr>
        <p:spPr bwMode="auto">
          <a:xfrm>
            <a:off x="146615" y="6490651"/>
            <a:ext cx="8385825" cy="338554"/>
          </a:xfrm>
          <a:prstGeom prst="rect">
            <a:avLst/>
          </a:prstGeom>
          <a:noFill/>
          <a:ln w="9525">
            <a:noFill/>
            <a:miter lim="800000"/>
            <a:headEnd/>
            <a:tailEnd/>
          </a:ln>
        </p:spPr>
        <p:txBody>
          <a:bodyPr wrap="square">
            <a:spAutoFit/>
          </a:bodyPr>
          <a:lstStyle/>
          <a:p>
            <a:r>
              <a:rPr lang="zh-TW" altLang="en-US" sz="1600" dirty="0">
                <a:latin typeface="標楷體" pitchFamily="65" charset="-120"/>
                <a:ea typeface="標楷體" pitchFamily="65" charset="-120"/>
              </a:rPr>
              <a:t>資料來源：研究所的教育擴張、教育報酬</a:t>
            </a:r>
            <a:r>
              <a:rPr lang="zh-TW" altLang="en-US" sz="1600" dirty="0" smtClean="0">
                <a:latin typeface="標楷體" pitchFamily="65" charset="-120"/>
                <a:ea typeface="標楷體" pitchFamily="65" charset="-120"/>
              </a:rPr>
              <a:t>與薪資</a:t>
            </a:r>
            <a:r>
              <a:rPr lang="zh-TW" altLang="en-US" sz="1600" dirty="0">
                <a:latin typeface="標楷體" pitchFamily="65" charset="-120"/>
                <a:ea typeface="標楷體" pitchFamily="65" charset="-120"/>
              </a:rPr>
              <a:t>不均度</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臺灣</a:t>
            </a:r>
            <a:r>
              <a:rPr lang="zh-TW" altLang="en-US" sz="1600" dirty="0">
                <a:latin typeface="標楷體" pitchFamily="65" charset="-120"/>
                <a:ea typeface="標楷體" pitchFamily="65" charset="-120"/>
              </a:rPr>
              <a:t>的實證研究</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陳文怡、江莉莉</a:t>
            </a:r>
            <a:r>
              <a:rPr lang="en-US" altLang="zh-TW" sz="1600" dirty="0" smtClean="0">
                <a:latin typeface="標楷體" pitchFamily="65" charset="-120"/>
                <a:ea typeface="標楷體" pitchFamily="65" charset="-120"/>
              </a:rPr>
              <a:t>)</a:t>
            </a:r>
            <a:endParaRPr lang="en-US" altLang="zh-TW" sz="1600" dirty="0">
              <a:latin typeface="標楷體" pitchFamily="65" charset="-120"/>
              <a:ea typeface="標楷體" pitchFamily="65" charset="-120"/>
            </a:endParaRPr>
          </a:p>
        </p:txBody>
      </p:sp>
    </p:spTree>
    <p:extLst>
      <p:ext uri="{BB962C8B-B14F-4D97-AF65-F5344CB8AC3E}">
        <p14:creationId xmlns:p14="http://schemas.microsoft.com/office/powerpoint/2010/main" val="1094611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395288" y="620713"/>
            <a:ext cx="8229600" cy="5797550"/>
          </a:xfrm>
        </p:spPr>
        <p:txBody>
          <a:bodyPr/>
          <a:lstStyle/>
          <a:p>
            <a:pPr marL="609600" indent="-609600" eaLnBrk="1" hangingPunct="1">
              <a:spcAft>
                <a:spcPts val="1800"/>
              </a:spcAft>
              <a:buFont typeface="Wingdings" pitchFamily="2" charset="2"/>
              <a:buNone/>
            </a:pPr>
            <a:r>
              <a:rPr lang="en-US" altLang="zh-TW" b="1" u="sng" smtClean="0"/>
              <a:t>A. The Upward Bias</a:t>
            </a:r>
          </a:p>
          <a:p>
            <a:pPr marL="609600" indent="-609600" eaLnBrk="1" hangingPunct="1">
              <a:spcAft>
                <a:spcPts val="1800"/>
              </a:spcAft>
              <a:buFont typeface="Wingdings" pitchFamily="2" charset="2"/>
              <a:buNone/>
            </a:pPr>
            <a:r>
              <a:rPr lang="en-US" altLang="zh-TW" smtClean="0"/>
              <a:t>    </a:t>
            </a:r>
            <a:r>
              <a:rPr lang="zh-TW" altLang="en-US" smtClean="0"/>
              <a:t>  </a:t>
            </a:r>
            <a:r>
              <a:rPr lang="en-US" altLang="zh-TW" smtClean="0"/>
              <a:t> The typical estimates of the rate of return on further schooling overstate the gain an individual student could obtain by investing in education because they are unable to separate the contribution that ability makes to higher earnings from the contribution made by schooling.</a:t>
            </a:r>
          </a:p>
          <a:p>
            <a:pPr marL="609600" indent="-609600" eaLnBrk="1" hangingPunct="1">
              <a:spcAft>
                <a:spcPts val="1800"/>
              </a:spcAft>
              <a:buFont typeface="Wingdings" pitchFamily="2" charset="2"/>
              <a:buNone/>
            </a:pPr>
            <a:r>
              <a:rPr lang="en-US" altLang="zh-TW" smtClean="0"/>
              <a:t>    </a:t>
            </a:r>
            <a:r>
              <a:rPr lang="zh-TW" altLang="en-US" smtClean="0"/>
              <a:t> </a:t>
            </a:r>
            <a:r>
              <a:rPr lang="en-US" altLang="zh-TW" smtClean="0"/>
              <a:t>  i.e., Some of the added earnings college graduates typically receive would probably be received by an equally able high school graduates who did not attend college.</a:t>
            </a:r>
          </a:p>
        </p:txBody>
      </p:sp>
      <p:sp>
        <p:nvSpPr>
          <p:cNvPr id="48131" name="投影片編號版面配置區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2B69C398-C44E-40EC-876D-FA2E820DDEC7}" type="slidenum">
              <a:rPr lang="en-US" altLang="zh-TW" smtClean="0">
                <a:ea typeface="新細明體" pitchFamily="18" charset="-120"/>
              </a:rPr>
              <a:pPr/>
              <a:t>37</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sz="half" idx="1"/>
          </p:nvPr>
        </p:nvSpPr>
        <p:spPr>
          <a:xfrm>
            <a:off x="457200" y="836613"/>
            <a:ext cx="8218488" cy="5400675"/>
          </a:xfrm>
        </p:spPr>
        <p:txBody>
          <a:bodyPr/>
          <a:lstStyle/>
          <a:p>
            <a:pPr marL="609600" indent="-609600" eaLnBrk="1" hangingPunct="1"/>
            <a:r>
              <a:rPr lang="en-US" altLang="zh-TW" smtClean="0"/>
              <a:t>Methods to correct this bias:</a:t>
            </a:r>
          </a:p>
          <a:p>
            <a:pPr marL="609600" indent="-609600" eaLnBrk="1" hangingPunct="1">
              <a:buFont typeface="Wingdings" pitchFamily="2" charset="2"/>
              <a:buAutoNum type="alphaLcPeriod"/>
            </a:pPr>
            <a:r>
              <a:rPr lang="en-US" altLang="zh-TW" smtClean="0"/>
              <a:t>Separating effects of ability and schooling by including the aptitude-test scores such as IQ.</a:t>
            </a:r>
          </a:p>
          <a:p>
            <a:pPr marL="609600" indent="-609600" eaLnBrk="1" hangingPunct="1">
              <a:buFont typeface="Wingdings" pitchFamily="2" charset="2"/>
              <a:buAutoNum type="alphaLcPeriod"/>
            </a:pPr>
            <a:r>
              <a:rPr lang="en-US" altLang="zh-TW" smtClean="0"/>
              <a:t>Controlling for all the unmeasured aspects of ability by using data on twins.</a:t>
            </a:r>
          </a:p>
          <a:p>
            <a:pPr marL="609600" indent="-609600" eaLnBrk="1" hangingPunct="1">
              <a:buFont typeface="Wingdings" pitchFamily="2" charset="2"/>
              <a:buNone/>
            </a:pPr>
            <a:r>
              <a:rPr lang="en-US" altLang="zh-TW" smtClean="0"/>
              <a:t>      </a:t>
            </a:r>
            <a:r>
              <a:rPr lang="zh-TW" altLang="en-US" sz="800" smtClean="0"/>
              <a:t>  </a:t>
            </a:r>
            <a:r>
              <a:rPr lang="en-US" altLang="zh-TW" smtClean="0"/>
              <a:t>Part of earnings differentials associated with higher levels of schooling are due to inherently abler persons obtaining more schooling.</a:t>
            </a:r>
          </a:p>
        </p:txBody>
      </p:sp>
      <p:graphicFrame>
        <p:nvGraphicFramePr>
          <p:cNvPr id="5122" name="Object 4"/>
          <p:cNvGraphicFramePr>
            <a:graphicFrameLocks noGrp="1" noChangeAspect="1"/>
          </p:cNvGraphicFramePr>
          <p:nvPr>
            <p:ph sz="half" idx="2"/>
          </p:nvPr>
        </p:nvGraphicFramePr>
        <p:xfrm>
          <a:off x="357188" y="3429000"/>
          <a:ext cx="720725" cy="576263"/>
        </p:xfrm>
        <a:graphic>
          <a:graphicData uri="http://schemas.openxmlformats.org/presentationml/2006/ole">
            <mc:AlternateContent xmlns:mc="http://schemas.openxmlformats.org/markup-compatibility/2006">
              <mc:Choice xmlns:v="urn:schemas-microsoft-com:vml" Requires="v">
                <p:oleObj spid="_x0000_s5159" name="方程式" r:id="rId3" imgW="190417" imgH="152334" progId="Equation.3">
                  <p:embed/>
                </p:oleObj>
              </mc:Choice>
              <mc:Fallback>
                <p:oleObj name="方程式" r:id="rId3" imgW="190417" imgH="152334"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3429000"/>
                        <a:ext cx="720725"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投影片編號版面配置區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46E29FA-2CFF-4263-97B5-C7A967C85A5C}" type="slidenum">
              <a:rPr lang="en-US" altLang="zh-TW" smtClean="0">
                <a:ea typeface="新細明體" pitchFamily="18" charset="-120"/>
              </a:rPr>
              <a:pPr/>
              <a:t>38</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sz="half" idx="1"/>
          </p:nvPr>
        </p:nvSpPr>
        <p:spPr>
          <a:xfrm>
            <a:off x="500063" y="642938"/>
            <a:ext cx="8072437" cy="5761037"/>
          </a:xfrm>
        </p:spPr>
        <p:txBody>
          <a:bodyPr/>
          <a:lstStyle/>
          <a:p>
            <a:pPr marL="609600" indent="-609600" eaLnBrk="1" hangingPunct="1">
              <a:buFont typeface="Wingdings" pitchFamily="2" charset="2"/>
              <a:buNone/>
            </a:pPr>
            <a:r>
              <a:rPr lang="en-US" altLang="zh-TW" b="1" u="sng" smtClean="0"/>
              <a:t>B. The Downward Bias</a:t>
            </a:r>
          </a:p>
          <a:p>
            <a:pPr marL="609600" indent="-609600" eaLnBrk="1" hangingPunct="1">
              <a:buFont typeface="Wingdings" pitchFamily="2" charset="2"/>
              <a:buAutoNum type="alphaLcPeriod"/>
            </a:pPr>
            <a:r>
              <a:rPr lang="en-US" altLang="zh-TW" smtClean="0"/>
              <a:t>Some benefits of college attendance are not necessarily reflected in higher productivity.</a:t>
            </a:r>
          </a:p>
          <a:p>
            <a:pPr marL="609600" indent="-609600" eaLnBrk="1" hangingPunct="1">
              <a:buFont typeface="Wingdings" pitchFamily="2" charset="2"/>
              <a:buAutoNum type="alphaLcPeriod"/>
            </a:pPr>
            <a:r>
              <a:rPr lang="en-US" altLang="zh-TW" smtClean="0"/>
              <a:t>Most rate-of-return studies fail to include fringe benefits. </a:t>
            </a:r>
          </a:p>
          <a:p>
            <a:pPr marL="609600" indent="-609600" eaLnBrk="1" hangingPunct="1">
              <a:buFont typeface="Wingdings" pitchFamily="2" charset="2"/>
              <a:buNone/>
            </a:pPr>
            <a:r>
              <a:rPr lang="en-US" altLang="zh-TW" smtClean="0"/>
              <a:t>       Fringe benefits, usually as a fraction of total compensation, tend to rise as money earnings rise.</a:t>
            </a:r>
          </a:p>
          <a:p>
            <a:pPr marL="609600" indent="-609600" eaLnBrk="1" hangingPunct="1">
              <a:buFont typeface="Wingdings" pitchFamily="2" charset="2"/>
              <a:buAutoNum type="alphaLcPeriod"/>
            </a:pPr>
            <a:r>
              <a:rPr lang="en-US" altLang="zh-TW" smtClean="0"/>
              <a:t>Some of the job-related rewards of college are captured in the form of psychic or nonmonetary benefits.</a:t>
            </a:r>
          </a:p>
        </p:txBody>
      </p:sp>
      <p:graphicFrame>
        <p:nvGraphicFramePr>
          <p:cNvPr id="6146" name="Object 4"/>
          <p:cNvGraphicFramePr>
            <a:graphicFrameLocks noGrp="1" noChangeAspect="1"/>
          </p:cNvGraphicFramePr>
          <p:nvPr>
            <p:ph sz="half" idx="2"/>
          </p:nvPr>
        </p:nvGraphicFramePr>
        <p:xfrm>
          <a:off x="571500" y="3286125"/>
          <a:ext cx="576263" cy="460375"/>
        </p:xfrm>
        <a:graphic>
          <a:graphicData uri="http://schemas.openxmlformats.org/presentationml/2006/ole">
            <mc:AlternateContent xmlns:mc="http://schemas.openxmlformats.org/markup-compatibility/2006">
              <mc:Choice xmlns:v="urn:schemas-microsoft-com:vml" Requires="v">
                <p:oleObj spid="_x0000_s6183" name="方程式" r:id="rId3" imgW="190417" imgH="152334" progId="Equation.3">
                  <p:embed/>
                </p:oleObj>
              </mc:Choice>
              <mc:Fallback>
                <p:oleObj name="方程式" r:id="rId3" imgW="190417" imgH="152334"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3286125"/>
                        <a:ext cx="576263"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8" name="投影片編號版面配置區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4B7C354-5B20-4FFD-A1FF-7CFD8CF7645C}" type="slidenum">
              <a:rPr lang="en-US" altLang="zh-TW" smtClean="0">
                <a:ea typeface="新細明體" pitchFamily="18" charset="-120"/>
              </a:rPr>
              <a:pPr/>
              <a:t>39</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bwMode="auto">
          <a:xfrm>
            <a:off x="2571750" y="1071563"/>
            <a:ext cx="5929313" cy="3286125"/>
          </a:xfrm>
        </p:spPr>
        <p:txBody>
          <a:bodyPr wrap="square" lIns="91440" tIns="45720" rIns="91440" bIns="45720" numCol="1" anchorCtr="0" compatLnSpc="1">
            <a:prstTxWarp prst="textNoShape">
              <a:avLst/>
            </a:prstTxWarp>
          </a:bodyPr>
          <a:lstStyle/>
          <a:p>
            <a:pPr algn="ctr" eaLnBrk="1" hangingPunct="1"/>
            <a:r>
              <a:rPr lang="en-US" altLang="zh-TW" sz="4800" cap="none" dirty="0" smtClean="0"/>
              <a:t>HUMAN CAPITAL: EDUCATION</a:t>
            </a:r>
            <a:br>
              <a:rPr lang="en-US" altLang="zh-TW" sz="4800" cap="none" dirty="0" smtClean="0"/>
            </a:br>
            <a:r>
              <a:rPr lang="en-US" altLang="zh-TW" sz="4800" cap="none" dirty="0" smtClean="0"/>
              <a:t> AND EARNINGS</a:t>
            </a:r>
            <a:endParaRPr lang="en-US" altLang="zh-TW" sz="4800" cap="none" dirty="0" smtClean="0">
              <a:ea typeface="標楷體" pitchFamily="65" charset="-120"/>
            </a:endParaRPr>
          </a:p>
        </p:txBody>
      </p:sp>
      <p:sp>
        <p:nvSpPr>
          <p:cNvPr id="5" name="副標題 2"/>
          <p:cNvSpPr txBox="1">
            <a:spLocks/>
          </p:cNvSpPr>
          <p:nvPr/>
        </p:nvSpPr>
        <p:spPr>
          <a:xfrm>
            <a:off x="4857750" y="4929188"/>
            <a:ext cx="3457575" cy="928687"/>
          </a:xfrm>
          <a:prstGeom prst="rect">
            <a:avLst/>
          </a:prstGeom>
        </p:spPr>
        <p:txBody>
          <a:bodyPr>
            <a:normAutofit/>
          </a:bodyPr>
          <a:lstStyle/>
          <a:p>
            <a:pPr algn="r" fontAlgn="auto">
              <a:spcBef>
                <a:spcPts val="600"/>
              </a:spcBef>
              <a:spcAft>
                <a:spcPts val="0"/>
              </a:spcAft>
              <a:buClr>
                <a:schemeClr val="accent1"/>
              </a:buClr>
              <a:buSzPct val="70000"/>
              <a:buFont typeface="Wingdings"/>
              <a:buNone/>
              <a:defRPr/>
            </a:pPr>
            <a:r>
              <a:rPr kumimoji="0" lang="en-US" altLang="zh-TW" b="1" dirty="0" err="1" smtClean="0">
                <a:solidFill>
                  <a:schemeClr val="tx2"/>
                </a:solidFill>
                <a:ea typeface="+mn-ea"/>
                <a:cs typeface="Times New Roman" pitchFamily="18" charset="0"/>
              </a:rPr>
              <a:t>Hwei</a:t>
            </a:r>
            <a:r>
              <a:rPr kumimoji="0" lang="en-US" altLang="zh-TW" b="1" dirty="0" smtClean="0">
                <a:solidFill>
                  <a:schemeClr val="tx2"/>
                </a:solidFill>
                <a:ea typeface="+mn-ea"/>
                <a:cs typeface="Times New Roman" pitchFamily="18" charset="0"/>
              </a:rPr>
              <a:t>-Lin </a:t>
            </a:r>
            <a:r>
              <a:rPr kumimoji="0" lang="en-US" altLang="zh-TW" b="1" dirty="0">
                <a:solidFill>
                  <a:schemeClr val="tx2"/>
                </a:solidFill>
                <a:ea typeface="+mn-ea"/>
                <a:cs typeface="Times New Roman" pitchFamily="18" charset="0"/>
              </a:rPr>
              <a:t>Chuang, Ph.D.</a:t>
            </a:r>
          </a:p>
          <a:p>
            <a:pPr algn="r" fontAlgn="auto">
              <a:spcBef>
                <a:spcPts val="600"/>
              </a:spcBef>
              <a:spcAft>
                <a:spcPts val="0"/>
              </a:spcAft>
              <a:buClr>
                <a:schemeClr val="accent1"/>
              </a:buClr>
              <a:buSzPct val="70000"/>
              <a:buFont typeface="Wingdings"/>
              <a:buNone/>
              <a:defRPr/>
            </a:pPr>
            <a:r>
              <a:rPr kumimoji="0" lang="en-US" altLang="zh-TW" b="1" dirty="0" smtClean="0">
                <a:solidFill>
                  <a:schemeClr val="tx2"/>
                </a:solidFill>
                <a:ea typeface="+mn-ea"/>
                <a:cs typeface="Times New Roman" pitchFamily="18" charset="0"/>
              </a:rPr>
              <a:t>2014/04/21</a:t>
            </a:r>
            <a:endParaRPr kumimoji="0" lang="zh-TW" altLang="en-US" b="1" dirty="0">
              <a:solidFill>
                <a:schemeClr val="tx2"/>
              </a:solidFill>
              <a:ea typeface="+mn-ea"/>
              <a:cs typeface="Times New Roman" pitchFamily="18" charset="0"/>
            </a:endParaRPr>
          </a:p>
        </p:txBody>
      </p:sp>
      <p:sp>
        <p:nvSpPr>
          <p:cNvPr id="19460" name="投影片編號版面配置區 5"/>
          <p:cNvSpPr>
            <a:spLocks noGrp="1"/>
          </p:cNvSpPr>
          <p:nvPr>
            <p:ph type="sldNum" sz="quarter" idx="12"/>
          </p:nvPr>
        </p:nvSpPr>
        <p:spPr>
          <a:noFill/>
          <a:ln>
            <a:miter lim="800000"/>
            <a:headEnd/>
            <a:tailEnd/>
          </a:ln>
        </p:spPr>
        <p:txBody>
          <a:bodyPr wrap="square" lIns="91440" tIns="45720" rIns="91440" bIns="45720" numCol="1" anchorCtr="0" compatLnSpc="1">
            <a:prstTxWarp prst="textNoShape">
              <a:avLst/>
            </a:prstTxWarp>
          </a:bodyPr>
          <a:lstStyle/>
          <a:p>
            <a:fld id="{9B562B50-F657-4DF5-BB7E-C05CA081A9CF}" type="slidenum">
              <a:rPr lang="en-US" altLang="zh-TW" smtClean="0">
                <a:ea typeface="新細明體" pitchFamily="18" charset="-120"/>
              </a:rPr>
              <a:pPr/>
              <a:t>4</a:t>
            </a:fld>
            <a:endParaRPr lang="en-US" altLang="zh-TW" smtClean="0">
              <a:ea typeface="新細明體" pitchFamily="18" charset="-12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428625" y="714375"/>
            <a:ext cx="7786688" cy="4933950"/>
          </a:xfrm>
        </p:spPr>
        <p:txBody>
          <a:bodyPr/>
          <a:lstStyle/>
          <a:p>
            <a:pPr marL="609600" indent="-609600" eaLnBrk="1" hangingPunct="1">
              <a:lnSpc>
                <a:spcPct val="150000"/>
              </a:lnSpc>
              <a:buFont typeface="Wingdings" pitchFamily="2" charset="2"/>
              <a:buNone/>
            </a:pPr>
            <a:r>
              <a:rPr lang="en-US" altLang="zh-TW" b="1" u="sng" smtClean="0"/>
              <a:t>C. Selection Bias</a:t>
            </a:r>
          </a:p>
          <a:p>
            <a:pPr marL="609600" indent="-609600" eaLnBrk="1" hangingPunct="1">
              <a:buFont typeface="Wingdings" pitchFamily="2" charset="2"/>
              <a:buNone/>
            </a:pPr>
            <a:r>
              <a:rPr lang="en-US" altLang="zh-TW" smtClean="0"/>
              <a:t>      </a:t>
            </a:r>
            <a:r>
              <a:rPr lang="zh-TW" altLang="en-US" sz="800" smtClean="0"/>
              <a:t> </a:t>
            </a:r>
            <a:r>
              <a:rPr lang="en-US" altLang="zh-TW" smtClean="0"/>
              <a:t>The measured rate of return on a college education may understate the actual return for those who choose to attend college. Likewise, the measured rate of return may overstate the return that would have been received by those terminating schooling with higher school had they instead chosen to attend college.</a:t>
            </a:r>
          </a:p>
          <a:p>
            <a:pPr marL="609600" indent="-609600" eaLnBrk="1" hangingPunct="1">
              <a:buFont typeface="Wingdings" pitchFamily="2" charset="2"/>
              <a:buNone/>
            </a:pPr>
            <a:endParaRPr lang="en-US" altLang="zh-TW" smtClean="0"/>
          </a:p>
        </p:txBody>
      </p:sp>
      <p:sp>
        <p:nvSpPr>
          <p:cNvPr id="49155" name="投影片編號版面配置區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40EAA6D1-471C-44D5-B025-A09C4C9CDC58}" type="slidenum">
              <a:rPr lang="en-US" altLang="zh-TW" smtClean="0">
                <a:ea typeface="新細明體" pitchFamily="18" charset="-120"/>
              </a:rPr>
              <a:pPr/>
              <a:t>40</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3"/>
          <p:cNvSpPr>
            <a:spLocks noGrp="1" noChangeArrowheads="1"/>
          </p:cNvSpPr>
          <p:nvPr>
            <p:ph type="body" sz="half" idx="1"/>
          </p:nvPr>
        </p:nvSpPr>
        <p:spPr>
          <a:xfrm>
            <a:off x="428625" y="1214438"/>
            <a:ext cx="8215313" cy="5222875"/>
          </a:xfrm>
        </p:spPr>
        <p:txBody>
          <a:bodyPr/>
          <a:lstStyle/>
          <a:p>
            <a:pPr eaLnBrk="1" hangingPunct="1">
              <a:buFont typeface="Wingdings" pitchFamily="2" charset="2"/>
              <a:buNone/>
            </a:pPr>
            <a:r>
              <a:rPr lang="en-US" altLang="zh-TW" smtClean="0"/>
              <a:t>       : the earnings in a college-level job of those who </a:t>
            </a:r>
          </a:p>
          <a:p>
            <a:pPr eaLnBrk="1" hangingPunct="1">
              <a:buFont typeface="Wingdings" pitchFamily="2" charset="2"/>
              <a:buNone/>
            </a:pPr>
            <a:r>
              <a:rPr lang="en-US" altLang="zh-TW" smtClean="0"/>
              <a:t>         choose to go to college.</a:t>
            </a:r>
          </a:p>
          <a:p>
            <a:pPr eaLnBrk="1" hangingPunct="1">
              <a:buFont typeface="Wingdings" pitchFamily="2" charset="2"/>
              <a:buNone/>
            </a:pPr>
            <a:r>
              <a:rPr lang="en-US" altLang="zh-TW" smtClean="0"/>
              <a:t>       : the earning in a high school-level job of those who </a:t>
            </a:r>
          </a:p>
          <a:p>
            <a:pPr eaLnBrk="1" hangingPunct="1">
              <a:buFont typeface="Wingdings" pitchFamily="2" charset="2"/>
              <a:buNone/>
            </a:pPr>
            <a:r>
              <a:rPr lang="en-US" altLang="zh-TW" smtClean="0"/>
              <a:t>         choose not to go to college.</a:t>
            </a:r>
          </a:p>
          <a:p>
            <a:pPr eaLnBrk="1" hangingPunct="1">
              <a:buFont typeface="Wingdings" pitchFamily="2" charset="2"/>
              <a:buNone/>
            </a:pPr>
            <a:r>
              <a:rPr lang="en-US" altLang="zh-TW" smtClean="0"/>
              <a:t>Let        : the earnings in a high school-level job of those </a:t>
            </a:r>
          </a:p>
          <a:p>
            <a:pPr eaLnBrk="1" hangingPunct="1">
              <a:buFont typeface="Wingdings" pitchFamily="2" charset="2"/>
              <a:buNone/>
            </a:pPr>
            <a:r>
              <a:rPr lang="en-US" altLang="zh-TW" smtClean="0"/>
              <a:t>               who choose to attend college terminating </a:t>
            </a:r>
          </a:p>
          <a:p>
            <a:pPr eaLnBrk="1" hangingPunct="1">
              <a:buFont typeface="Wingdings" pitchFamily="2" charset="2"/>
              <a:buNone/>
            </a:pPr>
            <a:r>
              <a:rPr lang="en-US" altLang="zh-TW" smtClean="0"/>
              <a:t>               schooling at high school.</a:t>
            </a:r>
          </a:p>
          <a:p>
            <a:pPr eaLnBrk="1" hangingPunct="1">
              <a:buFont typeface="Wingdings" pitchFamily="2" charset="2"/>
              <a:buNone/>
            </a:pPr>
            <a:r>
              <a:rPr lang="en-US" altLang="zh-TW" smtClean="0"/>
              <a:t>        is perhaps less than </a:t>
            </a:r>
          </a:p>
          <a:p>
            <a:pPr eaLnBrk="1" hangingPunct="1">
              <a:buFont typeface="Wingdings" pitchFamily="2" charset="2"/>
              <a:buNone/>
            </a:pPr>
            <a:endParaRPr lang="en-US" altLang="zh-TW" smtClean="0"/>
          </a:p>
        </p:txBody>
      </p:sp>
      <p:graphicFrame>
        <p:nvGraphicFramePr>
          <p:cNvPr id="7170" name="Object 4"/>
          <p:cNvGraphicFramePr>
            <a:graphicFrameLocks noGrp="1" noChangeAspect="1"/>
          </p:cNvGraphicFramePr>
          <p:nvPr>
            <p:ph sz="quarter" idx="2"/>
          </p:nvPr>
        </p:nvGraphicFramePr>
        <p:xfrm>
          <a:off x="3929063" y="500063"/>
          <a:ext cx="2262187" cy="611187"/>
        </p:xfrm>
        <a:graphic>
          <a:graphicData uri="http://schemas.openxmlformats.org/presentationml/2006/ole">
            <mc:AlternateContent xmlns:mc="http://schemas.openxmlformats.org/markup-compatibility/2006">
              <mc:Choice xmlns:v="urn:schemas-microsoft-com:vml" Requires="v">
                <p:oleObj spid="_x0000_s7392" name="方程式" r:id="rId3" imgW="939600" imgH="253800" progId="Equation.3">
                  <p:embed/>
                </p:oleObj>
              </mc:Choice>
              <mc:Fallback>
                <p:oleObj name="方程式" r:id="rId3" imgW="939600" imgH="253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9063" y="500063"/>
                        <a:ext cx="2262187"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7" name="Text Box 7"/>
          <p:cNvSpPr txBox="1">
            <a:spLocks noChangeArrowheads="1"/>
          </p:cNvSpPr>
          <p:nvPr/>
        </p:nvSpPr>
        <p:spPr bwMode="auto">
          <a:xfrm>
            <a:off x="376238" y="1212850"/>
            <a:ext cx="255587" cy="366713"/>
          </a:xfrm>
          <a:prstGeom prst="rect">
            <a:avLst/>
          </a:prstGeom>
          <a:noFill/>
          <a:ln w="9525">
            <a:noFill/>
            <a:miter lim="800000"/>
            <a:headEnd/>
            <a:tailEnd/>
          </a:ln>
        </p:spPr>
        <p:txBody>
          <a:bodyPr wrap="none">
            <a:spAutoFit/>
          </a:bodyPr>
          <a:lstStyle/>
          <a:p>
            <a:r>
              <a:rPr lang="en-US" altLang="zh-TW"/>
              <a:t> </a:t>
            </a:r>
          </a:p>
        </p:txBody>
      </p:sp>
      <p:sp>
        <p:nvSpPr>
          <p:cNvPr id="7178" name="Text Box 8"/>
          <p:cNvSpPr txBox="1">
            <a:spLocks noChangeArrowheads="1"/>
          </p:cNvSpPr>
          <p:nvPr/>
        </p:nvSpPr>
        <p:spPr bwMode="auto">
          <a:xfrm>
            <a:off x="500063" y="500063"/>
            <a:ext cx="3389312" cy="523875"/>
          </a:xfrm>
          <a:prstGeom prst="rect">
            <a:avLst/>
          </a:prstGeom>
          <a:noFill/>
          <a:ln w="9525">
            <a:noFill/>
            <a:miter lim="800000"/>
            <a:headEnd/>
            <a:tailEnd/>
          </a:ln>
        </p:spPr>
        <p:txBody>
          <a:bodyPr wrap="none">
            <a:spAutoFit/>
          </a:bodyPr>
          <a:lstStyle/>
          <a:p>
            <a:r>
              <a:rPr lang="en-US" altLang="zh-TW" sz="2800" b="1"/>
              <a:t>Measured benefit B</a:t>
            </a:r>
            <a:r>
              <a:rPr lang="en-US" altLang="zh-TW" sz="2800" b="1" baseline="-25000"/>
              <a:t>t</a:t>
            </a:r>
            <a:r>
              <a:rPr lang="en-US" altLang="zh-TW" sz="2800" b="1"/>
              <a:t>:</a:t>
            </a:r>
          </a:p>
        </p:txBody>
      </p:sp>
      <p:graphicFrame>
        <p:nvGraphicFramePr>
          <p:cNvPr id="7171" name="Object 9"/>
          <p:cNvGraphicFramePr>
            <a:graphicFrameLocks noGrp="1" noChangeAspect="1"/>
          </p:cNvGraphicFramePr>
          <p:nvPr>
            <p:ph sz="quarter" idx="3"/>
          </p:nvPr>
        </p:nvGraphicFramePr>
        <p:xfrm>
          <a:off x="500063" y="1285875"/>
          <a:ext cx="574675" cy="574675"/>
        </p:xfrm>
        <a:graphic>
          <a:graphicData uri="http://schemas.openxmlformats.org/presentationml/2006/ole">
            <mc:AlternateContent xmlns:mc="http://schemas.openxmlformats.org/markup-compatibility/2006">
              <mc:Choice xmlns:v="urn:schemas-microsoft-com:vml" Requires="v">
                <p:oleObj spid="_x0000_s7393" name="方程式" r:id="rId5" imgW="253800" imgH="253800" progId="Equation.3">
                  <p:embed/>
                </p:oleObj>
              </mc:Choice>
              <mc:Fallback>
                <p:oleObj name="方程式" r:id="rId5" imgW="253800" imgH="2538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63" y="1285875"/>
                        <a:ext cx="57467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12"/>
          <p:cNvGraphicFramePr>
            <a:graphicFrameLocks noChangeAspect="1"/>
          </p:cNvGraphicFramePr>
          <p:nvPr/>
        </p:nvGraphicFramePr>
        <p:xfrm>
          <a:off x="500063" y="2428875"/>
          <a:ext cx="574675" cy="574675"/>
        </p:xfrm>
        <a:graphic>
          <a:graphicData uri="http://schemas.openxmlformats.org/presentationml/2006/ole">
            <mc:AlternateContent xmlns:mc="http://schemas.openxmlformats.org/markup-compatibility/2006">
              <mc:Choice xmlns:v="urn:schemas-microsoft-com:vml" Requires="v">
                <p:oleObj spid="_x0000_s7394" name="方程式" r:id="rId7" imgW="253800" imgH="253800" progId="Equation.3">
                  <p:embed/>
                </p:oleObj>
              </mc:Choice>
              <mc:Fallback>
                <p:oleObj name="方程式" r:id="rId7" imgW="253800" imgH="253800" progId="Equation.3">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063" y="2428875"/>
                        <a:ext cx="57467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13"/>
          <p:cNvGraphicFramePr>
            <a:graphicFrameLocks noChangeAspect="1"/>
          </p:cNvGraphicFramePr>
          <p:nvPr/>
        </p:nvGraphicFramePr>
        <p:xfrm>
          <a:off x="1071563" y="3571875"/>
          <a:ext cx="574675" cy="574675"/>
        </p:xfrm>
        <a:graphic>
          <a:graphicData uri="http://schemas.openxmlformats.org/presentationml/2006/ole">
            <mc:AlternateContent xmlns:mc="http://schemas.openxmlformats.org/markup-compatibility/2006">
              <mc:Choice xmlns:v="urn:schemas-microsoft-com:vml" Requires="v">
                <p:oleObj spid="_x0000_s7395" name="方程式" r:id="rId9" imgW="253800" imgH="253800" progId="Equation.3">
                  <p:embed/>
                </p:oleObj>
              </mc:Choice>
              <mc:Fallback>
                <p:oleObj name="方程式" r:id="rId9" imgW="253800" imgH="253800"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1563" y="3571875"/>
                        <a:ext cx="57467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4" name="Object 14"/>
          <p:cNvGraphicFramePr>
            <a:graphicFrameLocks noChangeAspect="1"/>
          </p:cNvGraphicFramePr>
          <p:nvPr/>
        </p:nvGraphicFramePr>
        <p:xfrm>
          <a:off x="571500" y="5286375"/>
          <a:ext cx="574675" cy="588963"/>
        </p:xfrm>
        <a:graphic>
          <a:graphicData uri="http://schemas.openxmlformats.org/presentationml/2006/ole">
            <mc:AlternateContent xmlns:mc="http://schemas.openxmlformats.org/markup-compatibility/2006">
              <mc:Choice xmlns:v="urn:schemas-microsoft-com:vml" Requires="v">
                <p:oleObj spid="_x0000_s7396" name="方程式" r:id="rId11" imgW="253800" imgH="253800" progId="Equation.3">
                  <p:embed/>
                </p:oleObj>
              </mc:Choice>
              <mc:Fallback>
                <p:oleObj name="方程式" r:id="rId11" imgW="253800" imgH="253800" progId="Equation.3">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500" y="5286375"/>
                        <a:ext cx="574675" cy="58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15"/>
          <p:cNvGraphicFramePr>
            <a:graphicFrameLocks noChangeAspect="1"/>
          </p:cNvGraphicFramePr>
          <p:nvPr/>
        </p:nvGraphicFramePr>
        <p:xfrm>
          <a:off x="4143375" y="5286375"/>
          <a:ext cx="574675" cy="571500"/>
        </p:xfrm>
        <a:graphic>
          <a:graphicData uri="http://schemas.openxmlformats.org/presentationml/2006/ole">
            <mc:AlternateContent xmlns:mc="http://schemas.openxmlformats.org/markup-compatibility/2006">
              <mc:Choice xmlns:v="urn:schemas-microsoft-com:vml" Requires="v">
                <p:oleObj spid="_x0000_s7397" name="方程式" r:id="rId13" imgW="253800" imgH="253800" progId="Equation.3">
                  <p:embed/>
                </p:oleObj>
              </mc:Choice>
              <mc:Fallback>
                <p:oleObj name="方程式" r:id="rId13" imgW="253800" imgH="253800" progId="Equation.3">
                  <p:embed/>
                  <p:pic>
                    <p:nvPicPr>
                      <p:cNvPr id="0"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43375" y="5286375"/>
                        <a:ext cx="57467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9" name="投影片編號版面配置區 1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EC1716E-02AB-4156-AC6F-6C505FB16F8D}" type="slidenum">
              <a:rPr lang="en-US" altLang="zh-TW" smtClean="0">
                <a:ea typeface="新細明體" pitchFamily="18" charset="-120"/>
              </a:rPr>
              <a:pPr/>
              <a:t>41</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4"/>
          <p:cNvGraphicFramePr>
            <a:graphicFrameLocks noChangeAspect="1"/>
          </p:cNvGraphicFramePr>
          <p:nvPr/>
        </p:nvGraphicFramePr>
        <p:xfrm>
          <a:off x="571500" y="571500"/>
          <a:ext cx="5918200" cy="558800"/>
        </p:xfrm>
        <a:graphic>
          <a:graphicData uri="http://schemas.openxmlformats.org/presentationml/2006/ole">
            <mc:AlternateContent xmlns:mc="http://schemas.openxmlformats.org/markup-compatibility/2006">
              <mc:Choice xmlns:v="urn:schemas-microsoft-com:vml" Requires="v">
                <p:oleObj spid="_x0000_s8416" name="方程式" r:id="rId3" imgW="2692080" imgH="253800" progId="Equation.3">
                  <p:embed/>
                </p:oleObj>
              </mc:Choice>
              <mc:Fallback>
                <p:oleObj name="方程式" r:id="rId3" imgW="2692080" imgH="253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571500"/>
                        <a:ext cx="59182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5"/>
          <p:cNvGraphicFramePr>
            <a:graphicFrameLocks noChangeAspect="1"/>
          </p:cNvGraphicFramePr>
          <p:nvPr/>
        </p:nvGraphicFramePr>
        <p:xfrm>
          <a:off x="1000125" y="1357313"/>
          <a:ext cx="558800" cy="558800"/>
        </p:xfrm>
        <a:graphic>
          <a:graphicData uri="http://schemas.openxmlformats.org/presentationml/2006/ole">
            <mc:AlternateContent xmlns:mc="http://schemas.openxmlformats.org/markup-compatibility/2006">
              <mc:Choice xmlns:v="urn:schemas-microsoft-com:vml" Requires="v">
                <p:oleObj spid="_x0000_s8417" name="方程式" r:id="rId5" imgW="253800" imgH="253800" progId="Equation.3">
                  <p:embed/>
                </p:oleObj>
              </mc:Choice>
              <mc:Fallback>
                <p:oleObj name="方程式" r:id="rId5" imgW="253800" imgH="2538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125" y="1357313"/>
                        <a:ext cx="5588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0" name="Text Box 6"/>
          <p:cNvSpPr txBox="1">
            <a:spLocks noChangeArrowheads="1"/>
          </p:cNvSpPr>
          <p:nvPr/>
        </p:nvSpPr>
        <p:spPr bwMode="auto">
          <a:xfrm>
            <a:off x="1500188" y="1285875"/>
            <a:ext cx="6500812" cy="1373188"/>
          </a:xfrm>
          <a:prstGeom prst="rect">
            <a:avLst/>
          </a:prstGeom>
          <a:noFill/>
          <a:ln w="9525">
            <a:noFill/>
            <a:miter lim="800000"/>
            <a:headEnd/>
            <a:tailEnd/>
          </a:ln>
        </p:spPr>
        <p:txBody>
          <a:bodyPr>
            <a:spAutoFit/>
          </a:bodyPr>
          <a:lstStyle/>
          <a:p>
            <a:r>
              <a:rPr lang="en-US" altLang="zh-TW" sz="2800"/>
              <a:t>:the earnings in a college-level job of those </a:t>
            </a:r>
            <a:r>
              <a:rPr lang="zh-TW" altLang="en-US" sz="2800"/>
              <a:t>  </a:t>
            </a:r>
            <a:endParaRPr lang="en-US" altLang="zh-TW" sz="2800"/>
          </a:p>
          <a:p>
            <a:r>
              <a:rPr lang="zh-TW" altLang="en-US" sz="2800"/>
              <a:t> </a:t>
            </a:r>
            <a:r>
              <a:rPr lang="en-US" altLang="zh-TW" sz="2800"/>
              <a:t>who choose not to attend college were to </a:t>
            </a:r>
          </a:p>
          <a:p>
            <a:r>
              <a:rPr lang="zh-TW" altLang="en-US" sz="2800"/>
              <a:t> </a:t>
            </a:r>
            <a:r>
              <a:rPr lang="en-US" altLang="zh-TW" sz="2800"/>
              <a:t>alter their decisions.</a:t>
            </a:r>
          </a:p>
        </p:txBody>
      </p:sp>
      <p:graphicFrame>
        <p:nvGraphicFramePr>
          <p:cNvPr id="8196" name="Object 7"/>
          <p:cNvGraphicFramePr>
            <a:graphicFrameLocks noChangeAspect="1"/>
          </p:cNvGraphicFramePr>
          <p:nvPr/>
        </p:nvGraphicFramePr>
        <p:xfrm>
          <a:off x="1000125" y="2857500"/>
          <a:ext cx="558800" cy="558800"/>
        </p:xfrm>
        <a:graphic>
          <a:graphicData uri="http://schemas.openxmlformats.org/presentationml/2006/ole">
            <mc:AlternateContent xmlns:mc="http://schemas.openxmlformats.org/markup-compatibility/2006">
              <mc:Choice xmlns:v="urn:schemas-microsoft-com:vml" Requires="v">
                <p:oleObj spid="_x0000_s8418" name="方程式" r:id="rId7" imgW="253800" imgH="253800" progId="Equation.3">
                  <p:embed/>
                </p:oleObj>
              </mc:Choice>
              <mc:Fallback>
                <p:oleObj name="方程式" r:id="rId7" imgW="253800" imgH="2538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0125" y="2857500"/>
                        <a:ext cx="5588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8"/>
          <p:cNvGraphicFramePr>
            <a:graphicFrameLocks noChangeAspect="1"/>
          </p:cNvGraphicFramePr>
          <p:nvPr/>
        </p:nvGraphicFramePr>
        <p:xfrm>
          <a:off x="4572000" y="2857500"/>
          <a:ext cx="558800" cy="558800"/>
        </p:xfrm>
        <a:graphic>
          <a:graphicData uri="http://schemas.openxmlformats.org/presentationml/2006/ole">
            <mc:AlternateContent xmlns:mc="http://schemas.openxmlformats.org/markup-compatibility/2006">
              <mc:Choice xmlns:v="urn:schemas-microsoft-com:vml" Requires="v">
                <p:oleObj spid="_x0000_s8419" name="方程式" r:id="rId9" imgW="253800" imgH="253800" progId="Equation.3">
                  <p:embed/>
                </p:oleObj>
              </mc:Choice>
              <mc:Fallback>
                <p:oleObj name="方程式" r:id="rId9" imgW="253800" imgH="2538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2857500"/>
                        <a:ext cx="5588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1" name="Rectangle 9"/>
          <p:cNvSpPr>
            <a:spLocks noChangeArrowheads="1"/>
          </p:cNvSpPr>
          <p:nvPr/>
        </p:nvSpPr>
        <p:spPr bwMode="auto">
          <a:xfrm>
            <a:off x="1500188" y="2857500"/>
            <a:ext cx="3113087" cy="519113"/>
          </a:xfrm>
          <a:prstGeom prst="rect">
            <a:avLst/>
          </a:prstGeom>
          <a:noFill/>
          <a:ln w="9525">
            <a:noFill/>
            <a:miter lim="800000"/>
            <a:headEnd/>
            <a:tailEnd/>
          </a:ln>
        </p:spPr>
        <p:txBody>
          <a:bodyPr wrap="none" anchor="ctr">
            <a:spAutoFit/>
          </a:bodyPr>
          <a:lstStyle/>
          <a:p>
            <a:r>
              <a:rPr lang="en-US" altLang="zh-TW" sz="2800"/>
              <a:t> is perhaps less than </a:t>
            </a:r>
          </a:p>
        </p:txBody>
      </p:sp>
      <p:graphicFrame>
        <p:nvGraphicFramePr>
          <p:cNvPr id="8198" name="Object 10"/>
          <p:cNvGraphicFramePr>
            <a:graphicFrameLocks noChangeAspect="1"/>
          </p:cNvGraphicFramePr>
          <p:nvPr/>
        </p:nvGraphicFramePr>
        <p:xfrm>
          <a:off x="642938" y="3714750"/>
          <a:ext cx="5946775" cy="558800"/>
        </p:xfrm>
        <a:graphic>
          <a:graphicData uri="http://schemas.openxmlformats.org/presentationml/2006/ole">
            <mc:AlternateContent xmlns:mc="http://schemas.openxmlformats.org/markup-compatibility/2006">
              <mc:Choice xmlns:v="urn:schemas-microsoft-com:vml" Requires="v">
                <p:oleObj spid="_x0000_s8420" name="方程式" r:id="rId11" imgW="2705040" imgH="253800" progId="Equation.3">
                  <p:embed/>
                </p:oleObj>
              </mc:Choice>
              <mc:Fallback>
                <p:oleObj name="方程式" r:id="rId11" imgW="2705040" imgH="253800" progId="Equation.3">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2938" y="3714750"/>
                        <a:ext cx="594677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2" name="Rectangle 12"/>
          <p:cNvSpPr>
            <a:spLocks noChangeArrowheads="1"/>
          </p:cNvSpPr>
          <p:nvPr/>
        </p:nvSpPr>
        <p:spPr bwMode="auto">
          <a:xfrm>
            <a:off x="-542925" y="320040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8199" name="Object 11"/>
          <p:cNvGraphicFramePr>
            <a:graphicFrameLocks noChangeAspect="1"/>
          </p:cNvGraphicFramePr>
          <p:nvPr/>
        </p:nvGraphicFramePr>
        <p:xfrm>
          <a:off x="-542925" y="3200400"/>
          <a:ext cx="190500" cy="152400"/>
        </p:xfrm>
        <a:graphic>
          <a:graphicData uri="http://schemas.openxmlformats.org/presentationml/2006/ole">
            <mc:AlternateContent xmlns:mc="http://schemas.openxmlformats.org/markup-compatibility/2006">
              <mc:Choice xmlns:v="urn:schemas-microsoft-com:vml" Requires="v">
                <p:oleObj spid="_x0000_s8421" name="方程式" r:id="rId13" imgW="190417" imgH="152334" progId="Equation.3">
                  <p:embed/>
                </p:oleObj>
              </mc:Choice>
              <mc:Fallback>
                <p:oleObj name="方程式" r:id="rId13" imgW="190417" imgH="152334" progId="Equation.3">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2925" y="3200400"/>
                        <a:ext cx="190500"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3" name="Rectangle 13"/>
          <p:cNvSpPr>
            <a:spLocks noChangeArrowheads="1"/>
          </p:cNvSpPr>
          <p:nvPr/>
        </p:nvSpPr>
        <p:spPr bwMode="auto">
          <a:xfrm>
            <a:off x="285750" y="4500563"/>
            <a:ext cx="8428038" cy="1373187"/>
          </a:xfrm>
          <a:prstGeom prst="rect">
            <a:avLst/>
          </a:prstGeom>
          <a:noFill/>
          <a:ln w="9525">
            <a:noFill/>
            <a:miter lim="800000"/>
            <a:headEnd/>
            <a:tailEnd/>
          </a:ln>
        </p:spPr>
        <p:txBody>
          <a:bodyPr anchor="ctr">
            <a:spAutoFit/>
          </a:bodyPr>
          <a:lstStyle/>
          <a:p>
            <a:r>
              <a:rPr lang="en-US" altLang="zh-TW" sz="2800"/>
              <a:t>→</a:t>
            </a:r>
            <a:r>
              <a:rPr lang="en-US" altLang="zh-TW" sz="2800">
                <a:cs typeface="Times New Roman" pitchFamily="18" charset="0"/>
              </a:rPr>
              <a:t>When abilities are diverse, the principle of comparative </a:t>
            </a:r>
          </a:p>
          <a:p>
            <a:r>
              <a:rPr lang="en-US" altLang="zh-TW" sz="2800">
                <a:cs typeface="Times New Roman" pitchFamily="18" charset="0"/>
              </a:rPr>
              <a:t>     advantage is an important factor in making choices </a:t>
            </a:r>
          </a:p>
          <a:p>
            <a:r>
              <a:rPr lang="en-US" altLang="zh-TW" sz="2800">
                <a:cs typeface="Times New Roman" pitchFamily="18" charset="0"/>
              </a:rPr>
              <a:t>     about schooling and occupations.</a:t>
            </a:r>
          </a:p>
        </p:txBody>
      </p:sp>
      <p:sp>
        <p:nvSpPr>
          <p:cNvPr id="8204" name="投影片編號版面配置區 1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7F5CE2C-288A-4137-83CB-3442D0853EB6}" type="slidenum">
              <a:rPr lang="en-US" altLang="zh-TW" smtClean="0">
                <a:ea typeface="新細明體" pitchFamily="18" charset="-120"/>
              </a:rPr>
              <a:pPr/>
              <a:t>42</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28625" y="142875"/>
            <a:ext cx="8229600" cy="1357313"/>
          </a:xfrm>
        </p:spPr>
        <p:txBody>
          <a:bodyPr wrap="square" lIns="91440" tIns="45720" rIns="91440" bIns="45720" numCol="1" anchorCtr="0" compatLnSpc="1">
            <a:prstTxWarp prst="textNoShape">
              <a:avLst/>
            </a:prstTxWarp>
          </a:bodyPr>
          <a:lstStyle/>
          <a:p>
            <a:pPr eaLnBrk="1" hangingPunct="1"/>
            <a:r>
              <a:rPr lang="en-US" altLang="zh-TW" sz="3600" cap="none" smtClean="0"/>
              <a:t>SCHOOL QUALITY AND THE RATE OF RETURN TO SCHOOLING</a:t>
            </a:r>
          </a:p>
        </p:txBody>
      </p:sp>
      <p:sp>
        <p:nvSpPr>
          <p:cNvPr id="264197" name="Rectangle 5"/>
          <p:cNvSpPr>
            <a:spLocks noChangeArrowheads="1"/>
          </p:cNvSpPr>
          <p:nvPr/>
        </p:nvSpPr>
        <p:spPr bwMode="auto">
          <a:xfrm>
            <a:off x="2705100" y="2205038"/>
            <a:ext cx="9144000" cy="0"/>
          </a:xfrm>
          <a:prstGeom prst="rect">
            <a:avLst/>
          </a:prstGeom>
          <a:noFill/>
          <a:ln w="9525">
            <a:noFill/>
            <a:miter lim="800000"/>
            <a:headEnd/>
            <a:tailEnd/>
          </a:ln>
          <a:effectLst/>
        </p:spPr>
        <p:txBody>
          <a:bodyPr>
            <a:spAutoFit/>
          </a:bodyPr>
          <a:lstStyle/>
          <a:p>
            <a:pPr>
              <a:defRPr/>
            </a:pPr>
            <a:endParaRPr kumimoji="0" lang="zh-TW" altLang="en-US">
              <a:solidFill>
                <a:srgbClr val="000000"/>
              </a:solidFill>
              <a:latin typeface="Arial" charset="0"/>
              <a:ea typeface="+mn-ea"/>
            </a:endParaRPr>
          </a:p>
        </p:txBody>
      </p:sp>
      <p:pic>
        <p:nvPicPr>
          <p:cNvPr id="50180" name="Picture 4"/>
          <p:cNvPicPr>
            <a:picLocks noChangeAspect="1" noChangeArrowheads="1"/>
          </p:cNvPicPr>
          <p:nvPr/>
        </p:nvPicPr>
        <p:blipFill>
          <a:blip r:embed="rId2" cstate="print"/>
          <a:srcRect/>
          <a:stretch>
            <a:fillRect/>
          </a:stretch>
        </p:blipFill>
        <p:spPr bwMode="auto">
          <a:xfrm>
            <a:off x="214313" y="1571625"/>
            <a:ext cx="4254500" cy="3127375"/>
          </a:xfrm>
          <a:prstGeom prst="rect">
            <a:avLst/>
          </a:prstGeom>
          <a:noFill/>
          <a:ln w="9525">
            <a:noFill/>
            <a:miter lim="800000"/>
            <a:headEnd/>
            <a:tailEnd/>
          </a:ln>
        </p:spPr>
      </p:pic>
      <p:sp>
        <p:nvSpPr>
          <p:cNvPr id="264199" name="Rectangle 7"/>
          <p:cNvSpPr>
            <a:spLocks noChangeArrowheads="1"/>
          </p:cNvSpPr>
          <p:nvPr/>
        </p:nvSpPr>
        <p:spPr bwMode="auto">
          <a:xfrm>
            <a:off x="2681288" y="2276475"/>
            <a:ext cx="9144000" cy="0"/>
          </a:xfrm>
          <a:prstGeom prst="rect">
            <a:avLst/>
          </a:prstGeom>
          <a:noFill/>
          <a:ln w="9525">
            <a:noFill/>
            <a:miter lim="800000"/>
            <a:headEnd/>
            <a:tailEnd/>
          </a:ln>
          <a:effectLst/>
        </p:spPr>
        <p:txBody>
          <a:bodyPr>
            <a:spAutoFit/>
          </a:bodyPr>
          <a:lstStyle/>
          <a:p>
            <a:pPr>
              <a:defRPr/>
            </a:pPr>
            <a:endParaRPr kumimoji="0" lang="zh-TW" altLang="en-US">
              <a:solidFill>
                <a:srgbClr val="000000"/>
              </a:solidFill>
              <a:latin typeface="Arial" charset="0"/>
              <a:ea typeface="+mn-ea"/>
            </a:endParaRPr>
          </a:p>
        </p:txBody>
      </p:sp>
      <p:pic>
        <p:nvPicPr>
          <p:cNvPr id="50182" name="Picture 6"/>
          <p:cNvPicPr>
            <a:picLocks noChangeAspect="1" noChangeArrowheads="1"/>
          </p:cNvPicPr>
          <p:nvPr/>
        </p:nvPicPr>
        <p:blipFill>
          <a:blip r:embed="rId3" cstate="print"/>
          <a:srcRect/>
          <a:stretch>
            <a:fillRect/>
          </a:stretch>
        </p:blipFill>
        <p:spPr bwMode="auto">
          <a:xfrm>
            <a:off x="4214813" y="1571625"/>
            <a:ext cx="4213225" cy="3143250"/>
          </a:xfrm>
          <a:prstGeom prst="rect">
            <a:avLst/>
          </a:prstGeom>
          <a:noFill/>
          <a:ln w="9525">
            <a:noFill/>
            <a:miter lim="800000"/>
            <a:headEnd/>
            <a:tailEnd/>
          </a:ln>
        </p:spPr>
      </p:pic>
      <p:sp>
        <p:nvSpPr>
          <p:cNvPr id="50183" name="Rectangle 8"/>
          <p:cNvSpPr>
            <a:spLocks noChangeArrowheads="1"/>
          </p:cNvSpPr>
          <p:nvPr/>
        </p:nvSpPr>
        <p:spPr bwMode="auto">
          <a:xfrm>
            <a:off x="357188" y="4857750"/>
            <a:ext cx="8001000" cy="1631950"/>
          </a:xfrm>
          <a:prstGeom prst="rect">
            <a:avLst/>
          </a:prstGeom>
          <a:noFill/>
          <a:ln w="9525">
            <a:noFill/>
            <a:miter lim="800000"/>
            <a:headEnd/>
            <a:tailEnd/>
          </a:ln>
        </p:spPr>
        <p:txBody>
          <a:bodyPr>
            <a:spAutoFit/>
          </a:bodyPr>
          <a:lstStyle/>
          <a:p>
            <a:r>
              <a:rPr kumimoji="0" lang="en-US" altLang="zh-TW" sz="2000">
                <a:solidFill>
                  <a:srgbClr val="000000"/>
                </a:solidFill>
                <a:cs typeface="Times New Roman" pitchFamily="18" charset="0"/>
              </a:rPr>
              <a:t>Source: David Card and Alan B. Krueger, “Does School Quality Matter? Returns to Education and the Characteristics of Public Schools in the United States,” </a:t>
            </a:r>
            <a:r>
              <a:rPr kumimoji="0" lang="en-US" altLang="zh-TW" sz="2000" i="1">
                <a:solidFill>
                  <a:srgbClr val="000000"/>
                </a:solidFill>
                <a:cs typeface="Times New Roman" pitchFamily="18" charset="0"/>
              </a:rPr>
              <a:t>Journal of Political Economy</a:t>
            </a:r>
            <a:r>
              <a:rPr kumimoji="0" lang="en-US" altLang="zh-TW" sz="2000">
                <a:solidFill>
                  <a:srgbClr val="000000"/>
                </a:solidFill>
                <a:cs typeface="Times New Roman" pitchFamily="18" charset="0"/>
              </a:rPr>
              <a:t> 100 (February 1992), Tables 1 and 2. The data in the graphs refer to the rate of return to school and the school quality variables for the cohort of persons born in 1920-1929. </a:t>
            </a:r>
          </a:p>
        </p:txBody>
      </p:sp>
      <p:sp>
        <p:nvSpPr>
          <p:cNvPr id="50184" name="投影片編號版面配置區 8"/>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7F9E73C6-95F3-434D-B0CD-20EB8A1E5F1C}" type="slidenum">
              <a:rPr lang="en-US" altLang="zh-TW" smtClean="0">
                <a:ea typeface="新細明體" pitchFamily="18" charset="-120"/>
              </a:rPr>
              <a:pPr/>
              <a:t>43</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3200" dirty="0">
                <a:latin typeface="標楷體" panose="03000509000000000000" pitchFamily="65" charset="-120"/>
                <a:ea typeface="標楷體" panose="03000509000000000000" pitchFamily="65" charset="-120"/>
              </a:rPr>
              <a:t>女性商學大學畢業生金融證照持有與初期職涯表現之關係</a:t>
            </a:r>
            <a:endParaRPr lang="zh-TW" altLang="en-US" sz="32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
          </p:nvPr>
        </p:nvSpPr>
        <p:spPr>
          <a:xfrm>
            <a:off x="457200" y="1600200"/>
            <a:ext cx="7931224" cy="4873752"/>
          </a:xfrm>
        </p:spPr>
        <p:txBody>
          <a:bodyPr/>
          <a:lstStyle/>
          <a:p>
            <a:endParaRPr lang="en-US" altLang="zh-TW" sz="2400" dirty="0" smtClean="0"/>
          </a:p>
          <a:p>
            <a:r>
              <a:rPr lang="zh-TW" altLang="zh-TW" sz="2400" dirty="0" smtClean="0">
                <a:latin typeface="標楷體" panose="03000509000000000000" pitchFamily="65" charset="-120"/>
                <a:ea typeface="標楷體" panose="03000509000000000000" pitchFamily="65" charset="-120"/>
              </a:rPr>
              <a:t>台灣</a:t>
            </a:r>
            <a:r>
              <a:rPr lang="zh-TW" altLang="zh-TW" sz="2400" dirty="0">
                <a:latin typeface="標楷體" panose="03000509000000000000" pitchFamily="65" charset="-120"/>
                <a:ea typeface="標楷體" panose="03000509000000000000" pitchFamily="65" charset="-120"/>
              </a:rPr>
              <a:t>高等教育資料庫「</a:t>
            </a:r>
            <a:r>
              <a:rPr lang="en-US" altLang="zh-TW" sz="2400" dirty="0">
                <a:latin typeface="標楷體" panose="03000509000000000000" pitchFamily="65" charset="-120"/>
                <a:ea typeface="標楷體" panose="03000509000000000000" pitchFamily="65" charset="-120"/>
              </a:rPr>
              <a:t>94 </a:t>
            </a:r>
            <a:r>
              <a:rPr lang="zh-TW" altLang="zh-TW" sz="2400" dirty="0">
                <a:latin typeface="標楷體" panose="03000509000000000000" pitchFamily="65" charset="-120"/>
                <a:ea typeface="標楷體" panose="03000509000000000000" pitchFamily="65" charset="-120"/>
              </a:rPr>
              <a:t>學年度大專畢業生問卷調查」與「</a:t>
            </a:r>
            <a:r>
              <a:rPr lang="en-US" altLang="zh-TW" sz="2400" dirty="0">
                <a:latin typeface="標楷體" panose="03000509000000000000" pitchFamily="65" charset="-120"/>
                <a:ea typeface="標楷體" panose="03000509000000000000" pitchFamily="65" charset="-120"/>
              </a:rPr>
              <a:t>94 </a:t>
            </a:r>
            <a:r>
              <a:rPr lang="zh-TW" altLang="zh-TW" sz="2400" dirty="0">
                <a:latin typeface="標楷體" panose="03000509000000000000" pitchFamily="65" charset="-120"/>
                <a:ea typeface="標楷體" panose="03000509000000000000" pitchFamily="65" charset="-120"/>
              </a:rPr>
              <a:t>學年度大專畢業後一年問卷調查</a:t>
            </a:r>
            <a:r>
              <a:rPr lang="zh-TW"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資料顯示：</a:t>
            </a:r>
            <a:endParaRPr lang="en-US" altLang="zh-TW" sz="2400" dirty="0" smtClean="0">
              <a:latin typeface="標楷體" panose="03000509000000000000" pitchFamily="65" charset="-120"/>
              <a:ea typeface="標楷體" panose="03000509000000000000" pitchFamily="65" charset="-120"/>
            </a:endParaRPr>
          </a:p>
          <a:p>
            <a:pPr marL="0" indent="0">
              <a:buNone/>
            </a:pPr>
            <a:endParaRPr lang="en-US" altLang="zh-TW" sz="2400" dirty="0" smtClean="0">
              <a:latin typeface="標楷體" panose="03000509000000000000" pitchFamily="65" charset="-120"/>
              <a:ea typeface="標楷體" panose="03000509000000000000" pitchFamily="65" charset="-120"/>
            </a:endParaRPr>
          </a:p>
          <a:p>
            <a:pPr marL="0" indent="0">
              <a:buNone/>
            </a:pPr>
            <a:r>
              <a:rPr lang="en-US" altLang="zh-TW" sz="2400" dirty="0" smtClean="0">
                <a:latin typeface="標楷體" panose="03000509000000000000" pitchFamily="65" charset="-120"/>
                <a:ea typeface="標楷體" panose="03000509000000000000" pitchFamily="65" charset="-120"/>
              </a:rPr>
              <a:t>1</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私立大學畢業生在金融證照持有的「量」與「種類」上都最多；但在至少持有</a:t>
            </a:r>
            <a:r>
              <a:rPr lang="en-US" altLang="zh-TW" sz="2400" dirty="0">
                <a:latin typeface="標楷體" panose="03000509000000000000" pitchFamily="65" charset="-120"/>
                <a:ea typeface="標楷體" panose="03000509000000000000" pitchFamily="65" charset="-120"/>
              </a:rPr>
              <a:t>1 </a:t>
            </a:r>
            <a:r>
              <a:rPr lang="zh-TW" altLang="zh-TW" sz="2400" dirty="0">
                <a:latin typeface="標楷體" panose="03000509000000000000" pitchFamily="65" charset="-120"/>
                <a:ea typeface="標楷體" panose="03000509000000000000" pitchFamily="65" charset="-120"/>
              </a:rPr>
              <a:t>張金融證照的機率上，公立大學畢業生則有顯著較高的</a:t>
            </a:r>
            <a:r>
              <a:rPr lang="zh-TW" altLang="zh-TW" sz="2400" dirty="0" smtClean="0">
                <a:latin typeface="標楷體" panose="03000509000000000000" pitchFamily="65" charset="-120"/>
                <a:ea typeface="標楷體" panose="03000509000000000000" pitchFamily="65" charset="-120"/>
              </a:rPr>
              <a:t>機率；</a:t>
            </a:r>
            <a:endParaRPr lang="en-US" altLang="zh-TW" sz="2400" dirty="0">
              <a:latin typeface="標楷體" panose="03000509000000000000" pitchFamily="65" charset="-120"/>
              <a:ea typeface="標楷體" panose="03000509000000000000" pitchFamily="65" charset="-120"/>
            </a:endParaRPr>
          </a:p>
          <a:p>
            <a:pPr marL="0" indent="0">
              <a:buNone/>
            </a:pP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（註：</a:t>
            </a:r>
            <a:r>
              <a:rPr lang="zh-TW" altLang="zh-TW" sz="2400" dirty="0" smtClean="0">
                <a:latin typeface="標楷體" panose="03000509000000000000" pitchFamily="65" charset="-120"/>
                <a:ea typeface="標楷體" panose="03000509000000000000" pitchFamily="65" charset="-120"/>
              </a:rPr>
              <a:t>畢業</a:t>
            </a:r>
            <a:r>
              <a:rPr lang="zh-TW" altLang="zh-TW" sz="2400" dirty="0">
                <a:latin typeface="標楷體" panose="03000509000000000000" pitchFamily="65" charset="-120"/>
                <a:ea typeface="標楷體" panose="03000509000000000000" pitchFamily="65" charset="-120"/>
              </a:rPr>
              <a:t>一年後的狀態稱為「初期職涯狀態</a:t>
            </a:r>
            <a:r>
              <a:rPr lang="zh-TW"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endParaRPr lang="zh-TW" altLang="en-US" dirty="0"/>
          </a:p>
        </p:txBody>
      </p:sp>
      <p:sp>
        <p:nvSpPr>
          <p:cNvPr id="4" name="投影片編號版面配置區 3"/>
          <p:cNvSpPr>
            <a:spLocks noGrp="1"/>
          </p:cNvSpPr>
          <p:nvPr>
            <p:ph type="sldNum" sz="quarter" idx="11"/>
          </p:nvPr>
        </p:nvSpPr>
        <p:spPr/>
        <p:txBody>
          <a:bodyPr/>
          <a:lstStyle/>
          <a:p>
            <a:pPr>
              <a:defRPr/>
            </a:pPr>
            <a:fld id="{415F7593-DEE5-4657-AB28-B430A86F4063}" type="slidenum">
              <a:rPr lang="en-US" altLang="zh-TW" smtClean="0"/>
              <a:pPr>
                <a:defRPr/>
              </a:pPr>
              <a:t>44</a:t>
            </a:fld>
            <a:endParaRPr lang="en-US" altLang="zh-TW"/>
          </a:p>
        </p:txBody>
      </p:sp>
      <p:sp>
        <p:nvSpPr>
          <p:cNvPr id="5" name="Text Box 5"/>
          <p:cNvSpPr txBox="1">
            <a:spLocks noChangeArrowheads="1"/>
          </p:cNvSpPr>
          <p:nvPr/>
        </p:nvSpPr>
        <p:spPr bwMode="auto">
          <a:xfrm>
            <a:off x="146615" y="6490651"/>
            <a:ext cx="8385825" cy="338554"/>
          </a:xfrm>
          <a:prstGeom prst="rect">
            <a:avLst/>
          </a:prstGeom>
          <a:noFill/>
          <a:ln w="9525">
            <a:noFill/>
            <a:miter lim="800000"/>
            <a:headEnd/>
            <a:tailEnd/>
          </a:ln>
        </p:spPr>
        <p:txBody>
          <a:bodyPr wrap="square">
            <a:spAutoFit/>
          </a:bodyPr>
          <a:lstStyle/>
          <a:p>
            <a:r>
              <a:rPr lang="zh-TW" altLang="en-US" sz="1600" dirty="0">
                <a:latin typeface="標楷體" panose="03000509000000000000" pitchFamily="65" charset="-120"/>
                <a:ea typeface="標楷體" panose="03000509000000000000" pitchFamily="65" charset="-120"/>
              </a:rPr>
              <a:t>資料來源：女性商學大學畢業生金融證照持有與初期職涯表現之關係</a:t>
            </a:r>
            <a:r>
              <a:rPr lang="zh-TW" altLang="en-US" sz="1600" dirty="0" smtClean="0">
                <a:latin typeface="標楷體" pitchFamily="65" charset="-120"/>
                <a:ea typeface="標楷體" pitchFamily="65" charset="-120"/>
              </a:rPr>
              <a:t>（陶宏麟、蕭富方）</a:t>
            </a:r>
            <a:endParaRPr lang="zh-TW" altLang="en-US" sz="1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216229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3200" dirty="0">
                <a:latin typeface="標楷體" panose="03000509000000000000" pitchFamily="65" charset="-120"/>
                <a:ea typeface="標楷體" panose="03000509000000000000" pitchFamily="65" charset="-120"/>
              </a:rPr>
              <a:t>女性商學大學畢業生金融證照持有與初期職涯表現之關係</a:t>
            </a:r>
            <a:endParaRPr lang="zh-TW" altLang="en-US" sz="32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
          </p:nvPr>
        </p:nvSpPr>
        <p:spPr/>
        <p:txBody>
          <a:bodyPr/>
          <a:lstStyle/>
          <a:p>
            <a:pPr marL="0" indent="0">
              <a:buNone/>
            </a:pPr>
            <a:endParaRPr lang="en-US" altLang="zh-TW" sz="2400" dirty="0" smtClean="0"/>
          </a:p>
          <a:p>
            <a:pPr marL="0" indent="0">
              <a:buNone/>
            </a:pPr>
            <a:r>
              <a:rPr lang="en-US" altLang="zh-TW" sz="2400" dirty="0" smtClean="0">
                <a:latin typeface="標楷體" panose="03000509000000000000" pitchFamily="65" charset="-120"/>
                <a:ea typeface="標楷體" panose="03000509000000000000" pitchFamily="65" charset="-120"/>
              </a:rPr>
              <a:t>2</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商學大學畢業生金融證照持有數量越多，失業機率越低，全職就業機率越高，但並未對應較低的升學機率。以持有的種類看，持有銀行或保險類證照，才對應低失業率與高全職就業率</a:t>
            </a:r>
            <a:r>
              <a:rPr lang="zh-TW" altLang="zh-TW"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pPr marL="0" indent="0">
              <a:buNone/>
            </a:pP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dirty="0" smtClean="0">
                <a:latin typeface="標楷體" panose="03000509000000000000" pitchFamily="65" charset="-120"/>
                <a:ea typeface="標楷體" panose="03000509000000000000" pitchFamily="65" charset="-120"/>
              </a:rPr>
              <a:t>3</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在對薪資的影響上，金融證照持有的量對薪資無顯著關聯，但若在金融保險業服務則有顯著正向關聯；在持有的種類上，銀行或保險類證照才與金融保險業服務的薪資有顯著正向關聯。</a:t>
            </a:r>
            <a:endParaRPr lang="zh-TW" altLang="en-US" sz="2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1"/>
          </p:nvPr>
        </p:nvSpPr>
        <p:spPr/>
        <p:txBody>
          <a:bodyPr/>
          <a:lstStyle/>
          <a:p>
            <a:pPr>
              <a:defRPr/>
            </a:pPr>
            <a:fld id="{415F7593-DEE5-4657-AB28-B430A86F4063}" type="slidenum">
              <a:rPr lang="en-US" altLang="zh-TW" smtClean="0"/>
              <a:pPr>
                <a:defRPr/>
              </a:pPr>
              <a:t>45</a:t>
            </a:fld>
            <a:endParaRPr lang="en-US" altLang="zh-TW"/>
          </a:p>
        </p:txBody>
      </p:sp>
      <p:sp>
        <p:nvSpPr>
          <p:cNvPr id="5" name="Text Box 5"/>
          <p:cNvSpPr txBox="1">
            <a:spLocks noChangeArrowheads="1"/>
          </p:cNvSpPr>
          <p:nvPr/>
        </p:nvSpPr>
        <p:spPr bwMode="auto">
          <a:xfrm>
            <a:off x="146615" y="6490651"/>
            <a:ext cx="8385825" cy="338554"/>
          </a:xfrm>
          <a:prstGeom prst="rect">
            <a:avLst/>
          </a:prstGeom>
          <a:noFill/>
          <a:ln w="9525">
            <a:noFill/>
            <a:miter lim="800000"/>
            <a:headEnd/>
            <a:tailEnd/>
          </a:ln>
        </p:spPr>
        <p:txBody>
          <a:bodyPr wrap="square">
            <a:spAutoFit/>
          </a:bodyPr>
          <a:lstStyle/>
          <a:p>
            <a:r>
              <a:rPr lang="zh-TW" altLang="en-US" sz="1600" dirty="0">
                <a:latin typeface="標楷體" panose="03000509000000000000" pitchFamily="65" charset="-120"/>
                <a:ea typeface="標楷體" panose="03000509000000000000" pitchFamily="65" charset="-120"/>
              </a:rPr>
              <a:t>資料來源：女性商學大學畢業生金融證照持有與初期職涯表現之關係</a:t>
            </a:r>
            <a:r>
              <a:rPr lang="zh-TW" altLang="en-US" sz="1600" dirty="0" smtClean="0">
                <a:latin typeface="標楷體" pitchFamily="65" charset="-120"/>
                <a:ea typeface="標楷體" pitchFamily="65" charset="-120"/>
              </a:rPr>
              <a:t>（陶宏麟、蕭富方）</a:t>
            </a:r>
            <a:endParaRPr lang="zh-TW" altLang="en-US" sz="1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84735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4624"/>
            <a:ext cx="7467600" cy="1154098"/>
          </a:xfrm>
        </p:spPr>
        <p:txBody>
          <a:bodyPr>
            <a:normAutofit/>
          </a:bodyPr>
          <a:lstStyle/>
          <a:p>
            <a:r>
              <a:rPr lang="zh-TW" altLang="zh-TW" sz="3000" dirty="0">
                <a:latin typeface="標楷體" panose="03000509000000000000" pitchFamily="65" charset="-120"/>
                <a:ea typeface="標楷體" panose="03000509000000000000" pitchFamily="65" charset="-120"/>
              </a:rPr>
              <a:t>女性商</a:t>
            </a:r>
            <a:r>
              <a:rPr lang="zh-TW" altLang="zh-TW" sz="3000" dirty="0" smtClean="0">
                <a:latin typeface="標楷體" panose="03000509000000000000" pitchFamily="65" charset="-120"/>
                <a:ea typeface="標楷體" panose="03000509000000000000" pitchFamily="65" charset="-120"/>
              </a:rPr>
              <a:t>學畢業生</a:t>
            </a:r>
            <a:r>
              <a:rPr lang="zh-TW" altLang="zh-TW" sz="3000" dirty="0">
                <a:latin typeface="標楷體" panose="03000509000000000000" pitchFamily="65" charset="-120"/>
                <a:ea typeface="標楷體" panose="03000509000000000000" pitchFamily="65" charset="-120"/>
              </a:rPr>
              <a:t>金融</a:t>
            </a:r>
            <a:r>
              <a:rPr lang="zh-TW" altLang="zh-TW" sz="3000" dirty="0" smtClean="0">
                <a:latin typeface="標楷體" panose="03000509000000000000" pitchFamily="65" charset="-120"/>
                <a:ea typeface="標楷體" panose="03000509000000000000" pitchFamily="65" charset="-120"/>
              </a:rPr>
              <a:t>證照與</a:t>
            </a:r>
            <a:r>
              <a:rPr lang="zh-TW" altLang="zh-TW" sz="3000" dirty="0">
                <a:latin typeface="標楷體" panose="03000509000000000000" pitchFamily="65" charset="-120"/>
                <a:ea typeface="標楷體" panose="03000509000000000000" pitchFamily="65" charset="-120"/>
              </a:rPr>
              <a:t>初期職涯</a:t>
            </a:r>
            <a:r>
              <a:rPr lang="zh-TW" altLang="zh-TW" sz="3000" dirty="0" smtClean="0">
                <a:latin typeface="標楷體" panose="03000509000000000000" pitchFamily="65" charset="-120"/>
                <a:ea typeface="標楷體" panose="03000509000000000000" pitchFamily="65" charset="-120"/>
              </a:rPr>
              <a:t>表現</a:t>
            </a:r>
            <a:r>
              <a:rPr lang="en-US" altLang="zh-TW" sz="3000" dirty="0" smtClean="0">
                <a:latin typeface="標楷體" panose="03000509000000000000" pitchFamily="65" charset="-120"/>
                <a:ea typeface="標楷體" panose="03000509000000000000" pitchFamily="65" charset="-120"/>
              </a:rPr>
              <a:t/>
            </a:r>
            <a:br>
              <a:rPr lang="en-US" altLang="zh-TW" sz="3000" dirty="0" smtClean="0">
                <a:latin typeface="標楷體" panose="03000509000000000000" pitchFamily="65" charset="-120"/>
                <a:ea typeface="標楷體" panose="03000509000000000000" pitchFamily="65" charset="-120"/>
              </a:rPr>
            </a:br>
            <a:r>
              <a:rPr lang="zh-TW" altLang="en-US" sz="3000" dirty="0" smtClean="0">
                <a:latin typeface="標楷體" panose="03000509000000000000" pitchFamily="65" charset="-120"/>
                <a:ea typeface="標楷體" panose="03000509000000000000" pitchFamily="65" charset="-120"/>
              </a:rPr>
              <a:t>－</a:t>
            </a:r>
            <a:r>
              <a:rPr lang="zh-TW" altLang="zh-TW" sz="3000" dirty="0" smtClean="0">
                <a:latin typeface="標楷體" panose="03000509000000000000" pitchFamily="65" charset="-120"/>
                <a:ea typeface="標楷體" panose="03000509000000000000" pitchFamily="65" charset="-120"/>
              </a:rPr>
              <a:t>樣本結構</a:t>
            </a:r>
            <a:r>
              <a:rPr lang="en-US" altLang="zh-TW" sz="3000" dirty="0" smtClean="0">
                <a:latin typeface="標楷體" panose="03000509000000000000" pitchFamily="65" charset="-120"/>
                <a:ea typeface="標楷體" panose="03000509000000000000" pitchFamily="65" charset="-120"/>
              </a:rPr>
              <a:t>(</a:t>
            </a:r>
            <a:r>
              <a:rPr lang="zh-TW" altLang="en-US" sz="3000" dirty="0" smtClean="0">
                <a:latin typeface="標楷體" panose="03000509000000000000" pitchFamily="65" charset="-120"/>
                <a:ea typeface="標楷體" panose="03000509000000000000" pitchFamily="65" charset="-120"/>
              </a:rPr>
              <a:t>一</a:t>
            </a:r>
            <a:r>
              <a:rPr lang="en-US" altLang="zh-TW" sz="3000" dirty="0" smtClean="0">
                <a:latin typeface="標楷體" panose="03000509000000000000" pitchFamily="65" charset="-120"/>
                <a:ea typeface="標楷體" panose="03000509000000000000" pitchFamily="65" charset="-120"/>
              </a:rPr>
              <a:t>)</a:t>
            </a:r>
            <a:endParaRPr lang="zh-TW" altLang="en-US" sz="3000" dirty="0">
              <a:latin typeface="標楷體" panose="03000509000000000000" pitchFamily="65" charset="-120"/>
              <a:ea typeface="標楷體" panose="03000509000000000000" pitchFamily="65" charset="-120"/>
            </a:endParaRPr>
          </a:p>
        </p:txBody>
      </p:sp>
      <p:pic>
        <p:nvPicPr>
          <p:cNvPr id="5" name="內容版面配置區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052280" y="1196753"/>
            <a:ext cx="5040000" cy="5222973"/>
          </a:xfrm>
          <a:ln>
            <a:solidFill>
              <a:schemeClr val="tx1"/>
            </a:solidFill>
          </a:ln>
        </p:spPr>
      </p:pic>
      <p:sp>
        <p:nvSpPr>
          <p:cNvPr id="4" name="投影片編號版面配置區 3"/>
          <p:cNvSpPr>
            <a:spLocks noGrp="1"/>
          </p:cNvSpPr>
          <p:nvPr>
            <p:ph type="sldNum" sz="quarter" idx="11"/>
          </p:nvPr>
        </p:nvSpPr>
        <p:spPr/>
        <p:txBody>
          <a:bodyPr/>
          <a:lstStyle/>
          <a:p>
            <a:pPr>
              <a:defRPr/>
            </a:pPr>
            <a:fld id="{415F7593-DEE5-4657-AB28-B430A86F4063}" type="slidenum">
              <a:rPr lang="en-US" altLang="zh-TW" smtClean="0"/>
              <a:pPr>
                <a:defRPr/>
              </a:pPr>
              <a:t>46</a:t>
            </a:fld>
            <a:endParaRPr lang="en-US" altLang="zh-TW"/>
          </a:p>
        </p:txBody>
      </p:sp>
      <p:sp>
        <p:nvSpPr>
          <p:cNvPr id="7" name="Text Box 5"/>
          <p:cNvSpPr txBox="1">
            <a:spLocks noChangeArrowheads="1"/>
          </p:cNvSpPr>
          <p:nvPr/>
        </p:nvSpPr>
        <p:spPr bwMode="auto">
          <a:xfrm>
            <a:off x="146615" y="6490651"/>
            <a:ext cx="8385825" cy="338554"/>
          </a:xfrm>
          <a:prstGeom prst="rect">
            <a:avLst/>
          </a:prstGeom>
          <a:noFill/>
          <a:ln w="9525">
            <a:noFill/>
            <a:miter lim="800000"/>
            <a:headEnd/>
            <a:tailEnd/>
          </a:ln>
        </p:spPr>
        <p:txBody>
          <a:bodyPr wrap="square">
            <a:spAutoFit/>
          </a:bodyPr>
          <a:lstStyle/>
          <a:p>
            <a:r>
              <a:rPr lang="zh-TW" altLang="en-US" sz="1600" dirty="0">
                <a:latin typeface="標楷體" panose="03000509000000000000" pitchFamily="65" charset="-120"/>
                <a:ea typeface="標楷體" panose="03000509000000000000" pitchFamily="65" charset="-120"/>
              </a:rPr>
              <a:t>資料來源：女性商學大學畢業生金融證照持有與初期職涯表現之關係</a:t>
            </a:r>
            <a:r>
              <a:rPr lang="zh-TW" altLang="en-US" sz="1600" dirty="0" smtClean="0">
                <a:latin typeface="標楷體" pitchFamily="65" charset="-120"/>
                <a:ea typeface="標楷體" pitchFamily="65" charset="-120"/>
              </a:rPr>
              <a:t>（陶宏麟、蕭富方）</a:t>
            </a:r>
            <a:endParaRPr lang="zh-TW" altLang="en-US" sz="1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690496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1"/>
          </p:nvPr>
        </p:nvSpPr>
        <p:spPr/>
        <p:txBody>
          <a:bodyPr/>
          <a:lstStyle/>
          <a:p>
            <a:pPr>
              <a:defRPr/>
            </a:pPr>
            <a:fld id="{415F7593-DEE5-4657-AB28-B430A86F4063}" type="slidenum">
              <a:rPr lang="en-US" altLang="zh-TW" smtClean="0"/>
              <a:pPr>
                <a:defRPr/>
              </a:pPr>
              <a:t>47</a:t>
            </a:fld>
            <a:endParaRPr lang="en-US" altLang="zh-TW"/>
          </a:p>
        </p:txBody>
      </p:sp>
      <p:pic>
        <p:nvPicPr>
          <p:cNvPr id="5" name="內容版面配置區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051720" y="1124745"/>
            <a:ext cx="5040000" cy="5425117"/>
          </a:xfrm>
          <a:prstGeom prst="rect">
            <a:avLst/>
          </a:prstGeom>
          <a:ln>
            <a:solidFill>
              <a:schemeClr val="tx1"/>
            </a:solidFill>
          </a:ln>
        </p:spPr>
      </p:pic>
      <p:sp>
        <p:nvSpPr>
          <p:cNvPr id="6" name="標題 1"/>
          <p:cNvSpPr txBox="1">
            <a:spLocks/>
          </p:cNvSpPr>
          <p:nvPr/>
        </p:nvSpPr>
        <p:spPr>
          <a:xfrm>
            <a:off x="467544" y="44624"/>
            <a:ext cx="7467600" cy="1154098"/>
          </a:xfrm>
          <a:prstGeom prst="rect">
            <a:avLst/>
          </a:prstGeom>
        </p:spPr>
        <p:txBody>
          <a:bodyPr vert="horz" anchor="ctr">
            <a:normAutofit/>
          </a:bodyPr>
          <a:lstStyle>
            <a:lvl1pPr algn="l" rtl="0" eaLnBrk="0" fontAlgn="base" hangingPunct="0">
              <a:spcBef>
                <a:spcPct val="0"/>
              </a:spcBef>
              <a:spcAft>
                <a:spcPct val="0"/>
              </a:spcAft>
              <a:defRPr sz="4000" b="1" kern="1200" cap="small">
                <a:solidFill>
                  <a:schemeClr val="tx1"/>
                </a:solidFill>
                <a:latin typeface="Times New Roman" pitchFamily="18" charset="0"/>
                <a:ea typeface="+mj-ea"/>
                <a:cs typeface="Times New Roman" pitchFamily="18" charset="0"/>
              </a:defRPr>
            </a:lvl1pPr>
            <a:lvl2pPr algn="l" rtl="0" eaLnBrk="0" fontAlgn="base" hangingPunct="0">
              <a:spcBef>
                <a:spcPct val="0"/>
              </a:spcBef>
              <a:spcAft>
                <a:spcPct val="0"/>
              </a:spcAft>
              <a:defRPr sz="4000" b="1">
                <a:solidFill>
                  <a:schemeClr val="tx1"/>
                </a:solidFill>
                <a:latin typeface="Times New Roman" pitchFamily="18" charset="0"/>
                <a:ea typeface="新細明體" charset="-120"/>
                <a:cs typeface="Times New Roman" pitchFamily="18" charset="0"/>
              </a:defRPr>
            </a:lvl2pPr>
            <a:lvl3pPr algn="l" rtl="0" eaLnBrk="0" fontAlgn="base" hangingPunct="0">
              <a:spcBef>
                <a:spcPct val="0"/>
              </a:spcBef>
              <a:spcAft>
                <a:spcPct val="0"/>
              </a:spcAft>
              <a:defRPr sz="4000" b="1">
                <a:solidFill>
                  <a:schemeClr val="tx1"/>
                </a:solidFill>
                <a:latin typeface="Times New Roman" pitchFamily="18" charset="0"/>
                <a:ea typeface="新細明體" charset="-120"/>
                <a:cs typeface="Times New Roman" pitchFamily="18" charset="0"/>
              </a:defRPr>
            </a:lvl3pPr>
            <a:lvl4pPr algn="l" rtl="0" eaLnBrk="0" fontAlgn="base" hangingPunct="0">
              <a:spcBef>
                <a:spcPct val="0"/>
              </a:spcBef>
              <a:spcAft>
                <a:spcPct val="0"/>
              </a:spcAft>
              <a:defRPr sz="4000" b="1">
                <a:solidFill>
                  <a:schemeClr val="tx1"/>
                </a:solidFill>
                <a:latin typeface="Times New Roman" pitchFamily="18" charset="0"/>
                <a:ea typeface="新細明體" charset="-120"/>
                <a:cs typeface="Times New Roman" pitchFamily="18" charset="0"/>
              </a:defRPr>
            </a:lvl4pPr>
            <a:lvl5pPr algn="l" rtl="0" eaLnBrk="0" fontAlgn="base" hangingPunct="0">
              <a:spcBef>
                <a:spcPct val="0"/>
              </a:spcBef>
              <a:spcAft>
                <a:spcPct val="0"/>
              </a:spcAft>
              <a:defRPr sz="4000" b="1">
                <a:solidFill>
                  <a:schemeClr val="tx1"/>
                </a:solidFill>
                <a:latin typeface="Times New Roman" pitchFamily="18" charset="0"/>
                <a:ea typeface="新細明體" charset="-120"/>
                <a:cs typeface="Times New Roman" pitchFamily="18" charset="0"/>
              </a:defRPr>
            </a:lvl5pPr>
            <a:lvl6pPr marL="457200" algn="l" rtl="0" fontAlgn="base">
              <a:spcBef>
                <a:spcPct val="0"/>
              </a:spcBef>
              <a:spcAft>
                <a:spcPct val="0"/>
              </a:spcAft>
              <a:defRPr sz="4000" b="1">
                <a:solidFill>
                  <a:schemeClr val="tx1"/>
                </a:solidFill>
                <a:latin typeface="Times New Roman" pitchFamily="18" charset="0"/>
                <a:ea typeface="新細明體" charset="-120"/>
                <a:cs typeface="Times New Roman" pitchFamily="18" charset="0"/>
              </a:defRPr>
            </a:lvl6pPr>
            <a:lvl7pPr marL="914400" algn="l" rtl="0" fontAlgn="base">
              <a:spcBef>
                <a:spcPct val="0"/>
              </a:spcBef>
              <a:spcAft>
                <a:spcPct val="0"/>
              </a:spcAft>
              <a:defRPr sz="4000" b="1">
                <a:solidFill>
                  <a:schemeClr val="tx1"/>
                </a:solidFill>
                <a:latin typeface="Times New Roman" pitchFamily="18" charset="0"/>
                <a:ea typeface="新細明體" charset="-120"/>
                <a:cs typeface="Times New Roman" pitchFamily="18" charset="0"/>
              </a:defRPr>
            </a:lvl7pPr>
            <a:lvl8pPr marL="1371600" algn="l" rtl="0" fontAlgn="base">
              <a:spcBef>
                <a:spcPct val="0"/>
              </a:spcBef>
              <a:spcAft>
                <a:spcPct val="0"/>
              </a:spcAft>
              <a:defRPr sz="4000" b="1">
                <a:solidFill>
                  <a:schemeClr val="tx1"/>
                </a:solidFill>
                <a:latin typeface="Times New Roman" pitchFamily="18" charset="0"/>
                <a:ea typeface="新細明體" charset="-120"/>
                <a:cs typeface="Times New Roman" pitchFamily="18" charset="0"/>
              </a:defRPr>
            </a:lvl8pPr>
            <a:lvl9pPr marL="1828800" algn="l" rtl="0" fontAlgn="base">
              <a:spcBef>
                <a:spcPct val="0"/>
              </a:spcBef>
              <a:spcAft>
                <a:spcPct val="0"/>
              </a:spcAft>
              <a:defRPr sz="4000" b="1">
                <a:solidFill>
                  <a:schemeClr val="tx1"/>
                </a:solidFill>
                <a:latin typeface="Times New Roman" pitchFamily="18" charset="0"/>
                <a:ea typeface="新細明體" charset="-120"/>
                <a:cs typeface="Times New Roman" pitchFamily="18" charset="0"/>
              </a:defRPr>
            </a:lvl9pPr>
          </a:lstStyle>
          <a:p>
            <a:r>
              <a:rPr kumimoji="0" lang="zh-TW" altLang="zh-TW" sz="3000" dirty="0" smtClean="0">
                <a:latin typeface="標楷體" panose="03000509000000000000" pitchFamily="65" charset="-120"/>
                <a:ea typeface="標楷體" panose="03000509000000000000" pitchFamily="65" charset="-120"/>
              </a:rPr>
              <a:t>女性商學畢業生金融證照與初期職涯表現</a:t>
            </a:r>
            <a:r>
              <a:rPr kumimoji="0" lang="en-US" altLang="zh-TW" sz="3000" dirty="0" smtClean="0">
                <a:latin typeface="標楷體" panose="03000509000000000000" pitchFamily="65" charset="-120"/>
                <a:ea typeface="標楷體" panose="03000509000000000000" pitchFamily="65" charset="-120"/>
              </a:rPr>
              <a:t/>
            </a:r>
            <a:br>
              <a:rPr kumimoji="0" lang="en-US" altLang="zh-TW" sz="3000" dirty="0" smtClean="0">
                <a:latin typeface="標楷體" panose="03000509000000000000" pitchFamily="65" charset="-120"/>
                <a:ea typeface="標楷體" panose="03000509000000000000" pitchFamily="65" charset="-120"/>
              </a:rPr>
            </a:br>
            <a:r>
              <a:rPr kumimoji="0" lang="zh-TW" altLang="en-US" sz="3000" dirty="0" smtClean="0">
                <a:latin typeface="標楷體" panose="03000509000000000000" pitchFamily="65" charset="-120"/>
                <a:ea typeface="標楷體" panose="03000509000000000000" pitchFamily="65" charset="-120"/>
              </a:rPr>
              <a:t>－</a:t>
            </a:r>
            <a:r>
              <a:rPr kumimoji="0" lang="zh-TW" altLang="zh-TW" sz="3000" dirty="0" smtClean="0">
                <a:latin typeface="標楷體" panose="03000509000000000000" pitchFamily="65" charset="-120"/>
                <a:ea typeface="標楷體" panose="03000509000000000000" pitchFamily="65" charset="-120"/>
              </a:rPr>
              <a:t>樣本結構</a:t>
            </a:r>
            <a:r>
              <a:rPr kumimoji="0" lang="en-US" altLang="zh-TW" sz="3000" dirty="0" smtClean="0">
                <a:latin typeface="標楷體" panose="03000509000000000000" pitchFamily="65" charset="-120"/>
                <a:ea typeface="標楷體" panose="03000509000000000000" pitchFamily="65" charset="-120"/>
              </a:rPr>
              <a:t>(</a:t>
            </a:r>
            <a:r>
              <a:rPr kumimoji="0" lang="zh-TW" altLang="en-US" sz="3000" dirty="0" smtClean="0">
                <a:latin typeface="標楷體" panose="03000509000000000000" pitchFamily="65" charset="-120"/>
                <a:ea typeface="標楷體" panose="03000509000000000000" pitchFamily="65" charset="-120"/>
              </a:rPr>
              <a:t>二</a:t>
            </a:r>
            <a:r>
              <a:rPr kumimoji="0" lang="en-US" altLang="zh-TW" sz="3000" dirty="0" smtClean="0">
                <a:latin typeface="標楷體" panose="03000509000000000000" pitchFamily="65" charset="-120"/>
                <a:ea typeface="標楷體" panose="03000509000000000000" pitchFamily="65" charset="-120"/>
              </a:rPr>
              <a:t>)</a:t>
            </a:r>
            <a:endParaRPr kumimoji="0" lang="zh-TW" altLang="en-US" sz="3000" dirty="0">
              <a:latin typeface="標楷體" panose="03000509000000000000" pitchFamily="65" charset="-120"/>
              <a:ea typeface="標楷體" panose="03000509000000000000" pitchFamily="65" charset="-120"/>
            </a:endParaRPr>
          </a:p>
        </p:txBody>
      </p:sp>
      <p:sp>
        <p:nvSpPr>
          <p:cNvPr id="7" name="Text Box 5"/>
          <p:cNvSpPr txBox="1">
            <a:spLocks noChangeArrowheads="1"/>
          </p:cNvSpPr>
          <p:nvPr/>
        </p:nvSpPr>
        <p:spPr bwMode="auto">
          <a:xfrm>
            <a:off x="146615" y="6490651"/>
            <a:ext cx="8385825" cy="338554"/>
          </a:xfrm>
          <a:prstGeom prst="rect">
            <a:avLst/>
          </a:prstGeom>
          <a:noFill/>
          <a:ln w="9525">
            <a:noFill/>
            <a:miter lim="800000"/>
            <a:headEnd/>
            <a:tailEnd/>
          </a:ln>
        </p:spPr>
        <p:txBody>
          <a:bodyPr wrap="square">
            <a:spAutoFit/>
          </a:bodyPr>
          <a:lstStyle/>
          <a:p>
            <a:r>
              <a:rPr lang="zh-TW" altLang="en-US" sz="1600" dirty="0">
                <a:latin typeface="標楷體" panose="03000509000000000000" pitchFamily="65" charset="-120"/>
                <a:ea typeface="標楷體" panose="03000509000000000000" pitchFamily="65" charset="-120"/>
              </a:rPr>
              <a:t>資料來源：女性商學大學畢業生金融證照持有與初期職涯表現之關係</a:t>
            </a:r>
            <a:r>
              <a:rPr lang="zh-TW" altLang="en-US" sz="1600" dirty="0" smtClean="0">
                <a:latin typeface="標楷體" pitchFamily="65" charset="-120"/>
                <a:ea typeface="標楷體" pitchFamily="65" charset="-120"/>
              </a:rPr>
              <a:t>（陶宏麟、蕭富方）</a:t>
            </a:r>
            <a:endParaRPr lang="zh-TW" altLang="en-US" sz="1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514181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304256" y="1133191"/>
            <a:ext cx="4572000" cy="5320145"/>
          </a:xfrm>
          <a:ln>
            <a:solidFill>
              <a:schemeClr val="tx1"/>
            </a:solidFill>
          </a:ln>
        </p:spPr>
      </p:pic>
      <p:sp>
        <p:nvSpPr>
          <p:cNvPr id="4" name="投影片編號版面配置區 3"/>
          <p:cNvSpPr>
            <a:spLocks noGrp="1"/>
          </p:cNvSpPr>
          <p:nvPr>
            <p:ph type="sldNum" sz="quarter" idx="11"/>
          </p:nvPr>
        </p:nvSpPr>
        <p:spPr/>
        <p:txBody>
          <a:bodyPr/>
          <a:lstStyle/>
          <a:p>
            <a:pPr>
              <a:defRPr/>
            </a:pPr>
            <a:fld id="{415F7593-DEE5-4657-AB28-B430A86F4063}" type="slidenum">
              <a:rPr lang="en-US" altLang="zh-TW" smtClean="0"/>
              <a:pPr>
                <a:defRPr/>
              </a:pPr>
              <a:t>48</a:t>
            </a:fld>
            <a:endParaRPr lang="en-US" altLang="zh-TW"/>
          </a:p>
        </p:txBody>
      </p:sp>
      <p:sp>
        <p:nvSpPr>
          <p:cNvPr id="7" name="標題 1"/>
          <p:cNvSpPr txBox="1">
            <a:spLocks/>
          </p:cNvSpPr>
          <p:nvPr/>
        </p:nvSpPr>
        <p:spPr>
          <a:xfrm>
            <a:off x="467544" y="44624"/>
            <a:ext cx="7467600" cy="1154098"/>
          </a:xfrm>
          <a:prstGeom prst="rect">
            <a:avLst/>
          </a:prstGeom>
        </p:spPr>
        <p:txBody>
          <a:bodyPr vert="horz" anchor="ctr">
            <a:normAutofit/>
          </a:bodyPr>
          <a:lstStyle>
            <a:lvl1pPr algn="l" rtl="0" eaLnBrk="0" fontAlgn="base" hangingPunct="0">
              <a:spcBef>
                <a:spcPct val="0"/>
              </a:spcBef>
              <a:spcAft>
                <a:spcPct val="0"/>
              </a:spcAft>
              <a:defRPr sz="4000" b="1" kern="1200" cap="small">
                <a:solidFill>
                  <a:schemeClr val="tx1"/>
                </a:solidFill>
                <a:latin typeface="Times New Roman" pitchFamily="18" charset="0"/>
                <a:ea typeface="+mj-ea"/>
                <a:cs typeface="Times New Roman" pitchFamily="18" charset="0"/>
              </a:defRPr>
            </a:lvl1pPr>
            <a:lvl2pPr algn="l" rtl="0" eaLnBrk="0" fontAlgn="base" hangingPunct="0">
              <a:spcBef>
                <a:spcPct val="0"/>
              </a:spcBef>
              <a:spcAft>
                <a:spcPct val="0"/>
              </a:spcAft>
              <a:defRPr sz="4000" b="1">
                <a:solidFill>
                  <a:schemeClr val="tx1"/>
                </a:solidFill>
                <a:latin typeface="Times New Roman" pitchFamily="18" charset="0"/>
                <a:ea typeface="新細明體" charset="-120"/>
                <a:cs typeface="Times New Roman" pitchFamily="18" charset="0"/>
              </a:defRPr>
            </a:lvl2pPr>
            <a:lvl3pPr algn="l" rtl="0" eaLnBrk="0" fontAlgn="base" hangingPunct="0">
              <a:spcBef>
                <a:spcPct val="0"/>
              </a:spcBef>
              <a:spcAft>
                <a:spcPct val="0"/>
              </a:spcAft>
              <a:defRPr sz="4000" b="1">
                <a:solidFill>
                  <a:schemeClr val="tx1"/>
                </a:solidFill>
                <a:latin typeface="Times New Roman" pitchFamily="18" charset="0"/>
                <a:ea typeface="新細明體" charset="-120"/>
                <a:cs typeface="Times New Roman" pitchFamily="18" charset="0"/>
              </a:defRPr>
            </a:lvl3pPr>
            <a:lvl4pPr algn="l" rtl="0" eaLnBrk="0" fontAlgn="base" hangingPunct="0">
              <a:spcBef>
                <a:spcPct val="0"/>
              </a:spcBef>
              <a:spcAft>
                <a:spcPct val="0"/>
              </a:spcAft>
              <a:defRPr sz="4000" b="1">
                <a:solidFill>
                  <a:schemeClr val="tx1"/>
                </a:solidFill>
                <a:latin typeface="Times New Roman" pitchFamily="18" charset="0"/>
                <a:ea typeface="新細明體" charset="-120"/>
                <a:cs typeface="Times New Roman" pitchFamily="18" charset="0"/>
              </a:defRPr>
            </a:lvl4pPr>
            <a:lvl5pPr algn="l" rtl="0" eaLnBrk="0" fontAlgn="base" hangingPunct="0">
              <a:spcBef>
                <a:spcPct val="0"/>
              </a:spcBef>
              <a:spcAft>
                <a:spcPct val="0"/>
              </a:spcAft>
              <a:defRPr sz="4000" b="1">
                <a:solidFill>
                  <a:schemeClr val="tx1"/>
                </a:solidFill>
                <a:latin typeface="Times New Roman" pitchFamily="18" charset="0"/>
                <a:ea typeface="新細明體" charset="-120"/>
                <a:cs typeface="Times New Roman" pitchFamily="18" charset="0"/>
              </a:defRPr>
            </a:lvl5pPr>
            <a:lvl6pPr marL="457200" algn="l" rtl="0" fontAlgn="base">
              <a:spcBef>
                <a:spcPct val="0"/>
              </a:spcBef>
              <a:spcAft>
                <a:spcPct val="0"/>
              </a:spcAft>
              <a:defRPr sz="4000" b="1">
                <a:solidFill>
                  <a:schemeClr val="tx1"/>
                </a:solidFill>
                <a:latin typeface="Times New Roman" pitchFamily="18" charset="0"/>
                <a:ea typeface="新細明體" charset="-120"/>
                <a:cs typeface="Times New Roman" pitchFamily="18" charset="0"/>
              </a:defRPr>
            </a:lvl6pPr>
            <a:lvl7pPr marL="914400" algn="l" rtl="0" fontAlgn="base">
              <a:spcBef>
                <a:spcPct val="0"/>
              </a:spcBef>
              <a:spcAft>
                <a:spcPct val="0"/>
              </a:spcAft>
              <a:defRPr sz="4000" b="1">
                <a:solidFill>
                  <a:schemeClr val="tx1"/>
                </a:solidFill>
                <a:latin typeface="Times New Roman" pitchFamily="18" charset="0"/>
                <a:ea typeface="新細明體" charset="-120"/>
                <a:cs typeface="Times New Roman" pitchFamily="18" charset="0"/>
              </a:defRPr>
            </a:lvl7pPr>
            <a:lvl8pPr marL="1371600" algn="l" rtl="0" fontAlgn="base">
              <a:spcBef>
                <a:spcPct val="0"/>
              </a:spcBef>
              <a:spcAft>
                <a:spcPct val="0"/>
              </a:spcAft>
              <a:defRPr sz="4000" b="1">
                <a:solidFill>
                  <a:schemeClr val="tx1"/>
                </a:solidFill>
                <a:latin typeface="Times New Roman" pitchFamily="18" charset="0"/>
                <a:ea typeface="新細明體" charset="-120"/>
                <a:cs typeface="Times New Roman" pitchFamily="18" charset="0"/>
              </a:defRPr>
            </a:lvl8pPr>
            <a:lvl9pPr marL="1828800" algn="l" rtl="0" fontAlgn="base">
              <a:spcBef>
                <a:spcPct val="0"/>
              </a:spcBef>
              <a:spcAft>
                <a:spcPct val="0"/>
              </a:spcAft>
              <a:defRPr sz="4000" b="1">
                <a:solidFill>
                  <a:schemeClr val="tx1"/>
                </a:solidFill>
                <a:latin typeface="Times New Roman" pitchFamily="18" charset="0"/>
                <a:ea typeface="新細明體" charset="-120"/>
                <a:cs typeface="Times New Roman" pitchFamily="18" charset="0"/>
              </a:defRPr>
            </a:lvl9pPr>
          </a:lstStyle>
          <a:p>
            <a:r>
              <a:rPr kumimoji="0" lang="zh-TW" altLang="zh-TW" sz="3000" dirty="0" smtClean="0">
                <a:latin typeface="標楷體" panose="03000509000000000000" pitchFamily="65" charset="-120"/>
                <a:ea typeface="標楷體" panose="03000509000000000000" pitchFamily="65" charset="-120"/>
              </a:rPr>
              <a:t>女性商學畢業生金融證照與初期職涯表現</a:t>
            </a:r>
            <a:r>
              <a:rPr kumimoji="0" lang="en-US" altLang="zh-TW" sz="3000" dirty="0" smtClean="0">
                <a:latin typeface="標楷體" panose="03000509000000000000" pitchFamily="65" charset="-120"/>
                <a:ea typeface="標楷體" panose="03000509000000000000" pitchFamily="65" charset="-120"/>
              </a:rPr>
              <a:t/>
            </a:r>
            <a:br>
              <a:rPr kumimoji="0" lang="en-US" altLang="zh-TW" sz="3000" dirty="0" smtClean="0">
                <a:latin typeface="標楷體" panose="03000509000000000000" pitchFamily="65" charset="-120"/>
                <a:ea typeface="標楷體" panose="03000509000000000000" pitchFamily="65" charset="-120"/>
              </a:rPr>
            </a:br>
            <a:r>
              <a:rPr kumimoji="0" lang="zh-TW" altLang="en-US" sz="3000" dirty="0" smtClean="0">
                <a:latin typeface="標楷體" panose="03000509000000000000" pitchFamily="65" charset="-120"/>
                <a:ea typeface="標楷體" panose="03000509000000000000" pitchFamily="65" charset="-120"/>
              </a:rPr>
              <a:t>－</a:t>
            </a:r>
            <a:r>
              <a:rPr kumimoji="0" lang="zh-TW" altLang="zh-TW" sz="3000" dirty="0" smtClean="0">
                <a:latin typeface="標楷體" panose="03000509000000000000" pitchFamily="65" charset="-120"/>
                <a:ea typeface="標楷體" panose="03000509000000000000" pitchFamily="65" charset="-120"/>
              </a:rPr>
              <a:t>樣本結構</a:t>
            </a:r>
            <a:r>
              <a:rPr kumimoji="0" lang="en-US" altLang="zh-TW" sz="3000" dirty="0" smtClean="0">
                <a:latin typeface="標楷體" panose="03000509000000000000" pitchFamily="65" charset="-120"/>
                <a:ea typeface="標楷體" panose="03000509000000000000" pitchFamily="65" charset="-120"/>
              </a:rPr>
              <a:t>(</a:t>
            </a:r>
            <a:r>
              <a:rPr kumimoji="0" lang="zh-TW" altLang="en-US" sz="3000" dirty="0" smtClean="0">
                <a:latin typeface="標楷體" panose="03000509000000000000" pitchFamily="65" charset="-120"/>
                <a:ea typeface="標楷體" panose="03000509000000000000" pitchFamily="65" charset="-120"/>
              </a:rPr>
              <a:t>三</a:t>
            </a:r>
            <a:r>
              <a:rPr kumimoji="0" lang="en-US" altLang="zh-TW" sz="3000" dirty="0" smtClean="0">
                <a:latin typeface="標楷體" panose="03000509000000000000" pitchFamily="65" charset="-120"/>
                <a:ea typeface="標楷體" panose="03000509000000000000" pitchFamily="65" charset="-120"/>
              </a:rPr>
              <a:t>)</a:t>
            </a:r>
            <a:endParaRPr kumimoji="0" lang="zh-TW" altLang="en-US" sz="3000" dirty="0">
              <a:latin typeface="標楷體" panose="03000509000000000000" pitchFamily="65" charset="-120"/>
              <a:ea typeface="標楷體" panose="03000509000000000000" pitchFamily="65" charset="-120"/>
            </a:endParaRPr>
          </a:p>
        </p:txBody>
      </p:sp>
      <p:sp>
        <p:nvSpPr>
          <p:cNvPr id="8" name="Text Box 5"/>
          <p:cNvSpPr txBox="1">
            <a:spLocks noChangeArrowheads="1"/>
          </p:cNvSpPr>
          <p:nvPr/>
        </p:nvSpPr>
        <p:spPr bwMode="auto">
          <a:xfrm>
            <a:off x="146615" y="6490651"/>
            <a:ext cx="8385825" cy="338554"/>
          </a:xfrm>
          <a:prstGeom prst="rect">
            <a:avLst/>
          </a:prstGeom>
          <a:noFill/>
          <a:ln w="9525">
            <a:noFill/>
            <a:miter lim="800000"/>
            <a:headEnd/>
            <a:tailEnd/>
          </a:ln>
        </p:spPr>
        <p:txBody>
          <a:bodyPr wrap="square">
            <a:spAutoFit/>
          </a:bodyPr>
          <a:lstStyle/>
          <a:p>
            <a:r>
              <a:rPr lang="zh-TW" altLang="en-US" sz="1600" dirty="0">
                <a:latin typeface="標楷體" panose="03000509000000000000" pitchFamily="65" charset="-120"/>
                <a:ea typeface="標楷體" panose="03000509000000000000" pitchFamily="65" charset="-120"/>
              </a:rPr>
              <a:t>資料來源：女性商學大學畢業生金融證照持有與初期職涯表現之關係</a:t>
            </a:r>
            <a:r>
              <a:rPr lang="zh-TW" altLang="en-US" sz="1600" dirty="0" smtClean="0">
                <a:latin typeface="標楷體" pitchFamily="65" charset="-120"/>
                <a:ea typeface="標楷體" pitchFamily="65" charset="-120"/>
              </a:rPr>
              <a:t>（陶宏麟、蕭富方）</a:t>
            </a:r>
            <a:endParaRPr lang="zh-TW" altLang="en-US" sz="1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314084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1"/>
          </p:nvPr>
        </p:nvSpPr>
        <p:spPr/>
        <p:txBody>
          <a:bodyPr/>
          <a:lstStyle/>
          <a:p>
            <a:pPr>
              <a:defRPr/>
            </a:pPr>
            <a:fld id="{415F7593-DEE5-4657-AB28-B430A86F4063}" type="slidenum">
              <a:rPr lang="en-US" altLang="zh-TW" smtClean="0"/>
              <a:pPr>
                <a:defRPr/>
              </a:pPr>
              <a:t>49</a:t>
            </a:fld>
            <a:endParaRPr lang="en-US" altLang="zh-TW"/>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301134"/>
            <a:ext cx="7200000" cy="4788059"/>
          </a:xfrm>
          <a:prstGeom prst="rect">
            <a:avLst/>
          </a:prstGeom>
          <a:ln>
            <a:solidFill>
              <a:schemeClr val="tx1"/>
            </a:solidFill>
          </a:ln>
        </p:spPr>
      </p:pic>
      <p:sp>
        <p:nvSpPr>
          <p:cNvPr id="6" name="標題 1"/>
          <p:cNvSpPr txBox="1">
            <a:spLocks/>
          </p:cNvSpPr>
          <p:nvPr/>
        </p:nvSpPr>
        <p:spPr>
          <a:xfrm>
            <a:off x="467544" y="44624"/>
            <a:ext cx="7467600" cy="1154098"/>
          </a:xfrm>
          <a:prstGeom prst="rect">
            <a:avLst/>
          </a:prstGeom>
        </p:spPr>
        <p:txBody>
          <a:bodyPr vert="horz" anchor="ctr">
            <a:normAutofit/>
          </a:bodyPr>
          <a:lstStyle>
            <a:lvl1pPr algn="l" rtl="0" eaLnBrk="0" fontAlgn="base" hangingPunct="0">
              <a:spcBef>
                <a:spcPct val="0"/>
              </a:spcBef>
              <a:spcAft>
                <a:spcPct val="0"/>
              </a:spcAft>
              <a:defRPr sz="4000" b="1" kern="1200" cap="small">
                <a:solidFill>
                  <a:schemeClr val="tx1"/>
                </a:solidFill>
                <a:latin typeface="Times New Roman" pitchFamily="18" charset="0"/>
                <a:ea typeface="+mj-ea"/>
                <a:cs typeface="Times New Roman" pitchFamily="18" charset="0"/>
              </a:defRPr>
            </a:lvl1pPr>
            <a:lvl2pPr algn="l" rtl="0" eaLnBrk="0" fontAlgn="base" hangingPunct="0">
              <a:spcBef>
                <a:spcPct val="0"/>
              </a:spcBef>
              <a:spcAft>
                <a:spcPct val="0"/>
              </a:spcAft>
              <a:defRPr sz="4000" b="1">
                <a:solidFill>
                  <a:schemeClr val="tx1"/>
                </a:solidFill>
                <a:latin typeface="Times New Roman" pitchFamily="18" charset="0"/>
                <a:ea typeface="新細明體" charset="-120"/>
                <a:cs typeface="Times New Roman" pitchFamily="18" charset="0"/>
              </a:defRPr>
            </a:lvl2pPr>
            <a:lvl3pPr algn="l" rtl="0" eaLnBrk="0" fontAlgn="base" hangingPunct="0">
              <a:spcBef>
                <a:spcPct val="0"/>
              </a:spcBef>
              <a:spcAft>
                <a:spcPct val="0"/>
              </a:spcAft>
              <a:defRPr sz="4000" b="1">
                <a:solidFill>
                  <a:schemeClr val="tx1"/>
                </a:solidFill>
                <a:latin typeface="Times New Roman" pitchFamily="18" charset="0"/>
                <a:ea typeface="新細明體" charset="-120"/>
                <a:cs typeface="Times New Roman" pitchFamily="18" charset="0"/>
              </a:defRPr>
            </a:lvl3pPr>
            <a:lvl4pPr algn="l" rtl="0" eaLnBrk="0" fontAlgn="base" hangingPunct="0">
              <a:spcBef>
                <a:spcPct val="0"/>
              </a:spcBef>
              <a:spcAft>
                <a:spcPct val="0"/>
              </a:spcAft>
              <a:defRPr sz="4000" b="1">
                <a:solidFill>
                  <a:schemeClr val="tx1"/>
                </a:solidFill>
                <a:latin typeface="Times New Roman" pitchFamily="18" charset="0"/>
                <a:ea typeface="新細明體" charset="-120"/>
                <a:cs typeface="Times New Roman" pitchFamily="18" charset="0"/>
              </a:defRPr>
            </a:lvl4pPr>
            <a:lvl5pPr algn="l" rtl="0" eaLnBrk="0" fontAlgn="base" hangingPunct="0">
              <a:spcBef>
                <a:spcPct val="0"/>
              </a:spcBef>
              <a:spcAft>
                <a:spcPct val="0"/>
              </a:spcAft>
              <a:defRPr sz="4000" b="1">
                <a:solidFill>
                  <a:schemeClr val="tx1"/>
                </a:solidFill>
                <a:latin typeface="Times New Roman" pitchFamily="18" charset="0"/>
                <a:ea typeface="新細明體" charset="-120"/>
                <a:cs typeface="Times New Roman" pitchFamily="18" charset="0"/>
              </a:defRPr>
            </a:lvl5pPr>
            <a:lvl6pPr marL="457200" algn="l" rtl="0" fontAlgn="base">
              <a:spcBef>
                <a:spcPct val="0"/>
              </a:spcBef>
              <a:spcAft>
                <a:spcPct val="0"/>
              </a:spcAft>
              <a:defRPr sz="4000" b="1">
                <a:solidFill>
                  <a:schemeClr val="tx1"/>
                </a:solidFill>
                <a:latin typeface="Times New Roman" pitchFamily="18" charset="0"/>
                <a:ea typeface="新細明體" charset="-120"/>
                <a:cs typeface="Times New Roman" pitchFamily="18" charset="0"/>
              </a:defRPr>
            </a:lvl6pPr>
            <a:lvl7pPr marL="914400" algn="l" rtl="0" fontAlgn="base">
              <a:spcBef>
                <a:spcPct val="0"/>
              </a:spcBef>
              <a:spcAft>
                <a:spcPct val="0"/>
              </a:spcAft>
              <a:defRPr sz="4000" b="1">
                <a:solidFill>
                  <a:schemeClr val="tx1"/>
                </a:solidFill>
                <a:latin typeface="Times New Roman" pitchFamily="18" charset="0"/>
                <a:ea typeface="新細明體" charset="-120"/>
                <a:cs typeface="Times New Roman" pitchFamily="18" charset="0"/>
              </a:defRPr>
            </a:lvl7pPr>
            <a:lvl8pPr marL="1371600" algn="l" rtl="0" fontAlgn="base">
              <a:spcBef>
                <a:spcPct val="0"/>
              </a:spcBef>
              <a:spcAft>
                <a:spcPct val="0"/>
              </a:spcAft>
              <a:defRPr sz="4000" b="1">
                <a:solidFill>
                  <a:schemeClr val="tx1"/>
                </a:solidFill>
                <a:latin typeface="Times New Roman" pitchFamily="18" charset="0"/>
                <a:ea typeface="新細明體" charset="-120"/>
                <a:cs typeface="Times New Roman" pitchFamily="18" charset="0"/>
              </a:defRPr>
            </a:lvl8pPr>
            <a:lvl9pPr marL="1828800" algn="l" rtl="0" fontAlgn="base">
              <a:spcBef>
                <a:spcPct val="0"/>
              </a:spcBef>
              <a:spcAft>
                <a:spcPct val="0"/>
              </a:spcAft>
              <a:defRPr sz="4000" b="1">
                <a:solidFill>
                  <a:schemeClr val="tx1"/>
                </a:solidFill>
                <a:latin typeface="Times New Roman" pitchFamily="18" charset="0"/>
                <a:ea typeface="新細明體" charset="-120"/>
                <a:cs typeface="Times New Roman" pitchFamily="18" charset="0"/>
              </a:defRPr>
            </a:lvl9pPr>
          </a:lstStyle>
          <a:p>
            <a:r>
              <a:rPr kumimoji="0" lang="zh-TW" altLang="zh-TW" sz="3000" dirty="0" smtClean="0">
                <a:latin typeface="標楷體" panose="03000509000000000000" pitchFamily="65" charset="-120"/>
                <a:ea typeface="標楷體" panose="03000509000000000000" pitchFamily="65" charset="-120"/>
              </a:rPr>
              <a:t>女性商學畢業生金融證照與初期職涯表現</a:t>
            </a:r>
            <a:r>
              <a:rPr kumimoji="0" lang="en-US" altLang="zh-TW" sz="3000" dirty="0" smtClean="0">
                <a:latin typeface="標楷體" panose="03000509000000000000" pitchFamily="65" charset="-120"/>
                <a:ea typeface="標楷體" panose="03000509000000000000" pitchFamily="65" charset="-120"/>
              </a:rPr>
              <a:t/>
            </a:r>
            <a:br>
              <a:rPr kumimoji="0" lang="en-US" altLang="zh-TW" sz="3000" dirty="0" smtClean="0">
                <a:latin typeface="標楷體" panose="03000509000000000000" pitchFamily="65" charset="-120"/>
                <a:ea typeface="標楷體" panose="03000509000000000000" pitchFamily="65" charset="-120"/>
              </a:rPr>
            </a:br>
            <a:r>
              <a:rPr kumimoji="0" lang="zh-TW" altLang="en-US" sz="3000" dirty="0" smtClean="0">
                <a:latin typeface="標楷體" panose="03000509000000000000" pitchFamily="65" charset="-120"/>
                <a:ea typeface="標楷體" panose="03000509000000000000" pitchFamily="65" charset="-120"/>
              </a:rPr>
              <a:t>－</a:t>
            </a:r>
            <a:r>
              <a:rPr kumimoji="0" lang="zh-TW" altLang="zh-TW" sz="3000" dirty="0" smtClean="0">
                <a:latin typeface="標楷體" panose="03000509000000000000" pitchFamily="65" charset="-120"/>
                <a:ea typeface="標楷體" panose="03000509000000000000" pitchFamily="65" charset="-120"/>
              </a:rPr>
              <a:t>樣本結構</a:t>
            </a:r>
            <a:r>
              <a:rPr kumimoji="0" lang="en-US" altLang="zh-TW" sz="3000" dirty="0" smtClean="0">
                <a:latin typeface="標楷體" panose="03000509000000000000" pitchFamily="65" charset="-120"/>
                <a:ea typeface="標楷體" panose="03000509000000000000" pitchFamily="65" charset="-120"/>
              </a:rPr>
              <a:t>(</a:t>
            </a:r>
            <a:r>
              <a:rPr kumimoji="0" lang="zh-TW" altLang="en-US" sz="3000" dirty="0" smtClean="0">
                <a:latin typeface="標楷體" panose="03000509000000000000" pitchFamily="65" charset="-120"/>
                <a:ea typeface="標楷體" panose="03000509000000000000" pitchFamily="65" charset="-120"/>
              </a:rPr>
              <a:t>四</a:t>
            </a:r>
            <a:r>
              <a:rPr kumimoji="0" lang="en-US" altLang="zh-TW" sz="3000" dirty="0" smtClean="0">
                <a:latin typeface="標楷體" panose="03000509000000000000" pitchFamily="65" charset="-120"/>
                <a:ea typeface="標楷體" panose="03000509000000000000" pitchFamily="65" charset="-120"/>
              </a:rPr>
              <a:t>)</a:t>
            </a:r>
            <a:endParaRPr kumimoji="0" lang="zh-TW" altLang="en-US" sz="3000" dirty="0">
              <a:latin typeface="標楷體" panose="03000509000000000000" pitchFamily="65" charset="-120"/>
              <a:ea typeface="標楷體" panose="03000509000000000000" pitchFamily="65" charset="-120"/>
            </a:endParaRPr>
          </a:p>
        </p:txBody>
      </p:sp>
      <p:sp>
        <p:nvSpPr>
          <p:cNvPr id="7" name="Text Box 5"/>
          <p:cNvSpPr txBox="1">
            <a:spLocks noChangeArrowheads="1"/>
          </p:cNvSpPr>
          <p:nvPr/>
        </p:nvSpPr>
        <p:spPr bwMode="auto">
          <a:xfrm>
            <a:off x="146615" y="6490651"/>
            <a:ext cx="8385825" cy="338554"/>
          </a:xfrm>
          <a:prstGeom prst="rect">
            <a:avLst/>
          </a:prstGeom>
          <a:noFill/>
          <a:ln w="9525">
            <a:noFill/>
            <a:miter lim="800000"/>
            <a:headEnd/>
            <a:tailEnd/>
          </a:ln>
        </p:spPr>
        <p:txBody>
          <a:bodyPr wrap="square">
            <a:spAutoFit/>
          </a:bodyPr>
          <a:lstStyle/>
          <a:p>
            <a:r>
              <a:rPr lang="zh-TW" altLang="en-US" sz="1600" dirty="0">
                <a:latin typeface="標楷體" panose="03000509000000000000" pitchFamily="65" charset="-120"/>
                <a:ea typeface="標楷體" panose="03000509000000000000" pitchFamily="65" charset="-120"/>
              </a:rPr>
              <a:t>資料來源：女性商學大學畢業生金融證照持有與初期職涯表現之關係</a:t>
            </a:r>
            <a:r>
              <a:rPr lang="zh-TW" altLang="en-US" sz="1600" dirty="0" smtClean="0">
                <a:latin typeface="標楷體" pitchFamily="65" charset="-120"/>
                <a:ea typeface="標楷體" pitchFamily="65" charset="-120"/>
              </a:rPr>
              <a:t>（陶宏麟、蕭富方）</a:t>
            </a:r>
            <a:endParaRPr lang="zh-TW" altLang="en-US" sz="1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17720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571500" y="214313"/>
            <a:ext cx="7786688" cy="1214437"/>
          </a:xfrm>
        </p:spPr>
        <p:txBody>
          <a:bodyPr wrap="square" lIns="91440" tIns="45720" rIns="91440" bIns="45720" numCol="1" anchorCtr="0" compatLnSpc="1">
            <a:prstTxWarp prst="textNoShape">
              <a:avLst/>
            </a:prstTxWarp>
          </a:bodyPr>
          <a:lstStyle/>
          <a:p>
            <a:pPr eaLnBrk="1" hangingPunct="1"/>
            <a:r>
              <a:rPr lang="en-US" altLang="zh-TW" sz="3200" cap="none" smtClean="0"/>
              <a:t>EDUCATION: STYLIZED FACTS</a:t>
            </a:r>
          </a:p>
        </p:txBody>
      </p:sp>
      <p:sp>
        <p:nvSpPr>
          <p:cNvPr id="30723" name="Rectangle 3"/>
          <p:cNvSpPr>
            <a:spLocks noGrp="1" noChangeArrowheads="1"/>
          </p:cNvSpPr>
          <p:nvPr>
            <p:ph type="body" idx="1"/>
          </p:nvPr>
        </p:nvSpPr>
        <p:spPr>
          <a:xfrm>
            <a:off x="571500" y="1714500"/>
            <a:ext cx="7015163" cy="3105150"/>
          </a:xfrm>
          <a:noFill/>
        </p:spPr>
        <p:txBody>
          <a:bodyPr/>
          <a:lstStyle/>
          <a:p>
            <a:pPr eaLnBrk="1" hangingPunct="1"/>
            <a:r>
              <a:rPr lang="en-US" altLang="zh-TW" smtClean="0"/>
              <a:t>Education is strongly correlated with:</a:t>
            </a:r>
          </a:p>
          <a:p>
            <a:pPr lvl="1" eaLnBrk="1" hangingPunct="1"/>
            <a:r>
              <a:rPr lang="en-US" altLang="zh-TW" sz="2400" smtClean="0"/>
              <a:t>Labor force participation rates</a:t>
            </a:r>
          </a:p>
          <a:p>
            <a:pPr lvl="1" eaLnBrk="1" hangingPunct="1"/>
            <a:r>
              <a:rPr lang="en-US" altLang="zh-TW" sz="2400" smtClean="0"/>
              <a:t>Unemployment rates</a:t>
            </a:r>
          </a:p>
          <a:p>
            <a:pPr lvl="1" eaLnBrk="1" hangingPunct="1"/>
            <a:r>
              <a:rPr lang="en-US" altLang="zh-TW" sz="2400" smtClean="0"/>
              <a:t>Earnings</a:t>
            </a:r>
          </a:p>
        </p:txBody>
      </p:sp>
      <p:sp>
        <p:nvSpPr>
          <p:cNvPr id="30724" name="投影片編號版面配置區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A2456D38-B47B-42A0-B1E4-6D30A88ED61D}" type="slidenum">
              <a:rPr lang="en-US" altLang="zh-TW" smtClean="0">
                <a:ea typeface="新細明體" pitchFamily="18" charset="-120"/>
              </a:rPr>
              <a:pPr/>
              <a:t>5</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84"/>
            <a:ext cx="7467600" cy="1154098"/>
          </a:xfrm>
        </p:spPr>
        <p:txBody>
          <a:bodyPr>
            <a:normAutofit/>
          </a:bodyPr>
          <a:lstStyle/>
          <a:p>
            <a:r>
              <a:rPr lang="zh-TW" altLang="zh-TW" sz="3200" dirty="0">
                <a:latin typeface="標楷體" panose="03000509000000000000" pitchFamily="65" charset="-120"/>
                <a:ea typeface="標楷體" panose="03000509000000000000" pitchFamily="65" charset="-120"/>
              </a:rPr>
              <a:t>金融證照與初期職涯狀態的</a:t>
            </a:r>
            <a:r>
              <a:rPr lang="zh-TW" altLang="zh-TW" sz="3200" dirty="0" smtClean="0">
                <a:latin typeface="標楷體" panose="03000509000000000000" pitchFamily="65" charset="-120"/>
                <a:ea typeface="標楷體" panose="03000509000000000000" pitchFamily="65" charset="-120"/>
              </a:rPr>
              <a:t>關聯</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實證</a:t>
            </a:r>
            <a:r>
              <a:rPr lang="en-US" altLang="zh-TW" sz="3200" dirty="0" smtClean="0">
                <a:latin typeface="標楷體" panose="03000509000000000000" pitchFamily="65" charset="-120"/>
                <a:ea typeface="標楷體" panose="03000509000000000000" pitchFamily="65" charset="-120"/>
              </a:rPr>
              <a:t>I)</a:t>
            </a:r>
            <a:endParaRPr lang="zh-TW" altLang="en-US" sz="3200" dirty="0">
              <a:latin typeface="標楷體" panose="03000509000000000000" pitchFamily="65" charset="-120"/>
              <a:ea typeface="標楷體" panose="03000509000000000000" pitchFamily="65" charset="-120"/>
            </a:endParaRPr>
          </a:p>
        </p:txBody>
      </p:sp>
      <p:pic>
        <p:nvPicPr>
          <p:cNvPr id="5" name="內容版面配置區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475656" y="836712"/>
            <a:ext cx="5688632" cy="5707376"/>
          </a:xfrm>
          <a:ln>
            <a:solidFill>
              <a:schemeClr val="tx1"/>
            </a:solidFill>
          </a:ln>
        </p:spPr>
      </p:pic>
      <p:sp>
        <p:nvSpPr>
          <p:cNvPr id="4" name="投影片編號版面配置區 3"/>
          <p:cNvSpPr>
            <a:spLocks noGrp="1"/>
          </p:cNvSpPr>
          <p:nvPr>
            <p:ph type="sldNum" sz="quarter" idx="11"/>
          </p:nvPr>
        </p:nvSpPr>
        <p:spPr/>
        <p:txBody>
          <a:bodyPr/>
          <a:lstStyle/>
          <a:p>
            <a:pPr>
              <a:defRPr/>
            </a:pPr>
            <a:fld id="{415F7593-DEE5-4657-AB28-B430A86F4063}" type="slidenum">
              <a:rPr lang="en-US" altLang="zh-TW" smtClean="0"/>
              <a:pPr>
                <a:defRPr/>
              </a:pPr>
              <a:t>50</a:t>
            </a:fld>
            <a:endParaRPr lang="en-US" altLang="zh-TW"/>
          </a:p>
        </p:txBody>
      </p:sp>
      <p:sp>
        <p:nvSpPr>
          <p:cNvPr id="8" name="Text Box 5"/>
          <p:cNvSpPr txBox="1">
            <a:spLocks noChangeArrowheads="1"/>
          </p:cNvSpPr>
          <p:nvPr/>
        </p:nvSpPr>
        <p:spPr bwMode="auto">
          <a:xfrm>
            <a:off x="146615" y="6490651"/>
            <a:ext cx="8385825" cy="338554"/>
          </a:xfrm>
          <a:prstGeom prst="rect">
            <a:avLst/>
          </a:prstGeom>
          <a:noFill/>
          <a:ln w="9525">
            <a:noFill/>
            <a:miter lim="800000"/>
            <a:headEnd/>
            <a:tailEnd/>
          </a:ln>
        </p:spPr>
        <p:txBody>
          <a:bodyPr wrap="square">
            <a:spAutoFit/>
          </a:bodyPr>
          <a:lstStyle/>
          <a:p>
            <a:r>
              <a:rPr lang="zh-TW" altLang="en-US" sz="1600" dirty="0">
                <a:latin typeface="標楷體" panose="03000509000000000000" pitchFamily="65" charset="-120"/>
                <a:ea typeface="標楷體" panose="03000509000000000000" pitchFamily="65" charset="-120"/>
              </a:rPr>
              <a:t>資料來源：女性商學大學畢業生金融證照持有與初期職涯表現之關係</a:t>
            </a:r>
            <a:r>
              <a:rPr lang="zh-TW" altLang="en-US" sz="1600" dirty="0" smtClean="0">
                <a:latin typeface="標楷體" pitchFamily="65" charset="-120"/>
                <a:ea typeface="標楷體" pitchFamily="65" charset="-120"/>
              </a:rPr>
              <a:t>（陶宏麟、蕭富方）</a:t>
            </a:r>
            <a:endParaRPr lang="zh-TW" altLang="en-US" sz="1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292926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7844966" cy="936104"/>
          </a:xfrm>
        </p:spPr>
        <p:txBody>
          <a:bodyPr/>
          <a:lstStyle/>
          <a:p>
            <a:r>
              <a:rPr lang="zh-TW" altLang="zh-TW" sz="3200" dirty="0">
                <a:solidFill>
                  <a:prstClr val="black"/>
                </a:solidFill>
                <a:latin typeface="標楷體" panose="03000509000000000000" pitchFamily="65" charset="-120"/>
                <a:ea typeface="標楷體" panose="03000509000000000000" pitchFamily="65" charset="-120"/>
              </a:rPr>
              <a:t>金融證照與初期職涯狀態的關聯</a:t>
            </a:r>
            <a:r>
              <a:rPr lang="en-US" altLang="zh-TW" sz="3200" dirty="0">
                <a:solidFill>
                  <a:prstClr val="black"/>
                </a:solidFill>
                <a:latin typeface="標楷體" panose="03000509000000000000" pitchFamily="65" charset="-120"/>
                <a:ea typeface="標楷體" panose="03000509000000000000" pitchFamily="65" charset="-120"/>
              </a:rPr>
              <a:t>(</a:t>
            </a:r>
            <a:r>
              <a:rPr lang="zh-TW" altLang="en-US" sz="3200" dirty="0">
                <a:solidFill>
                  <a:prstClr val="black"/>
                </a:solidFill>
                <a:latin typeface="標楷體" panose="03000509000000000000" pitchFamily="65" charset="-120"/>
                <a:ea typeface="標楷體" panose="03000509000000000000" pitchFamily="65" charset="-120"/>
              </a:rPr>
              <a:t>實證</a:t>
            </a:r>
            <a:r>
              <a:rPr lang="en-US" altLang="zh-TW" sz="3200" dirty="0">
                <a:solidFill>
                  <a:prstClr val="black"/>
                </a:solidFill>
                <a:latin typeface="標楷體" panose="03000509000000000000" pitchFamily="65" charset="-120"/>
                <a:ea typeface="標楷體" panose="03000509000000000000" pitchFamily="65" charset="-120"/>
              </a:rPr>
              <a:t>I)</a:t>
            </a:r>
            <a:endParaRPr lang="zh-TW" altLang="en-US" dirty="0"/>
          </a:p>
        </p:txBody>
      </p:sp>
      <p:sp>
        <p:nvSpPr>
          <p:cNvPr id="4" name="投影片編號版面配置區 3"/>
          <p:cNvSpPr>
            <a:spLocks noGrp="1"/>
          </p:cNvSpPr>
          <p:nvPr>
            <p:ph type="sldNum" sz="quarter" idx="11"/>
          </p:nvPr>
        </p:nvSpPr>
        <p:spPr/>
        <p:txBody>
          <a:bodyPr/>
          <a:lstStyle/>
          <a:p>
            <a:pPr>
              <a:defRPr/>
            </a:pPr>
            <a:fld id="{415F7593-DEE5-4657-AB28-B430A86F4063}" type="slidenum">
              <a:rPr lang="en-US" altLang="zh-TW" smtClean="0"/>
              <a:pPr>
                <a:defRPr/>
              </a:pPr>
              <a:t>51</a:t>
            </a:fld>
            <a:endParaRPr lang="en-US" altLang="zh-TW"/>
          </a:p>
        </p:txBody>
      </p:sp>
      <p:pic>
        <p:nvPicPr>
          <p:cNvPr id="5" name="內容版面配置區 4"/>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4367" b="85806"/>
          <a:stretch/>
        </p:blipFill>
        <p:spPr bwMode="auto">
          <a:xfrm>
            <a:off x="385639" y="908720"/>
            <a:ext cx="7992888" cy="788049"/>
          </a:xfrm>
          <a:prstGeom prst="rect">
            <a:avLst/>
          </a:prstGeom>
          <a:noFill/>
          <a:ln w="9525">
            <a:noFill/>
            <a:miter lim="800000"/>
            <a:headEnd/>
            <a:tailEnd/>
          </a:ln>
        </p:spPr>
      </p:pic>
      <p:pic>
        <p:nvPicPr>
          <p:cNvPr id="7" name="內容版面配置區 4"/>
          <p:cNvPicPr>
            <a:picLocks noChangeAspect="1"/>
          </p:cNvPicPr>
          <p:nvPr/>
        </p:nvPicPr>
        <p:blipFill rotWithShape="1">
          <a:blip r:embed="rId2">
            <a:extLst>
              <a:ext uri="{28A0092B-C50C-407E-A947-70E740481C1C}">
                <a14:useLocalDpi xmlns:a14="http://schemas.microsoft.com/office/drawing/2010/main" val="0"/>
              </a:ext>
            </a:extLst>
          </a:blip>
          <a:srcRect t="39618" b="30191"/>
          <a:stretch/>
        </p:blipFill>
        <p:spPr bwMode="auto">
          <a:xfrm>
            <a:off x="360462" y="1649016"/>
            <a:ext cx="7920000" cy="2399020"/>
          </a:xfrm>
          <a:prstGeom prst="rect">
            <a:avLst/>
          </a:prstGeom>
          <a:noFill/>
          <a:ln w="9525">
            <a:noFill/>
            <a:miter lim="800000"/>
            <a:headEnd/>
            <a:tailEnd/>
          </a:ln>
        </p:spPr>
      </p:pic>
      <p:pic>
        <p:nvPicPr>
          <p:cNvPr id="8" name="內容版面配置區 4"/>
          <p:cNvPicPr>
            <a:picLocks noChangeAspect="1"/>
          </p:cNvPicPr>
          <p:nvPr/>
        </p:nvPicPr>
        <p:blipFill rotWithShape="1">
          <a:blip r:embed="rId2">
            <a:extLst>
              <a:ext uri="{28A0092B-C50C-407E-A947-70E740481C1C}">
                <a14:useLocalDpi xmlns:a14="http://schemas.microsoft.com/office/drawing/2010/main" val="0"/>
              </a:ext>
            </a:extLst>
          </a:blip>
          <a:srcRect t="4367" b="85806"/>
          <a:stretch/>
        </p:blipFill>
        <p:spPr bwMode="auto">
          <a:xfrm>
            <a:off x="360462" y="4330953"/>
            <a:ext cx="7992888" cy="788049"/>
          </a:xfrm>
          <a:prstGeom prst="rect">
            <a:avLst/>
          </a:prstGeom>
          <a:noFill/>
          <a:ln w="9525">
            <a:noFill/>
            <a:miter lim="800000"/>
            <a:headEnd/>
            <a:tailEnd/>
          </a:ln>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03" y="5075544"/>
            <a:ext cx="7913923" cy="956045"/>
          </a:xfrm>
          <a:prstGeom prst="rect">
            <a:avLst/>
          </a:prstGeom>
        </p:spPr>
      </p:pic>
    </p:spTree>
    <p:extLst>
      <p:ext uri="{BB962C8B-B14F-4D97-AF65-F5344CB8AC3E}">
        <p14:creationId xmlns:p14="http://schemas.microsoft.com/office/powerpoint/2010/main" val="34944366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84"/>
            <a:ext cx="8219256" cy="1154098"/>
          </a:xfrm>
        </p:spPr>
        <p:txBody>
          <a:bodyPr>
            <a:normAutofit/>
          </a:bodyPr>
          <a:lstStyle/>
          <a:p>
            <a:r>
              <a:rPr lang="zh-TW" altLang="zh-TW" sz="3200" dirty="0">
                <a:latin typeface="標楷體" panose="03000509000000000000" pitchFamily="65" charset="-120"/>
                <a:ea typeface="標楷體" panose="03000509000000000000" pitchFamily="65" charset="-120"/>
              </a:rPr>
              <a:t>金融證照與初期職涯狀態的關聯</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實證</a:t>
            </a:r>
            <a:r>
              <a:rPr lang="en-US" altLang="zh-TW" sz="3200" dirty="0" smtClean="0">
                <a:latin typeface="標楷體" panose="03000509000000000000" pitchFamily="65" charset="-120"/>
                <a:ea typeface="標楷體" panose="03000509000000000000" pitchFamily="65" charset="-120"/>
              </a:rPr>
              <a:t>II)</a:t>
            </a:r>
            <a:endParaRPr lang="zh-TW" altLang="en-US" sz="3200" dirty="0">
              <a:latin typeface="標楷體" panose="03000509000000000000" pitchFamily="65" charset="-120"/>
              <a:ea typeface="標楷體" panose="03000509000000000000" pitchFamily="65" charset="-120"/>
            </a:endParaRPr>
          </a:p>
        </p:txBody>
      </p:sp>
      <p:pic>
        <p:nvPicPr>
          <p:cNvPr id="5" name="內容版面配置區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19526" y="836712"/>
            <a:ext cx="5272753" cy="5699803"/>
          </a:xfrm>
          <a:ln>
            <a:solidFill>
              <a:schemeClr val="tx1"/>
            </a:solidFill>
          </a:ln>
        </p:spPr>
      </p:pic>
      <p:sp>
        <p:nvSpPr>
          <p:cNvPr id="4" name="投影片編號版面配置區 3"/>
          <p:cNvSpPr>
            <a:spLocks noGrp="1"/>
          </p:cNvSpPr>
          <p:nvPr>
            <p:ph type="sldNum" sz="quarter" idx="11"/>
          </p:nvPr>
        </p:nvSpPr>
        <p:spPr/>
        <p:txBody>
          <a:bodyPr/>
          <a:lstStyle/>
          <a:p>
            <a:pPr>
              <a:defRPr/>
            </a:pPr>
            <a:fld id="{415F7593-DEE5-4657-AB28-B430A86F4063}" type="slidenum">
              <a:rPr lang="en-US" altLang="zh-TW" smtClean="0"/>
              <a:pPr>
                <a:defRPr/>
              </a:pPr>
              <a:t>52</a:t>
            </a:fld>
            <a:endParaRPr lang="en-US" altLang="zh-TW"/>
          </a:p>
        </p:txBody>
      </p:sp>
      <p:sp>
        <p:nvSpPr>
          <p:cNvPr id="9" name="Text Box 5"/>
          <p:cNvSpPr txBox="1">
            <a:spLocks noChangeArrowheads="1"/>
          </p:cNvSpPr>
          <p:nvPr/>
        </p:nvSpPr>
        <p:spPr bwMode="auto">
          <a:xfrm>
            <a:off x="146615" y="6490651"/>
            <a:ext cx="8385825" cy="338554"/>
          </a:xfrm>
          <a:prstGeom prst="rect">
            <a:avLst/>
          </a:prstGeom>
          <a:noFill/>
          <a:ln w="9525">
            <a:noFill/>
            <a:miter lim="800000"/>
            <a:headEnd/>
            <a:tailEnd/>
          </a:ln>
        </p:spPr>
        <p:txBody>
          <a:bodyPr wrap="square">
            <a:spAutoFit/>
          </a:bodyPr>
          <a:lstStyle/>
          <a:p>
            <a:r>
              <a:rPr lang="zh-TW" altLang="en-US" sz="1600" dirty="0">
                <a:latin typeface="標楷體" panose="03000509000000000000" pitchFamily="65" charset="-120"/>
                <a:ea typeface="標楷體" panose="03000509000000000000" pitchFamily="65" charset="-120"/>
              </a:rPr>
              <a:t>資料來源：女性商學大學畢業生金融證照持有與初期職涯表現之關係</a:t>
            </a:r>
            <a:r>
              <a:rPr lang="zh-TW" altLang="en-US" sz="1600" dirty="0" smtClean="0">
                <a:latin typeface="標楷體" pitchFamily="65" charset="-120"/>
                <a:ea typeface="標楷體" pitchFamily="65" charset="-120"/>
              </a:rPr>
              <a:t>（陶宏麟、蕭富方）</a:t>
            </a:r>
            <a:endParaRPr lang="zh-TW" altLang="en-US" sz="1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254402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4624"/>
            <a:ext cx="8362392" cy="778098"/>
          </a:xfrm>
        </p:spPr>
        <p:txBody>
          <a:bodyPr/>
          <a:lstStyle/>
          <a:p>
            <a:r>
              <a:rPr lang="zh-TW" altLang="zh-TW" sz="3200" dirty="0">
                <a:solidFill>
                  <a:prstClr val="black"/>
                </a:solidFill>
                <a:latin typeface="標楷體" panose="03000509000000000000" pitchFamily="65" charset="-120"/>
                <a:ea typeface="標楷體" panose="03000509000000000000" pitchFamily="65" charset="-120"/>
              </a:rPr>
              <a:t>金融證照與初期職涯狀態的關聯</a:t>
            </a:r>
            <a:r>
              <a:rPr lang="en-US" altLang="zh-TW" sz="3200" dirty="0">
                <a:solidFill>
                  <a:prstClr val="black"/>
                </a:solidFill>
                <a:latin typeface="標楷體" panose="03000509000000000000" pitchFamily="65" charset="-120"/>
                <a:ea typeface="標楷體" panose="03000509000000000000" pitchFamily="65" charset="-120"/>
              </a:rPr>
              <a:t>(</a:t>
            </a:r>
            <a:r>
              <a:rPr lang="zh-TW" altLang="en-US" sz="3200" dirty="0">
                <a:solidFill>
                  <a:prstClr val="black"/>
                </a:solidFill>
                <a:latin typeface="標楷體" panose="03000509000000000000" pitchFamily="65" charset="-120"/>
                <a:ea typeface="標楷體" panose="03000509000000000000" pitchFamily="65" charset="-120"/>
              </a:rPr>
              <a:t>實證</a:t>
            </a:r>
            <a:r>
              <a:rPr lang="en-US" altLang="zh-TW" sz="3200" dirty="0">
                <a:solidFill>
                  <a:prstClr val="black"/>
                </a:solidFill>
                <a:latin typeface="標楷體" panose="03000509000000000000" pitchFamily="65" charset="-120"/>
                <a:ea typeface="標楷體" panose="03000509000000000000" pitchFamily="65" charset="-120"/>
              </a:rPr>
              <a:t>II)</a:t>
            </a:r>
            <a:endParaRPr lang="zh-TW" altLang="en-US" dirty="0"/>
          </a:p>
        </p:txBody>
      </p:sp>
      <p:sp>
        <p:nvSpPr>
          <p:cNvPr id="4" name="投影片編號版面配置區 3"/>
          <p:cNvSpPr>
            <a:spLocks noGrp="1"/>
          </p:cNvSpPr>
          <p:nvPr>
            <p:ph type="sldNum" sz="quarter" idx="11"/>
          </p:nvPr>
        </p:nvSpPr>
        <p:spPr/>
        <p:txBody>
          <a:bodyPr/>
          <a:lstStyle/>
          <a:p>
            <a:pPr>
              <a:defRPr/>
            </a:pPr>
            <a:fld id="{415F7593-DEE5-4657-AB28-B430A86F4063}" type="slidenum">
              <a:rPr lang="en-US" altLang="zh-TW" smtClean="0"/>
              <a:pPr>
                <a:defRPr/>
              </a:pPr>
              <a:t>53</a:t>
            </a:fld>
            <a:endParaRPr lang="en-US" altLang="zh-TW"/>
          </a:p>
        </p:txBody>
      </p:sp>
      <p:pic>
        <p:nvPicPr>
          <p:cNvPr id="5" name="內容版面配置區 4"/>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4036" b="87041"/>
          <a:stretch/>
        </p:blipFill>
        <p:spPr bwMode="auto">
          <a:xfrm>
            <a:off x="425996" y="692696"/>
            <a:ext cx="7847992" cy="756993"/>
          </a:xfrm>
          <a:prstGeom prst="rect">
            <a:avLst/>
          </a:prstGeom>
          <a:noFill/>
          <a:ln w="9525">
            <a:noFill/>
            <a:miter lim="800000"/>
            <a:headEnd/>
            <a:tailEnd/>
          </a:ln>
        </p:spPr>
      </p:pic>
      <p:pic>
        <p:nvPicPr>
          <p:cNvPr id="6" name="內容版面配置區 4"/>
          <p:cNvPicPr>
            <a:picLocks noChangeAspect="1"/>
          </p:cNvPicPr>
          <p:nvPr/>
        </p:nvPicPr>
        <p:blipFill rotWithShape="1">
          <a:blip r:embed="rId2">
            <a:extLst>
              <a:ext uri="{28A0092B-C50C-407E-A947-70E740481C1C}">
                <a14:useLocalDpi xmlns:a14="http://schemas.microsoft.com/office/drawing/2010/main" val="0"/>
              </a:ext>
            </a:extLst>
          </a:blip>
          <a:srcRect t="37390" b="27980"/>
          <a:stretch/>
        </p:blipFill>
        <p:spPr bwMode="auto">
          <a:xfrm>
            <a:off x="352078" y="1396800"/>
            <a:ext cx="7920000" cy="2964773"/>
          </a:xfrm>
          <a:prstGeom prst="rect">
            <a:avLst/>
          </a:prstGeom>
          <a:noFill/>
          <a:ln w="9525">
            <a:noFill/>
            <a:miter lim="800000"/>
            <a:headEnd/>
            <a:tailEnd/>
          </a:ln>
        </p:spPr>
      </p:pic>
      <p:pic>
        <p:nvPicPr>
          <p:cNvPr id="7" name="內容版面配置區 4"/>
          <p:cNvPicPr>
            <a:picLocks noChangeAspect="1"/>
          </p:cNvPicPr>
          <p:nvPr/>
        </p:nvPicPr>
        <p:blipFill rotWithShape="1">
          <a:blip r:embed="rId2">
            <a:extLst>
              <a:ext uri="{28A0092B-C50C-407E-A947-70E740481C1C}">
                <a14:useLocalDpi xmlns:a14="http://schemas.microsoft.com/office/drawing/2010/main" val="0"/>
              </a:ext>
            </a:extLst>
          </a:blip>
          <a:srcRect t="4036" b="87041"/>
          <a:stretch/>
        </p:blipFill>
        <p:spPr bwMode="auto">
          <a:xfrm>
            <a:off x="467544" y="4688231"/>
            <a:ext cx="7847992" cy="756993"/>
          </a:xfrm>
          <a:prstGeom prst="rect">
            <a:avLst/>
          </a:prstGeom>
          <a:noFill/>
          <a:ln w="9525">
            <a:noFill/>
            <a:miter lim="800000"/>
            <a:headEnd/>
            <a:tailEnd/>
          </a:ln>
        </p:spPr>
      </p:pic>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25" y="5430713"/>
            <a:ext cx="7773305" cy="978756"/>
          </a:xfrm>
          <a:prstGeom prst="rect">
            <a:avLst/>
          </a:prstGeom>
        </p:spPr>
      </p:pic>
    </p:spTree>
    <p:extLst>
      <p:ext uri="{BB962C8B-B14F-4D97-AF65-F5344CB8AC3E}">
        <p14:creationId xmlns:p14="http://schemas.microsoft.com/office/powerpoint/2010/main" val="12920618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dirty="0" smtClean="0">
                <a:ea typeface="標楷體" pitchFamily="65" charset="-120"/>
              </a:rPr>
              <a:t>98</a:t>
            </a:r>
            <a:r>
              <a:rPr lang="zh-TW" altLang="en-US" dirty="0" smtClean="0">
                <a:ea typeface="標楷體" pitchFamily="65" charset="-120"/>
              </a:rPr>
              <a:t>年大專應屆畢業青年平均薪資</a:t>
            </a:r>
            <a:endParaRPr lang="zh-TW" altLang="en-US" dirty="0">
              <a:ea typeface="標楷體" pitchFamily="65" charset="-120"/>
            </a:endParaRPr>
          </a:p>
        </p:txBody>
      </p:sp>
      <p:pic>
        <p:nvPicPr>
          <p:cNvPr id="54275" name="Picture 3"/>
          <p:cNvPicPr>
            <a:picLocks noChangeAspect="1" noChangeArrowheads="1"/>
          </p:cNvPicPr>
          <p:nvPr/>
        </p:nvPicPr>
        <p:blipFill>
          <a:blip r:embed="rId2" cstate="print"/>
          <a:srcRect/>
          <a:stretch>
            <a:fillRect/>
          </a:stretch>
        </p:blipFill>
        <p:spPr bwMode="auto">
          <a:xfrm>
            <a:off x="357188" y="1643063"/>
            <a:ext cx="8262937" cy="3786187"/>
          </a:xfrm>
          <a:prstGeom prst="rect">
            <a:avLst/>
          </a:prstGeom>
          <a:noFill/>
          <a:ln w="9525">
            <a:noFill/>
            <a:miter lim="800000"/>
            <a:headEnd/>
            <a:tailEnd/>
          </a:ln>
        </p:spPr>
      </p:pic>
      <p:sp>
        <p:nvSpPr>
          <p:cNvPr id="54276" name="文字方塊 5"/>
          <p:cNvSpPr txBox="1">
            <a:spLocks noChangeArrowheads="1"/>
          </p:cNvSpPr>
          <p:nvPr/>
        </p:nvSpPr>
        <p:spPr bwMode="auto">
          <a:xfrm>
            <a:off x="571500" y="6000750"/>
            <a:ext cx="7286625" cy="369888"/>
          </a:xfrm>
          <a:prstGeom prst="rect">
            <a:avLst/>
          </a:prstGeom>
          <a:noFill/>
          <a:ln w="9525">
            <a:noFill/>
            <a:miter lim="800000"/>
            <a:headEnd/>
            <a:tailEnd/>
          </a:ln>
        </p:spPr>
        <p:txBody>
          <a:bodyPr>
            <a:spAutoFit/>
          </a:bodyPr>
          <a:lstStyle/>
          <a:p>
            <a:r>
              <a:rPr lang="zh-TW" altLang="en-US" dirty="0">
                <a:ea typeface="標楷體" pitchFamily="65" charset="-120"/>
                <a:cs typeface="Times New Roman" pitchFamily="18" charset="0"/>
              </a:rPr>
              <a:t>資料來源：行政院青年輔導委員會</a:t>
            </a:r>
            <a:r>
              <a:rPr lang="en-US" altLang="zh-TW" dirty="0">
                <a:ea typeface="標楷體" pitchFamily="65" charset="-120"/>
                <a:cs typeface="Times New Roman" pitchFamily="18" charset="0"/>
              </a:rPr>
              <a:t>-98</a:t>
            </a:r>
            <a:r>
              <a:rPr lang="zh-TW" altLang="en-US" dirty="0">
                <a:ea typeface="標楷體" pitchFamily="65" charset="-120"/>
                <a:cs typeface="Times New Roman" pitchFamily="18" charset="0"/>
              </a:rPr>
              <a:t>年大專青年就業力現況調查報告</a:t>
            </a:r>
          </a:p>
        </p:txBody>
      </p:sp>
      <p:sp>
        <p:nvSpPr>
          <p:cNvPr id="54277" name="投影片編號版面配置區 5"/>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FCB9CBB5-B26D-4F73-BF79-C6737CBCCE31}" type="slidenum">
              <a:rPr lang="en-US" altLang="zh-TW" smtClean="0">
                <a:ea typeface="新細明體" pitchFamily="18" charset="-120"/>
              </a:rPr>
              <a:pPr/>
              <a:t>54</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625" y="142875"/>
            <a:ext cx="7467600" cy="928688"/>
          </a:xfrm>
        </p:spPr>
        <p:txBody>
          <a:bodyPr/>
          <a:lstStyle/>
          <a:p>
            <a:pPr>
              <a:defRPr/>
            </a:pPr>
            <a:r>
              <a:rPr lang="en-US" altLang="zh-TW" dirty="0" smtClean="0">
                <a:ea typeface="標楷體" pitchFamily="65" charset="-120"/>
              </a:rPr>
              <a:t>98</a:t>
            </a:r>
            <a:r>
              <a:rPr lang="zh-TW" altLang="en-US" dirty="0" smtClean="0">
                <a:ea typeface="標楷體" pitchFamily="65" charset="-120"/>
              </a:rPr>
              <a:t>年大專應屆畢業青年平均薪資</a:t>
            </a:r>
            <a:endParaRPr lang="zh-TW" altLang="en-US" dirty="0">
              <a:ea typeface="標楷體" pitchFamily="65" charset="-120"/>
            </a:endParaRPr>
          </a:p>
        </p:txBody>
      </p:sp>
      <p:pic>
        <p:nvPicPr>
          <p:cNvPr id="55299" name="Picture 3"/>
          <p:cNvPicPr>
            <a:picLocks noChangeAspect="1" noChangeArrowheads="1"/>
          </p:cNvPicPr>
          <p:nvPr/>
        </p:nvPicPr>
        <p:blipFill>
          <a:blip r:embed="rId2" cstate="print"/>
          <a:srcRect/>
          <a:stretch>
            <a:fillRect/>
          </a:stretch>
        </p:blipFill>
        <p:spPr bwMode="auto">
          <a:xfrm>
            <a:off x="357188" y="1285875"/>
            <a:ext cx="7772400" cy="4786313"/>
          </a:xfrm>
          <a:prstGeom prst="rect">
            <a:avLst/>
          </a:prstGeom>
          <a:noFill/>
          <a:ln w="9525">
            <a:noFill/>
            <a:miter lim="800000"/>
            <a:headEnd/>
            <a:tailEnd/>
          </a:ln>
        </p:spPr>
      </p:pic>
      <p:sp>
        <p:nvSpPr>
          <p:cNvPr id="55300" name="文字方塊 5"/>
          <p:cNvSpPr txBox="1">
            <a:spLocks noChangeArrowheads="1"/>
          </p:cNvSpPr>
          <p:nvPr/>
        </p:nvSpPr>
        <p:spPr bwMode="auto">
          <a:xfrm>
            <a:off x="500063" y="6286500"/>
            <a:ext cx="7286625" cy="369888"/>
          </a:xfrm>
          <a:prstGeom prst="rect">
            <a:avLst/>
          </a:prstGeom>
          <a:noFill/>
          <a:ln w="9525">
            <a:noFill/>
            <a:miter lim="800000"/>
            <a:headEnd/>
            <a:tailEnd/>
          </a:ln>
        </p:spPr>
        <p:txBody>
          <a:bodyPr>
            <a:spAutoFit/>
          </a:bodyPr>
          <a:lstStyle/>
          <a:p>
            <a:r>
              <a:rPr lang="zh-TW" altLang="en-US" dirty="0">
                <a:ea typeface="標楷體" pitchFamily="65" charset="-120"/>
                <a:cs typeface="Times New Roman" pitchFamily="18" charset="0"/>
              </a:rPr>
              <a:t>資料來源：行政院青年輔導委員會</a:t>
            </a:r>
            <a:r>
              <a:rPr lang="en-US" altLang="zh-TW" dirty="0">
                <a:ea typeface="標楷體" pitchFamily="65" charset="-120"/>
                <a:cs typeface="Times New Roman" pitchFamily="18" charset="0"/>
              </a:rPr>
              <a:t>-98</a:t>
            </a:r>
            <a:r>
              <a:rPr lang="zh-TW" altLang="en-US" dirty="0">
                <a:ea typeface="標楷體" pitchFamily="65" charset="-120"/>
                <a:cs typeface="Times New Roman" pitchFamily="18" charset="0"/>
              </a:rPr>
              <a:t>年大專青年就業力現況調查報告</a:t>
            </a:r>
          </a:p>
        </p:txBody>
      </p:sp>
      <p:sp>
        <p:nvSpPr>
          <p:cNvPr id="55301" name="投影片編號版面配置區 5"/>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48F7AE0D-A069-4A63-A453-B1B04D05F6BF}" type="slidenum">
              <a:rPr lang="en-US" altLang="zh-TW" smtClean="0">
                <a:ea typeface="新細明體" pitchFamily="18" charset="-120"/>
              </a:rPr>
              <a:pPr/>
              <a:t>55</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smtClean="0">
                <a:latin typeface="標楷體" panose="03000509000000000000" pitchFamily="65" charset="-120"/>
                <a:ea typeface="標楷體" panose="03000509000000000000" pitchFamily="65" charset="-120"/>
              </a:rPr>
              <a:t>當前青年就業－就／失業情形</a:t>
            </a:r>
            <a:endParaRPr lang="zh-TW" altLang="en-US" sz="36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
          </p:nvPr>
        </p:nvSpPr>
        <p:spPr/>
        <p:txBody>
          <a:bodyPr/>
          <a:lstStyle/>
          <a:p>
            <a:r>
              <a:rPr lang="zh-TW" altLang="zh-TW" sz="2000" dirty="0">
                <a:latin typeface="標楷體" panose="03000509000000000000" pitchFamily="65" charset="-120"/>
                <a:ea typeface="標楷體" panose="03000509000000000000" pitchFamily="65" charset="-120"/>
              </a:rPr>
              <a:t>依據行政院主計處人力資源統計，將青年就業及失業等數據分析如下：</a:t>
            </a:r>
          </a:p>
          <a:p>
            <a:pPr marL="0" indent="0">
              <a:buNone/>
            </a:pPr>
            <a:r>
              <a:rPr lang="zh-TW" altLang="zh-TW" sz="2000" dirty="0">
                <a:latin typeface="標楷體" panose="03000509000000000000" pitchFamily="65" charset="-120"/>
                <a:ea typeface="標楷體" panose="03000509000000000000" pitchFamily="65" charset="-120"/>
              </a:rPr>
              <a:t>（一） 青年勞動力參與率偏低</a:t>
            </a:r>
          </a:p>
          <a:p>
            <a:pPr marL="0" indent="0">
              <a:buNone/>
            </a:pPr>
            <a:r>
              <a:rPr lang="zh-TW" altLang="zh-TW" sz="2000" dirty="0">
                <a:latin typeface="標楷體" panose="03000509000000000000" pitchFamily="65" charset="-120"/>
                <a:ea typeface="標楷體" panose="03000509000000000000" pitchFamily="65" charset="-120"/>
              </a:rPr>
              <a:t>（二）青年就業者以大專及以上教育程度者為最多</a:t>
            </a:r>
            <a:r>
              <a:rPr lang="en-US" altLang="zh-TW" sz="2000" dirty="0">
                <a:latin typeface="標楷體" panose="03000509000000000000" pitchFamily="65" charset="-120"/>
                <a:ea typeface="標楷體" panose="03000509000000000000" pitchFamily="65" charset="-120"/>
              </a:rPr>
              <a:t>98</a:t>
            </a:r>
            <a:r>
              <a:rPr lang="zh-TW" altLang="zh-TW" sz="2000" dirty="0">
                <a:latin typeface="標楷體" panose="03000509000000000000" pitchFamily="65" charset="-120"/>
                <a:ea typeface="標楷體" panose="03000509000000000000" pitchFamily="65" charset="-120"/>
              </a:rPr>
              <a:t>年青年就業者為</a:t>
            </a:r>
            <a:r>
              <a:rPr lang="en-US" altLang="zh-TW" sz="2000" dirty="0">
                <a:latin typeface="標楷體" panose="03000509000000000000" pitchFamily="65" charset="-120"/>
                <a:ea typeface="標楷體" panose="03000509000000000000" pitchFamily="65" charset="-120"/>
              </a:rPr>
              <a:t>224</a:t>
            </a:r>
            <a:r>
              <a:rPr lang="zh-TW" altLang="zh-TW" sz="2000" dirty="0">
                <a:latin typeface="標楷體" panose="03000509000000000000" pitchFamily="65" charset="-120"/>
                <a:ea typeface="標楷體" panose="03000509000000000000" pitchFamily="65" charset="-120"/>
              </a:rPr>
              <a:t>萬</a:t>
            </a:r>
            <a:r>
              <a:rPr lang="en-US" altLang="zh-TW" sz="2000" dirty="0">
                <a:latin typeface="標楷體" panose="03000509000000000000" pitchFamily="65" charset="-120"/>
                <a:ea typeface="標楷體" panose="03000509000000000000" pitchFamily="65" charset="-120"/>
              </a:rPr>
              <a:t>4</a:t>
            </a:r>
            <a:r>
              <a:rPr lang="zh-TW" altLang="zh-TW" sz="2000" dirty="0">
                <a:latin typeface="標楷體" panose="03000509000000000000" pitchFamily="65" charset="-120"/>
                <a:ea typeface="標楷體" panose="03000509000000000000" pitchFamily="65" charset="-120"/>
              </a:rPr>
              <a:t>千人</a:t>
            </a:r>
          </a:p>
          <a:p>
            <a:pPr marL="0" indent="0">
              <a:buNone/>
            </a:pPr>
            <a:r>
              <a:rPr lang="zh-TW" altLang="zh-TW" sz="2000" dirty="0">
                <a:latin typeface="標楷體" panose="03000509000000000000" pitchFamily="65" charset="-120"/>
                <a:ea typeface="標楷體" panose="03000509000000000000" pitchFamily="65" charset="-120"/>
              </a:rPr>
              <a:t>（三）青年就業者以行職業及從業身分區分，以服務業、生產有關工人機械設備操作工及體力工、受僱者為主</a:t>
            </a:r>
          </a:p>
          <a:p>
            <a:pPr marL="0" indent="0">
              <a:buNone/>
            </a:pPr>
            <a:r>
              <a:rPr lang="zh-TW" altLang="zh-TW" sz="2000" dirty="0">
                <a:latin typeface="標楷體" panose="03000509000000000000" pitchFamily="65" charset="-120"/>
                <a:ea typeface="標楷體" panose="03000509000000000000" pitchFamily="65" charset="-120"/>
              </a:rPr>
              <a:t>（四）青年失業率較全體平均失業率偏高</a:t>
            </a:r>
          </a:p>
          <a:p>
            <a:pPr marL="0" indent="0">
              <a:buNone/>
            </a:pPr>
            <a:r>
              <a:rPr lang="zh-TW" altLang="zh-TW" sz="2000" dirty="0">
                <a:latin typeface="標楷體" panose="03000509000000000000" pitchFamily="65" charset="-120"/>
                <a:ea typeface="標楷體" panose="03000509000000000000" pitchFamily="65" charset="-120"/>
              </a:rPr>
              <a:t>（五）青年失業者以大專及以上程度者為最多</a:t>
            </a:r>
          </a:p>
          <a:p>
            <a:pPr marL="0" indent="0">
              <a:buNone/>
            </a:pPr>
            <a:r>
              <a:rPr lang="zh-TW" altLang="zh-TW" sz="2000" dirty="0">
                <a:latin typeface="標楷體" panose="03000509000000000000" pitchFamily="65" charset="-120"/>
                <a:ea typeface="標楷體" panose="03000509000000000000" pitchFamily="65" charset="-120"/>
              </a:rPr>
              <a:t>（六）青年失業原因以非初次尋職者較多，但失業週數較全體平均週數為少</a:t>
            </a:r>
          </a:p>
          <a:p>
            <a:pPr marL="0" indent="0">
              <a:buNone/>
            </a:pPr>
            <a:r>
              <a:rPr lang="zh-TW" altLang="zh-TW" sz="2000" dirty="0">
                <a:latin typeface="標楷體" panose="03000509000000000000" pitchFamily="65" charset="-120"/>
                <a:ea typeface="標楷體" panose="03000509000000000000" pitchFamily="65" charset="-120"/>
              </a:rPr>
              <a:t>（七）青年長期失業者亦以大專以上程度者為主</a:t>
            </a:r>
            <a:endParaRPr lang="zh-TW" altLang="en-US" sz="20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1"/>
          </p:nvPr>
        </p:nvSpPr>
        <p:spPr/>
        <p:txBody>
          <a:bodyPr/>
          <a:lstStyle/>
          <a:p>
            <a:pPr>
              <a:defRPr/>
            </a:pPr>
            <a:fld id="{415F7593-DEE5-4657-AB28-B430A86F4063}" type="slidenum">
              <a:rPr lang="en-US" altLang="zh-TW" smtClean="0"/>
              <a:pPr>
                <a:defRPr/>
              </a:pPr>
              <a:t>56</a:t>
            </a:fld>
            <a:endParaRPr lang="en-US" altLang="zh-TW"/>
          </a:p>
        </p:txBody>
      </p:sp>
      <p:sp>
        <p:nvSpPr>
          <p:cNvPr id="5" name="Text Box 5"/>
          <p:cNvSpPr txBox="1">
            <a:spLocks noChangeArrowheads="1"/>
          </p:cNvSpPr>
          <p:nvPr/>
        </p:nvSpPr>
        <p:spPr bwMode="auto">
          <a:xfrm>
            <a:off x="146615" y="6490651"/>
            <a:ext cx="8385825" cy="338554"/>
          </a:xfrm>
          <a:prstGeom prst="rect">
            <a:avLst/>
          </a:prstGeom>
          <a:noFill/>
          <a:ln w="9525">
            <a:noFill/>
            <a:miter lim="800000"/>
            <a:headEnd/>
            <a:tailEnd/>
          </a:ln>
        </p:spPr>
        <p:txBody>
          <a:bodyPr wrap="square">
            <a:spAutoFit/>
          </a:bodyPr>
          <a:lstStyle/>
          <a:p>
            <a:r>
              <a:rPr lang="zh-TW" altLang="en-US" sz="1600" dirty="0">
                <a:latin typeface="標楷體" panose="03000509000000000000" pitchFamily="65" charset="-120"/>
                <a:ea typeface="標楷體" panose="03000509000000000000" pitchFamily="65" charset="-120"/>
              </a:rPr>
              <a:t>資料來源：協助青年就業接軌</a:t>
            </a:r>
            <a:r>
              <a:rPr lang="zh-TW" altLang="en-US" sz="1600" dirty="0" smtClean="0">
                <a:latin typeface="標楷體" pitchFamily="65" charset="-120"/>
                <a:ea typeface="標楷體" pitchFamily="65" charset="-120"/>
              </a:rPr>
              <a:t>方案（行政院</a:t>
            </a:r>
            <a:r>
              <a:rPr lang="zh-TW" altLang="en-US" sz="1600" dirty="0">
                <a:latin typeface="標楷體" panose="03000509000000000000" pitchFamily="65" charset="-120"/>
                <a:ea typeface="標楷體" panose="03000509000000000000" pitchFamily="65" charset="-120"/>
              </a:rPr>
              <a:t>青年輔導</a:t>
            </a:r>
            <a:r>
              <a:rPr lang="zh-TW" altLang="en-US" sz="1600" dirty="0" smtClean="0">
                <a:latin typeface="標楷體" panose="03000509000000000000" pitchFamily="65" charset="-120"/>
                <a:ea typeface="標楷體" panose="03000509000000000000" pitchFamily="65" charset="-120"/>
              </a:rPr>
              <a:t>委員會）</a:t>
            </a:r>
            <a:endParaRPr lang="zh-TW" altLang="en-US" sz="1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738179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a:latin typeface="標楷體" panose="03000509000000000000" pitchFamily="65" charset="-120"/>
                <a:ea typeface="標楷體" panose="03000509000000000000" pitchFamily="65" charset="-120"/>
              </a:rPr>
              <a:t>當前青年就業</a:t>
            </a:r>
            <a:r>
              <a:rPr lang="zh-TW" altLang="en-US" sz="3600" dirty="0" smtClean="0">
                <a:latin typeface="標楷體" panose="03000509000000000000" pitchFamily="65" charset="-120"/>
                <a:ea typeface="標楷體" panose="03000509000000000000" pitchFamily="65" charset="-120"/>
              </a:rPr>
              <a:t>－原因分析</a:t>
            </a:r>
            <a:endParaRPr lang="zh-TW" altLang="en-US" sz="36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
          </p:nvPr>
        </p:nvSpPr>
        <p:spPr/>
        <p:txBody>
          <a:bodyPr/>
          <a:lstStyle/>
          <a:p>
            <a:r>
              <a:rPr lang="zh-TW" altLang="zh-TW" sz="2400" dirty="0">
                <a:latin typeface="標楷體" panose="03000509000000000000" pitchFamily="65" charset="-120"/>
                <a:ea typeface="標楷體" panose="03000509000000000000" pitchFamily="65" charset="-120"/>
              </a:rPr>
              <a:t>青年失業率高於全體平均失業率，大專及以上平均失業率亦高於全體平均失業率，青年就業顯得更不容易，其主要原因如下：</a:t>
            </a:r>
          </a:p>
          <a:p>
            <a:pPr marL="0" indent="0">
              <a:buNone/>
            </a:pPr>
            <a:r>
              <a:rPr lang="zh-TW" altLang="zh-TW" sz="2400" dirty="0">
                <a:latin typeface="標楷體" panose="03000509000000000000" pitchFamily="65" charset="-120"/>
                <a:ea typeface="標楷體" panose="03000509000000000000" pitchFamily="65" charset="-120"/>
              </a:rPr>
              <a:t>（一）大學學歷青年人力供給量增加</a:t>
            </a:r>
          </a:p>
          <a:p>
            <a:pPr marL="0" indent="0">
              <a:buNone/>
            </a:pPr>
            <a:r>
              <a:rPr lang="zh-TW" altLang="zh-TW" sz="2400" dirty="0">
                <a:latin typeface="標楷體" panose="03000509000000000000" pitchFamily="65" charset="-120"/>
                <a:ea typeface="標楷體" panose="03000509000000000000" pitchFamily="65" charset="-120"/>
              </a:rPr>
              <a:t>（二）青年人力供給與產業人力需求之間有落差</a:t>
            </a:r>
          </a:p>
          <a:p>
            <a:pPr marL="0" indent="0">
              <a:buNone/>
            </a:pPr>
            <a:r>
              <a:rPr lang="zh-TW" altLang="zh-TW" sz="2400" dirty="0">
                <a:latin typeface="標楷體" panose="03000509000000000000" pitchFamily="65" charset="-120"/>
                <a:ea typeface="標楷體" panose="03000509000000000000" pitchFamily="65" charset="-120"/>
              </a:rPr>
              <a:t>（三）青年對自己的職涯規劃可更加積極，公立就業服務機構及學校職涯輔導等資源尚待加強運用</a:t>
            </a:r>
          </a:p>
          <a:p>
            <a:pPr marL="0" indent="0">
              <a:buNone/>
            </a:pPr>
            <a:r>
              <a:rPr lang="zh-TW" altLang="zh-TW" sz="2400" dirty="0">
                <a:latin typeface="標楷體" panose="03000509000000000000" pitchFamily="65" charset="-120"/>
                <a:ea typeface="標楷體" panose="03000509000000000000" pitchFamily="65" charset="-120"/>
              </a:rPr>
              <a:t>（四）長期失業青年的自信心喪失更難找到工作</a:t>
            </a:r>
            <a:endParaRPr lang="zh-TW" altLang="en-US" sz="2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1"/>
          </p:nvPr>
        </p:nvSpPr>
        <p:spPr/>
        <p:txBody>
          <a:bodyPr/>
          <a:lstStyle/>
          <a:p>
            <a:pPr>
              <a:defRPr/>
            </a:pPr>
            <a:fld id="{415F7593-DEE5-4657-AB28-B430A86F4063}" type="slidenum">
              <a:rPr lang="en-US" altLang="zh-TW" smtClean="0"/>
              <a:pPr>
                <a:defRPr/>
              </a:pPr>
              <a:t>57</a:t>
            </a:fld>
            <a:endParaRPr lang="en-US" altLang="zh-TW"/>
          </a:p>
        </p:txBody>
      </p:sp>
      <p:sp>
        <p:nvSpPr>
          <p:cNvPr id="5" name="Text Box 5"/>
          <p:cNvSpPr txBox="1">
            <a:spLocks noChangeArrowheads="1"/>
          </p:cNvSpPr>
          <p:nvPr/>
        </p:nvSpPr>
        <p:spPr bwMode="auto">
          <a:xfrm>
            <a:off x="146615" y="6490651"/>
            <a:ext cx="8385825" cy="338554"/>
          </a:xfrm>
          <a:prstGeom prst="rect">
            <a:avLst/>
          </a:prstGeom>
          <a:noFill/>
          <a:ln w="9525">
            <a:noFill/>
            <a:miter lim="800000"/>
            <a:headEnd/>
            <a:tailEnd/>
          </a:ln>
        </p:spPr>
        <p:txBody>
          <a:bodyPr wrap="square">
            <a:spAutoFit/>
          </a:bodyPr>
          <a:lstStyle/>
          <a:p>
            <a:r>
              <a:rPr lang="zh-TW" altLang="en-US" sz="1600" dirty="0">
                <a:latin typeface="標楷體" panose="03000509000000000000" pitchFamily="65" charset="-120"/>
                <a:ea typeface="標楷體" panose="03000509000000000000" pitchFamily="65" charset="-120"/>
              </a:rPr>
              <a:t>資料來源：協助青年就業接軌</a:t>
            </a:r>
            <a:r>
              <a:rPr lang="zh-TW" altLang="en-US" sz="1600" dirty="0" smtClean="0">
                <a:latin typeface="標楷體" pitchFamily="65" charset="-120"/>
                <a:ea typeface="標楷體" pitchFamily="65" charset="-120"/>
              </a:rPr>
              <a:t>方案（行政院</a:t>
            </a:r>
            <a:r>
              <a:rPr lang="zh-TW" altLang="en-US" sz="1600" dirty="0">
                <a:latin typeface="標楷體" panose="03000509000000000000" pitchFamily="65" charset="-120"/>
                <a:ea typeface="標楷體" panose="03000509000000000000" pitchFamily="65" charset="-120"/>
              </a:rPr>
              <a:t>青年輔導</a:t>
            </a:r>
            <a:r>
              <a:rPr lang="zh-TW" altLang="en-US" sz="1600" dirty="0" smtClean="0">
                <a:latin typeface="標楷體" panose="03000509000000000000" pitchFamily="65" charset="-120"/>
                <a:ea typeface="標楷體" panose="03000509000000000000" pitchFamily="65" charset="-120"/>
              </a:rPr>
              <a:t>委員會）</a:t>
            </a:r>
            <a:endParaRPr lang="zh-TW" altLang="en-US" sz="1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681564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3600" dirty="0" smtClean="0">
                <a:latin typeface="標楷體" panose="03000509000000000000" pitchFamily="65" charset="-120"/>
                <a:ea typeface="標楷體" panose="03000509000000000000" pitchFamily="65" charset="-120"/>
              </a:rPr>
              <a:t>現行</a:t>
            </a:r>
            <a:r>
              <a:rPr lang="zh-TW" altLang="en-US" sz="3600" dirty="0" smtClean="0">
                <a:latin typeface="標楷體" panose="03000509000000000000" pitchFamily="65" charset="-120"/>
                <a:ea typeface="標楷體" panose="03000509000000000000" pitchFamily="65" charset="-120"/>
              </a:rPr>
              <a:t>促進</a:t>
            </a:r>
            <a:r>
              <a:rPr lang="zh-TW" altLang="zh-TW" sz="3600" dirty="0" smtClean="0">
                <a:latin typeface="標楷體" panose="03000509000000000000" pitchFamily="65" charset="-120"/>
                <a:ea typeface="標楷體" panose="03000509000000000000" pitchFamily="65" charset="-120"/>
              </a:rPr>
              <a:t>青年就業</a:t>
            </a:r>
            <a:r>
              <a:rPr lang="zh-TW" altLang="en-US" sz="3600" dirty="0" smtClean="0">
                <a:latin typeface="標楷體" panose="03000509000000000000" pitchFamily="65" charset="-120"/>
                <a:ea typeface="標楷體" panose="03000509000000000000" pitchFamily="65" charset="-120"/>
              </a:rPr>
              <a:t>政策－具體方案</a:t>
            </a:r>
            <a:endParaRPr lang="zh-TW" altLang="en-US" sz="36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
          </p:nvPr>
        </p:nvSpPr>
        <p:spPr>
          <a:xfrm>
            <a:off x="457200" y="1412776"/>
            <a:ext cx="7467600" cy="5040560"/>
          </a:xfrm>
        </p:spPr>
        <p:txBody>
          <a:bodyPr/>
          <a:lstStyle/>
          <a:p>
            <a:pPr marL="0" indent="0">
              <a:buNone/>
            </a:pPr>
            <a:r>
              <a:rPr lang="zh-TW" altLang="zh-TW" sz="2000" dirty="0">
                <a:latin typeface="標楷體" panose="03000509000000000000" pitchFamily="65" charset="-120"/>
                <a:ea typeface="標楷體" panose="03000509000000000000" pitchFamily="65" charset="-120"/>
              </a:rPr>
              <a:t>（一）「在學校教育中提升青年就業力」面向，將「就業力」列為大學培育人才的使命之一：職涯探索、講座， </a:t>
            </a:r>
            <a:r>
              <a:rPr lang="en-US" altLang="zh-TW" sz="2000" dirty="0">
                <a:latin typeface="標楷體" panose="03000509000000000000" pitchFamily="65" charset="-120"/>
                <a:ea typeface="標楷體" panose="03000509000000000000" pitchFamily="65" charset="-120"/>
              </a:rPr>
              <a:t>RICH</a:t>
            </a:r>
            <a:r>
              <a:rPr lang="zh-TW" altLang="zh-TW" sz="2000" dirty="0">
                <a:latin typeface="標楷體" panose="03000509000000000000" pitchFamily="65" charset="-120"/>
                <a:ea typeface="標楷體" panose="03000509000000000000" pitchFamily="65" charset="-120"/>
              </a:rPr>
              <a:t>職場體驗資訊網及辦理暑期社區</a:t>
            </a:r>
            <a:r>
              <a:rPr lang="zh-TW" altLang="zh-TW" sz="2000" dirty="0" smtClean="0">
                <a:latin typeface="標楷體" panose="03000509000000000000" pitchFamily="65" charset="-120"/>
                <a:ea typeface="標楷體" panose="03000509000000000000" pitchFamily="65" charset="-120"/>
              </a:rPr>
              <a:t>工讀</a:t>
            </a:r>
            <a:endParaRPr lang="en-US" altLang="zh-TW" sz="2000" dirty="0" smtClean="0">
              <a:latin typeface="標楷體" panose="03000509000000000000" pitchFamily="65" charset="-120"/>
              <a:ea typeface="標楷體" panose="03000509000000000000" pitchFamily="65" charset="-120"/>
            </a:endParaRPr>
          </a:p>
          <a:p>
            <a:pPr marL="0" indent="0">
              <a:buNone/>
            </a:pPr>
            <a:endParaRPr lang="zh-TW" altLang="zh-TW" sz="2000" dirty="0">
              <a:latin typeface="標楷體" panose="03000509000000000000" pitchFamily="65" charset="-120"/>
              <a:ea typeface="標楷體" panose="03000509000000000000" pitchFamily="65" charset="-120"/>
            </a:endParaRPr>
          </a:p>
          <a:p>
            <a:pPr marL="0" indent="0">
              <a:buNone/>
            </a:pPr>
            <a:r>
              <a:rPr lang="zh-TW" altLang="zh-TW" sz="2000" dirty="0">
                <a:latin typeface="標楷體" panose="03000509000000000000" pitchFamily="65" charset="-120"/>
                <a:ea typeface="標楷體" panose="03000509000000000000" pitchFamily="65" charset="-120"/>
              </a:rPr>
              <a:t>（二）「協助初入職場青年順利與職場接軌，並提供有利的學習與發展環璄」面向：青年職場體驗計畫，「高中職創業體驗營</a:t>
            </a:r>
            <a:r>
              <a:rPr lang="zh-TW" altLang="zh-TW"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pPr>
            <a:endParaRPr lang="zh-TW" altLang="zh-TW" sz="2000" dirty="0">
              <a:latin typeface="標楷體" panose="03000509000000000000" pitchFamily="65" charset="-120"/>
              <a:ea typeface="標楷體" panose="03000509000000000000" pitchFamily="65" charset="-120"/>
            </a:endParaRPr>
          </a:p>
          <a:p>
            <a:pPr marL="0" indent="0">
              <a:buNone/>
            </a:pPr>
            <a:r>
              <a:rPr lang="zh-TW" altLang="zh-TW" sz="2000" dirty="0">
                <a:latin typeface="標楷體" panose="03000509000000000000" pitchFamily="65" charset="-120"/>
                <a:ea typeface="標楷體" panose="03000509000000000000" pitchFamily="65" charset="-120"/>
              </a:rPr>
              <a:t>（三）「協助有高度就業困難青年積極就業」面向，有「 </a:t>
            </a:r>
            <a:r>
              <a:rPr lang="en-US" altLang="zh-TW" sz="2000" dirty="0">
                <a:latin typeface="標楷體" panose="03000509000000000000" pitchFamily="65" charset="-120"/>
                <a:ea typeface="標楷體" panose="03000509000000000000" pitchFamily="65" charset="-120"/>
              </a:rPr>
              <a:t>97-98</a:t>
            </a:r>
            <a:r>
              <a:rPr lang="zh-TW" altLang="zh-TW" sz="2000" dirty="0">
                <a:latin typeface="標楷體" panose="03000509000000000000" pitchFamily="65" charset="-120"/>
                <a:ea typeface="標楷體" panose="03000509000000000000" pitchFamily="65" charset="-120"/>
              </a:rPr>
              <a:t>年國中畢業未升學未就業青少年職能培訓輔導試辦計畫</a:t>
            </a:r>
            <a:r>
              <a:rPr lang="zh-TW" altLang="zh-TW"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pPr>
            <a:endParaRPr lang="zh-TW" altLang="zh-TW" sz="2000" dirty="0">
              <a:latin typeface="標楷體" panose="03000509000000000000" pitchFamily="65" charset="-120"/>
              <a:ea typeface="標楷體" panose="03000509000000000000" pitchFamily="65" charset="-120"/>
            </a:endParaRPr>
          </a:p>
          <a:p>
            <a:pPr marL="0" indent="0">
              <a:buNone/>
            </a:pPr>
            <a:r>
              <a:rPr lang="zh-TW" altLang="zh-TW" sz="2000" dirty="0">
                <a:latin typeface="標楷體" panose="03000509000000000000" pitchFamily="65" charset="-120"/>
                <a:ea typeface="標楷體" panose="03000509000000000000" pitchFamily="65" charset="-120"/>
              </a:rPr>
              <a:t>（四）「促進青年公平就業機會」面向 ：女性、身障者、原住民</a:t>
            </a:r>
          </a:p>
          <a:p>
            <a:endParaRPr lang="zh-TW" altLang="en-US" sz="20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1"/>
          </p:nvPr>
        </p:nvSpPr>
        <p:spPr/>
        <p:txBody>
          <a:bodyPr/>
          <a:lstStyle/>
          <a:p>
            <a:pPr>
              <a:defRPr/>
            </a:pPr>
            <a:fld id="{415F7593-DEE5-4657-AB28-B430A86F4063}" type="slidenum">
              <a:rPr lang="en-US" altLang="zh-TW" smtClean="0"/>
              <a:pPr>
                <a:defRPr/>
              </a:pPr>
              <a:t>58</a:t>
            </a:fld>
            <a:endParaRPr lang="en-US" altLang="zh-TW"/>
          </a:p>
        </p:txBody>
      </p:sp>
      <p:sp>
        <p:nvSpPr>
          <p:cNvPr id="5" name="Text Box 5"/>
          <p:cNvSpPr txBox="1">
            <a:spLocks noChangeArrowheads="1"/>
          </p:cNvSpPr>
          <p:nvPr/>
        </p:nvSpPr>
        <p:spPr bwMode="auto">
          <a:xfrm>
            <a:off x="146615" y="6490651"/>
            <a:ext cx="8385825" cy="338554"/>
          </a:xfrm>
          <a:prstGeom prst="rect">
            <a:avLst/>
          </a:prstGeom>
          <a:noFill/>
          <a:ln w="9525">
            <a:noFill/>
            <a:miter lim="800000"/>
            <a:headEnd/>
            <a:tailEnd/>
          </a:ln>
        </p:spPr>
        <p:txBody>
          <a:bodyPr wrap="square">
            <a:spAutoFit/>
          </a:bodyPr>
          <a:lstStyle/>
          <a:p>
            <a:r>
              <a:rPr lang="zh-TW" altLang="en-US" sz="1600" dirty="0">
                <a:latin typeface="標楷體" panose="03000509000000000000" pitchFamily="65" charset="-120"/>
                <a:ea typeface="標楷體" panose="03000509000000000000" pitchFamily="65" charset="-120"/>
              </a:rPr>
              <a:t>資料來源：協助青年就業接軌</a:t>
            </a:r>
            <a:r>
              <a:rPr lang="zh-TW" altLang="en-US" sz="1600" dirty="0" smtClean="0">
                <a:latin typeface="標楷體" pitchFamily="65" charset="-120"/>
                <a:ea typeface="標楷體" pitchFamily="65" charset="-120"/>
              </a:rPr>
              <a:t>方案（行政院</a:t>
            </a:r>
            <a:r>
              <a:rPr lang="zh-TW" altLang="en-US" sz="1600" dirty="0">
                <a:latin typeface="標楷體" panose="03000509000000000000" pitchFamily="65" charset="-120"/>
                <a:ea typeface="標楷體" panose="03000509000000000000" pitchFamily="65" charset="-120"/>
              </a:rPr>
              <a:t>青年輔導</a:t>
            </a:r>
            <a:r>
              <a:rPr lang="zh-TW" altLang="en-US" sz="1600" dirty="0" smtClean="0">
                <a:latin typeface="標楷體" panose="03000509000000000000" pitchFamily="65" charset="-120"/>
                <a:ea typeface="標楷體" panose="03000509000000000000" pitchFamily="65" charset="-120"/>
              </a:rPr>
              <a:t>委員會）</a:t>
            </a:r>
            <a:endParaRPr lang="zh-TW" altLang="en-US" sz="1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904228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3600" dirty="0">
                <a:latin typeface="標楷體" panose="03000509000000000000" pitchFamily="65" charset="-120"/>
                <a:ea typeface="標楷體" panose="03000509000000000000" pitchFamily="65" charset="-120"/>
              </a:rPr>
              <a:t>現行</a:t>
            </a:r>
            <a:r>
              <a:rPr lang="zh-TW" altLang="en-US" sz="3600" dirty="0">
                <a:latin typeface="標楷體" panose="03000509000000000000" pitchFamily="65" charset="-120"/>
                <a:ea typeface="標楷體" panose="03000509000000000000" pitchFamily="65" charset="-120"/>
              </a:rPr>
              <a:t>促進</a:t>
            </a:r>
            <a:r>
              <a:rPr lang="zh-TW" altLang="zh-TW" sz="3600" dirty="0">
                <a:latin typeface="標楷體" panose="03000509000000000000" pitchFamily="65" charset="-120"/>
                <a:ea typeface="標楷體" panose="03000509000000000000" pitchFamily="65" charset="-120"/>
              </a:rPr>
              <a:t>青年就業</a:t>
            </a:r>
            <a:r>
              <a:rPr lang="zh-TW" altLang="en-US" sz="3600" dirty="0">
                <a:latin typeface="標楷體" panose="03000509000000000000" pitchFamily="65" charset="-120"/>
                <a:ea typeface="標楷體" panose="03000509000000000000" pitchFamily="65" charset="-120"/>
              </a:rPr>
              <a:t>政策</a:t>
            </a:r>
            <a:r>
              <a:rPr lang="zh-TW" altLang="en-US" sz="3600" dirty="0" smtClean="0">
                <a:latin typeface="標楷體" panose="03000509000000000000" pitchFamily="65" charset="-120"/>
                <a:ea typeface="標楷體" panose="03000509000000000000" pitchFamily="65" charset="-120"/>
              </a:rPr>
              <a:t>－成效</a:t>
            </a:r>
            <a:endParaRPr lang="zh-TW" altLang="en-US" sz="36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
          </p:nvPr>
        </p:nvSpPr>
        <p:spPr>
          <a:xfrm>
            <a:off x="457200" y="1600200"/>
            <a:ext cx="7715200" cy="4873752"/>
          </a:xfrm>
        </p:spPr>
        <p:txBody>
          <a:bodyPr/>
          <a:lstStyle/>
          <a:p>
            <a:r>
              <a:rPr lang="zh-TW" altLang="zh-TW" sz="2000" dirty="0">
                <a:latin typeface="標楷體" panose="03000509000000000000" pitchFamily="65" charset="-120"/>
                <a:ea typeface="標楷體" panose="03000509000000000000" pitchFamily="65" charset="-120"/>
              </a:rPr>
              <a:t>從以上四大面向執行成效來看，該方案已具初步成效，惟其中量化指標「</a:t>
            </a:r>
            <a:r>
              <a:rPr lang="en-US" altLang="zh-TW" sz="2000" dirty="0">
                <a:latin typeface="標楷體" panose="03000509000000000000" pitchFamily="65" charset="-120"/>
                <a:ea typeface="標楷體" panose="03000509000000000000" pitchFamily="65" charset="-120"/>
              </a:rPr>
              <a:t>2009</a:t>
            </a:r>
            <a:r>
              <a:rPr lang="zh-TW" altLang="zh-TW" sz="2000" dirty="0">
                <a:latin typeface="標楷體" panose="03000509000000000000" pitchFamily="65" charset="-120"/>
                <a:ea typeface="標楷體" panose="03000509000000000000" pitchFamily="65" charset="-120"/>
              </a:rPr>
              <a:t>年達成</a:t>
            </a:r>
            <a:r>
              <a:rPr lang="en-US" altLang="zh-TW" sz="2000" dirty="0">
                <a:latin typeface="標楷體" panose="03000509000000000000" pitchFamily="65" charset="-120"/>
                <a:ea typeface="標楷體" panose="03000509000000000000" pitchFamily="65" charset="-120"/>
              </a:rPr>
              <a:t>15</a:t>
            </a:r>
            <a:r>
              <a:rPr lang="zh-TW" altLang="zh-TW" sz="2000" dirty="0">
                <a:latin typeface="標楷體" panose="03000509000000000000" pitchFamily="65" charset="-120"/>
                <a:ea typeface="標楷體" panose="03000509000000000000" pitchFamily="65" charset="-120"/>
              </a:rPr>
              <a:t>至</a:t>
            </a:r>
            <a:r>
              <a:rPr lang="en-US" altLang="zh-TW" sz="2000" dirty="0">
                <a:latin typeface="標楷體" panose="03000509000000000000" pitchFamily="65" charset="-120"/>
                <a:ea typeface="標楷體" panose="03000509000000000000" pitchFamily="65" charset="-120"/>
              </a:rPr>
              <a:t>24</a:t>
            </a:r>
            <a:r>
              <a:rPr lang="zh-TW" altLang="zh-TW" sz="2000" dirty="0">
                <a:latin typeface="標楷體" panose="03000509000000000000" pitchFamily="65" charset="-120"/>
                <a:ea typeface="標楷體" panose="03000509000000000000" pitchFamily="65" charset="-120"/>
              </a:rPr>
              <a:t>歲青年平均失業率減少為</a:t>
            </a:r>
            <a:r>
              <a:rPr lang="en-US" altLang="zh-TW" sz="2000" dirty="0">
                <a:latin typeface="標楷體" panose="03000509000000000000" pitchFamily="65" charset="-120"/>
                <a:ea typeface="標楷體" panose="03000509000000000000" pitchFamily="65" charset="-120"/>
              </a:rPr>
              <a:t>10%</a:t>
            </a:r>
            <a:r>
              <a:rPr lang="zh-TW" altLang="zh-TW" sz="2000" dirty="0">
                <a:latin typeface="標楷體" panose="03000509000000000000" pitchFamily="65" charset="-120"/>
                <a:ea typeface="標楷體" panose="03000509000000000000" pitchFamily="65" charset="-120"/>
              </a:rPr>
              <a:t>以內；</a:t>
            </a:r>
            <a:r>
              <a:rPr lang="en-US" altLang="zh-TW" sz="2000" dirty="0">
                <a:latin typeface="標楷體" panose="03000509000000000000" pitchFamily="65" charset="-120"/>
                <a:ea typeface="標楷體" panose="03000509000000000000" pitchFamily="65" charset="-120"/>
              </a:rPr>
              <a:t>2015</a:t>
            </a:r>
            <a:r>
              <a:rPr lang="zh-TW" altLang="zh-TW" sz="2000" dirty="0">
                <a:latin typeface="標楷體" panose="03000509000000000000" pitchFamily="65" charset="-120"/>
                <a:ea typeface="標楷體" panose="03000509000000000000" pitchFamily="65" charset="-120"/>
              </a:rPr>
              <a:t>年內達成</a:t>
            </a:r>
            <a:r>
              <a:rPr lang="en-US" altLang="zh-TW" sz="2000" dirty="0">
                <a:latin typeface="標楷體" panose="03000509000000000000" pitchFamily="65" charset="-120"/>
                <a:ea typeface="標楷體" panose="03000509000000000000" pitchFamily="65" charset="-120"/>
              </a:rPr>
              <a:t>15</a:t>
            </a:r>
            <a:r>
              <a:rPr lang="zh-TW" altLang="zh-TW" sz="2000" dirty="0">
                <a:latin typeface="標楷體" panose="03000509000000000000" pitchFamily="65" charset="-120"/>
                <a:ea typeface="標楷體" panose="03000509000000000000" pitchFamily="65" charset="-120"/>
              </a:rPr>
              <a:t>至</a:t>
            </a:r>
            <a:r>
              <a:rPr lang="en-US" altLang="zh-TW" sz="2000" dirty="0">
                <a:latin typeface="標楷體" panose="03000509000000000000" pitchFamily="65" charset="-120"/>
                <a:ea typeface="標楷體" panose="03000509000000000000" pitchFamily="65" charset="-120"/>
              </a:rPr>
              <a:t>24</a:t>
            </a:r>
            <a:r>
              <a:rPr lang="zh-TW" altLang="zh-TW" sz="2000" dirty="0">
                <a:latin typeface="標楷體" panose="03000509000000000000" pitchFamily="65" charset="-120"/>
                <a:ea typeface="標楷體" panose="03000509000000000000" pitchFamily="65" charset="-120"/>
              </a:rPr>
              <a:t>歲青年平均失業率在全體平均失業率</a:t>
            </a:r>
            <a:r>
              <a:rPr lang="en-US" altLang="zh-TW" sz="2000" dirty="0">
                <a:latin typeface="標楷體" panose="03000509000000000000" pitchFamily="65" charset="-120"/>
                <a:ea typeface="標楷體" panose="03000509000000000000" pitchFamily="65" charset="-120"/>
              </a:rPr>
              <a:t>2</a:t>
            </a:r>
            <a:r>
              <a:rPr lang="zh-TW" altLang="zh-TW" sz="2000" dirty="0">
                <a:latin typeface="標楷體" panose="03000509000000000000" pitchFamily="65" charset="-120"/>
                <a:ea typeface="標楷體" panose="03000509000000000000" pitchFamily="65" charset="-120"/>
              </a:rPr>
              <a:t>倍以內」經三年來各相關部會努力執行下，因於</a:t>
            </a:r>
            <a:r>
              <a:rPr lang="en-US" altLang="zh-TW" sz="2000" dirty="0">
                <a:latin typeface="標楷體" panose="03000509000000000000" pitchFamily="65" charset="-120"/>
                <a:ea typeface="標楷體" panose="03000509000000000000" pitchFamily="65" charset="-120"/>
              </a:rPr>
              <a:t>97</a:t>
            </a:r>
            <a:r>
              <a:rPr lang="zh-TW" altLang="zh-TW" sz="2000" dirty="0">
                <a:latin typeface="標楷體" panose="03000509000000000000" pitchFamily="65" charset="-120"/>
                <a:ea typeface="標楷體" panose="03000509000000000000" pitchFamily="65" charset="-120"/>
              </a:rPr>
              <a:t>年下半年至</a:t>
            </a:r>
            <a:r>
              <a:rPr lang="en-US" altLang="zh-TW" sz="2000" dirty="0">
                <a:latin typeface="標楷體" panose="03000509000000000000" pitchFamily="65" charset="-120"/>
                <a:ea typeface="標楷體" panose="03000509000000000000" pitchFamily="65" charset="-120"/>
              </a:rPr>
              <a:t>98</a:t>
            </a:r>
            <a:r>
              <a:rPr lang="zh-TW" altLang="zh-TW" sz="2000" dirty="0">
                <a:latin typeface="標楷體" panose="03000509000000000000" pitchFamily="65" charset="-120"/>
                <a:ea typeface="標楷體" panose="03000509000000000000" pitchFamily="65" charset="-120"/>
              </a:rPr>
              <a:t>年上半年之間遇上全球金融海嘯，經濟景氣低迷，全體平均失業率</a:t>
            </a:r>
            <a:r>
              <a:rPr lang="en-US" altLang="zh-TW" sz="2000" dirty="0">
                <a:latin typeface="標楷體" panose="03000509000000000000" pitchFamily="65" charset="-120"/>
                <a:ea typeface="標楷體" panose="03000509000000000000" pitchFamily="65" charset="-120"/>
              </a:rPr>
              <a:t>96</a:t>
            </a:r>
            <a:r>
              <a:rPr lang="zh-TW" altLang="zh-TW" sz="2000" dirty="0">
                <a:latin typeface="標楷體" panose="03000509000000000000" pitchFamily="65" charset="-120"/>
                <a:ea typeface="標楷體" panose="03000509000000000000" pitchFamily="65" charset="-120"/>
              </a:rPr>
              <a:t>年為</a:t>
            </a:r>
            <a:r>
              <a:rPr lang="en-US" altLang="zh-TW" sz="2000" dirty="0">
                <a:latin typeface="標楷體" panose="03000509000000000000" pitchFamily="65" charset="-120"/>
                <a:ea typeface="標楷體" panose="03000509000000000000" pitchFamily="65" charset="-120"/>
              </a:rPr>
              <a:t>3.91%</a:t>
            </a:r>
            <a:r>
              <a:rPr lang="zh-TW" altLang="zh-TW" sz="2000" dirty="0">
                <a:latin typeface="標楷體" panose="03000509000000000000" pitchFamily="65" charset="-120"/>
                <a:ea typeface="標楷體" panose="03000509000000000000" pitchFamily="65" charset="-120"/>
              </a:rPr>
              <a:t>、</a:t>
            </a:r>
            <a:r>
              <a:rPr lang="en-US" altLang="zh-TW" sz="2000" dirty="0">
                <a:latin typeface="標楷體" panose="03000509000000000000" pitchFamily="65" charset="-120"/>
                <a:ea typeface="標楷體" panose="03000509000000000000" pitchFamily="65" charset="-120"/>
              </a:rPr>
              <a:t>97</a:t>
            </a:r>
            <a:r>
              <a:rPr lang="zh-TW" altLang="zh-TW" sz="2000" dirty="0">
                <a:latin typeface="標楷體" panose="03000509000000000000" pitchFamily="65" charset="-120"/>
                <a:ea typeface="標楷體" panose="03000509000000000000" pitchFamily="65" charset="-120"/>
              </a:rPr>
              <a:t>年為</a:t>
            </a:r>
            <a:r>
              <a:rPr lang="en-US" altLang="zh-TW" sz="2000" dirty="0">
                <a:latin typeface="標楷體" panose="03000509000000000000" pitchFamily="65" charset="-120"/>
                <a:ea typeface="標楷體" panose="03000509000000000000" pitchFamily="65" charset="-120"/>
              </a:rPr>
              <a:t>4.14%</a:t>
            </a:r>
            <a:r>
              <a:rPr lang="zh-TW" altLang="zh-TW" sz="2000" dirty="0">
                <a:latin typeface="標楷體" panose="03000509000000000000" pitchFamily="65" charset="-120"/>
                <a:ea typeface="標楷體" panose="03000509000000000000" pitchFamily="65" charset="-120"/>
              </a:rPr>
              <a:t>、</a:t>
            </a:r>
            <a:r>
              <a:rPr lang="en-US" altLang="zh-TW" sz="2000" dirty="0">
                <a:latin typeface="標楷體" panose="03000509000000000000" pitchFamily="65" charset="-120"/>
                <a:ea typeface="標楷體" panose="03000509000000000000" pitchFamily="65" charset="-120"/>
              </a:rPr>
              <a:t>98</a:t>
            </a:r>
            <a:r>
              <a:rPr lang="zh-TW" altLang="zh-TW" sz="2000" dirty="0">
                <a:latin typeface="標楷體" panose="03000509000000000000" pitchFamily="65" charset="-120"/>
                <a:ea typeface="標楷體" panose="03000509000000000000" pitchFamily="65" charset="-120"/>
              </a:rPr>
              <a:t>年卻飆升為</a:t>
            </a:r>
            <a:r>
              <a:rPr lang="en-US" altLang="zh-TW" sz="2000" dirty="0">
                <a:latin typeface="標楷體" panose="03000509000000000000" pitchFamily="65" charset="-120"/>
                <a:ea typeface="標楷體" panose="03000509000000000000" pitchFamily="65" charset="-120"/>
              </a:rPr>
              <a:t>5.85%</a:t>
            </a:r>
            <a:r>
              <a:rPr lang="zh-TW" altLang="zh-TW" sz="2000" dirty="0">
                <a:latin typeface="標楷體" panose="03000509000000000000" pitchFamily="65" charset="-120"/>
                <a:ea typeface="標楷體" panose="03000509000000000000" pitchFamily="65" charset="-120"/>
              </a:rPr>
              <a:t>。其中</a:t>
            </a:r>
            <a:r>
              <a:rPr lang="en-US" altLang="zh-TW" sz="2000" dirty="0">
                <a:latin typeface="標楷體" panose="03000509000000000000" pitchFamily="65" charset="-120"/>
                <a:ea typeface="標楷體" panose="03000509000000000000" pitchFamily="65" charset="-120"/>
              </a:rPr>
              <a:t>15</a:t>
            </a:r>
            <a:r>
              <a:rPr lang="zh-TW" altLang="zh-TW" sz="2000" dirty="0">
                <a:latin typeface="標楷體" panose="03000509000000000000" pitchFamily="65" charset="-120"/>
                <a:ea typeface="標楷體" panose="03000509000000000000" pitchFamily="65" charset="-120"/>
              </a:rPr>
              <a:t>至</a:t>
            </a:r>
            <a:r>
              <a:rPr lang="en-US" altLang="zh-TW" sz="2000" dirty="0">
                <a:latin typeface="標楷體" panose="03000509000000000000" pitchFamily="65" charset="-120"/>
                <a:ea typeface="標楷體" panose="03000509000000000000" pitchFamily="65" charset="-120"/>
              </a:rPr>
              <a:t>24</a:t>
            </a:r>
            <a:r>
              <a:rPr lang="zh-TW" altLang="zh-TW" sz="2000" dirty="0">
                <a:latin typeface="標楷體" panose="03000509000000000000" pitchFamily="65" charset="-120"/>
                <a:ea typeface="標楷體" panose="03000509000000000000" pitchFamily="65" charset="-120"/>
              </a:rPr>
              <a:t>歲青年失業率分別為</a:t>
            </a:r>
            <a:r>
              <a:rPr lang="en-US" altLang="zh-TW" sz="2000" dirty="0">
                <a:latin typeface="標楷體" panose="03000509000000000000" pitchFamily="65" charset="-120"/>
                <a:ea typeface="標楷體" panose="03000509000000000000" pitchFamily="65" charset="-120"/>
              </a:rPr>
              <a:t>10.65%</a:t>
            </a:r>
            <a:r>
              <a:rPr lang="zh-TW" altLang="zh-TW" sz="2000" dirty="0">
                <a:latin typeface="標楷體" panose="03000509000000000000" pitchFamily="65" charset="-120"/>
                <a:ea typeface="標楷體" panose="03000509000000000000" pitchFamily="65" charset="-120"/>
              </a:rPr>
              <a:t>、</a:t>
            </a:r>
            <a:r>
              <a:rPr lang="en-US" altLang="zh-TW" sz="2000" dirty="0">
                <a:latin typeface="標楷體" panose="03000509000000000000" pitchFamily="65" charset="-120"/>
                <a:ea typeface="標楷體" panose="03000509000000000000" pitchFamily="65" charset="-120"/>
              </a:rPr>
              <a:t>10 </a:t>
            </a:r>
            <a:r>
              <a:rPr lang="zh-TW" altLang="en-US" sz="2000" dirty="0">
                <a:latin typeface="標楷體" panose="03000509000000000000" pitchFamily="65" charset="-120"/>
                <a:ea typeface="標楷體" panose="03000509000000000000" pitchFamily="65" charset="-120"/>
              </a:rPr>
              <a:t>、</a:t>
            </a:r>
            <a:r>
              <a:rPr lang="en-US" altLang="zh-TW" sz="2000" dirty="0">
                <a:latin typeface="標楷體" panose="03000509000000000000" pitchFamily="65" charset="-120"/>
                <a:ea typeface="標楷體" panose="03000509000000000000" pitchFamily="65" charset="-120"/>
              </a:rPr>
              <a:t>11.81%</a:t>
            </a:r>
            <a:r>
              <a:rPr lang="zh-TW" altLang="zh-TW" sz="2000" dirty="0">
                <a:latin typeface="標楷體" panose="03000509000000000000" pitchFamily="65" charset="-120"/>
                <a:ea typeface="標楷體" panose="03000509000000000000" pitchFamily="65" charset="-120"/>
              </a:rPr>
              <a:t>及</a:t>
            </a:r>
            <a:r>
              <a:rPr lang="en-US" altLang="zh-TW" sz="2000" dirty="0">
                <a:latin typeface="標楷體" panose="03000509000000000000" pitchFamily="65" charset="-120"/>
                <a:ea typeface="標楷體" panose="03000509000000000000" pitchFamily="65" charset="-120"/>
              </a:rPr>
              <a:t>14.49%</a:t>
            </a:r>
            <a:r>
              <a:rPr lang="zh-TW" altLang="zh-TW" sz="2000" dirty="0">
                <a:latin typeface="標楷體" panose="03000509000000000000" pitchFamily="65" charset="-120"/>
                <a:ea typeface="標楷體" panose="03000509000000000000" pitchFamily="65" charset="-120"/>
              </a:rPr>
              <a:t>，未能達成減少至</a:t>
            </a:r>
            <a:r>
              <a:rPr lang="en-US" altLang="zh-TW" sz="2000" dirty="0">
                <a:latin typeface="標楷體" panose="03000509000000000000" pitchFamily="65" charset="-120"/>
                <a:ea typeface="標楷體" panose="03000509000000000000" pitchFamily="65" charset="-120"/>
              </a:rPr>
              <a:t>10%</a:t>
            </a:r>
            <a:r>
              <a:rPr lang="zh-TW" altLang="zh-TW" sz="2000" dirty="0">
                <a:latin typeface="標楷體" panose="03000509000000000000" pitchFamily="65" charset="-120"/>
                <a:ea typeface="標楷體" panose="03000509000000000000" pitchFamily="65" charset="-120"/>
              </a:rPr>
              <a:t>之目標值；但從</a:t>
            </a:r>
            <a:r>
              <a:rPr lang="en-US" altLang="zh-TW" sz="2000" dirty="0">
                <a:latin typeface="標楷體" panose="03000509000000000000" pitchFamily="65" charset="-120"/>
                <a:ea typeface="標楷體" panose="03000509000000000000" pitchFamily="65" charset="-120"/>
              </a:rPr>
              <a:t>15</a:t>
            </a:r>
            <a:r>
              <a:rPr lang="zh-TW" altLang="zh-TW" sz="2000" dirty="0">
                <a:latin typeface="標楷體" panose="03000509000000000000" pitchFamily="65" charset="-120"/>
                <a:ea typeface="標楷體" panose="03000509000000000000" pitchFamily="65" charset="-120"/>
              </a:rPr>
              <a:t>至</a:t>
            </a:r>
            <a:r>
              <a:rPr lang="en-US" altLang="zh-TW" sz="2000" dirty="0">
                <a:latin typeface="標楷體" panose="03000509000000000000" pitchFamily="65" charset="-120"/>
                <a:ea typeface="標楷體" panose="03000509000000000000" pitchFamily="65" charset="-120"/>
              </a:rPr>
              <a:t>24</a:t>
            </a:r>
            <a:r>
              <a:rPr lang="zh-TW" altLang="zh-TW" sz="2000" dirty="0">
                <a:latin typeface="標楷體" panose="03000509000000000000" pitchFamily="65" charset="-120"/>
                <a:ea typeface="標楷體" panose="03000509000000000000" pitchFamily="65" charset="-120"/>
              </a:rPr>
              <a:t>歲青年失業率與全體平均失業率之倍數計算，近三年來分別為</a:t>
            </a:r>
            <a:r>
              <a:rPr lang="en-US" altLang="zh-TW" sz="2000" dirty="0">
                <a:latin typeface="標楷體" panose="03000509000000000000" pitchFamily="65" charset="-120"/>
                <a:ea typeface="標楷體" panose="03000509000000000000" pitchFamily="65" charset="-120"/>
              </a:rPr>
              <a:t>2.72</a:t>
            </a:r>
            <a:r>
              <a:rPr lang="zh-TW" altLang="zh-TW" sz="2000" dirty="0">
                <a:latin typeface="標楷體" panose="03000509000000000000" pitchFamily="65" charset="-120"/>
                <a:ea typeface="標楷體" panose="03000509000000000000" pitchFamily="65" charset="-120"/>
              </a:rPr>
              <a:t>倍、</a:t>
            </a:r>
            <a:r>
              <a:rPr lang="en-US" altLang="zh-TW" sz="2000" dirty="0">
                <a:latin typeface="標楷體" panose="03000509000000000000" pitchFamily="65" charset="-120"/>
                <a:ea typeface="標楷體" panose="03000509000000000000" pitchFamily="65" charset="-120"/>
              </a:rPr>
              <a:t>2.85</a:t>
            </a:r>
            <a:r>
              <a:rPr lang="zh-TW" altLang="zh-TW" sz="2000" dirty="0">
                <a:latin typeface="標楷體" panose="03000509000000000000" pitchFamily="65" charset="-120"/>
                <a:ea typeface="標楷體" panose="03000509000000000000" pitchFamily="65" charset="-120"/>
              </a:rPr>
              <a:t>倍及</a:t>
            </a:r>
            <a:r>
              <a:rPr lang="en-US" altLang="zh-TW" sz="2000" dirty="0">
                <a:latin typeface="標楷體" panose="03000509000000000000" pitchFamily="65" charset="-120"/>
                <a:ea typeface="標楷體" panose="03000509000000000000" pitchFamily="65" charset="-120"/>
              </a:rPr>
              <a:t>2.48</a:t>
            </a:r>
            <a:r>
              <a:rPr lang="zh-TW" altLang="zh-TW" sz="2000" dirty="0">
                <a:latin typeface="標楷體" panose="03000509000000000000" pitchFamily="65" charset="-120"/>
                <a:ea typeface="標楷體" panose="03000509000000000000" pitchFamily="65" charset="-120"/>
              </a:rPr>
              <a:t>倍，尤其是</a:t>
            </a:r>
            <a:r>
              <a:rPr lang="en-US" altLang="zh-TW" sz="2000" dirty="0">
                <a:latin typeface="標楷體" panose="03000509000000000000" pitchFamily="65" charset="-120"/>
                <a:ea typeface="標楷體" panose="03000509000000000000" pitchFamily="65" charset="-120"/>
              </a:rPr>
              <a:t>98</a:t>
            </a:r>
            <a:r>
              <a:rPr lang="zh-TW" altLang="zh-TW" sz="2000" dirty="0">
                <a:latin typeface="標楷體" panose="03000509000000000000" pitchFamily="65" charset="-120"/>
                <a:ea typeface="標楷體" panose="03000509000000000000" pitchFamily="65" charset="-120"/>
              </a:rPr>
              <a:t>年倍數尤低，其原因為中高年齡失業更趨嚴重，相對地青年失業有減緩趨勢。</a:t>
            </a:r>
            <a:endParaRPr lang="zh-TW" altLang="en-US" sz="2000" dirty="0">
              <a:latin typeface="標楷體" panose="03000509000000000000" pitchFamily="65" charset="-120"/>
              <a:ea typeface="標楷體" panose="03000509000000000000" pitchFamily="65" charset="-120"/>
            </a:endParaRPr>
          </a:p>
          <a:p>
            <a:endParaRPr lang="zh-TW" altLang="en-US" dirty="0"/>
          </a:p>
        </p:txBody>
      </p:sp>
      <p:sp>
        <p:nvSpPr>
          <p:cNvPr id="4" name="投影片編號版面配置區 3"/>
          <p:cNvSpPr>
            <a:spLocks noGrp="1"/>
          </p:cNvSpPr>
          <p:nvPr>
            <p:ph type="sldNum" sz="quarter" idx="11"/>
          </p:nvPr>
        </p:nvSpPr>
        <p:spPr/>
        <p:txBody>
          <a:bodyPr/>
          <a:lstStyle/>
          <a:p>
            <a:pPr>
              <a:defRPr/>
            </a:pPr>
            <a:fld id="{415F7593-DEE5-4657-AB28-B430A86F4063}" type="slidenum">
              <a:rPr lang="en-US" altLang="zh-TW" smtClean="0"/>
              <a:pPr>
                <a:defRPr/>
              </a:pPr>
              <a:t>59</a:t>
            </a:fld>
            <a:endParaRPr lang="en-US" altLang="zh-TW"/>
          </a:p>
        </p:txBody>
      </p:sp>
      <p:sp>
        <p:nvSpPr>
          <p:cNvPr id="5" name="Text Box 5"/>
          <p:cNvSpPr txBox="1">
            <a:spLocks noChangeArrowheads="1"/>
          </p:cNvSpPr>
          <p:nvPr/>
        </p:nvSpPr>
        <p:spPr bwMode="auto">
          <a:xfrm>
            <a:off x="146615" y="6525344"/>
            <a:ext cx="8385825" cy="338554"/>
          </a:xfrm>
          <a:prstGeom prst="rect">
            <a:avLst/>
          </a:prstGeom>
          <a:noFill/>
          <a:ln w="9525">
            <a:noFill/>
            <a:miter lim="800000"/>
            <a:headEnd/>
            <a:tailEnd/>
          </a:ln>
        </p:spPr>
        <p:txBody>
          <a:bodyPr wrap="square">
            <a:spAutoFit/>
          </a:bodyPr>
          <a:lstStyle/>
          <a:p>
            <a:r>
              <a:rPr lang="zh-TW" altLang="en-US" sz="1600" dirty="0">
                <a:latin typeface="標楷體" panose="03000509000000000000" pitchFamily="65" charset="-120"/>
                <a:ea typeface="標楷體" panose="03000509000000000000" pitchFamily="65" charset="-120"/>
              </a:rPr>
              <a:t>資料來源：協助青年就業接軌</a:t>
            </a:r>
            <a:r>
              <a:rPr lang="zh-TW" altLang="en-US" sz="1600" dirty="0" smtClean="0">
                <a:latin typeface="標楷體" pitchFamily="65" charset="-120"/>
                <a:ea typeface="標楷體" pitchFamily="65" charset="-120"/>
              </a:rPr>
              <a:t>方案（行政院</a:t>
            </a:r>
            <a:r>
              <a:rPr lang="zh-TW" altLang="en-US" sz="1600" dirty="0">
                <a:latin typeface="標楷體" panose="03000509000000000000" pitchFamily="65" charset="-120"/>
                <a:ea typeface="標楷體" panose="03000509000000000000" pitchFamily="65" charset="-120"/>
              </a:rPr>
              <a:t>青年輔導</a:t>
            </a:r>
            <a:r>
              <a:rPr lang="zh-TW" altLang="en-US" sz="1600" dirty="0" smtClean="0">
                <a:latin typeface="標楷體" panose="03000509000000000000" pitchFamily="65" charset="-120"/>
                <a:ea typeface="標楷體" panose="03000509000000000000" pitchFamily="65" charset="-120"/>
              </a:rPr>
              <a:t>委員會）</a:t>
            </a:r>
            <a:endParaRPr lang="zh-TW" altLang="en-US" sz="1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07686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357188" y="142875"/>
            <a:ext cx="8143875" cy="1214438"/>
          </a:xfrm>
        </p:spPr>
        <p:txBody>
          <a:bodyPr wrap="square" lIns="91440" tIns="45720" rIns="91440" bIns="45720" numCol="1" anchorCtr="0" compatLnSpc="1">
            <a:prstTxWarp prst="textNoShape">
              <a:avLst/>
            </a:prstTxWarp>
          </a:bodyPr>
          <a:lstStyle/>
          <a:p>
            <a:pPr marL="800100" indent="-800100" eaLnBrk="1" hangingPunct="1"/>
            <a:r>
              <a:rPr lang="en-US" altLang="zh-TW" sz="3200" cap="none" dirty="0" smtClean="0"/>
              <a:t>1. EDUCATION IN THE LABOR MARKET: SOME STYLIZED FACTS</a:t>
            </a:r>
          </a:p>
        </p:txBody>
      </p:sp>
      <p:graphicFrame>
        <p:nvGraphicFramePr>
          <p:cNvPr id="7843" name="Group 675"/>
          <p:cNvGraphicFramePr>
            <a:graphicFrameLocks noGrp="1"/>
          </p:cNvGraphicFramePr>
          <p:nvPr>
            <p:ph idx="1"/>
            <p:extLst>
              <p:ext uri="{D42A27DB-BD31-4B8C-83A1-F6EECF244321}">
                <p14:modId xmlns:p14="http://schemas.microsoft.com/office/powerpoint/2010/main" val="1084991927"/>
              </p:ext>
            </p:extLst>
          </p:nvPr>
        </p:nvGraphicFramePr>
        <p:xfrm>
          <a:off x="107504" y="1916832"/>
          <a:ext cx="8678740" cy="1947466"/>
        </p:xfrm>
        <a:graphic>
          <a:graphicData uri="http://schemas.openxmlformats.org/drawingml/2006/table">
            <a:tbl>
              <a:tblPr/>
              <a:tblGrid>
                <a:gridCol w="966534"/>
                <a:gridCol w="658542"/>
                <a:gridCol w="711181"/>
                <a:gridCol w="697660"/>
                <a:gridCol w="766066"/>
                <a:gridCol w="766066"/>
                <a:gridCol w="766066"/>
                <a:gridCol w="766066"/>
                <a:gridCol w="766066"/>
                <a:gridCol w="604831"/>
                <a:gridCol w="604831"/>
                <a:gridCol w="604831"/>
              </a:tblGrid>
              <a:tr h="51308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教育程度</a:t>
                      </a: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80</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p>
                  </a:txBody>
                  <a:tcPr anchor="ct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85</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p>
                  </a:txBody>
                  <a:tcPr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90</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p>
                  </a:txBody>
                  <a:tcPr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95</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p>
                  </a:txBody>
                  <a:tcPr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96</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p>
                  </a:txBody>
                  <a:tcPr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97</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p>
                  </a:txBody>
                  <a:tcPr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98</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p>
                  </a:txBody>
                  <a:tcPr anchor="ct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99</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100</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101</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102</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51308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國中及以下</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en-US" altLang="zh-TW" sz="1400" b="0" dirty="0" smtClean="0">
                          <a:solidFill>
                            <a:schemeClr val="tx1"/>
                          </a:solidFill>
                          <a:latin typeface="Times New Roman" pitchFamily="18" charset="0"/>
                          <a:cs typeface="Times New Roman" pitchFamily="18" charset="0"/>
                        </a:rPr>
                        <a:t>56.22</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en-US" altLang="zh-TW" sz="1400" b="0" dirty="0" smtClean="0">
                          <a:solidFill>
                            <a:schemeClr val="tx1"/>
                          </a:solidFill>
                          <a:latin typeface="Times New Roman" pitchFamily="18" charset="0"/>
                          <a:cs typeface="Times New Roman" pitchFamily="18" charset="0"/>
                        </a:rPr>
                        <a:t>52.69</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en-US" altLang="zh-TW" sz="1400" b="0" dirty="0" smtClean="0">
                          <a:solidFill>
                            <a:schemeClr val="tx1"/>
                          </a:solidFill>
                          <a:latin typeface="Times New Roman" pitchFamily="18" charset="0"/>
                          <a:cs typeface="Times New Roman" pitchFamily="18" charset="0"/>
                        </a:rPr>
                        <a:t>48.51</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44.34</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43.88</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42.87</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41.67</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en-US" altLang="zh-TW" sz="1400" b="0" smtClean="0">
                          <a:solidFill>
                            <a:schemeClr val="tx1"/>
                          </a:solidFill>
                          <a:latin typeface="Times New Roman" pitchFamily="18" charset="0"/>
                          <a:cs typeface="Times New Roman" pitchFamily="18" charset="0"/>
                        </a:rPr>
                        <a:t>41.62</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41.18</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41.25</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41.50</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9298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高中（職）</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en-US" altLang="zh-TW" sz="1400" b="0" dirty="0" smtClean="0">
                          <a:solidFill>
                            <a:schemeClr val="tx1"/>
                          </a:solidFill>
                          <a:latin typeface="Times New Roman" pitchFamily="18" charset="0"/>
                          <a:cs typeface="Times New Roman" pitchFamily="18" charset="0"/>
                        </a:rPr>
                        <a:t>60.65</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en-US" altLang="zh-TW" sz="1400" b="0" dirty="0" smtClean="0">
                          <a:solidFill>
                            <a:schemeClr val="tx1"/>
                          </a:solidFill>
                          <a:latin typeface="Times New Roman" pitchFamily="18" charset="0"/>
                          <a:cs typeface="Times New Roman" pitchFamily="18" charset="0"/>
                        </a:rPr>
                        <a:t>61.12</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en-US" altLang="zh-TW" sz="1400" b="0" dirty="0" smtClean="0">
                          <a:solidFill>
                            <a:schemeClr val="tx1"/>
                          </a:solidFill>
                          <a:latin typeface="Times New Roman" pitchFamily="18" charset="0"/>
                          <a:cs typeface="Times New Roman" pitchFamily="18" charset="0"/>
                        </a:rPr>
                        <a:t>61.38</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63.52</a:t>
                      </a: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63.95</a:t>
                      </a: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63.64</a:t>
                      </a: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62.61</a:t>
                      </a:r>
                    </a:p>
                  </a:txBody>
                  <a:tcPr horzOverflow="overflow">
                    <a:lnL>
                      <a:noFill/>
                    </a:lnL>
                    <a:lnR cap="flat">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en-US" altLang="zh-TW" sz="1400" b="0" dirty="0" smtClean="0">
                          <a:solidFill>
                            <a:schemeClr val="tx1"/>
                          </a:solidFill>
                          <a:latin typeface="Times New Roman" pitchFamily="18" charset="0"/>
                          <a:cs typeface="Times New Roman" pitchFamily="18" charset="0"/>
                        </a:rPr>
                        <a:t>62.25</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a:noFill/>
                    </a:lnL>
                    <a:lnR cap="flat">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62.36</a:t>
                      </a:r>
                    </a:p>
                  </a:txBody>
                  <a:tcPr horzOverflow="overflow">
                    <a:lnL>
                      <a:noFill/>
                    </a:lnL>
                    <a:lnR cap="flat">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62.30</a:t>
                      </a:r>
                    </a:p>
                  </a:txBody>
                  <a:tcPr horzOverflow="overflow">
                    <a:lnL>
                      <a:noFill/>
                    </a:lnL>
                    <a:lnR cap="flat">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61.82</a:t>
                      </a:r>
                    </a:p>
                  </a:txBody>
                  <a:tcPr horzOverflow="overflow">
                    <a:lnL>
                      <a:noFill/>
                    </a:lnL>
                    <a:lnR cap="flat">
                      <a:noFill/>
                    </a:lnR>
                    <a:lnT>
                      <a:noFill/>
                    </a:lnT>
                    <a:lnB>
                      <a:noFill/>
                    </a:lnB>
                    <a:lnTlToBr>
                      <a:noFill/>
                    </a:lnTlToBr>
                    <a:lnBlToTr>
                      <a:noFill/>
                    </a:lnBlToTr>
                    <a:noFill/>
                  </a:tcPr>
                </a:tc>
              </a:tr>
              <a:tr h="51308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大專及以上</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en-US" altLang="zh-TW" sz="1400" b="0" dirty="0" smtClean="0">
                          <a:solidFill>
                            <a:schemeClr val="tx1"/>
                          </a:solidFill>
                          <a:latin typeface="Times New Roman" pitchFamily="18" charset="0"/>
                          <a:cs typeface="Times New Roman" pitchFamily="18" charset="0"/>
                        </a:rPr>
                        <a:t>66.80</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en-US" altLang="zh-TW" sz="1400" b="0" dirty="0" smtClean="0">
                          <a:solidFill>
                            <a:schemeClr val="tx1"/>
                          </a:solidFill>
                          <a:latin typeface="Times New Roman" pitchFamily="18" charset="0"/>
                          <a:cs typeface="Times New Roman" pitchFamily="18" charset="0"/>
                        </a:rPr>
                        <a:t>68.27</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en-US" altLang="zh-TW" sz="1400" b="0" dirty="0" smtClean="0">
                          <a:solidFill>
                            <a:schemeClr val="tx1"/>
                          </a:solidFill>
                          <a:latin typeface="Times New Roman" pitchFamily="18" charset="0"/>
                          <a:cs typeface="Times New Roman" pitchFamily="18" charset="0"/>
                        </a:rPr>
                        <a:t>66.40</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67.38</a:t>
                      </a: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67.63</a:t>
                      </a: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68.18</a:t>
                      </a: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68.40</a:t>
                      </a:r>
                    </a:p>
                  </a:txBody>
                  <a:tcPr horzOverflow="overflow">
                    <a:lnL>
                      <a:noFill/>
                    </a:lnL>
                    <a:lnR cap="flat">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en-US" altLang="zh-TW" sz="1400" b="0" dirty="0" smtClean="0">
                          <a:solidFill>
                            <a:schemeClr val="tx1"/>
                          </a:solidFill>
                          <a:latin typeface="Times New Roman" pitchFamily="18" charset="0"/>
                          <a:cs typeface="Times New Roman" pitchFamily="18" charset="0"/>
                        </a:rPr>
                        <a:t>68.43</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a:noFill/>
                    </a:lnL>
                    <a:lnR cap="flat">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68.23</a:t>
                      </a:r>
                    </a:p>
                  </a:txBody>
                  <a:tcPr horzOverflow="overflow">
                    <a:lnL>
                      <a:noFill/>
                    </a:lnL>
                    <a:lnR cap="flat">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68.00</a:t>
                      </a:r>
                    </a:p>
                  </a:txBody>
                  <a:tcPr horzOverflow="overflow">
                    <a:lnL>
                      <a:noFill/>
                    </a:lnL>
                    <a:lnR cap="flat">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67.77</a:t>
                      </a:r>
                    </a:p>
                  </a:txBody>
                  <a:tcPr horzOverflow="overflow">
                    <a:lnL>
                      <a:noFill/>
                    </a:lnL>
                    <a:lnR cap="flat">
                      <a:noFill/>
                    </a:lnR>
                    <a:lnT>
                      <a:noFill/>
                    </a:lnT>
                    <a:lnB cap="flat">
                      <a:noFill/>
                    </a:lnB>
                    <a:lnTlToBr>
                      <a:noFill/>
                    </a:lnTlToBr>
                    <a:lnBlToTr>
                      <a:noFill/>
                    </a:lnBlToTr>
                    <a:noFill/>
                  </a:tcPr>
                </a:tc>
              </a:tr>
            </a:tbl>
          </a:graphicData>
        </a:graphic>
      </p:graphicFrame>
      <p:sp>
        <p:nvSpPr>
          <p:cNvPr id="31790" name="Text Box 156"/>
          <p:cNvSpPr txBox="1">
            <a:spLocks noChangeArrowheads="1"/>
          </p:cNvSpPr>
          <p:nvPr/>
        </p:nvSpPr>
        <p:spPr bwMode="auto">
          <a:xfrm>
            <a:off x="285750" y="1428750"/>
            <a:ext cx="3359150" cy="396875"/>
          </a:xfrm>
          <a:prstGeom prst="rect">
            <a:avLst/>
          </a:prstGeom>
          <a:noFill/>
          <a:ln w="9525">
            <a:noFill/>
            <a:miter lim="800000"/>
            <a:headEnd/>
            <a:tailEnd/>
          </a:ln>
        </p:spPr>
        <p:txBody>
          <a:bodyPr wrap="none">
            <a:spAutoFit/>
          </a:bodyPr>
          <a:lstStyle/>
          <a:p>
            <a:r>
              <a:rPr lang="zh-TW" altLang="en-US" sz="2000" dirty="0">
                <a:latin typeface="標楷體" pitchFamily="65" charset="-120"/>
                <a:ea typeface="標楷體" pitchFamily="65" charset="-120"/>
              </a:rPr>
              <a:t>表一 勞動參與率與教育程度</a:t>
            </a:r>
          </a:p>
        </p:txBody>
      </p:sp>
      <p:sp>
        <p:nvSpPr>
          <p:cNvPr id="31791" name="Text Box 157"/>
          <p:cNvSpPr txBox="1">
            <a:spLocks noChangeArrowheads="1"/>
          </p:cNvSpPr>
          <p:nvPr/>
        </p:nvSpPr>
        <p:spPr bwMode="auto">
          <a:xfrm>
            <a:off x="7572375" y="1357313"/>
            <a:ext cx="1060450" cy="366712"/>
          </a:xfrm>
          <a:prstGeom prst="rect">
            <a:avLst/>
          </a:prstGeom>
          <a:noFill/>
          <a:ln w="9525">
            <a:noFill/>
            <a:miter lim="800000"/>
            <a:headEnd/>
            <a:tailEnd/>
          </a:ln>
        </p:spPr>
        <p:txBody>
          <a:bodyPr wrap="none">
            <a:spAutoFit/>
          </a:bodyPr>
          <a:lstStyle/>
          <a:p>
            <a:r>
              <a:rPr lang="zh-TW" altLang="en-US">
                <a:ea typeface="標楷體" pitchFamily="65" charset="-120"/>
              </a:rPr>
              <a:t>單位：</a:t>
            </a:r>
            <a:r>
              <a:rPr lang="en-US" altLang="zh-TW">
                <a:ea typeface="標楷體" pitchFamily="65" charset="-120"/>
              </a:rPr>
              <a:t>%</a:t>
            </a:r>
          </a:p>
        </p:txBody>
      </p:sp>
      <p:sp>
        <p:nvSpPr>
          <p:cNvPr id="31792" name="Text Box 280"/>
          <p:cNvSpPr txBox="1">
            <a:spLocks noChangeArrowheads="1"/>
          </p:cNvSpPr>
          <p:nvPr/>
        </p:nvSpPr>
        <p:spPr bwMode="auto">
          <a:xfrm>
            <a:off x="179512" y="4149080"/>
            <a:ext cx="2584450" cy="366712"/>
          </a:xfrm>
          <a:prstGeom prst="rect">
            <a:avLst/>
          </a:prstGeom>
          <a:noFill/>
          <a:ln w="9525">
            <a:noFill/>
            <a:miter lim="800000"/>
            <a:headEnd/>
            <a:tailEnd/>
          </a:ln>
        </p:spPr>
        <p:txBody>
          <a:bodyPr wrap="none">
            <a:spAutoFit/>
          </a:bodyPr>
          <a:lstStyle/>
          <a:p>
            <a:r>
              <a:rPr lang="zh-TW" altLang="en-US" dirty="0">
                <a:latin typeface="標楷體" pitchFamily="65" charset="-120"/>
                <a:ea typeface="標楷體" pitchFamily="65" charset="-120"/>
              </a:rPr>
              <a:t>表二 就業者與教育程度</a:t>
            </a:r>
          </a:p>
        </p:txBody>
      </p:sp>
      <p:sp>
        <p:nvSpPr>
          <p:cNvPr id="31793" name="Text Box 281"/>
          <p:cNvSpPr txBox="1">
            <a:spLocks noChangeArrowheads="1"/>
          </p:cNvSpPr>
          <p:nvPr/>
        </p:nvSpPr>
        <p:spPr bwMode="auto">
          <a:xfrm>
            <a:off x="7613354" y="4203869"/>
            <a:ext cx="1069975" cy="369888"/>
          </a:xfrm>
          <a:prstGeom prst="rect">
            <a:avLst/>
          </a:prstGeom>
          <a:noFill/>
          <a:ln w="9525">
            <a:noFill/>
            <a:miter lim="800000"/>
            <a:headEnd/>
            <a:tailEnd/>
          </a:ln>
        </p:spPr>
        <p:txBody>
          <a:bodyPr wrap="none">
            <a:spAutoFit/>
          </a:bodyPr>
          <a:lstStyle/>
          <a:p>
            <a:r>
              <a:rPr lang="zh-TW" altLang="en-US" dirty="0">
                <a:ea typeface="標楷體" pitchFamily="65" charset="-120"/>
              </a:rPr>
              <a:t>單位：</a:t>
            </a:r>
            <a:r>
              <a:rPr lang="en-US" altLang="zh-TW" dirty="0">
                <a:ea typeface="標楷體" pitchFamily="65" charset="-120"/>
              </a:rPr>
              <a:t>%</a:t>
            </a:r>
            <a:endParaRPr lang="zh-TW" altLang="en-US" dirty="0">
              <a:ea typeface="標楷體" pitchFamily="65" charset="-120"/>
            </a:endParaRPr>
          </a:p>
        </p:txBody>
      </p:sp>
      <p:graphicFrame>
        <p:nvGraphicFramePr>
          <p:cNvPr id="7878" name="Group 710"/>
          <p:cNvGraphicFramePr>
            <a:graphicFrameLocks noGrp="1"/>
          </p:cNvGraphicFramePr>
          <p:nvPr>
            <p:extLst>
              <p:ext uri="{D42A27DB-BD31-4B8C-83A1-F6EECF244321}">
                <p14:modId xmlns:p14="http://schemas.microsoft.com/office/powerpoint/2010/main" val="2120653283"/>
              </p:ext>
            </p:extLst>
          </p:nvPr>
        </p:nvGraphicFramePr>
        <p:xfrm>
          <a:off x="73023" y="4653136"/>
          <a:ext cx="8640765" cy="1882458"/>
        </p:xfrm>
        <a:graphic>
          <a:graphicData uri="http://schemas.openxmlformats.org/drawingml/2006/table">
            <a:tbl>
              <a:tblPr/>
              <a:tblGrid>
                <a:gridCol w="907865"/>
                <a:gridCol w="641820"/>
                <a:gridCol w="750515"/>
                <a:gridCol w="610764"/>
                <a:gridCol w="657349"/>
                <a:gridCol w="657348"/>
                <a:gridCol w="657349"/>
                <a:gridCol w="751551"/>
                <a:gridCol w="751551"/>
                <a:gridCol w="751551"/>
                <a:gridCol w="751551"/>
                <a:gridCol w="751551"/>
              </a:tblGrid>
              <a:tr h="5032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zh-TW" altLang="en-US"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教育程度</a:t>
                      </a:r>
                    </a:p>
                  </a:txBody>
                  <a:tcPr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80</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p>
                  </a:txBody>
                  <a:tcPr anchor="ct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85</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p>
                  </a:txBody>
                  <a:tcPr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90</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p>
                  </a:txBody>
                  <a:tcPr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95</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p>
                  </a:txBody>
                  <a:tcPr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96</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p>
                  </a:txBody>
                  <a:tcPr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97</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p>
                  </a:txBody>
                  <a:tcPr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98</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p>
                  </a:txBody>
                  <a:tcPr anchor="ct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99</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100</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101</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102</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國中及以下</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54.26</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43.60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35.36</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27.40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26.13</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24.61</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23.27</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22.50</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21.59</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20.88</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20.30</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高中（職）</a:t>
                      </a:r>
                    </a:p>
                  </a:txBody>
                  <a:tcPr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29.89</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34.14</a:t>
                      </a: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35.93</a:t>
                      </a: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35.91</a:t>
                      </a: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35.75</a:t>
                      </a: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35.25</a:t>
                      </a: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34.55</a:t>
                      </a:r>
                    </a:p>
                  </a:txBody>
                  <a:tcPr horzOverflow="overflow">
                    <a:lnL>
                      <a:noFill/>
                    </a:lnL>
                    <a:lnR cap="flat">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34.15</a:t>
                      </a:r>
                    </a:p>
                  </a:txBody>
                  <a:tcPr horzOverflow="overflow">
                    <a:lnL>
                      <a:noFill/>
                    </a:lnL>
                    <a:lnR cap="flat">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34.04</a:t>
                      </a:r>
                    </a:p>
                  </a:txBody>
                  <a:tcPr horzOverflow="overflow">
                    <a:lnL>
                      <a:noFill/>
                    </a:lnL>
                    <a:lnR cap="flat">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33.83</a:t>
                      </a:r>
                    </a:p>
                  </a:txBody>
                  <a:tcPr horzOverflow="overflow">
                    <a:lnL>
                      <a:noFill/>
                    </a:lnL>
                    <a:lnR cap="flat">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33.38</a:t>
                      </a:r>
                    </a:p>
                  </a:txBody>
                  <a:tcPr horzOverflow="overflow">
                    <a:lnL>
                      <a:noFill/>
                    </a:lnL>
                    <a:lnR cap="flat">
                      <a:noFill/>
                    </a:lnR>
                    <a:lnT>
                      <a:noFill/>
                    </a:lnT>
                    <a:lnB>
                      <a:noFill/>
                    </a:lnB>
                    <a:lnTlToBr>
                      <a:noFill/>
                    </a:lnTlToBr>
                    <a:lnBlToTr>
                      <a:noFill/>
                    </a:lnBlToTr>
                    <a:noFill/>
                  </a:tcPr>
                </a:tc>
              </a:tr>
              <a:tr h="379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大專及以上</a:t>
                      </a:r>
                    </a:p>
                  </a:txBody>
                  <a:tcPr anchor="ct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kern="1200" cap="none" normalizeH="0" baseline="0" smtClean="0">
                          <a:ln>
                            <a:noFill/>
                          </a:ln>
                          <a:solidFill>
                            <a:schemeClr val="tx1"/>
                          </a:solidFill>
                          <a:effectLst/>
                          <a:latin typeface="Times New Roman" pitchFamily="18" charset="0"/>
                          <a:ea typeface="標楷體" pitchFamily="65" charset="-120"/>
                          <a:cs typeface="Times New Roman" pitchFamily="18" charset="0"/>
                        </a:rPr>
                        <a:t>15.85</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22.27</a:t>
                      </a: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28.71</a:t>
                      </a: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36.70</a:t>
                      </a: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38.13</a:t>
                      </a: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40.14</a:t>
                      </a: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42.18</a:t>
                      </a:r>
                    </a:p>
                  </a:txBody>
                  <a:tcPr horzOverflow="overflow">
                    <a:lnL>
                      <a:noFill/>
                    </a:lnL>
                    <a:lnR cap="flat">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43.36</a:t>
                      </a:r>
                    </a:p>
                  </a:txBody>
                  <a:tcPr horzOverflow="overflow">
                    <a:lnL>
                      <a:noFill/>
                    </a:lnL>
                    <a:lnR cap="flat">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44.37</a:t>
                      </a:r>
                    </a:p>
                  </a:txBody>
                  <a:tcPr horzOverflow="overflow">
                    <a:lnL>
                      <a:noFill/>
                    </a:lnL>
                    <a:lnR cap="flat">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45.28</a:t>
                      </a:r>
                    </a:p>
                  </a:txBody>
                  <a:tcPr horzOverflow="overflow">
                    <a:lnL>
                      <a:noFill/>
                    </a:lnL>
                    <a:lnR cap="flat">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46.32</a:t>
                      </a:r>
                    </a:p>
                  </a:txBody>
                  <a:tcPr horzOverflow="overflow">
                    <a:lnL>
                      <a:noFill/>
                    </a:lnL>
                    <a:lnR cap="flat">
                      <a:noFill/>
                    </a:lnR>
                    <a:lnT>
                      <a:noFill/>
                    </a:lnT>
                    <a:lnB cap="flat">
                      <a:noFill/>
                    </a:lnB>
                    <a:lnTlToBr>
                      <a:noFill/>
                    </a:lnTlToBr>
                    <a:lnBlToTr>
                      <a:noFill/>
                    </a:lnBlToTr>
                    <a:noFill/>
                  </a:tcPr>
                </a:tc>
              </a:tr>
            </a:tbl>
          </a:graphicData>
        </a:graphic>
      </p:graphicFrame>
      <p:sp>
        <p:nvSpPr>
          <p:cNvPr id="31837" name="投影片編號版面配置區 9"/>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67A9781-C269-4FE6-869B-BD17D42E2ABA}" type="slidenum">
              <a:rPr lang="en-US" altLang="zh-TW" smtClean="0">
                <a:ea typeface="新細明體" pitchFamily="18" charset="-120"/>
              </a:rPr>
              <a:pPr/>
              <a:t>6</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7467600" cy="1154098"/>
          </a:xfrm>
        </p:spPr>
        <p:txBody>
          <a:bodyPr>
            <a:normAutofit/>
          </a:bodyPr>
          <a:lstStyle/>
          <a:p>
            <a:r>
              <a:rPr lang="zh-TW" altLang="zh-TW" sz="3600" dirty="0">
                <a:latin typeface="標楷體" panose="03000509000000000000" pitchFamily="65" charset="-120"/>
                <a:ea typeface="標楷體" panose="03000509000000000000" pitchFamily="65" charset="-120"/>
              </a:rPr>
              <a:t>現行</a:t>
            </a:r>
            <a:r>
              <a:rPr lang="zh-TW" altLang="en-US" sz="3600" dirty="0">
                <a:latin typeface="標楷體" panose="03000509000000000000" pitchFamily="65" charset="-120"/>
                <a:ea typeface="標楷體" panose="03000509000000000000" pitchFamily="65" charset="-120"/>
              </a:rPr>
              <a:t>促進</a:t>
            </a:r>
            <a:r>
              <a:rPr lang="zh-TW" altLang="zh-TW" sz="3600" dirty="0">
                <a:latin typeface="標楷體" panose="03000509000000000000" pitchFamily="65" charset="-120"/>
                <a:ea typeface="標楷體" panose="03000509000000000000" pitchFamily="65" charset="-120"/>
              </a:rPr>
              <a:t>青年就業</a:t>
            </a:r>
            <a:r>
              <a:rPr lang="zh-TW" altLang="en-US" sz="3600" dirty="0">
                <a:latin typeface="標楷體" panose="03000509000000000000" pitchFamily="65" charset="-120"/>
                <a:ea typeface="標楷體" panose="03000509000000000000" pitchFamily="65" charset="-120"/>
              </a:rPr>
              <a:t>政策</a:t>
            </a:r>
            <a:r>
              <a:rPr lang="zh-TW" altLang="en-US" sz="3600" dirty="0" smtClean="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檢討</a:t>
            </a:r>
          </a:p>
        </p:txBody>
      </p:sp>
      <p:sp>
        <p:nvSpPr>
          <p:cNvPr id="3" name="內容版面配置區 2"/>
          <p:cNvSpPr>
            <a:spLocks noGrp="1"/>
          </p:cNvSpPr>
          <p:nvPr>
            <p:ph sz="quarter" idx="1"/>
          </p:nvPr>
        </p:nvSpPr>
        <p:spPr>
          <a:xfrm>
            <a:off x="467544" y="1052736"/>
            <a:ext cx="7467600" cy="5472608"/>
          </a:xfrm>
        </p:spPr>
        <p:txBody>
          <a:bodyPr/>
          <a:lstStyle/>
          <a:p>
            <a:r>
              <a:rPr lang="zh-TW" altLang="zh-TW" sz="2000" dirty="0">
                <a:latin typeface="標楷體" panose="03000509000000000000" pitchFamily="65" charset="-120"/>
                <a:ea typeface="標楷體" panose="03000509000000000000" pitchFamily="65" charset="-120"/>
              </a:rPr>
              <a:t>（一）提供青年各種職場體驗的方案受限於預算及相關單位的配合意願，受惠人數有限，未來如能配套研擬獎勵企業措施，提高企業提供實務學習機會的意願，並透過教育體系向下扎根全面推動，將更有助於青年與職場接軌。</a:t>
            </a:r>
          </a:p>
          <a:p>
            <a:r>
              <a:rPr lang="zh-TW" altLang="zh-TW" sz="2000" dirty="0">
                <a:latin typeface="標楷體" panose="03000509000000000000" pitchFamily="65" charset="-120"/>
                <a:ea typeface="標楷體" panose="03000509000000000000" pitchFamily="65" charset="-120"/>
              </a:rPr>
              <a:t>（二）目前推動各大學校院全面建置「系科職涯進路與課程學習地圖」及「生涯歷程檔案」係以補助方式鼓勵辦理，致仍有部分大專校院尚未建置，建議納入評鑑指標，要求分年建置完成，以改善學用不相符現象。</a:t>
            </a:r>
          </a:p>
          <a:p>
            <a:r>
              <a:rPr lang="zh-TW" altLang="zh-TW" sz="2000" dirty="0">
                <a:latin typeface="標楷體" panose="03000509000000000000" pitchFamily="65" charset="-120"/>
                <a:ea typeface="標楷體" panose="03000509000000000000" pitchFamily="65" charset="-120"/>
              </a:rPr>
              <a:t>（三）「國軍屆退官兵就業服務」辦理多年，對於提供官兵就業機會資訊，轉銜進入職場具相當成效；惟目前服役期間已調整，國軍編制亦精簡，故本計畫未來應配合募兵制調整轉型。</a:t>
            </a:r>
          </a:p>
          <a:p>
            <a:r>
              <a:rPr lang="zh-TW" altLang="zh-TW" sz="2000" dirty="0">
                <a:latin typeface="標楷體" panose="03000509000000000000" pitchFamily="65" charset="-120"/>
                <a:ea typeface="標楷體" panose="03000509000000000000" pitchFamily="65" charset="-120"/>
              </a:rPr>
              <a:t>（四）「</a:t>
            </a:r>
            <a:r>
              <a:rPr lang="en-US" altLang="zh-TW" sz="2000" dirty="0">
                <a:latin typeface="標楷體" panose="03000509000000000000" pitchFamily="65" charset="-120"/>
                <a:ea typeface="標楷體" panose="03000509000000000000" pitchFamily="65" charset="-120"/>
              </a:rPr>
              <a:t>97-98</a:t>
            </a:r>
            <a:r>
              <a:rPr lang="zh-TW" altLang="zh-TW" sz="2000" dirty="0">
                <a:latin typeface="標楷體" panose="03000509000000000000" pitchFamily="65" charset="-120"/>
                <a:ea typeface="標楷體" panose="03000509000000000000" pitchFamily="65" charset="-120"/>
              </a:rPr>
              <a:t>年國中畢業未升學未就業青少年職能培訓輔導試辦計畫」由公部門與非營利組織合作，積極建立對於未升學未就業青少年輔導機制。由於培訓期間較長，故個人平均成本高，較難擴大規模辦理。本計畫對於協助青少年有實質成效，未來應持續編列公務預算執行。</a:t>
            </a:r>
          </a:p>
          <a:p>
            <a:endParaRPr lang="zh-TW" altLang="en-US" dirty="0"/>
          </a:p>
        </p:txBody>
      </p:sp>
      <p:sp>
        <p:nvSpPr>
          <p:cNvPr id="4" name="投影片編號版面配置區 3"/>
          <p:cNvSpPr>
            <a:spLocks noGrp="1"/>
          </p:cNvSpPr>
          <p:nvPr>
            <p:ph type="sldNum" sz="quarter" idx="11"/>
          </p:nvPr>
        </p:nvSpPr>
        <p:spPr/>
        <p:txBody>
          <a:bodyPr/>
          <a:lstStyle/>
          <a:p>
            <a:pPr>
              <a:defRPr/>
            </a:pPr>
            <a:fld id="{415F7593-DEE5-4657-AB28-B430A86F4063}" type="slidenum">
              <a:rPr lang="en-US" altLang="zh-TW" smtClean="0"/>
              <a:pPr>
                <a:defRPr/>
              </a:pPr>
              <a:t>60</a:t>
            </a:fld>
            <a:endParaRPr lang="en-US" altLang="zh-TW"/>
          </a:p>
        </p:txBody>
      </p:sp>
      <p:sp>
        <p:nvSpPr>
          <p:cNvPr id="5" name="Text Box 5"/>
          <p:cNvSpPr txBox="1">
            <a:spLocks noChangeArrowheads="1"/>
          </p:cNvSpPr>
          <p:nvPr/>
        </p:nvSpPr>
        <p:spPr bwMode="auto">
          <a:xfrm>
            <a:off x="146615" y="6490651"/>
            <a:ext cx="8385825" cy="338554"/>
          </a:xfrm>
          <a:prstGeom prst="rect">
            <a:avLst/>
          </a:prstGeom>
          <a:noFill/>
          <a:ln w="9525">
            <a:noFill/>
            <a:miter lim="800000"/>
            <a:headEnd/>
            <a:tailEnd/>
          </a:ln>
        </p:spPr>
        <p:txBody>
          <a:bodyPr wrap="square">
            <a:spAutoFit/>
          </a:bodyPr>
          <a:lstStyle/>
          <a:p>
            <a:r>
              <a:rPr lang="zh-TW" altLang="en-US" sz="1600" dirty="0">
                <a:latin typeface="標楷體" panose="03000509000000000000" pitchFamily="65" charset="-120"/>
                <a:ea typeface="標楷體" panose="03000509000000000000" pitchFamily="65" charset="-120"/>
              </a:rPr>
              <a:t>資料來源：協助青年就業接軌</a:t>
            </a:r>
            <a:r>
              <a:rPr lang="zh-TW" altLang="en-US" sz="1600" dirty="0" smtClean="0">
                <a:latin typeface="標楷體" pitchFamily="65" charset="-120"/>
                <a:ea typeface="標楷體" pitchFamily="65" charset="-120"/>
              </a:rPr>
              <a:t>方案（行政院</a:t>
            </a:r>
            <a:r>
              <a:rPr lang="zh-TW" altLang="en-US" sz="1600" dirty="0">
                <a:latin typeface="標楷體" panose="03000509000000000000" pitchFamily="65" charset="-120"/>
                <a:ea typeface="標楷體" panose="03000509000000000000" pitchFamily="65" charset="-120"/>
              </a:rPr>
              <a:t>青年輔導</a:t>
            </a:r>
            <a:r>
              <a:rPr lang="zh-TW" altLang="en-US" sz="1600" dirty="0" smtClean="0">
                <a:latin typeface="標楷體" panose="03000509000000000000" pitchFamily="65" charset="-120"/>
                <a:ea typeface="標楷體" panose="03000509000000000000" pitchFamily="65" charset="-120"/>
              </a:rPr>
              <a:t>委員會）</a:t>
            </a:r>
            <a:endParaRPr lang="zh-TW" altLang="en-US" sz="1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18810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457200" y="404813"/>
            <a:ext cx="8229600" cy="5726112"/>
          </a:xfrm>
        </p:spPr>
        <p:txBody>
          <a:bodyPr/>
          <a:lstStyle/>
          <a:p>
            <a:pPr marL="609600" indent="-609600" eaLnBrk="1" hangingPunct="1">
              <a:buFont typeface="Wingdings" pitchFamily="2" charset="2"/>
              <a:buNone/>
            </a:pPr>
            <a:r>
              <a:rPr lang="en-US" altLang="zh-TW" dirty="0" smtClean="0"/>
              <a:t>(2) Is Education a Good Social Investment?</a:t>
            </a:r>
          </a:p>
          <a:p>
            <a:pPr marL="609600" indent="-609600" eaLnBrk="1" hangingPunct="1">
              <a:buFont typeface="Wingdings" pitchFamily="2" charset="2"/>
              <a:buNone/>
            </a:pPr>
            <a:r>
              <a:rPr lang="en-US" altLang="zh-TW" dirty="0" smtClean="0"/>
              <a:t>       Some critics have suggested that to a large degree, education acts merely as a “sorting device”.</a:t>
            </a:r>
          </a:p>
          <a:p>
            <a:pPr marL="609600" indent="-609600" eaLnBrk="1" hangingPunct="1">
              <a:buFont typeface="Wingdings" pitchFamily="2" charset="2"/>
              <a:buNone/>
            </a:pPr>
            <a:r>
              <a:rPr lang="en-US" altLang="zh-TW" dirty="0" smtClean="0"/>
              <a:t>  →Schooling does nothing to alter productive characteristics. The education is simply as a filter that has the effect of “signaling” which people are likely to be most productive.</a:t>
            </a:r>
          </a:p>
          <a:p>
            <a:pPr marL="609600" indent="-609600" eaLnBrk="1" hangingPunct="1">
              <a:buFont typeface="Wingdings" pitchFamily="2" charset="2"/>
              <a:buNone/>
            </a:pPr>
            <a:r>
              <a:rPr lang="en-US" altLang="zh-TW" dirty="0" smtClean="0"/>
              <a:t>       Note: Even if schooling were only a screening device, it could have social value. Employers need a reliable method by which to select employees. Investment in schooling sends a signal to the labor market that one has a certain level of ability. </a:t>
            </a:r>
          </a:p>
        </p:txBody>
      </p:sp>
      <p:sp>
        <p:nvSpPr>
          <p:cNvPr id="4" name="矩形 3"/>
          <p:cNvSpPr/>
          <p:nvPr/>
        </p:nvSpPr>
        <p:spPr>
          <a:xfrm>
            <a:off x="1000125" y="3857625"/>
            <a:ext cx="7643813" cy="235743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6324" name="投影片編號版面配置區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4E6F9081-E8CC-44F2-B615-D96B16151373}" type="slidenum">
              <a:rPr lang="en-US" altLang="zh-TW" smtClean="0">
                <a:ea typeface="新細明體" pitchFamily="18" charset="-120"/>
              </a:rPr>
              <a:pPr/>
              <a:t>61</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395288" y="1052513"/>
            <a:ext cx="8229600" cy="5581650"/>
          </a:xfrm>
        </p:spPr>
        <p:txBody>
          <a:bodyPr/>
          <a:lstStyle/>
          <a:p>
            <a:pPr eaLnBrk="1" hangingPunct="1">
              <a:lnSpc>
                <a:spcPct val="90000"/>
              </a:lnSpc>
              <a:buFont typeface="Wingdings" pitchFamily="2" charset="2"/>
              <a:buNone/>
            </a:pPr>
            <a:r>
              <a:rPr lang="en-US" altLang="zh-TW" smtClean="0"/>
              <a:t>→School would have net social value if the decision to  attend and the success one attained in school sent accurate signals about productive characteristics to employers in the least costly way.</a:t>
            </a:r>
          </a:p>
          <a:p>
            <a:pPr eaLnBrk="1" hangingPunct="1">
              <a:lnSpc>
                <a:spcPct val="90000"/>
              </a:lnSpc>
              <a:buFont typeface="Wingdings" pitchFamily="2" charset="2"/>
              <a:buNone/>
            </a:pPr>
            <a:endParaRPr lang="en-US" altLang="zh-TW" smtClean="0"/>
          </a:p>
          <a:p>
            <a:pPr eaLnBrk="1" hangingPunct="1">
              <a:lnSpc>
                <a:spcPct val="90000"/>
              </a:lnSpc>
              <a:buFont typeface="Wingdings" pitchFamily="2" charset="2"/>
              <a:buNone/>
            </a:pPr>
            <a:r>
              <a:rPr lang="en-US" altLang="zh-TW" smtClean="0"/>
              <a:t>   Either education does enhance worker productivity or it is a cheaper screening tool than any other that firms could use. In either case, the fact that employers are willing to pay a high price for an educated work force seems to suggest that education produces social benefits.</a:t>
            </a:r>
          </a:p>
        </p:txBody>
      </p:sp>
      <p:sp>
        <p:nvSpPr>
          <p:cNvPr id="57347" name="投影片編號版面配置區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BE326E11-FEB5-49B9-970B-E6760B23452F}" type="slidenum">
              <a:rPr lang="en-US" altLang="zh-TW" smtClean="0">
                <a:ea typeface="新細明體" pitchFamily="18" charset="-120"/>
              </a:rPr>
              <a:pPr/>
              <a:t>62</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00063" y="214313"/>
            <a:ext cx="8229600" cy="928687"/>
          </a:xfrm>
        </p:spPr>
        <p:txBody>
          <a:bodyPr/>
          <a:lstStyle/>
          <a:p>
            <a:pPr eaLnBrk="1" hangingPunct="1">
              <a:defRPr/>
            </a:pPr>
            <a:r>
              <a:rPr lang="en-US" altLang="zh-TW" dirty="0" smtClean="0"/>
              <a:t>Schooling as a Signal</a:t>
            </a:r>
          </a:p>
        </p:txBody>
      </p:sp>
      <p:sp>
        <p:nvSpPr>
          <p:cNvPr id="58371" name="Rectangle 3"/>
          <p:cNvSpPr>
            <a:spLocks noGrp="1" noChangeArrowheads="1"/>
          </p:cNvSpPr>
          <p:nvPr>
            <p:ph type="body" idx="1"/>
          </p:nvPr>
        </p:nvSpPr>
        <p:spPr>
          <a:xfrm>
            <a:off x="571500" y="1214438"/>
            <a:ext cx="8001000" cy="5286375"/>
          </a:xfrm>
          <a:noFill/>
        </p:spPr>
        <p:txBody>
          <a:bodyPr/>
          <a:lstStyle/>
          <a:p>
            <a:pPr eaLnBrk="1" hangingPunct="1">
              <a:spcAft>
                <a:spcPts val="1200"/>
              </a:spcAft>
            </a:pPr>
            <a:r>
              <a:rPr lang="en-US" altLang="zh-TW" smtClean="0"/>
              <a:t>Education reveals a level of attainment which signals a worker’s qualifications or innate ability to potential employers.</a:t>
            </a:r>
          </a:p>
          <a:p>
            <a:pPr eaLnBrk="1" hangingPunct="1">
              <a:spcAft>
                <a:spcPts val="1200"/>
              </a:spcAft>
            </a:pPr>
            <a:r>
              <a:rPr lang="en-US" altLang="zh-TW" smtClean="0"/>
              <a:t>Information that is used to allocate workers in the labor market is called a signal.</a:t>
            </a:r>
          </a:p>
          <a:p>
            <a:pPr eaLnBrk="1" hangingPunct="1">
              <a:spcAft>
                <a:spcPts val="1200"/>
              </a:spcAft>
            </a:pPr>
            <a:r>
              <a:rPr lang="en-US" altLang="zh-TW" smtClean="0"/>
              <a:t>There could be a “separating equilibrium.”</a:t>
            </a:r>
          </a:p>
          <a:p>
            <a:pPr lvl="1" eaLnBrk="1" hangingPunct="1">
              <a:spcAft>
                <a:spcPts val="1200"/>
              </a:spcAft>
            </a:pPr>
            <a:r>
              <a:rPr lang="en-US" altLang="zh-TW" sz="2400" smtClean="0"/>
              <a:t>Low-productivity workers choose not to obtain X years of education, voluntarily signaling their low productivity.</a:t>
            </a:r>
          </a:p>
          <a:p>
            <a:pPr lvl="1" eaLnBrk="1" hangingPunct="1">
              <a:spcAft>
                <a:spcPts val="1200"/>
              </a:spcAft>
            </a:pPr>
            <a:r>
              <a:rPr lang="en-US" altLang="zh-TW" sz="2400" smtClean="0"/>
              <a:t>High-productivity workers choose to get at least X years of schooling and separate themselves from the pack.</a:t>
            </a:r>
          </a:p>
        </p:txBody>
      </p:sp>
      <p:sp>
        <p:nvSpPr>
          <p:cNvPr id="58372" name="投影片編號版面配置區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2E751652-8371-4D4B-AF31-3A74EF1B54B4}" type="slidenum">
              <a:rPr lang="en-US" altLang="zh-TW" smtClean="0">
                <a:ea typeface="新細明體" pitchFamily="18" charset="-120"/>
              </a:rPr>
              <a:pPr/>
              <a:t>63</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42938" y="142875"/>
            <a:ext cx="7786687" cy="1000125"/>
          </a:xfrm>
        </p:spPr>
        <p:txBody>
          <a:bodyPr/>
          <a:lstStyle/>
          <a:p>
            <a:pPr eaLnBrk="1" hangingPunct="1">
              <a:lnSpc>
                <a:spcPct val="90000"/>
              </a:lnSpc>
              <a:defRPr/>
            </a:pPr>
            <a:r>
              <a:rPr lang="en-US" altLang="zh-TW" dirty="0" smtClean="0">
                <a:solidFill>
                  <a:srgbClr val="000000"/>
                </a:solidFill>
              </a:rPr>
              <a:t>Education as a Signal</a:t>
            </a:r>
            <a:r>
              <a:rPr lang="en-US" altLang="zh-TW" sz="3600" dirty="0" smtClean="0"/>
              <a:t> </a:t>
            </a:r>
          </a:p>
        </p:txBody>
      </p:sp>
      <p:sp>
        <p:nvSpPr>
          <p:cNvPr id="59395" name="Rectangle 4"/>
          <p:cNvSpPr>
            <a:spLocks noChangeArrowheads="1"/>
          </p:cNvSpPr>
          <p:nvPr/>
        </p:nvSpPr>
        <p:spPr bwMode="auto">
          <a:xfrm>
            <a:off x="500063" y="5143500"/>
            <a:ext cx="8305800" cy="1631950"/>
          </a:xfrm>
          <a:prstGeom prst="rect">
            <a:avLst/>
          </a:prstGeom>
          <a:noFill/>
          <a:ln w="9525">
            <a:noFill/>
            <a:miter lim="800000"/>
            <a:headEnd/>
            <a:tailEnd/>
          </a:ln>
        </p:spPr>
        <p:txBody>
          <a:bodyPr>
            <a:spAutoFit/>
          </a:bodyPr>
          <a:lstStyle/>
          <a:p>
            <a:r>
              <a:rPr kumimoji="0" lang="en-US" altLang="zh-TW" sz="2000">
                <a:solidFill>
                  <a:srgbClr val="000000"/>
                </a:solidFill>
                <a:cs typeface="Times New Roman" pitchFamily="18" charset="0"/>
              </a:rPr>
              <a:t>Workers get paid $200,000 if they get less than </a:t>
            </a:r>
            <a:r>
              <a:rPr kumimoji="0" lang="en-US" altLang="zh-TW" sz="2000" i="1">
                <a:solidFill>
                  <a:srgbClr val="000000"/>
                </a:solidFill>
                <a:cs typeface="Times New Roman" pitchFamily="18" charset="0"/>
              </a:rPr>
              <a:t>y</a:t>
            </a:r>
            <a:r>
              <a:rPr kumimoji="0" lang="en-US" altLang="zh-TW" sz="2000" baseline="30000">
                <a:solidFill>
                  <a:srgbClr val="000000"/>
                </a:solidFill>
                <a:cs typeface="Times New Roman" pitchFamily="18" charset="0"/>
                <a:sym typeface="Symbol" pitchFamily="18" charset="2"/>
              </a:rPr>
              <a:t></a:t>
            </a:r>
            <a:r>
              <a:rPr kumimoji="0" lang="en-US" altLang="zh-TW" sz="2000">
                <a:solidFill>
                  <a:srgbClr val="000000"/>
                </a:solidFill>
                <a:cs typeface="Times New Roman" pitchFamily="18" charset="0"/>
              </a:rPr>
              <a:t> years of college, and $300,000 if they get at least </a:t>
            </a:r>
            <a:r>
              <a:rPr kumimoji="0" lang="en-US" altLang="zh-TW" sz="2000" i="1">
                <a:solidFill>
                  <a:srgbClr val="000000"/>
                </a:solidFill>
                <a:cs typeface="Times New Roman" pitchFamily="18" charset="0"/>
                <a:sym typeface="Symbol" pitchFamily="18" charset="2"/>
              </a:rPr>
              <a:t>y</a:t>
            </a:r>
            <a:r>
              <a:rPr kumimoji="0" lang="en-US" altLang="zh-TW" sz="2000" baseline="30000">
                <a:solidFill>
                  <a:srgbClr val="000000"/>
                </a:solidFill>
                <a:cs typeface="Times New Roman" pitchFamily="18" charset="0"/>
                <a:sym typeface="Symbol" pitchFamily="18" charset="2"/>
              </a:rPr>
              <a:t></a:t>
            </a:r>
            <a:r>
              <a:rPr kumimoji="0" lang="en-US" altLang="zh-TW" sz="2000">
                <a:solidFill>
                  <a:srgbClr val="000000"/>
                </a:solidFill>
                <a:cs typeface="Times New Roman" pitchFamily="18" charset="0"/>
              </a:rPr>
              <a:t> years. Low-productivity workers find it expensive to invest in college, and will not get </a:t>
            </a:r>
            <a:r>
              <a:rPr kumimoji="0" lang="en-US" altLang="zh-TW" sz="2000" i="1">
                <a:solidFill>
                  <a:srgbClr val="000000"/>
                </a:solidFill>
                <a:cs typeface="Times New Roman" pitchFamily="18" charset="0"/>
                <a:sym typeface="Symbol" pitchFamily="18" charset="2"/>
              </a:rPr>
              <a:t>y</a:t>
            </a:r>
            <a:r>
              <a:rPr kumimoji="0" lang="en-US" altLang="zh-TW" sz="2000" baseline="30000">
                <a:solidFill>
                  <a:srgbClr val="000000"/>
                </a:solidFill>
                <a:cs typeface="Times New Roman" pitchFamily="18" charset="0"/>
                <a:sym typeface="Symbol" pitchFamily="18" charset="2"/>
              </a:rPr>
              <a:t></a:t>
            </a:r>
            <a:r>
              <a:rPr kumimoji="0" lang="en-US" altLang="zh-TW" sz="2000">
                <a:solidFill>
                  <a:srgbClr val="000000"/>
                </a:solidFill>
                <a:cs typeface="Times New Roman" pitchFamily="18" charset="0"/>
              </a:rPr>
              <a:t> years. High-productivity workers do obtain </a:t>
            </a:r>
            <a:r>
              <a:rPr kumimoji="0" lang="en-US" altLang="zh-TW" sz="2000" i="1">
                <a:solidFill>
                  <a:srgbClr val="000000"/>
                </a:solidFill>
                <a:cs typeface="Times New Roman" pitchFamily="18" charset="0"/>
                <a:sym typeface="Symbol" pitchFamily="18" charset="2"/>
              </a:rPr>
              <a:t>y</a:t>
            </a:r>
            <a:r>
              <a:rPr kumimoji="0" lang="en-US" altLang="zh-TW" sz="2000" baseline="30000">
                <a:solidFill>
                  <a:srgbClr val="000000"/>
                </a:solidFill>
                <a:cs typeface="Times New Roman" pitchFamily="18" charset="0"/>
                <a:sym typeface="Symbol" pitchFamily="18" charset="2"/>
              </a:rPr>
              <a:t></a:t>
            </a:r>
            <a:r>
              <a:rPr kumimoji="0" lang="en-US" altLang="zh-TW" sz="2000">
                <a:solidFill>
                  <a:srgbClr val="000000"/>
                </a:solidFill>
                <a:cs typeface="Times New Roman" pitchFamily="18" charset="0"/>
              </a:rPr>
              <a:t> years. As a result, the worker’s education signals if he is a low-productivity or a high-productivity worker.</a:t>
            </a:r>
            <a:r>
              <a:rPr kumimoji="0" lang="en-US" altLang="zh-TW" sz="2000">
                <a:solidFill>
                  <a:srgbClr val="000000"/>
                </a:solidFill>
                <a:cs typeface="Times New Roman" pitchFamily="18" charset="0"/>
                <a:sym typeface="Symbol" pitchFamily="18" charset="2"/>
              </a:rPr>
              <a:t> </a:t>
            </a:r>
          </a:p>
        </p:txBody>
      </p:sp>
      <p:grpSp>
        <p:nvGrpSpPr>
          <p:cNvPr id="59396" name="群組 47"/>
          <p:cNvGrpSpPr>
            <a:grpSpLocks/>
          </p:cNvGrpSpPr>
          <p:nvPr/>
        </p:nvGrpSpPr>
        <p:grpSpPr bwMode="auto">
          <a:xfrm>
            <a:off x="428625" y="1143000"/>
            <a:ext cx="7929563" cy="3929063"/>
            <a:chOff x="1508447" y="1447800"/>
            <a:chExt cx="7111801" cy="3547475"/>
          </a:xfrm>
        </p:grpSpPr>
        <p:sp>
          <p:nvSpPr>
            <p:cNvPr id="265222" name="Line 6"/>
            <p:cNvSpPr>
              <a:spLocks noChangeShapeType="1"/>
            </p:cNvSpPr>
            <p:nvPr/>
          </p:nvSpPr>
          <p:spPr bwMode="auto">
            <a:xfrm>
              <a:off x="2391193" y="1701499"/>
              <a:ext cx="1424" cy="2621547"/>
            </a:xfrm>
            <a:prstGeom prst="line">
              <a:avLst/>
            </a:prstGeom>
            <a:noFill/>
            <a:ln w="12700">
              <a:solidFill>
                <a:srgbClr val="00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65223" name="Line 7"/>
            <p:cNvSpPr>
              <a:spLocks noChangeShapeType="1"/>
            </p:cNvSpPr>
            <p:nvPr/>
          </p:nvSpPr>
          <p:spPr bwMode="auto">
            <a:xfrm>
              <a:off x="2382650" y="4317313"/>
              <a:ext cx="2515827" cy="0"/>
            </a:xfrm>
            <a:prstGeom prst="line">
              <a:avLst/>
            </a:prstGeom>
            <a:noFill/>
            <a:ln w="12700">
              <a:solidFill>
                <a:srgbClr val="00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65224" name="Line 8"/>
            <p:cNvSpPr>
              <a:spLocks noChangeShapeType="1"/>
            </p:cNvSpPr>
            <p:nvPr/>
          </p:nvSpPr>
          <p:spPr bwMode="auto">
            <a:xfrm>
              <a:off x="2382650" y="3298221"/>
              <a:ext cx="988106" cy="2867"/>
            </a:xfrm>
            <a:prstGeom prst="line">
              <a:avLst/>
            </a:prstGeom>
            <a:noFill/>
            <a:ln w="15875">
              <a:solidFill>
                <a:srgbClr val="FF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65225" name="Line 9"/>
            <p:cNvSpPr>
              <a:spLocks noChangeShapeType="1"/>
            </p:cNvSpPr>
            <p:nvPr/>
          </p:nvSpPr>
          <p:spPr bwMode="auto">
            <a:xfrm>
              <a:off x="3360790" y="2747824"/>
              <a:ext cx="0" cy="1586688"/>
            </a:xfrm>
            <a:prstGeom prst="line">
              <a:avLst/>
            </a:prstGeom>
            <a:noFill/>
            <a:ln w="6350">
              <a:solidFill>
                <a:srgbClr val="000000"/>
              </a:solidFill>
              <a:prstDash val="sysDot"/>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65226" name="Line 10"/>
            <p:cNvSpPr>
              <a:spLocks noChangeShapeType="1"/>
            </p:cNvSpPr>
            <p:nvPr/>
          </p:nvSpPr>
          <p:spPr bwMode="auto">
            <a:xfrm>
              <a:off x="3360790" y="2756424"/>
              <a:ext cx="986682" cy="1433"/>
            </a:xfrm>
            <a:prstGeom prst="line">
              <a:avLst/>
            </a:prstGeom>
            <a:noFill/>
            <a:ln w="15875">
              <a:solidFill>
                <a:srgbClr val="FF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59403" name="Rectangle 11"/>
            <p:cNvSpPr>
              <a:spLocks noChangeArrowheads="1"/>
            </p:cNvSpPr>
            <p:nvPr/>
          </p:nvSpPr>
          <p:spPr bwMode="auto">
            <a:xfrm>
              <a:off x="1700660" y="2608793"/>
              <a:ext cx="674240" cy="245533"/>
            </a:xfrm>
            <a:prstGeom prst="rect">
              <a:avLst/>
            </a:prstGeom>
            <a:noFill/>
            <a:ln w="6350">
              <a:noFill/>
              <a:miter lim="800000"/>
              <a:headEnd/>
              <a:tailEnd/>
            </a:ln>
          </p:spPr>
          <p:txBody>
            <a:bodyPr lIns="12700" tIns="12700" rIns="12700" bIns="12700"/>
            <a:lstStyle/>
            <a:p>
              <a:pPr eaLnBrk="0" hangingPunct="0"/>
              <a:r>
                <a:rPr kumimoji="0" lang="en-US" altLang="zh-TW" sz="1600">
                  <a:solidFill>
                    <a:srgbClr val="000000"/>
                  </a:solidFill>
                </a:rPr>
                <a:t>300,000</a:t>
              </a:r>
            </a:p>
          </p:txBody>
        </p:sp>
        <p:sp>
          <p:nvSpPr>
            <p:cNvPr id="59404" name="Rectangle 12"/>
            <p:cNvSpPr>
              <a:spLocks noChangeArrowheads="1"/>
            </p:cNvSpPr>
            <p:nvPr/>
          </p:nvSpPr>
          <p:spPr bwMode="auto">
            <a:xfrm>
              <a:off x="1508447" y="2931289"/>
              <a:ext cx="821431" cy="238124"/>
            </a:xfrm>
            <a:prstGeom prst="rect">
              <a:avLst/>
            </a:prstGeom>
            <a:noFill/>
            <a:ln w="6350">
              <a:noFill/>
              <a:miter lim="800000"/>
              <a:headEnd/>
              <a:tailEnd/>
            </a:ln>
          </p:spPr>
          <p:txBody>
            <a:bodyPr lIns="12700" tIns="12700" rIns="12700" bIns="12700"/>
            <a:lstStyle/>
            <a:p>
              <a:pPr eaLnBrk="0" hangingPunct="0"/>
              <a:r>
                <a:rPr kumimoji="0" lang="en-US" altLang="zh-TW" sz="1600">
                  <a:solidFill>
                    <a:srgbClr val="000000"/>
                  </a:solidFill>
                </a:rPr>
                <a:t>250,001 </a:t>
              </a:r>
              <a:r>
                <a:rPr kumimoji="0" lang="en-US" altLang="zh-TW" sz="1600" i="1">
                  <a:solidFill>
                    <a:srgbClr val="000000"/>
                  </a:solidFill>
                </a:rPr>
                <a:t>y</a:t>
              </a:r>
              <a:r>
                <a:rPr kumimoji="0" lang="en-US" altLang="zh-TW" sz="1600" baseline="30000">
                  <a:solidFill>
                    <a:srgbClr val="000000"/>
                  </a:solidFill>
                  <a:sym typeface="Symbol" pitchFamily="18" charset="2"/>
                </a:rPr>
                <a:t></a:t>
              </a:r>
              <a:r>
                <a:rPr kumimoji="0" lang="en-US" altLang="zh-TW" sz="1600">
                  <a:solidFill>
                    <a:srgbClr val="000000"/>
                  </a:solidFill>
                </a:rPr>
                <a:t> </a:t>
              </a:r>
            </a:p>
          </p:txBody>
        </p:sp>
        <p:sp>
          <p:nvSpPr>
            <p:cNvPr id="59405" name="Rectangle 13"/>
            <p:cNvSpPr>
              <a:spLocks noChangeArrowheads="1"/>
            </p:cNvSpPr>
            <p:nvPr/>
          </p:nvSpPr>
          <p:spPr bwMode="auto">
            <a:xfrm>
              <a:off x="4904171" y="3594101"/>
              <a:ext cx="753676" cy="175683"/>
            </a:xfrm>
            <a:prstGeom prst="rect">
              <a:avLst/>
            </a:prstGeom>
            <a:noFill/>
            <a:ln w="6350">
              <a:noFill/>
              <a:miter lim="800000"/>
              <a:headEnd/>
              <a:tailEnd/>
            </a:ln>
          </p:spPr>
          <p:txBody>
            <a:bodyPr lIns="12700" tIns="12700" rIns="12700" bIns="12700"/>
            <a:lstStyle/>
            <a:p>
              <a:pPr eaLnBrk="0" hangingPunct="0"/>
              <a:r>
                <a:rPr kumimoji="0" lang="en-US" altLang="zh-TW" sz="1600">
                  <a:solidFill>
                    <a:srgbClr val="000000"/>
                  </a:solidFill>
                </a:rPr>
                <a:t>20,000 </a:t>
              </a:r>
              <a:r>
                <a:rPr kumimoji="0" lang="en-US" altLang="zh-TW" sz="1600" i="1">
                  <a:solidFill>
                    <a:srgbClr val="000000"/>
                  </a:solidFill>
                </a:rPr>
                <a:t>y</a:t>
              </a:r>
              <a:r>
                <a:rPr kumimoji="0" lang="en-US" altLang="zh-TW" sz="1600" baseline="30000">
                  <a:solidFill>
                    <a:srgbClr val="000000"/>
                  </a:solidFill>
                  <a:sym typeface="Symbol" pitchFamily="18" charset="2"/>
                </a:rPr>
                <a:t></a:t>
              </a:r>
              <a:r>
                <a:rPr kumimoji="0" lang="en-US" altLang="zh-TW" sz="1600">
                  <a:solidFill>
                    <a:srgbClr val="000000"/>
                  </a:solidFill>
                </a:rPr>
                <a:t> </a:t>
              </a:r>
            </a:p>
          </p:txBody>
        </p:sp>
        <p:sp>
          <p:nvSpPr>
            <p:cNvPr id="265230" name="Rectangle 14"/>
            <p:cNvSpPr>
              <a:spLocks noChangeArrowheads="1"/>
            </p:cNvSpPr>
            <p:nvPr/>
          </p:nvSpPr>
          <p:spPr bwMode="auto">
            <a:xfrm>
              <a:off x="1828799" y="3428652"/>
              <a:ext cx="498324" cy="200665"/>
            </a:xfrm>
            <a:prstGeom prst="rect">
              <a:avLst/>
            </a:prstGeom>
            <a:noFill/>
            <a:ln w="6350">
              <a:noFill/>
              <a:miter lim="800000"/>
              <a:headEnd/>
              <a:tailEnd/>
            </a:ln>
            <a:effectLst/>
          </p:spPr>
          <p:txBody>
            <a:bodyPr lIns="12700" tIns="12700" rIns="12700" bIns="12700"/>
            <a:lstStyle/>
            <a:p>
              <a:pPr eaLnBrk="0" hangingPunct="0">
                <a:defRPr/>
              </a:pPr>
              <a:endParaRPr kumimoji="0" lang="zh-TW" altLang="zh-TW" sz="1200">
                <a:solidFill>
                  <a:srgbClr val="000000"/>
                </a:solidFill>
                <a:ea typeface="+mn-ea"/>
              </a:endParaRPr>
            </a:p>
          </p:txBody>
        </p:sp>
        <p:sp>
          <p:nvSpPr>
            <p:cNvPr id="59407" name="Rectangle 15"/>
            <p:cNvSpPr>
              <a:spLocks noChangeArrowheads="1"/>
            </p:cNvSpPr>
            <p:nvPr/>
          </p:nvSpPr>
          <p:spPr bwMode="auto">
            <a:xfrm>
              <a:off x="2213220" y="4350279"/>
              <a:ext cx="115888" cy="261938"/>
            </a:xfrm>
            <a:prstGeom prst="rect">
              <a:avLst/>
            </a:prstGeom>
            <a:noFill/>
            <a:ln w="6350">
              <a:noFill/>
              <a:miter lim="800000"/>
              <a:headEnd/>
              <a:tailEnd/>
            </a:ln>
          </p:spPr>
          <p:txBody>
            <a:bodyPr lIns="12700" tIns="12700" rIns="12700" bIns="12700"/>
            <a:lstStyle/>
            <a:p>
              <a:pPr eaLnBrk="0" hangingPunct="0"/>
              <a:r>
                <a:rPr kumimoji="0" lang="en-US" altLang="zh-TW" sz="1600">
                  <a:solidFill>
                    <a:srgbClr val="000000"/>
                  </a:solidFill>
                </a:rPr>
                <a:t>0</a:t>
              </a:r>
            </a:p>
          </p:txBody>
        </p:sp>
        <p:sp>
          <p:nvSpPr>
            <p:cNvPr id="59408" name="Rectangle 16"/>
            <p:cNvSpPr>
              <a:spLocks noChangeArrowheads="1"/>
            </p:cNvSpPr>
            <p:nvPr/>
          </p:nvSpPr>
          <p:spPr bwMode="auto">
            <a:xfrm>
              <a:off x="1892871" y="1447800"/>
              <a:ext cx="766192" cy="257998"/>
            </a:xfrm>
            <a:prstGeom prst="rect">
              <a:avLst/>
            </a:prstGeom>
            <a:noFill/>
            <a:ln w="6350">
              <a:noFill/>
              <a:miter lim="800000"/>
              <a:headEnd/>
              <a:tailEnd/>
            </a:ln>
          </p:spPr>
          <p:txBody>
            <a:bodyPr lIns="12700" tIns="12700" rIns="12700" bIns="12700"/>
            <a:lstStyle/>
            <a:p>
              <a:pPr eaLnBrk="0" hangingPunct="0"/>
              <a:r>
                <a:rPr kumimoji="0" lang="en-US" altLang="zh-TW" sz="1600">
                  <a:solidFill>
                    <a:srgbClr val="000000"/>
                  </a:solidFill>
                </a:rPr>
                <a:t>Dollars</a:t>
              </a:r>
            </a:p>
          </p:txBody>
        </p:sp>
        <p:sp>
          <p:nvSpPr>
            <p:cNvPr id="59409" name="Rectangle 17"/>
            <p:cNvSpPr>
              <a:spLocks noChangeArrowheads="1"/>
            </p:cNvSpPr>
            <p:nvPr/>
          </p:nvSpPr>
          <p:spPr bwMode="auto">
            <a:xfrm>
              <a:off x="4537074" y="4321175"/>
              <a:ext cx="879660" cy="480601"/>
            </a:xfrm>
            <a:prstGeom prst="rect">
              <a:avLst/>
            </a:prstGeom>
            <a:noFill/>
            <a:ln w="6350">
              <a:noFill/>
              <a:miter lim="800000"/>
              <a:headEnd/>
              <a:tailEnd/>
            </a:ln>
          </p:spPr>
          <p:txBody>
            <a:bodyPr lIns="12700" tIns="12700" rIns="12700" bIns="12700"/>
            <a:lstStyle/>
            <a:p>
              <a:pPr eaLnBrk="0" hangingPunct="0"/>
              <a:r>
                <a:rPr kumimoji="0" lang="en-US" altLang="zh-TW" sz="1600">
                  <a:solidFill>
                    <a:srgbClr val="000000"/>
                  </a:solidFill>
                </a:rPr>
                <a:t>Years of Schooling</a:t>
              </a:r>
            </a:p>
          </p:txBody>
        </p:sp>
        <p:sp>
          <p:nvSpPr>
            <p:cNvPr id="265234" name="Line 18"/>
            <p:cNvSpPr>
              <a:spLocks noChangeShapeType="1"/>
            </p:cNvSpPr>
            <p:nvPr/>
          </p:nvSpPr>
          <p:spPr bwMode="auto">
            <a:xfrm flipV="1">
              <a:off x="2409703" y="2062696"/>
              <a:ext cx="1778306" cy="2223084"/>
            </a:xfrm>
            <a:prstGeom prst="line">
              <a:avLst/>
            </a:prstGeom>
            <a:noFill/>
            <a:ln w="6350">
              <a:solidFill>
                <a:srgbClr val="000000"/>
              </a:solidFill>
              <a:prstDash val="sysDash"/>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59411" name="Rectangle 19"/>
            <p:cNvSpPr>
              <a:spLocks noChangeArrowheads="1"/>
            </p:cNvSpPr>
            <p:nvPr/>
          </p:nvSpPr>
          <p:spPr bwMode="auto">
            <a:xfrm>
              <a:off x="4199399" y="1899297"/>
              <a:ext cx="561220" cy="218369"/>
            </a:xfrm>
            <a:prstGeom prst="rect">
              <a:avLst/>
            </a:prstGeom>
            <a:noFill/>
            <a:ln w="6350">
              <a:noFill/>
              <a:miter lim="800000"/>
              <a:headEnd/>
              <a:tailEnd/>
            </a:ln>
          </p:spPr>
          <p:txBody>
            <a:bodyPr lIns="12700" tIns="12700" rIns="12700" bIns="12700"/>
            <a:lstStyle/>
            <a:p>
              <a:pPr eaLnBrk="0" hangingPunct="0"/>
              <a:r>
                <a:rPr kumimoji="0" lang="en-US" altLang="zh-TW" sz="1600">
                  <a:solidFill>
                    <a:srgbClr val="000000"/>
                  </a:solidFill>
                </a:rPr>
                <a:t>Costs</a:t>
              </a:r>
            </a:p>
          </p:txBody>
        </p:sp>
        <p:sp>
          <p:nvSpPr>
            <p:cNvPr id="59412" name="Rectangle 20"/>
            <p:cNvSpPr>
              <a:spLocks noChangeArrowheads="1"/>
            </p:cNvSpPr>
            <p:nvPr/>
          </p:nvSpPr>
          <p:spPr bwMode="auto">
            <a:xfrm>
              <a:off x="3622767" y="3189287"/>
              <a:ext cx="1219709" cy="251237"/>
            </a:xfrm>
            <a:prstGeom prst="rect">
              <a:avLst/>
            </a:prstGeom>
            <a:noFill/>
            <a:ln w="6350">
              <a:noFill/>
              <a:miter lim="800000"/>
              <a:headEnd/>
              <a:tailEnd/>
            </a:ln>
          </p:spPr>
          <p:txBody>
            <a:bodyPr lIns="12700" tIns="12700" rIns="12700" bIns="12700"/>
            <a:lstStyle/>
            <a:p>
              <a:pPr eaLnBrk="0" hangingPunct="0"/>
              <a:r>
                <a:rPr kumimoji="0" lang="en-US" altLang="zh-TW" sz="1600" i="1">
                  <a:solidFill>
                    <a:srgbClr val="000000"/>
                  </a:solidFill>
                </a:rPr>
                <a:t>Slope = 25,000</a:t>
              </a:r>
              <a:endParaRPr kumimoji="0" lang="en-US" altLang="zh-TW" sz="1600">
                <a:solidFill>
                  <a:srgbClr val="000000"/>
                </a:solidFill>
              </a:endParaRPr>
            </a:p>
          </p:txBody>
        </p:sp>
        <p:sp>
          <p:nvSpPr>
            <p:cNvPr id="265237" name="Line 21"/>
            <p:cNvSpPr>
              <a:spLocks noChangeShapeType="1"/>
            </p:cNvSpPr>
            <p:nvPr/>
          </p:nvSpPr>
          <p:spPr bwMode="auto">
            <a:xfrm>
              <a:off x="5644540" y="4325913"/>
              <a:ext cx="2517250" cy="1434"/>
            </a:xfrm>
            <a:prstGeom prst="line">
              <a:avLst/>
            </a:prstGeom>
            <a:noFill/>
            <a:ln w="12700">
              <a:solidFill>
                <a:srgbClr val="00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65238" name="Line 22"/>
            <p:cNvSpPr>
              <a:spLocks noChangeShapeType="1"/>
            </p:cNvSpPr>
            <p:nvPr/>
          </p:nvSpPr>
          <p:spPr bwMode="auto">
            <a:xfrm>
              <a:off x="5644540" y="3295354"/>
              <a:ext cx="988106" cy="1433"/>
            </a:xfrm>
            <a:prstGeom prst="line">
              <a:avLst/>
            </a:prstGeom>
            <a:noFill/>
            <a:ln w="15875">
              <a:solidFill>
                <a:srgbClr val="FF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65239" name="Line 23"/>
            <p:cNvSpPr>
              <a:spLocks noChangeShapeType="1"/>
            </p:cNvSpPr>
            <p:nvPr/>
          </p:nvSpPr>
          <p:spPr bwMode="auto">
            <a:xfrm>
              <a:off x="6622679" y="2757857"/>
              <a:ext cx="0" cy="1585255"/>
            </a:xfrm>
            <a:prstGeom prst="line">
              <a:avLst/>
            </a:prstGeom>
            <a:noFill/>
            <a:ln w="6350">
              <a:solidFill>
                <a:srgbClr val="000000"/>
              </a:solidFill>
              <a:prstDash val="sysDot"/>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59416" name="Rectangle 24"/>
            <p:cNvSpPr>
              <a:spLocks noChangeArrowheads="1"/>
            </p:cNvSpPr>
            <p:nvPr/>
          </p:nvSpPr>
          <p:spPr bwMode="auto">
            <a:xfrm>
              <a:off x="4968241" y="2633663"/>
              <a:ext cx="668969" cy="230187"/>
            </a:xfrm>
            <a:prstGeom prst="rect">
              <a:avLst/>
            </a:prstGeom>
            <a:noFill/>
            <a:ln w="6350">
              <a:noFill/>
              <a:miter lim="800000"/>
              <a:headEnd/>
              <a:tailEnd/>
            </a:ln>
          </p:spPr>
          <p:txBody>
            <a:bodyPr lIns="12700" tIns="12700" rIns="12700" bIns="12700"/>
            <a:lstStyle/>
            <a:p>
              <a:pPr eaLnBrk="0" hangingPunct="0"/>
              <a:r>
                <a:rPr kumimoji="0" lang="en-US" altLang="zh-TW" sz="1600">
                  <a:solidFill>
                    <a:srgbClr val="000000"/>
                  </a:solidFill>
                </a:rPr>
                <a:t>300,000</a:t>
              </a:r>
            </a:p>
          </p:txBody>
        </p:sp>
        <p:sp>
          <p:nvSpPr>
            <p:cNvPr id="59417" name="Rectangle 25"/>
            <p:cNvSpPr>
              <a:spLocks noChangeArrowheads="1"/>
            </p:cNvSpPr>
            <p:nvPr/>
          </p:nvSpPr>
          <p:spPr bwMode="auto">
            <a:xfrm>
              <a:off x="4968241" y="3189288"/>
              <a:ext cx="649920" cy="230188"/>
            </a:xfrm>
            <a:prstGeom prst="rect">
              <a:avLst/>
            </a:prstGeom>
            <a:noFill/>
            <a:ln w="6350">
              <a:noFill/>
              <a:miter lim="800000"/>
              <a:headEnd/>
              <a:tailEnd/>
            </a:ln>
          </p:spPr>
          <p:txBody>
            <a:bodyPr lIns="12700" tIns="12700" rIns="12700" bIns="12700"/>
            <a:lstStyle/>
            <a:p>
              <a:pPr eaLnBrk="0" hangingPunct="0"/>
              <a:r>
                <a:rPr kumimoji="0" lang="en-US" altLang="zh-TW" sz="1600">
                  <a:solidFill>
                    <a:srgbClr val="000000"/>
                  </a:solidFill>
                </a:rPr>
                <a:t>200,000</a:t>
              </a:r>
            </a:p>
          </p:txBody>
        </p:sp>
        <p:sp>
          <p:nvSpPr>
            <p:cNvPr id="265242" name="Line 26"/>
            <p:cNvSpPr>
              <a:spLocks noChangeShapeType="1"/>
            </p:cNvSpPr>
            <p:nvPr/>
          </p:nvSpPr>
          <p:spPr bwMode="auto">
            <a:xfrm>
              <a:off x="5653082" y="2730625"/>
              <a:ext cx="81155" cy="1433"/>
            </a:xfrm>
            <a:prstGeom prst="line">
              <a:avLst/>
            </a:prstGeom>
            <a:noFill/>
            <a:ln w="6350">
              <a:solidFill>
                <a:srgbClr val="00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59419" name="Rectangle 27"/>
            <p:cNvSpPr>
              <a:spLocks noChangeArrowheads="1"/>
            </p:cNvSpPr>
            <p:nvPr/>
          </p:nvSpPr>
          <p:spPr bwMode="auto">
            <a:xfrm>
              <a:off x="5618163" y="4359275"/>
              <a:ext cx="115887" cy="261938"/>
            </a:xfrm>
            <a:prstGeom prst="rect">
              <a:avLst/>
            </a:prstGeom>
            <a:noFill/>
            <a:ln w="6350">
              <a:noFill/>
              <a:miter lim="800000"/>
              <a:headEnd/>
              <a:tailEnd/>
            </a:ln>
          </p:spPr>
          <p:txBody>
            <a:bodyPr lIns="12700" tIns="12700" rIns="12700" bIns="12700"/>
            <a:lstStyle/>
            <a:p>
              <a:pPr eaLnBrk="0" hangingPunct="0"/>
              <a:r>
                <a:rPr kumimoji="0" lang="en-US" altLang="zh-TW" sz="1600">
                  <a:solidFill>
                    <a:srgbClr val="000000"/>
                  </a:solidFill>
                </a:rPr>
                <a:t>0</a:t>
              </a:r>
            </a:p>
          </p:txBody>
        </p:sp>
        <p:sp>
          <p:nvSpPr>
            <p:cNvPr id="59420" name="Rectangle 28"/>
            <p:cNvSpPr>
              <a:spLocks noChangeArrowheads="1"/>
            </p:cNvSpPr>
            <p:nvPr/>
          </p:nvSpPr>
          <p:spPr bwMode="auto">
            <a:xfrm>
              <a:off x="5224524" y="1447800"/>
              <a:ext cx="636140" cy="257998"/>
            </a:xfrm>
            <a:prstGeom prst="rect">
              <a:avLst/>
            </a:prstGeom>
            <a:noFill/>
            <a:ln w="6350">
              <a:noFill/>
              <a:miter lim="800000"/>
              <a:headEnd/>
              <a:tailEnd/>
            </a:ln>
          </p:spPr>
          <p:txBody>
            <a:bodyPr lIns="12700" tIns="12700" rIns="12700" bIns="12700"/>
            <a:lstStyle/>
            <a:p>
              <a:pPr eaLnBrk="0" hangingPunct="0"/>
              <a:r>
                <a:rPr kumimoji="0" lang="en-US" altLang="zh-TW" sz="1600">
                  <a:solidFill>
                    <a:srgbClr val="000000"/>
                  </a:solidFill>
                </a:rPr>
                <a:t>Dollars</a:t>
              </a:r>
            </a:p>
          </p:txBody>
        </p:sp>
        <p:sp>
          <p:nvSpPr>
            <p:cNvPr id="59421" name="Rectangle 29"/>
            <p:cNvSpPr>
              <a:spLocks noChangeArrowheads="1"/>
            </p:cNvSpPr>
            <p:nvPr/>
          </p:nvSpPr>
          <p:spPr bwMode="auto">
            <a:xfrm>
              <a:off x="7723264" y="4350279"/>
              <a:ext cx="896984" cy="451497"/>
            </a:xfrm>
            <a:prstGeom prst="rect">
              <a:avLst/>
            </a:prstGeom>
            <a:noFill/>
            <a:ln w="6350">
              <a:noFill/>
              <a:miter lim="800000"/>
              <a:headEnd/>
              <a:tailEnd/>
            </a:ln>
          </p:spPr>
          <p:txBody>
            <a:bodyPr lIns="12700" tIns="12700" rIns="12700" bIns="12700"/>
            <a:lstStyle/>
            <a:p>
              <a:pPr eaLnBrk="0" hangingPunct="0"/>
              <a:r>
                <a:rPr kumimoji="0" lang="en-US" altLang="zh-TW" sz="1600">
                  <a:solidFill>
                    <a:srgbClr val="000000"/>
                  </a:solidFill>
                </a:rPr>
                <a:t>Years of Schooling</a:t>
              </a:r>
            </a:p>
          </p:txBody>
        </p:sp>
        <p:sp>
          <p:nvSpPr>
            <p:cNvPr id="265246" name="Line 30"/>
            <p:cNvSpPr>
              <a:spLocks noChangeShapeType="1"/>
            </p:cNvSpPr>
            <p:nvPr/>
          </p:nvSpPr>
          <p:spPr bwMode="auto">
            <a:xfrm flipV="1">
              <a:off x="5671591" y="2787958"/>
              <a:ext cx="2134253" cy="1529355"/>
            </a:xfrm>
            <a:prstGeom prst="line">
              <a:avLst/>
            </a:prstGeom>
            <a:noFill/>
            <a:ln w="6350">
              <a:solidFill>
                <a:srgbClr val="000000"/>
              </a:solidFill>
              <a:prstDash val="sysDash"/>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59423" name="Rectangle 31"/>
            <p:cNvSpPr>
              <a:spLocks noChangeArrowheads="1"/>
            </p:cNvSpPr>
            <p:nvPr/>
          </p:nvSpPr>
          <p:spPr bwMode="auto">
            <a:xfrm>
              <a:off x="7823199" y="2698749"/>
              <a:ext cx="668908" cy="297039"/>
            </a:xfrm>
            <a:prstGeom prst="rect">
              <a:avLst/>
            </a:prstGeom>
            <a:noFill/>
            <a:ln w="6350">
              <a:noFill/>
              <a:miter lim="800000"/>
              <a:headEnd/>
              <a:tailEnd/>
            </a:ln>
          </p:spPr>
          <p:txBody>
            <a:bodyPr lIns="12700" tIns="12700" rIns="12700" bIns="12700"/>
            <a:lstStyle/>
            <a:p>
              <a:pPr eaLnBrk="0" hangingPunct="0"/>
              <a:r>
                <a:rPr kumimoji="0" lang="en-US" altLang="zh-TW" sz="1600">
                  <a:solidFill>
                    <a:srgbClr val="000000"/>
                  </a:solidFill>
                </a:rPr>
                <a:t>Costs</a:t>
              </a:r>
            </a:p>
          </p:txBody>
        </p:sp>
        <p:sp>
          <p:nvSpPr>
            <p:cNvPr id="59424" name="Rectangle 32"/>
            <p:cNvSpPr>
              <a:spLocks noChangeArrowheads="1"/>
            </p:cNvSpPr>
            <p:nvPr/>
          </p:nvSpPr>
          <p:spPr bwMode="auto">
            <a:xfrm>
              <a:off x="7274772" y="3576285"/>
              <a:ext cx="1281405" cy="386233"/>
            </a:xfrm>
            <a:prstGeom prst="rect">
              <a:avLst/>
            </a:prstGeom>
            <a:noFill/>
            <a:ln w="6350">
              <a:noFill/>
              <a:miter lim="800000"/>
              <a:headEnd/>
              <a:tailEnd/>
            </a:ln>
          </p:spPr>
          <p:txBody>
            <a:bodyPr lIns="12700" tIns="12700" rIns="12700" bIns="12700"/>
            <a:lstStyle/>
            <a:p>
              <a:pPr eaLnBrk="0" hangingPunct="0"/>
              <a:r>
                <a:rPr kumimoji="0" lang="en-US" altLang="zh-TW" sz="1600" i="1">
                  <a:solidFill>
                    <a:srgbClr val="000000"/>
                  </a:solidFill>
                </a:rPr>
                <a:t>Slope = 20,000</a:t>
              </a:r>
              <a:endParaRPr kumimoji="0" lang="en-US" altLang="zh-TW" sz="1600">
                <a:solidFill>
                  <a:srgbClr val="000000"/>
                </a:solidFill>
              </a:endParaRPr>
            </a:p>
          </p:txBody>
        </p:sp>
        <p:sp>
          <p:nvSpPr>
            <p:cNvPr id="265249" name="Line 33"/>
            <p:cNvSpPr>
              <a:spLocks noChangeShapeType="1"/>
            </p:cNvSpPr>
            <p:nvPr/>
          </p:nvSpPr>
          <p:spPr bwMode="auto">
            <a:xfrm>
              <a:off x="5653082" y="3695251"/>
              <a:ext cx="91122" cy="1434"/>
            </a:xfrm>
            <a:prstGeom prst="line">
              <a:avLst/>
            </a:prstGeom>
            <a:noFill/>
            <a:ln w="6350">
              <a:solidFill>
                <a:srgbClr val="00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65250" name="Line 34"/>
            <p:cNvSpPr>
              <a:spLocks noChangeShapeType="1"/>
            </p:cNvSpPr>
            <p:nvPr/>
          </p:nvSpPr>
          <p:spPr bwMode="auto">
            <a:xfrm>
              <a:off x="2391193" y="3041655"/>
              <a:ext cx="81156" cy="1434"/>
            </a:xfrm>
            <a:prstGeom prst="line">
              <a:avLst/>
            </a:prstGeom>
            <a:noFill/>
            <a:ln w="6350">
              <a:solidFill>
                <a:srgbClr val="00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59427" name="Rectangle 35"/>
            <p:cNvSpPr>
              <a:spLocks noChangeArrowheads="1"/>
            </p:cNvSpPr>
            <p:nvPr/>
          </p:nvSpPr>
          <p:spPr bwMode="auto">
            <a:xfrm>
              <a:off x="2469501" y="4737277"/>
              <a:ext cx="2332684" cy="257998"/>
            </a:xfrm>
            <a:prstGeom prst="rect">
              <a:avLst/>
            </a:prstGeom>
            <a:noFill/>
            <a:ln w="6350">
              <a:noFill/>
              <a:miter lim="800000"/>
              <a:headEnd/>
              <a:tailEnd/>
            </a:ln>
          </p:spPr>
          <p:txBody>
            <a:bodyPr lIns="12700" tIns="12700" rIns="12700" bIns="12700"/>
            <a:lstStyle/>
            <a:p>
              <a:pPr algn="ctr" eaLnBrk="0" hangingPunct="0"/>
              <a:r>
                <a:rPr kumimoji="0" lang="en-US" altLang="zh-TW" sz="1600" i="1">
                  <a:solidFill>
                    <a:srgbClr val="000000"/>
                  </a:solidFill>
                </a:rPr>
                <a:t>(a) </a:t>
              </a:r>
              <a:r>
                <a:rPr kumimoji="0" lang="en-US" altLang="zh-TW" sz="1600">
                  <a:solidFill>
                    <a:srgbClr val="000000"/>
                  </a:solidFill>
                </a:rPr>
                <a:t>Low-Productivity Workers</a:t>
              </a:r>
            </a:p>
          </p:txBody>
        </p:sp>
        <p:sp>
          <p:nvSpPr>
            <p:cNvPr id="265252" name="Line 36"/>
            <p:cNvSpPr>
              <a:spLocks noChangeShapeType="1"/>
            </p:cNvSpPr>
            <p:nvPr/>
          </p:nvSpPr>
          <p:spPr bwMode="auto">
            <a:xfrm>
              <a:off x="6628374" y="2772190"/>
              <a:ext cx="986683" cy="1434"/>
            </a:xfrm>
            <a:prstGeom prst="line">
              <a:avLst/>
            </a:prstGeom>
            <a:noFill/>
            <a:ln w="15875">
              <a:solidFill>
                <a:srgbClr val="FF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59429" name="Rectangle 37"/>
            <p:cNvSpPr>
              <a:spLocks noChangeArrowheads="1"/>
            </p:cNvSpPr>
            <p:nvPr/>
          </p:nvSpPr>
          <p:spPr bwMode="auto">
            <a:xfrm>
              <a:off x="3238344" y="4350279"/>
              <a:ext cx="255588" cy="217487"/>
            </a:xfrm>
            <a:prstGeom prst="rect">
              <a:avLst/>
            </a:prstGeom>
            <a:noFill/>
            <a:ln w="6350">
              <a:noFill/>
              <a:miter lim="800000"/>
              <a:headEnd/>
              <a:tailEnd/>
            </a:ln>
          </p:spPr>
          <p:txBody>
            <a:bodyPr lIns="12700" tIns="12700" rIns="12700" bIns="12700"/>
            <a:lstStyle/>
            <a:p>
              <a:pPr eaLnBrk="0" hangingPunct="0"/>
              <a:r>
                <a:rPr kumimoji="0" lang="en-US" altLang="zh-TW" sz="1600">
                  <a:solidFill>
                    <a:srgbClr val="000000"/>
                  </a:solidFill>
                </a:rPr>
                <a:t> </a:t>
              </a:r>
              <a:r>
                <a:rPr kumimoji="0" lang="en-US" altLang="zh-TW" sz="1600" i="1">
                  <a:solidFill>
                    <a:srgbClr val="000000"/>
                  </a:solidFill>
                </a:rPr>
                <a:t>y</a:t>
              </a:r>
              <a:r>
                <a:rPr kumimoji="0" lang="en-US" altLang="zh-TW" sz="1600" baseline="30000">
                  <a:solidFill>
                    <a:srgbClr val="000000"/>
                  </a:solidFill>
                  <a:sym typeface="Symbol" pitchFamily="18" charset="2"/>
                </a:rPr>
                <a:t></a:t>
              </a:r>
              <a:r>
                <a:rPr kumimoji="0" lang="en-US" altLang="zh-TW" sz="1600">
                  <a:solidFill>
                    <a:srgbClr val="000000"/>
                  </a:solidFill>
                </a:rPr>
                <a:t> </a:t>
              </a:r>
            </a:p>
          </p:txBody>
        </p:sp>
        <p:sp>
          <p:nvSpPr>
            <p:cNvPr id="59430" name="Rectangle 38"/>
            <p:cNvSpPr>
              <a:spLocks noChangeArrowheads="1"/>
            </p:cNvSpPr>
            <p:nvPr/>
          </p:nvSpPr>
          <p:spPr bwMode="auto">
            <a:xfrm>
              <a:off x="6534150" y="4279900"/>
              <a:ext cx="254000" cy="217488"/>
            </a:xfrm>
            <a:prstGeom prst="rect">
              <a:avLst/>
            </a:prstGeom>
            <a:noFill/>
            <a:ln w="6350">
              <a:noFill/>
              <a:miter lim="800000"/>
              <a:headEnd/>
              <a:tailEnd/>
            </a:ln>
          </p:spPr>
          <p:txBody>
            <a:bodyPr lIns="12700" tIns="12700" rIns="12700" bIns="12700"/>
            <a:lstStyle/>
            <a:p>
              <a:pPr eaLnBrk="0" hangingPunct="0"/>
              <a:r>
                <a:rPr kumimoji="0" lang="en-US" altLang="zh-TW" sz="1600">
                  <a:solidFill>
                    <a:srgbClr val="000000"/>
                  </a:solidFill>
                </a:rPr>
                <a:t> </a:t>
              </a:r>
              <a:r>
                <a:rPr kumimoji="0" lang="en-US" altLang="zh-TW" sz="1600" i="1">
                  <a:solidFill>
                    <a:srgbClr val="000000"/>
                  </a:solidFill>
                </a:rPr>
                <a:t>y</a:t>
              </a:r>
              <a:r>
                <a:rPr kumimoji="0" lang="en-US" altLang="zh-TW" sz="1600" baseline="30000">
                  <a:solidFill>
                    <a:srgbClr val="000000"/>
                  </a:solidFill>
                  <a:sym typeface="Symbol" pitchFamily="18" charset="2"/>
                </a:rPr>
                <a:t></a:t>
              </a:r>
              <a:r>
                <a:rPr kumimoji="0" lang="en-US" altLang="zh-TW" sz="1600">
                  <a:solidFill>
                    <a:srgbClr val="000000"/>
                  </a:solidFill>
                </a:rPr>
                <a:t> </a:t>
              </a:r>
            </a:p>
          </p:txBody>
        </p:sp>
        <p:sp>
          <p:nvSpPr>
            <p:cNvPr id="59431" name="Rectangle 39"/>
            <p:cNvSpPr>
              <a:spLocks noChangeArrowheads="1"/>
            </p:cNvSpPr>
            <p:nvPr/>
          </p:nvSpPr>
          <p:spPr bwMode="auto">
            <a:xfrm>
              <a:off x="5608943" y="4737277"/>
              <a:ext cx="2755021" cy="239713"/>
            </a:xfrm>
            <a:prstGeom prst="rect">
              <a:avLst/>
            </a:prstGeom>
            <a:noFill/>
            <a:ln w="6350">
              <a:noFill/>
              <a:miter lim="800000"/>
              <a:headEnd/>
              <a:tailEnd/>
            </a:ln>
          </p:spPr>
          <p:txBody>
            <a:bodyPr lIns="12700" tIns="12700" rIns="12700" bIns="12700"/>
            <a:lstStyle/>
            <a:p>
              <a:pPr algn="ctr" eaLnBrk="0" hangingPunct="0"/>
              <a:r>
                <a:rPr kumimoji="0" lang="en-US" altLang="zh-TW" sz="1600" i="1">
                  <a:solidFill>
                    <a:srgbClr val="000000"/>
                  </a:solidFill>
                </a:rPr>
                <a:t>(b) </a:t>
              </a:r>
              <a:r>
                <a:rPr kumimoji="0" lang="en-US" altLang="zh-TW" sz="1600">
                  <a:solidFill>
                    <a:srgbClr val="000000"/>
                  </a:solidFill>
                </a:rPr>
                <a:t>High-Productivity Workers</a:t>
              </a:r>
            </a:p>
          </p:txBody>
        </p:sp>
        <p:sp>
          <p:nvSpPr>
            <p:cNvPr id="265256" name="Oval 40"/>
            <p:cNvSpPr>
              <a:spLocks noChangeArrowheads="1"/>
            </p:cNvSpPr>
            <p:nvPr/>
          </p:nvSpPr>
          <p:spPr bwMode="auto">
            <a:xfrm>
              <a:off x="6592780" y="2743524"/>
              <a:ext cx="66917" cy="61633"/>
            </a:xfrm>
            <a:prstGeom prst="ellipse">
              <a:avLst/>
            </a:prstGeom>
            <a:solidFill>
              <a:srgbClr val="000000"/>
            </a:solidFill>
            <a:ln w="6350">
              <a:noFill/>
              <a:round/>
              <a:headEnd/>
              <a:tailEnd/>
            </a:ln>
            <a:effectLst/>
          </p:spPr>
          <p:txBody>
            <a:bodyPr/>
            <a:lstStyle/>
            <a:p>
              <a:pPr>
                <a:defRPr/>
              </a:pPr>
              <a:endParaRPr kumimoji="0" lang="zh-TW" altLang="en-US">
                <a:solidFill>
                  <a:srgbClr val="000000"/>
                </a:solidFill>
                <a:latin typeface="Arial" charset="0"/>
                <a:ea typeface="+mn-ea"/>
              </a:endParaRPr>
            </a:p>
          </p:txBody>
        </p:sp>
        <p:sp>
          <p:nvSpPr>
            <p:cNvPr id="265257" name="Oval 41"/>
            <p:cNvSpPr>
              <a:spLocks noChangeArrowheads="1"/>
            </p:cNvSpPr>
            <p:nvPr/>
          </p:nvSpPr>
          <p:spPr bwMode="auto">
            <a:xfrm>
              <a:off x="3329467" y="3060289"/>
              <a:ext cx="65494" cy="60200"/>
            </a:xfrm>
            <a:prstGeom prst="ellipse">
              <a:avLst/>
            </a:prstGeom>
            <a:solidFill>
              <a:srgbClr val="000000"/>
            </a:solidFill>
            <a:ln w="6350">
              <a:noFill/>
              <a:round/>
              <a:headEnd/>
              <a:tailEnd/>
            </a:ln>
            <a:effectLst/>
          </p:spPr>
          <p:txBody>
            <a:bodyPr/>
            <a:lstStyle/>
            <a:p>
              <a:pPr>
                <a:defRPr/>
              </a:pPr>
              <a:endParaRPr kumimoji="0" lang="zh-TW" altLang="en-US">
                <a:solidFill>
                  <a:srgbClr val="000000"/>
                </a:solidFill>
                <a:latin typeface="Arial" charset="0"/>
                <a:ea typeface="+mn-ea"/>
              </a:endParaRPr>
            </a:p>
          </p:txBody>
        </p:sp>
        <p:sp>
          <p:nvSpPr>
            <p:cNvPr id="265258" name="Oval 42"/>
            <p:cNvSpPr>
              <a:spLocks noChangeArrowheads="1"/>
            </p:cNvSpPr>
            <p:nvPr/>
          </p:nvSpPr>
          <p:spPr bwMode="auto">
            <a:xfrm>
              <a:off x="3339433" y="2726324"/>
              <a:ext cx="66918" cy="60200"/>
            </a:xfrm>
            <a:prstGeom prst="ellipse">
              <a:avLst/>
            </a:prstGeom>
            <a:solidFill>
              <a:srgbClr val="000000"/>
            </a:solidFill>
            <a:ln w="6350">
              <a:noFill/>
              <a:round/>
              <a:headEnd/>
              <a:tailEnd/>
            </a:ln>
            <a:effectLst/>
          </p:spPr>
          <p:txBody>
            <a:bodyPr/>
            <a:lstStyle/>
            <a:p>
              <a:pPr>
                <a:defRPr/>
              </a:pPr>
              <a:endParaRPr kumimoji="0" lang="zh-TW" altLang="en-US">
                <a:solidFill>
                  <a:srgbClr val="000000"/>
                </a:solidFill>
                <a:latin typeface="Arial" charset="0"/>
                <a:ea typeface="+mn-ea"/>
              </a:endParaRPr>
            </a:p>
          </p:txBody>
        </p:sp>
        <p:sp>
          <p:nvSpPr>
            <p:cNvPr id="265259" name="Oval 43"/>
            <p:cNvSpPr>
              <a:spLocks noChangeArrowheads="1"/>
            </p:cNvSpPr>
            <p:nvPr/>
          </p:nvSpPr>
          <p:spPr bwMode="auto">
            <a:xfrm>
              <a:off x="5623182" y="3266687"/>
              <a:ext cx="66918" cy="61632"/>
            </a:xfrm>
            <a:prstGeom prst="ellipse">
              <a:avLst/>
            </a:prstGeom>
            <a:solidFill>
              <a:srgbClr val="000000"/>
            </a:solidFill>
            <a:ln w="6350">
              <a:noFill/>
              <a:round/>
              <a:headEnd/>
              <a:tailEnd/>
            </a:ln>
            <a:effectLst/>
          </p:spPr>
          <p:txBody>
            <a:bodyPr/>
            <a:lstStyle/>
            <a:p>
              <a:pPr>
                <a:defRPr/>
              </a:pPr>
              <a:endParaRPr kumimoji="0" lang="zh-TW" altLang="en-US">
                <a:solidFill>
                  <a:srgbClr val="000000"/>
                </a:solidFill>
                <a:latin typeface="Arial" charset="0"/>
                <a:ea typeface="+mn-ea"/>
              </a:endParaRPr>
            </a:p>
          </p:txBody>
        </p:sp>
        <p:sp>
          <p:nvSpPr>
            <p:cNvPr id="265260" name="Oval 44"/>
            <p:cNvSpPr>
              <a:spLocks noChangeArrowheads="1"/>
            </p:cNvSpPr>
            <p:nvPr/>
          </p:nvSpPr>
          <p:spPr bwMode="auto">
            <a:xfrm>
              <a:off x="6592780" y="3604952"/>
              <a:ext cx="66917" cy="61632"/>
            </a:xfrm>
            <a:prstGeom prst="ellipse">
              <a:avLst/>
            </a:prstGeom>
            <a:solidFill>
              <a:srgbClr val="000000"/>
            </a:solidFill>
            <a:ln w="6350">
              <a:noFill/>
              <a:round/>
              <a:headEnd/>
              <a:tailEnd/>
            </a:ln>
            <a:effectLst/>
          </p:spPr>
          <p:txBody>
            <a:bodyPr/>
            <a:lstStyle/>
            <a:p>
              <a:pPr>
                <a:defRPr/>
              </a:pPr>
              <a:endParaRPr kumimoji="0" lang="zh-TW" altLang="en-US">
                <a:solidFill>
                  <a:srgbClr val="000000"/>
                </a:solidFill>
                <a:latin typeface="Arial" charset="0"/>
                <a:ea typeface="+mn-ea"/>
              </a:endParaRPr>
            </a:p>
          </p:txBody>
        </p:sp>
        <p:sp>
          <p:nvSpPr>
            <p:cNvPr id="265261" name="Line 45"/>
            <p:cNvSpPr>
              <a:spLocks noChangeShapeType="1"/>
            </p:cNvSpPr>
            <p:nvPr/>
          </p:nvSpPr>
          <p:spPr bwMode="auto">
            <a:xfrm>
              <a:off x="5608945" y="1705798"/>
              <a:ext cx="29900" cy="2653081"/>
            </a:xfrm>
            <a:prstGeom prst="line">
              <a:avLst/>
            </a:prstGeom>
            <a:noFill/>
            <a:ln w="12700">
              <a:solidFill>
                <a:srgbClr val="00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65262" name="Line 46"/>
            <p:cNvSpPr>
              <a:spLocks noChangeShapeType="1"/>
            </p:cNvSpPr>
            <p:nvPr/>
          </p:nvSpPr>
          <p:spPr bwMode="auto">
            <a:xfrm flipH="1" flipV="1">
              <a:off x="7086832" y="3352687"/>
              <a:ext cx="163736" cy="252265"/>
            </a:xfrm>
            <a:prstGeom prst="line">
              <a:avLst/>
            </a:prstGeom>
            <a:noFill/>
            <a:ln w="6350">
              <a:solidFill>
                <a:srgbClr val="000000"/>
              </a:solidFill>
              <a:round/>
              <a:headEnd type="none" w="sm" len="sm"/>
              <a:tailEnd type="arrow" w="sm" len="sm"/>
            </a:ln>
            <a:effectLst/>
          </p:spPr>
          <p:txBody>
            <a:bodyPr/>
            <a:lstStyle/>
            <a:p>
              <a:pPr>
                <a:defRPr/>
              </a:pPr>
              <a:endParaRPr kumimoji="0" lang="zh-TW" altLang="en-US">
                <a:solidFill>
                  <a:srgbClr val="000000"/>
                </a:solidFill>
                <a:latin typeface="Arial" charset="0"/>
                <a:ea typeface="+mn-ea"/>
              </a:endParaRPr>
            </a:p>
          </p:txBody>
        </p:sp>
        <p:sp>
          <p:nvSpPr>
            <p:cNvPr id="265263" name="Line 47"/>
            <p:cNvSpPr>
              <a:spLocks noChangeShapeType="1"/>
            </p:cNvSpPr>
            <p:nvPr/>
          </p:nvSpPr>
          <p:spPr bwMode="auto">
            <a:xfrm flipH="1" flipV="1">
              <a:off x="3429132" y="2971423"/>
              <a:ext cx="163735" cy="252265"/>
            </a:xfrm>
            <a:prstGeom prst="line">
              <a:avLst/>
            </a:prstGeom>
            <a:noFill/>
            <a:ln w="6350">
              <a:solidFill>
                <a:srgbClr val="000000"/>
              </a:solidFill>
              <a:round/>
              <a:headEnd type="none" w="sm" len="sm"/>
              <a:tailEnd type="arrow" w="sm" len="sm"/>
            </a:ln>
            <a:effectLst/>
          </p:spPr>
          <p:txBody>
            <a:bodyPr/>
            <a:lstStyle/>
            <a:p>
              <a:pPr>
                <a:defRPr/>
              </a:pPr>
              <a:endParaRPr kumimoji="0" lang="zh-TW" altLang="en-US">
                <a:solidFill>
                  <a:srgbClr val="000000"/>
                </a:solidFill>
                <a:latin typeface="Arial" charset="0"/>
                <a:ea typeface="+mn-ea"/>
              </a:endParaRPr>
            </a:p>
          </p:txBody>
        </p:sp>
        <p:sp>
          <p:nvSpPr>
            <p:cNvPr id="59440" name="Rectangle 48"/>
            <p:cNvSpPr>
              <a:spLocks noChangeArrowheads="1"/>
            </p:cNvSpPr>
            <p:nvPr/>
          </p:nvSpPr>
          <p:spPr bwMode="auto">
            <a:xfrm>
              <a:off x="1636588" y="3253787"/>
              <a:ext cx="698624" cy="264701"/>
            </a:xfrm>
            <a:prstGeom prst="rect">
              <a:avLst/>
            </a:prstGeom>
            <a:noFill/>
            <a:ln w="6350">
              <a:noFill/>
              <a:miter lim="800000"/>
              <a:headEnd/>
              <a:tailEnd/>
            </a:ln>
          </p:spPr>
          <p:txBody>
            <a:bodyPr lIns="12700" tIns="12700" rIns="12700" bIns="12700"/>
            <a:lstStyle/>
            <a:p>
              <a:pPr eaLnBrk="0" hangingPunct="0"/>
              <a:r>
                <a:rPr kumimoji="0" lang="en-US" altLang="zh-TW" sz="1600">
                  <a:solidFill>
                    <a:srgbClr val="000000"/>
                  </a:solidFill>
                </a:rPr>
                <a:t>200,000</a:t>
              </a:r>
            </a:p>
          </p:txBody>
        </p:sp>
      </p:grpSp>
      <p:sp>
        <p:nvSpPr>
          <p:cNvPr id="59397" name="投影片編號版面配置區 48"/>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0AB1AF07-1E11-4B32-8E9A-BD059771837F}" type="slidenum">
              <a:rPr lang="en-US" altLang="zh-TW" smtClean="0">
                <a:ea typeface="新細明體" pitchFamily="18" charset="-120"/>
              </a:rPr>
              <a:pPr/>
              <a:t>64</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altLang="zh-TW" cap="none" smtClean="0">
                <a:solidFill>
                  <a:srgbClr val="000000"/>
                </a:solidFill>
              </a:rPr>
              <a:t>EDUCATION AS A SIGNAL</a:t>
            </a:r>
            <a:endParaRPr lang="zh-TW" altLang="en-US" cap="none" smtClean="0">
              <a:solidFill>
                <a:srgbClr val="000000"/>
              </a:solidFill>
            </a:endParaRPr>
          </a:p>
        </p:txBody>
      </p:sp>
      <p:sp>
        <p:nvSpPr>
          <p:cNvPr id="9227" name="Rectangle 3"/>
          <p:cNvSpPr>
            <a:spLocks noGrp="1"/>
          </p:cNvSpPr>
          <p:nvPr>
            <p:ph type="body" sz="half" idx="4294967295"/>
          </p:nvPr>
        </p:nvSpPr>
        <p:spPr>
          <a:xfrm>
            <a:off x="250825" y="1412875"/>
            <a:ext cx="8280400" cy="4873625"/>
          </a:xfrm>
        </p:spPr>
        <p:txBody>
          <a:bodyPr/>
          <a:lstStyle/>
          <a:p>
            <a:r>
              <a:rPr lang="en-US" altLang="zh-TW" sz="2400" smtClean="0"/>
              <a:t>The low-productivity worker will not attend college if</a:t>
            </a:r>
          </a:p>
          <a:p>
            <a:pPr>
              <a:buFont typeface="Wingdings" pitchFamily="2" charset="2"/>
              <a:buNone/>
            </a:pPr>
            <a:r>
              <a:rPr lang="en-US" altLang="zh-TW" sz="2400" smtClean="0"/>
              <a:t>                                                                                               (6-16)</a:t>
            </a:r>
          </a:p>
          <a:p>
            <a:pPr>
              <a:buFont typeface="Wingdings" pitchFamily="2" charset="2"/>
              <a:buNone/>
            </a:pPr>
            <a:r>
              <a:rPr lang="en-US" altLang="zh-TW" sz="2400" smtClean="0"/>
              <a:t>    Solving for      implies that</a:t>
            </a:r>
          </a:p>
          <a:p>
            <a:pPr>
              <a:buFont typeface="Wingdings" pitchFamily="2" charset="2"/>
              <a:buNone/>
            </a:pPr>
            <a:r>
              <a:rPr lang="en-US" altLang="zh-TW" sz="2400" smtClean="0"/>
              <a:t>                                                                                               (6-17)</a:t>
            </a:r>
          </a:p>
          <a:p>
            <a:r>
              <a:rPr lang="en-US" altLang="zh-TW" sz="2400" smtClean="0"/>
              <a:t>The high-productivity workers get     years of college whenever </a:t>
            </a:r>
          </a:p>
          <a:p>
            <a:pPr>
              <a:buFont typeface="Wingdings" pitchFamily="2" charset="2"/>
              <a:buNone/>
            </a:pPr>
            <a:r>
              <a:rPr lang="en-US" altLang="zh-TW" sz="2400" smtClean="0"/>
              <a:t>                                                                                               (6-18)</a:t>
            </a:r>
          </a:p>
          <a:p>
            <a:pPr>
              <a:buFont typeface="Wingdings" pitchFamily="2" charset="2"/>
              <a:buNone/>
            </a:pPr>
            <a:r>
              <a:rPr lang="en-US" altLang="zh-TW" sz="2400" smtClean="0"/>
              <a:t>    Solving for     yields</a:t>
            </a:r>
          </a:p>
          <a:p>
            <a:pPr>
              <a:buFont typeface="Wingdings" pitchFamily="2" charset="2"/>
              <a:buNone/>
            </a:pPr>
            <a:r>
              <a:rPr lang="en-US" altLang="zh-TW" sz="2400" smtClean="0"/>
              <a:t>                                                                                               (6-19)</a:t>
            </a:r>
          </a:p>
          <a:p>
            <a:endParaRPr lang="en-US" altLang="zh-TW" sz="2400" smtClean="0"/>
          </a:p>
        </p:txBody>
      </p:sp>
      <p:graphicFrame>
        <p:nvGraphicFramePr>
          <p:cNvPr id="9218" name="Object 4"/>
          <p:cNvGraphicFramePr>
            <a:graphicFrameLocks noGrp="1" noChangeAspect="1"/>
          </p:cNvGraphicFramePr>
          <p:nvPr>
            <p:ph sz="quarter" idx="4294967295"/>
          </p:nvPr>
        </p:nvGraphicFramePr>
        <p:xfrm>
          <a:off x="1835150" y="1989138"/>
          <a:ext cx="4824413" cy="427037"/>
        </p:xfrm>
        <a:graphic>
          <a:graphicData uri="http://schemas.openxmlformats.org/presentationml/2006/ole">
            <mc:AlternateContent xmlns:mc="http://schemas.openxmlformats.org/markup-compatibility/2006">
              <mc:Choice xmlns:v="urn:schemas-microsoft-com:vml" Requires="v">
                <p:oleObj spid="_x0000_s9514" name="方程式" r:id="rId3" imgW="2298600" imgH="203040" progId="Equation.3">
                  <p:embed/>
                </p:oleObj>
              </mc:Choice>
              <mc:Fallback>
                <p:oleObj name="方程式" r:id="rId3" imgW="2298600" imgH="2030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1989138"/>
                        <a:ext cx="4824413" cy="427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9" name="Object 6"/>
          <p:cNvGraphicFramePr>
            <a:graphicFrameLocks noGrp="1" noChangeAspect="1"/>
          </p:cNvGraphicFramePr>
          <p:nvPr>
            <p:ph sz="quarter" idx="4294967295"/>
          </p:nvPr>
        </p:nvGraphicFramePr>
        <p:xfrm>
          <a:off x="2124075" y="2492375"/>
          <a:ext cx="360363" cy="431800"/>
        </p:xfrm>
        <a:graphic>
          <a:graphicData uri="http://schemas.openxmlformats.org/presentationml/2006/ole">
            <mc:AlternateContent xmlns:mc="http://schemas.openxmlformats.org/markup-compatibility/2006">
              <mc:Choice xmlns:v="urn:schemas-microsoft-com:vml" Requires="v">
                <p:oleObj spid="_x0000_s9515" name="方程式" r:id="rId5" imgW="139680" imgH="190440" progId="Equation.3">
                  <p:embed/>
                </p:oleObj>
              </mc:Choice>
              <mc:Fallback>
                <p:oleObj name="方程式" r:id="rId5" imgW="139680" imgH="1904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075" y="2492375"/>
                        <a:ext cx="360363"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0" name="Object 8"/>
          <p:cNvGraphicFramePr>
            <a:graphicFrameLocks noChangeAspect="1"/>
          </p:cNvGraphicFramePr>
          <p:nvPr/>
        </p:nvGraphicFramePr>
        <p:xfrm>
          <a:off x="3406775" y="2998788"/>
          <a:ext cx="1323975" cy="422275"/>
        </p:xfrm>
        <a:graphic>
          <a:graphicData uri="http://schemas.openxmlformats.org/presentationml/2006/ole">
            <mc:AlternateContent xmlns:mc="http://schemas.openxmlformats.org/markup-compatibility/2006">
              <mc:Choice xmlns:v="urn:schemas-microsoft-com:vml" Requires="v">
                <p:oleObj spid="_x0000_s9516" name="方程式" r:id="rId7" imgW="634680" imgH="203040" progId="Equation.3">
                  <p:embed/>
                </p:oleObj>
              </mc:Choice>
              <mc:Fallback>
                <p:oleObj name="方程式" r:id="rId7" imgW="634680" imgH="20304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6775" y="2998788"/>
                        <a:ext cx="1323975"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1" name="Object 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9517" name="方程式" r:id="rId9" imgW="114120" imgH="215640" progId="Equation.3">
                  <p:embed/>
                </p:oleObj>
              </mc:Choice>
              <mc:Fallback>
                <p:oleObj name="方程式" r:id="rId9" imgW="114120" imgH="21564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10"/>
          <p:cNvGraphicFramePr>
            <a:graphicFrameLocks noChangeAspect="1"/>
          </p:cNvGraphicFramePr>
          <p:nvPr/>
        </p:nvGraphicFramePr>
        <p:xfrm>
          <a:off x="1835150" y="4005263"/>
          <a:ext cx="4851400" cy="427037"/>
        </p:xfrm>
        <a:graphic>
          <a:graphicData uri="http://schemas.openxmlformats.org/presentationml/2006/ole">
            <mc:AlternateContent xmlns:mc="http://schemas.openxmlformats.org/markup-compatibility/2006">
              <mc:Choice xmlns:v="urn:schemas-microsoft-com:vml" Requires="v">
                <p:oleObj spid="_x0000_s9518" name="方程式" r:id="rId11" imgW="2311200" imgH="203040" progId="Equation.3">
                  <p:embed/>
                </p:oleObj>
              </mc:Choice>
              <mc:Fallback>
                <p:oleObj name="方程式" r:id="rId11" imgW="2311200" imgH="203040" progId="Equation.3">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35150" y="4005263"/>
                        <a:ext cx="4851400" cy="427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3" name="Object 11"/>
          <p:cNvGraphicFramePr>
            <a:graphicFrameLocks noChangeAspect="1"/>
          </p:cNvGraphicFramePr>
          <p:nvPr/>
        </p:nvGraphicFramePr>
        <p:xfrm>
          <a:off x="3779838" y="5043488"/>
          <a:ext cx="688975" cy="393700"/>
        </p:xfrm>
        <a:graphic>
          <a:graphicData uri="http://schemas.openxmlformats.org/presentationml/2006/ole">
            <mc:AlternateContent xmlns:mc="http://schemas.openxmlformats.org/markup-compatibility/2006">
              <mc:Choice xmlns:v="urn:schemas-microsoft-com:vml" Requires="v">
                <p:oleObj spid="_x0000_s9519" name="方程式" r:id="rId13" imgW="355320" imgH="203040" progId="Equation.3">
                  <p:embed/>
                </p:oleObj>
              </mc:Choice>
              <mc:Fallback>
                <p:oleObj name="方程式" r:id="rId13" imgW="355320" imgH="203040" progId="Equation.3">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9838" y="5043488"/>
                        <a:ext cx="688975"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4" name="Object 12"/>
          <p:cNvGraphicFramePr>
            <a:graphicFrameLocks noChangeAspect="1"/>
          </p:cNvGraphicFramePr>
          <p:nvPr/>
        </p:nvGraphicFramePr>
        <p:xfrm>
          <a:off x="4859338" y="3500438"/>
          <a:ext cx="288925" cy="433387"/>
        </p:xfrm>
        <a:graphic>
          <a:graphicData uri="http://schemas.openxmlformats.org/presentationml/2006/ole">
            <mc:AlternateContent xmlns:mc="http://schemas.openxmlformats.org/markup-compatibility/2006">
              <mc:Choice xmlns:v="urn:schemas-microsoft-com:vml" Requires="v">
                <p:oleObj spid="_x0000_s9520" name="方程式" r:id="rId15" imgW="139680" imgH="190440" progId="Equation.3">
                  <p:embed/>
                </p:oleObj>
              </mc:Choice>
              <mc:Fallback>
                <p:oleObj name="方程式" r:id="rId15" imgW="139680" imgH="190440" progId="Equation.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59338" y="3500438"/>
                        <a:ext cx="288925"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5" name="Object 13"/>
          <p:cNvGraphicFramePr>
            <a:graphicFrameLocks noChangeAspect="1"/>
          </p:cNvGraphicFramePr>
          <p:nvPr/>
        </p:nvGraphicFramePr>
        <p:xfrm>
          <a:off x="2051050" y="4581525"/>
          <a:ext cx="360363" cy="431800"/>
        </p:xfrm>
        <a:graphic>
          <a:graphicData uri="http://schemas.openxmlformats.org/presentationml/2006/ole">
            <mc:AlternateContent xmlns:mc="http://schemas.openxmlformats.org/markup-compatibility/2006">
              <mc:Choice xmlns:v="urn:schemas-microsoft-com:vml" Requires="v">
                <p:oleObj spid="_x0000_s9521" name="方程式" r:id="rId17" imgW="139680" imgH="190440" progId="Equation.3">
                  <p:embed/>
                </p:oleObj>
              </mc:Choice>
              <mc:Fallback>
                <p:oleObj name="方程式" r:id="rId17" imgW="139680" imgH="190440" progId="Equation.3">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51050" y="4581525"/>
                        <a:ext cx="360363"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8" name="投影片編號版面配置區 11"/>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BBE47690-5981-4728-9EA2-C473E7F48B5A}" type="slidenum">
              <a:rPr lang="en-US" altLang="zh-TW" smtClean="0">
                <a:ea typeface="新細明體" pitchFamily="18" charset="-120"/>
              </a:rPr>
              <a:pPr/>
              <a:t>65</a:t>
            </a:fld>
            <a:endParaRPr lang="en-US" altLang="zh-TW" smtClean="0">
              <a:ea typeface="新細明體" pitchFamily="18" charset="-12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00063" y="285750"/>
            <a:ext cx="7786687" cy="1357313"/>
          </a:xfrm>
        </p:spPr>
        <p:txBody>
          <a:bodyPr/>
          <a:lstStyle/>
          <a:p>
            <a:pPr eaLnBrk="1" hangingPunct="1">
              <a:defRPr/>
            </a:pPr>
            <a:r>
              <a:rPr lang="en-US" altLang="zh-TW" dirty="0" smtClean="0"/>
              <a:t>Implications of Schooling as a Signal</a:t>
            </a:r>
          </a:p>
        </p:txBody>
      </p:sp>
      <p:sp>
        <p:nvSpPr>
          <p:cNvPr id="60419" name="Rectangle 3"/>
          <p:cNvSpPr>
            <a:spLocks noGrp="1" noChangeArrowheads="1"/>
          </p:cNvSpPr>
          <p:nvPr>
            <p:ph type="body" idx="1"/>
          </p:nvPr>
        </p:nvSpPr>
        <p:spPr>
          <a:xfrm>
            <a:off x="428625" y="1928813"/>
            <a:ext cx="8143875" cy="3733800"/>
          </a:xfrm>
          <a:noFill/>
        </p:spPr>
        <p:txBody>
          <a:bodyPr/>
          <a:lstStyle/>
          <a:p>
            <a:pPr eaLnBrk="1" hangingPunct="1"/>
            <a:r>
              <a:rPr lang="en-US" altLang="zh-TW" smtClean="0"/>
              <a:t>Education is more than a signal, it alters the stock of human capital.</a:t>
            </a:r>
            <a:endParaRPr lang="en-US" altLang="zh-TW" sz="1200" smtClean="0"/>
          </a:p>
          <a:p>
            <a:pPr eaLnBrk="1" hangingPunct="1"/>
            <a:r>
              <a:rPr lang="en-US" altLang="zh-TW" smtClean="0"/>
              <a:t>Social return to schooling (percentage increase in national income) is likely to be positive even if a particular worker’s human capital is not increased.</a:t>
            </a:r>
          </a:p>
        </p:txBody>
      </p:sp>
      <p:sp>
        <p:nvSpPr>
          <p:cNvPr id="60420" name="投影片編號版面配置區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6E72DC98-B5D8-4A72-8EA9-4885DDF2C3D0}" type="slidenum">
              <a:rPr lang="en-US" altLang="zh-TW" smtClean="0">
                <a:ea typeface="新細明體" pitchFamily="18" charset="-120"/>
              </a:rPr>
              <a:pPr/>
              <a:t>66</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71500" y="285750"/>
            <a:ext cx="7643813" cy="1357313"/>
          </a:xfrm>
        </p:spPr>
        <p:txBody>
          <a:bodyPr/>
          <a:lstStyle/>
          <a:p>
            <a:pPr eaLnBrk="1" hangingPunct="1">
              <a:defRPr/>
            </a:pPr>
            <a:r>
              <a:rPr lang="en-US" altLang="zh-TW" dirty="0" smtClean="0"/>
              <a:t>4. Post-School Human Capital Investments</a:t>
            </a:r>
          </a:p>
        </p:txBody>
      </p:sp>
      <p:sp>
        <p:nvSpPr>
          <p:cNvPr id="61443" name="Rectangle 3"/>
          <p:cNvSpPr>
            <a:spLocks noGrp="1" noChangeArrowheads="1"/>
          </p:cNvSpPr>
          <p:nvPr>
            <p:ph type="body" idx="1"/>
          </p:nvPr>
        </p:nvSpPr>
        <p:spPr>
          <a:xfrm>
            <a:off x="500063" y="2000250"/>
            <a:ext cx="8143875" cy="3886200"/>
          </a:xfrm>
          <a:noFill/>
        </p:spPr>
        <p:txBody>
          <a:bodyPr/>
          <a:lstStyle/>
          <a:p>
            <a:pPr eaLnBrk="1" hangingPunct="1"/>
            <a:r>
              <a:rPr lang="en-US" altLang="zh-TW" smtClean="0"/>
              <a:t>Some important properties of age-earnings profiles:</a:t>
            </a:r>
          </a:p>
          <a:p>
            <a:pPr lvl="1" eaLnBrk="1" hangingPunct="1"/>
            <a:r>
              <a:rPr lang="en-US" altLang="zh-TW" sz="2400" smtClean="0"/>
              <a:t>Highly educated workers earn more than less educated workers.</a:t>
            </a:r>
          </a:p>
          <a:p>
            <a:pPr lvl="1" eaLnBrk="1" hangingPunct="1"/>
            <a:r>
              <a:rPr lang="en-US" altLang="zh-TW" sz="2400" smtClean="0"/>
              <a:t>Earnings rise over time at a decreasing rate.</a:t>
            </a:r>
          </a:p>
          <a:p>
            <a:pPr lvl="1" eaLnBrk="1" hangingPunct="1"/>
            <a:r>
              <a:rPr lang="en-US" altLang="zh-TW" sz="2400" smtClean="0"/>
              <a:t>The age-earnings profiles of different education cohorts diverge over time (they “fan outwards”).</a:t>
            </a:r>
          </a:p>
          <a:p>
            <a:pPr lvl="1" eaLnBrk="1" hangingPunct="1"/>
            <a:r>
              <a:rPr lang="en-US" altLang="zh-TW" sz="2400" smtClean="0"/>
              <a:t>Earnings increase faster for more educated workers.</a:t>
            </a:r>
          </a:p>
        </p:txBody>
      </p:sp>
      <p:sp>
        <p:nvSpPr>
          <p:cNvPr id="61444" name="投影片編號版面配置區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EA7397B5-BA64-4CBD-8F71-6E2E3196CB2C}" type="slidenum">
              <a:rPr lang="en-US" altLang="zh-TW" smtClean="0">
                <a:ea typeface="新細明體" pitchFamily="18" charset="-120"/>
              </a:rPr>
              <a:pPr/>
              <a:t>67</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533400" y="285750"/>
            <a:ext cx="7467600" cy="931863"/>
          </a:xfrm>
        </p:spPr>
        <p:txBody>
          <a:bodyPr/>
          <a:lstStyle/>
          <a:p>
            <a:pPr eaLnBrk="1" hangingPunct="1">
              <a:defRPr/>
            </a:pPr>
            <a:r>
              <a:rPr lang="en-US" altLang="zh-TW" dirty="0" smtClean="0"/>
              <a:t>Age-Earnings Profiles</a:t>
            </a:r>
          </a:p>
        </p:txBody>
      </p:sp>
      <p:sp>
        <p:nvSpPr>
          <p:cNvPr id="266245" name="Rectangle 5"/>
          <p:cNvSpPr>
            <a:spLocks noChangeArrowheads="1"/>
          </p:cNvSpPr>
          <p:nvPr/>
        </p:nvSpPr>
        <p:spPr bwMode="auto">
          <a:xfrm>
            <a:off x="1828800" y="1876425"/>
            <a:ext cx="9144000" cy="0"/>
          </a:xfrm>
          <a:prstGeom prst="rect">
            <a:avLst/>
          </a:prstGeom>
          <a:noFill/>
          <a:ln w="9525">
            <a:noFill/>
            <a:miter lim="800000"/>
            <a:headEnd/>
            <a:tailEnd/>
          </a:ln>
          <a:effectLst/>
        </p:spPr>
        <p:txBody>
          <a:bodyPr>
            <a:spAutoFit/>
          </a:bodyPr>
          <a:lstStyle/>
          <a:p>
            <a:pPr>
              <a:defRPr/>
            </a:pPr>
            <a:endParaRPr kumimoji="0" lang="zh-TW" altLang="en-US">
              <a:solidFill>
                <a:srgbClr val="000000"/>
              </a:solidFill>
              <a:latin typeface="Arial" charset="0"/>
              <a:ea typeface="+mn-ea"/>
            </a:endParaRPr>
          </a:p>
        </p:txBody>
      </p:sp>
      <p:graphicFrame>
        <p:nvGraphicFramePr>
          <p:cNvPr id="10242" name="Object 2"/>
          <p:cNvGraphicFramePr>
            <a:graphicFrameLocks noGrp="1" noChangeAspect="1"/>
          </p:cNvGraphicFramePr>
          <p:nvPr>
            <p:ph idx="1"/>
          </p:nvPr>
        </p:nvGraphicFramePr>
        <p:xfrm>
          <a:off x="357188" y="1428750"/>
          <a:ext cx="8429625" cy="5000625"/>
        </p:xfrm>
        <a:graphic>
          <a:graphicData uri="http://schemas.openxmlformats.org/presentationml/2006/ole">
            <mc:AlternateContent xmlns:mc="http://schemas.openxmlformats.org/markup-compatibility/2006">
              <mc:Choice xmlns:v="urn:schemas-microsoft-com:vml" Requires="v">
                <p:oleObj spid="_x0000_s10279" name="Chart" r:id="rId4" imgW="6848551" imgH="2933700" progId="Excel.Sheet.8">
                  <p:embed/>
                </p:oleObj>
              </mc:Choice>
              <mc:Fallback>
                <p:oleObj name="Chart" r:id="rId4" imgW="6848551" imgH="29337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1428750"/>
                        <a:ext cx="8429625" cy="5000625"/>
                      </a:xfrm>
                      <a:prstGeom prst="rect">
                        <a:avLst/>
                      </a:prstGeom>
                      <a:noFill/>
                      <a:ln>
                        <a:noFill/>
                      </a:ln>
                      <a:effectLst/>
                      <a:extLst>
                        <a:ext uri="{909E8E84-426E-40DD-AFC4-6F175D3DCCD1}">
                          <a14:hiddenFill xmlns:a14="http://schemas.microsoft.com/office/drawing/2010/main">
                            <a:gradFill rotWithShape="1">
                              <a:gsLst>
                                <a:gs pos="0">
                                  <a:schemeClr val="bg1"/>
                                </a:gs>
                                <a:gs pos="100000">
                                  <a:schemeClr val="accent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5" name="投影片編號版面配置區 5"/>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66132BBD-E075-4583-9AA5-3DF75AAA2D2A}" type="slidenum">
              <a:rPr lang="en-US" altLang="zh-TW" smtClean="0">
                <a:ea typeface="新細明體" pitchFamily="18" charset="-120"/>
              </a:rPr>
              <a:pPr/>
              <a:t>68</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533400" y="285750"/>
            <a:ext cx="8039100" cy="931863"/>
          </a:xfrm>
        </p:spPr>
        <p:txBody>
          <a:bodyPr/>
          <a:lstStyle/>
          <a:p>
            <a:pPr eaLnBrk="1" hangingPunct="1">
              <a:defRPr/>
            </a:pPr>
            <a:r>
              <a:rPr lang="en-US" altLang="zh-TW" dirty="0" smtClean="0"/>
              <a:t>Age-Earnings Profiles</a:t>
            </a:r>
          </a:p>
        </p:txBody>
      </p:sp>
      <p:sp>
        <p:nvSpPr>
          <p:cNvPr id="267269" name="Rectangle 5"/>
          <p:cNvSpPr>
            <a:spLocks noChangeArrowheads="1"/>
          </p:cNvSpPr>
          <p:nvPr/>
        </p:nvSpPr>
        <p:spPr bwMode="auto">
          <a:xfrm>
            <a:off x="1828800" y="1905000"/>
            <a:ext cx="9144000" cy="0"/>
          </a:xfrm>
          <a:prstGeom prst="rect">
            <a:avLst/>
          </a:prstGeom>
          <a:noFill/>
          <a:ln w="9525">
            <a:noFill/>
            <a:miter lim="800000"/>
            <a:headEnd/>
            <a:tailEnd/>
          </a:ln>
          <a:effectLst/>
        </p:spPr>
        <p:txBody>
          <a:bodyPr>
            <a:spAutoFit/>
          </a:bodyPr>
          <a:lstStyle/>
          <a:p>
            <a:pPr>
              <a:defRPr/>
            </a:pPr>
            <a:endParaRPr kumimoji="0" lang="zh-TW" altLang="en-US">
              <a:solidFill>
                <a:srgbClr val="000000"/>
              </a:solidFill>
              <a:latin typeface="Arial" charset="0"/>
              <a:ea typeface="+mn-ea"/>
            </a:endParaRPr>
          </a:p>
        </p:txBody>
      </p:sp>
      <p:graphicFrame>
        <p:nvGraphicFramePr>
          <p:cNvPr id="11266" name="Object 2"/>
          <p:cNvGraphicFramePr>
            <a:graphicFrameLocks noGrp="1" noChangeAspect="1"/>
          </p:cNvGraphicFramePr>
          <p:nvPr>
            <p:ph idx="1"/>
          </p:nvPr>
        </p:nvGraphicFramePr>
        <p:xfrm>
          <a:off x="357188" y="1357313"/>
          <a:ext cx="8429625" cy="5000625"/>
        </p:xfrm>
        <a:graphic>
          <a:graphicData uri="http://schemas.openxmlformats.org/presentationml/2006/ole">
            <mc:AlternateContent xmlns:mc="http://schemas.openxmlformats.org/markup-compatibility/2006">
              <mc:Choice xmlns:v="urn:schemas-microsoft-com:vml" Requires="v">
                <p:oleObj spid="_x0000_s11303" name="Chart" r:id="rId4" imgW="6848475" imgH="2886075" progId="Excel.Sheet.8">
                  <p:embed/>
                </p:oleObj>
              </mc:Choice>
              <mc:Fallback>
                <p:oleObj name="Chart" r:id="rId4" imgW="6848475" imgH="2886075"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1357313"/>
                        <a:ext cx="8429625" cy="5000625"/>
                      </a:xfrm>
                      <a:prstGeom prst="rect">
                        <a:avLst/>
                      </a:prstGeom>
                      <a:noFill/>
                      <a:ln>
                        <a:noFill/>
                      </a:ln>
                      <a:effectLst/>
                      <a:extLst>
                        <a:ext uri="{909E8E84-426E-40DD-AFC4-6F175D3DCCD1}">
                          <a14:hiddenFill xmlns:a14="http://schemas.microsoft.com/office/drawing/2010/main">
                            <a:gradFill rotWithShape="1">
                              <a:gsLst>
                                <a:gs pos="0">
                                  <a:schemeClr val="bg1"/>
                                </a:gs>
                                <a:gs pos="100000">
                                  <a:schemeClr val="accent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9" name="投影片編號版面配置區 5"/>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CEDFA298-9E35-46FC-8991-92056FED5BCF}" type="slidenum">
              <a:rPr lang="en-US" altLang="zh-TW" smtClean="0">
                <a:ea typeface="新細明體" pitchFamily="18" charset="-120"/>
              </a:rPr>
              <a:pPr/>
              <a:t>69</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285750" y="357188"/>
            <a:ext cx="2527300" cy="366712"/>
          </a:xfrm>
          <a:prstGeom prst="rect">
            <a:avLst/>
          </a:prstGeom>
          <a:noFill/>
          <a:ln w="9525">
            <a:noFill/>
            <a:miter lim="800000"/>
            <a:headEnd/>
            <a:tailEnd/>
          </a:ln>
        </p:spPr>
        <p:txBody>
          <a:bodyPr wrap="none">
            <a:spAutoFit/>
          </a:bodyPr>
          <a:lstStyle/>
          <a:p>
            <a:r>
              <a:rPr lang="zh-TW" altLang="en-US" dirty="0">
                <a:ea typeface="標楷體" pitchFamily="65" charset="-120"/>
              </a:rPr>
              <a:t>表三 失業率與教育程度</a:t>
            </a:r>
          </a:p>
        </p:txBody>
      </p:sp>
      <p:sp>
        <p:nvSpPr>
          <p:cNvPr id="32771" name="Text Box 6"/>
          <p:cNvSpPr txBox="1">
            <a:spLocks noChangeArrowheads="1"/>
          </p:cNvSpPr>
          <p:nvPr/>
        </p:nvSpPr>
        <p:spPr bwMode="auto">
          <a:xfrm>
            <a:off x="7572375" y="428625"/>
            <a:ext cx="1060450" cy="366713"/>
          </a:xfrm>
          <a:prstGeom prst="rect">
            <a:avLst/>
          </a:prstGeom>
          <a:noFill/>
          <a:ln w="9525">
            <a:noFill/>
            <a:miter lim="800000"/>
            <a:headEnd/>
            <a:tailEnd/>
          </a:ln>
        </p:spPr>
        <p:txBody>
          <a:bodyPr wrap="none">
            <a:spAutoFit/>
          </a:bodyPr>
          <a:lstStyle/>
          <a:p>
            <a:r>
              <a:rPr lang="zh-TW" altLang="en-US">
                <a:ea typeface="標楷體" pitchFamily="65" charset="-120"/>
              </a:rPr>
              <a:t>單位：</a:t>
            </a:r>
            <a:r>
              <a:rPr lang="en-US" altLang="zh-TW">
                <a:ea typeface="標楷體" pitchFamily="65" charset="-120"/>
              </a:rPr>
              <a:t>%</a:t>
            </a:r>
          </a:p>
        </p:txBody>
      </p:sp>
      <p:graphicFrame>
        <p:nvGraphicFramePr>
          <p:cNvPr id="8503" name="Group 311"/>
          <p:cNvGraphicFramePr>
            <a:graphicFrameLocks noGrp="1"/>
          </p:cNvGraphicFramePr>
          <p:nvPr>
            <p:extLst>
              <p:ext uri="{D42A27DB-BD31-4B8C-83A1-F6EECF244321}">
                <p14:modId xmlns:p14="http://schemas.microsoft.com/office/powerpoint/2010/main" val="3557703069"/>
              </p:ext>
            </p:extLst>
          </p:nvPr>
        </p:nvGraphicFramePr>
        <p:xfrm>
          <a:off x="214313" y="785813"/>
          <a:ext cx="8497890" cy="2232026"/>
        </p:xfrm>
        <a:graphic>
          <a:graphicData uri="http://schemas.openxmlformats.org/drawingml/2006/table">
            <a:tbl>
              <a:tblPr/>
              <a:tblGrid>
                <a:gridCol w="1000015"/>
                <a:gridCol w="606494"/>
                <a:gridCol w="727792"/>
                <a:gridCol w="606494"/>
                <a:gridCol w="727792"/>
                <a:gridCol w="703463"/>
                <a:gridCol w="733599"/>
                <a:gridCol w="733599"/>
                <a:gridCol w="733599"/>
                <a:gridCol w="641681"/>
                <a:gridCol w="641681"/>
                <a:gridCol w="641681"/>
              </a:tblGrid>
              <a:tr h="490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教育程度</a:t>
                      </a:r>
                    </a:p>
                  </a:txBody>
                  <a:tcPr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80</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p>
                  </a:txBody>
                  <a:tcPr anchor="ct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85</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p>
                  </a:txBody>
                  <a:tcPr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90</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p>
                  </a:txBody>
                  <a:tcPr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95</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p>
                  </a:txBody>
                  <a:tcPr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96</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p>
                  </a:txBody>
                  <a:tcPr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97</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p>
                  </a:txBody>
                  <a:tcPr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98</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p>
                  </a:txBody>
                  <a:tcPr anchor="ct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99</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100</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101</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102</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國中及以下</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1400" b="0" dirty="0" smtClean="0">
                          <a:latin typeface="Times New Roman" pitchFamily="18" charset="0"/>
                          <a:cs typeface="Times New Roman" pitchFamily="18" charset="0"/>
                        </a:rPr>
                        <a:t>0.97</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1400" b="0" dirty="0" smtClean="0">
                          <a:latin typeface="Times New Roman" pitchFamily="18" charset="0"/>
                          <a:cs typeface="Times New Roman" pitchFamily="18" charset="0"/>
                        </a:rPr>
                        <a:t>2.02</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1400" b="0" dirty="0" smtClean="0">
                          <a:latin typeface="Times New Roman" pitchFamily="18" charset="0"/>
                          <a:cs typeface="Times New Roman" pitchFamily="18" charset="0"/>
                        </a:rPr>
                        <a:t>4.71</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3.21</a:t>
                      </a: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3.22</a:t>
                      </a: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3.76</a:t>
                      </a: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5.84</a:t>
                      </a:r>
                    </a:p>
                  </a:txBody>
                  <a:tcPr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1400" b="0" dirty="0" smtClean="0">
                          <a:latin typeface="Times New Roman" pitchFamily="18" charset="0"/>
                          <a:cs typeface="Times New Roman" pitchFamily="18" charset="0"/>
                        </a:rPr>
                        <a:t>4.83</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3.69</a:t>
                      </a:r>
                    </a:p>
                  </a:txBody>
                  <a:tcPr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3.52</a:t>
                      </a:r>
                    </a:p>
                  </a:txBody>
                  <a:tcPr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3.53</a:t>
                      </a:r>
                    </a:p>
                  </a:txBody>
                  <a:tcPr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33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高中（職）</a:t>
                      </a:r>
                    </a:p>
                  </a:txBody>
                  <a:tcPr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1400" b="0" dirty="0" smtClean="0">
                          <a:latin typeface="Times New Roman" pitchFamily="18" charset="0"/>
                          <a:cs typeface="Times New Roman" pitchFamily="18" charset="0"/>
                        </a:rPr>
                        <a:t>2.16</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1400" b="0" dirty="0" smtClean="0">
                          <a:latin typeface="Times New Roman" pitchFamily="18" charset="0"/>
                          <a:cs typeface="Times New Roman" pitchFamily="18" charset="0"/>
                        </a:rPr>
                        <a:t>3.00</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1400" b="0" dirty="0" smtClean="0">
                          <a:latin typeface="Times New Roman" pitchFamily="18" charset="0"/>
                          <a:cs typeface="Times New Roman" pitchFamily="18" charset="0"/>
                        </a:rPr>
                        <a:t>5.12</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4.36</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4.31</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4.34</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6.19</a:t>
                      </a:r>
                    </a:p>
                  </a:txBody>
                  <a:tcPr anchor="ctr"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1400" b="0" dirty="0" smtClean="0">
                          <a:latin typeface="Times New Roman" pitchFamily="18" charset="0"/>
                          <a:cs typeface="Times New Roman" pitchFamily="18" charset="0"/>
                        </a:rPr>
                        <a:t>5.58</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4.66</a:t>
                      </a:r>
                    </a:p>
                  </a:txBody>
                  <a:tcPr anchor="ctr"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4.22</a:t>
                      </a:r>
                    </a:p>
                  </a:txBody>
                  <a:tcPr anchor="ctr"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4.11</a:t>
                      </a:r>
                    </a:p>
                  </a:txBody>
                  <a:tcPr anchor="ctr" horzOverflow="overflow">
                    <a:lnL>
                      <a:noFill/>
                    </a:lnL>
                    <a:lnR cap="flat">
                      <a:noFill/>
                    </a:lnR>
                    <a:lnT>
                      <a:noFill/>
                    </a:lnT>
                    <a:lnB>
                      <a:noFill/>
                    </a:lnB>
                    <a:lnTlToBr>
                      <a:noFill/>
                    </a:lnTlToBr>
                    <a:lnBlToTr>
                      <a:noFill/>
                    </a:lnBlToTr>
                    <a:noFill/>
                  </a:tcPr>
                </a:tc>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大專及以上</a:t>
                      </a:r>
                    </a:p>
                  </a:txBody>
                  <a:tcPr anchor="ct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1400" b="0" dirty="0" smtClean="0">
                          <a:latin typeface="Times New Roman" pitchFamily="18" charset="0"/>
                          <a:cs typeface="Times New Roman" pitchFamily="18" charset="0"/>
                        </a:rPr>
                        <a:t>2.04</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1400" b="0" dirty="0" smtClean="0">
                          <a:latin typeface="Times New Roman" pitchFamily="18" charset="0"/>
                          <a:cs typeface="Times New Roman" pitchFamily="18" charset="0"/>
                        </a:rPr>
                        <a:t>3.13</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1400" b="0" dirty="0" smtClean="0">
                          <a:latin typeface="Times New Roman" pitchFamily="18" charset="0"/>
                          <a:cs typeface="Times New Roman" pitchFamily="18" charset="0"/>
                        </a:rPr>
                        <a:t>3.72</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3.98</a:t>
                      </a: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4.00</a:t>
                      </a: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4.21</a:t>
                      </a: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5.57</a:t>
                      </a:r>
                    </a:p>
                  </a:txBody>
                  <a:tcPr anchor="ctr" horzOverflow="overflow">
                    <a:lnL>
                      <a:noFill/>
                    </a:lnL>
                    <a:lnR cap="flat">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1400" b="0" dirty="0" smtClean="0">
                          <a:latin typeface="Times New Roman" pitchFamily="18" charset="0"/>
                          <a:cs typeface="Times New Roman" pitchFamily="18" charset="0"/>
                        </a:rPr>
                        <a:t>5.12</a:t>
                      </a: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a:noFill/>
                    </a:lnL>
                    <a:lnR cap="flat">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4.51</a:t>
                      </a:r>
                    </a:p>
                  </a:txBody>
                  <a:tcPr anchor="ctr" horzOverflow="overflow">
                    <a:lnL>
                      <a:noFill/>
                    </a:lnL>
                    <a:lnR cap="flat">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4.58</a:t>
                      </a:r>
                    </a:p>
                  </a:txBody>
                  <a:tcPr anchor="ctr" horzOverflow="overflow">
                    <a:lnL>
                      <a:noFill/>
                    </a:lnL>
                    <a:lnR cap="flat">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4.50</a:t>
                      </a:r>
                    </a:p>
                  </a:txBody>
                  <a:tcPr anchor="ctr" horzOverflow="overflow">
                    <a:lnL>
                      <a:noFill/>
                    </a:lnL>
                    <a:lnR cap="flat">
                      <a:noFill/>
                    </a:lnR>
                    <a:lnT>
                      <a:noFill/>
                    </a:lnT>
                    <a:lnB cap="flat">
                      <a:noFill/>
                    </a:lnB>
                    <a:lnTlToBr>
                      <a:noFill/>
                    </a:lnTlToBr>
                    <a:lnBlToTr>
                      <a:noFill/>
                    </a:lnBlToTr>
                    <a:noFill/>
                  </a:tcPr>
                </a:tc>
              </a:tr>
            </a:tbl>
          </a:graphicData>
        </a:graphic>
      </p:graphicFrame>
      <p:graphicFrame>
        <p:nvGraphicFramePr>
          <p:cNvPr id="7" name="Group 311"/>
          <p:cNvGraphicFramePr>
            <a:graphicFrameLocks noGrp="1"/>
          </p:cNvGraphicFramePr>
          <p:nvPr>
            <p:extLst>
              <p:ext uri="{D42A27DB-BD31-4B8C-83A1-F6EECF244321}">
                <p14:modId xmlns:p14="http://schemas.microsoft.com/office/powerpoint/2010/main" val="3832515833"/>
              </p:ext>
            </p:extLst>
          </p:nvPr>
        </p:nvGraphicFramePr>
        <p:xfrm>
          <a:off x="0" y="3717032"/>
          <a:ext cx="8964488" cy="2917826"/>
        </p:xfrm>
        <a:graphic>
          <a:graphicData uri="http://schemas.openxmlformats.org/drawingml/2006/table">
            <a:tbl>
              <a:tblPr/>
              <a:tblGrid>
                <a:gridCol w="975313"/>
                <a:gridCol w="678503"/>
                <a:gridCol w="704933"/>
                <a:gridCol w="692030"/>
                <a:gridCol w="692030"/>
                <a:gridCol w="692030"/>
                <a:gridCol w="692030"/>
                <a:gridCol w="692030"/>
                <a:gridCol w="692030"/>
                <a:gridCol w="754941"/>
                <a:gridCol w="566206"/>
                <a:gridCol w="566206"/>
                <a:gridCol w="566206"/>
              </a:tblGrid>
              <a:tr h="490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教育程度</a:t>
                      </a:r>
                    </a:p>
                  </a:txBody>
                  <a:tcPr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3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91</a:t>
                      </a:r>
                      <a:r>
                        <a:rPr kumimoji="1" lang="zh-TW" altLang="en-US" sz="13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年</a:t>
                      </a:r>
                      <a:endParaRPr kumimoji="1" lang="en-US" altLang="zh-TW" sz="13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3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92</a:t>
                      </a:r>
                      <a:r>
                        <a:rPr kumimoji="1" lang="zh-TW" altLang="en-US" sz="13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年</a:t>
                      </a:r>
                    </a:p>
                  </a:txBody>
                  <a:tcPr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3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93</a:t>
                      </a:r>
                      <a:r>
                        <a:rPr kumimoji="1" lang="zh-TW" altLang="en-US" sz="13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年</a:t>
                      </a:r>
                    </a:p>
                  </a:txBody>
                  <a:tcPr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3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94</a:t>
                      </a:r>
                      <a:r>
                        <a:rPr kumimoji="1" lang="zh-TW" altLang="en-US" sz="13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年</a:t>
                      </a:r>
                    </a:p>
                  </a:txBody>
                  <a:tcPr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3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95</a:t>
                      </a:r>
                      <a:r>
                        <a:rPr kumimoji="1" lang="zh-TW" altLang="en-US" sz="13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p>
                  </a:txBody>
                  <a:tcPr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3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96</a:t>
                      </a:r>
                      <a:r>
                        <a:rPr kumimoji="1" lang="zh-TW" altLang="en-US" sz="13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p>
                  </a:txBody>
                  <a:tcPr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3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97</a:t>
                      </a:r>
                      <a:r>
                        <a:rPr kumimoji="1" lang="zh-TW" altLang="en-US" sz="13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p>
                  </a:txBody>
                  <a:tcPr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3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98</a:t>
                      </a:r>
                      <a:r>
                        <a:rPr kumimoji="1" lang="zh-TW" altLang="en-US" sz="13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p>
                  </a:txBody>
                  <a:tcPr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3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99</a:t>
                      </a:r>
                      <a:r>
                        <a:rPr kumimoji="1" lang="zh-TW" altLang="en-US" sz="13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endParaRPr kumimoji="1" lang="en-US" altLang="zh-TW" sz="13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3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100</a:t>
                      </a:r>
                      <a:r>
                        <a:rPr kumimoji="1" lang="zh-TW" altLang="en-US" sz="13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endParaRPr kumimoji="1" lang="en-US" altLang="zh-TW" sz="13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3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101</a:t>
                      </a:r>
                      <a:r>
                        <a:rPr kumimoji="1" lang="zh-TW" altLang="en-US" sz="13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endParaRPr kumimoji="1" lang="en-US" altLang="zh-TW" sz="13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3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102</a:t>
                      </a:r>
                      <a:r>
                        <a:rPr kumimoji="1" lang="zh-TW" altLang="en-US" sz="13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a:t>
                      </a:r>
                      <a:endParaRPr kumimoji="1" lang="en-US" altLang="zh-TW" sz="13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國中及以下</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26,720</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26,052</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26,646</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27,247</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27,294</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27,725</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28,180</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25,698</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26,358</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26,840</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27,519</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27,713</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33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高中（職）</a:t>
                      </a:r>
                    </a:p>
                  </a:txBody>
                  <a:tcPr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29,782</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29,507</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a:noFill/>
                    </a:lnR>
                    <a:lnT>
                      <a:noFill/>
                    </a:lnT>
                    <a:lnB>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29,658</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a:noFill/>
                    </a:lnR>
                    <a:lnT>
                      <a:noFill/>
                    </a:lnT>
                    <a:lnB>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30,183</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a:noFill/>
                    </a:lnR>
                    <a:lnT>
                      <a:noFill/>
                    </a:lnT>
                    <a:lnB>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30,123</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a:noFill/>
                    </a:lnR>
                    <a:lnT>
                      <a:noFill/>
                    </a:lnT>
                    <a:lnB>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30,308</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a:noFill/>
                    </a:lnR>
                    <a:lnT>
                      <a:noFill/>
                    </a:lnT>
                    <a:lnB>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30,256</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a:noFill/>
                    </a:lnR>
                    <a:lnT>
                      <a:noFill/>
                    </a:lnT>
                    <a:lnB>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29,065</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a:noFill/>
                    </a:lnR>
                    <a:lnT>
                      <a:noFill/>
                    </a:lnT>
                    <a:lnB>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29,509</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cap="flat">
                      <a:noFill/>
                    </a:lnR>
                    <a:lnT>
                      <a:noFill/>
                    </a:lnT>
                    <a:lnB>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29,916</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cap="flat">
                      <a:noFill/>
                    </a:lnR>
                    <a:lnT>
                      <a:noFill/>
                    </a:lnT>
                    <a:lnB>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30,264</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cap="flat">
                      <a:noFill/>
                    </a:lnR>
                    <a:lnT>
                      <a:noFill/>
                    </a:lnT>
                    <a:lnB>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30,370</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cap="flat">
                      <a:noFill/>
                    </a:lnR>
                    <a:lnT>
                      <a:noFill/>
                    </a:lnT>
                    <a:lnB>
                      <a:noFill/>
                    </a:lnB>
                    <a:lnTlToBr>
                      <a:noFill/>
                    </a:lnTlToBr>
                    <a:lnBlToTr>
                      <a:noFill/>
                    </a:lnBlToTr>
                    <a:noFill/>
                  </a:tcPr>
                </a:tc>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專科</a:t>
                      </a:r>
                    </a:p>
                  </a:txBody>
                  <a:tcPr anchor="ct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36,115</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algn="ctr" fontAlgn="ctr"/>
                      <a:r>
                        <a:rPr lang="en-US" altLang="zh-TW" sz="1300" b="0" i="0" u="none" strike="noStrike" smtClean="0">
                          <a:solidFill>
                            <a:srgbClr val="000000"/>
                          </a:solidFill>
                          <a:latin typeface="Times New Roman" pitchFamily="18" charset="0"/>
                          <a:ea typeface="標楷體" pitchFamily="65" charset="-120"/>
                          <a:cs typeface="Times New Roman" pitchFamily="18" charset="0"/>
                        </a:rPr>
                        <a:t>35,828</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a:noFill/>
                    </a:lnR>
                    <a:lnT>
                      <a:noFill/>
                    </a:lnT>
                    <a:lnB cap="flat">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36,389</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a:noFill/>
                    </a:lnR>
                    <a:lnT>
                      <a:noFill/>
                    </a:lnT>
                    <a:lnB cap="flat">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36,688</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a:noFill/>
                    </a:lnR>
                    <a:lnT>
                      <a:noFill/>
                    </a:lnT>
                    <a:lnB cap="flat">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36,409</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a:noFill/>
                    </a:lnR>
                    <a:lnT>
                      <a:noFill/>
                    </a:lnT>
                    <a:lnB cap="flat">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36,496</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a:noFill/>
                    </a:lnR>
                    <a:lnT>
                      <a:noFill/>
                    </a:lnT>
                    <a:lnB cap="flat">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37,296</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a:noFill/>
                    </a:lnR>
                    <a:lnT>
                      <a:noFill/>
                    </a:lnT>
                    <a:lnB cap="flat">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36,114</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a:noFill/>
                    </a:lnR>
                    <a:lnT>
                      <a:noFill/>
                    </a:lnT>
                    <a:lnB cap="flat">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36,976</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cap="flat">
                      <a:noFill/>
                    </a:lnR>
                    <a:lnT>
                      <a:noFill/>
                    </a:lnT>
                    <a:lnB cap="flat">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37,669</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cap="flat">
                      <a:noFill/>
                    </a:lnR>
                    <a:lnT>
                      <a:noFill/>
                    </a:lnT>
                    <a:lnB cap="flat">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37,640</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cap="flat">
                      <a:noFill/>
                    </a:lnR>
                    <a:lnT>
                      <a:noFill/>
                    </a:lnT>
                    <a:lnB cap="flat">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37,890</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cap="flat">
                      <a:noFill/>
                    </a:lnR>
                    <a:lnT>
                      <a:noFill/>
                    </a:lnT>
                    <a:lnB cap="flat">
                      <a:noFill/>
                    </a:lnB>
                    <a:lnTlToBr>
                      <a:noFill/>
                    </a:lnTlToBr>
                    <a:lnBlToTr>
                      <a:noFill/>
                    </a:lnBlToTr>
                    <a:noFill/>
                  </a:tcPr>
                </a:tc>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3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大學及以上</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13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anchor="ct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49,274</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48,853</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a:noFill/>
                    </a:lnR>
                    <a:lnT>
                      <a:noFill/>
                    </a:lnT>
                    <a:lnB cap="flat">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47,363</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a:noFill/>
                    </a:lnR>
                    <a:lnT>
                      <a:noFill/>
                    </a:lnT>
                    <a:lnB cap="flat">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46,362</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a:noFill/>
                    </a:lnR>
                    <a:lnT>
                      <a:noFill/>
                    </a:lnT>
                    <a:lnB cap="flat">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45,806</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a:noFill/>
                    </a:lnR>
                    <a:lnT>
                      <a:noFill/>
                    </a:lnT>
                    <a:lnB cap="flat">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44,972</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a:noFill/>
                    </a:lnR>
                    <a:lnT>
                      <a:noFill/>
                    </a:lnT>
                    <a:lnB cap="flat">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44,239</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a:noFill/>
                    </a:lnR>
                    <a:lnT>
                      <a:noFill/>
                    </a:lnT>
                    <a:lnB cap="flat">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42,388</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a:noFill/>
                    </a:lnR>
                    <a:lnT>
                      <a:noFill/>
                    </a:lnT>
                    <a:lnB cap="flat">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42,550</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cap="flat">
                      <a:noFill/>
                    </a:lnR>
                    <a:lnT>
                      <a:noFill/>
                    </a:lnT>
                    <a:lnB cap="flat">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42,870</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cap="flat">
                      <a:noFill/>
                    </a:lnR>
                    <a:lnT>
                      <a:noFill/>
                    </a:lnT>
                    <a:lnB cap="flat">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41,032</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cap="flat">
                      <a:noFill/>
                    </a:lnR>
                    <a:lnT>
                      <a:noFill/>
                    </a:lnT>
                    <a:lnB cap="flat">
                      <a:noFill/>
                    </a:lnB>
                    <a:lnTlToBr>
                      <a:noFill/>
                    </a:lnTlToBr>
                    <a:lnBlToTr>
                      <a:noFill/>
                    </a:lnBlToTr>
                    <a:noFill/>
                  </a:tcPr>
                </a:tc>
                <a:tc>
                  <a:txBody>
                    <a:bodyPr/>
                    <a:lstStyle/>
                    <a:p>
                      <a:pPr algn="ctr" fontAlgn="ct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41,069</a:t>
                      </a:r>
                      <a:endParaRPr lang="en-US" altLang="zh-TW" sz="1300" b="0" i="0" u="none" strike="noStrike" dirty="0">
                        <a:solidFill>
                          <a:srgbClr val="000000"/>
                        </a:solidFill>
                        <a:latin typeface="Times New Roman" pitchFamily="18" charset="0"/>
                        <a:ea typeface="標楷體" pitchFamily="65" charset="-120"/>
                        <a:cs typeface="Times New Roman" pitchFamily="18" charset="0"/>
                      </a:endParaRPr>
                    </a:p>
                  </a:txBody>
                  <a:tcPr marL="0" marR="0" marT="0" marB="0" anchor="ctr">
                    <a:lnL>
                      <a:noFill/>
                    </a:lnL>
                    <a:lnR cap="flat">
                      <a:noFill/>
                    </a:lnR>
                    <a:lnT>
                      <a:noFill/>
                    </a:lnT>
                    <a:lnB cap="flat">
                      <a:noFill/>
                    </a:lnB>
                    <a:lnTlToBr>
                      <a:noFill/>
                    </a:lnTlToBr>
                    <a:lnBlToTr>
                      <a:noFill/>
                    </a:lnBlToTr>
                    <a:noFill/>
                  </a:tcPr>
                </a:tc>
              </a:tr>
            </a:tbl>
          </a:graphicData>
        </a:graphic>
      </p:graphicFrame>
      <p:sp>
        <p:nvSpPr>
          <p:cNvPr id="32862" name="Text Box 4"/>
          <p:cNvSpPr txBox="1">
            <a:spLocks noChangeArrowheads="1"/>
          </p:cNvSpPr>
          <p:nvPr/>
        </p:nvSpPr>
        <p:spPr bwMode="auto">
          <a:xfrm>
            <a:off x="357188" y="3214688"/>
            <a:ext cx="2319337" cy="369887"/>
          </a:xfrm>
          <a:prstGeom prst="rect">
            <a:avLst/>
          </a:prstGeom>
          <a:noFill/>
          <a:ln w="9525">
            <a:noFill/>
            <a:miter lim="800000"/>
            <a:headEnd/>
            <a:tailEnd/>
          </a:ln>
        </p:spPr>
        <p:txBody>
          <a:bodyPr wrap="none">
            <a:spAutoFit/>
          </a:bodyPr>
          <a:lstStyle/>
          <a:p>
            <a:r>
              <a:rPr lang="zh-TW" altLang="en-US" dirty="0">
                <a:ea typeface="標楷體" pitchFamily="65" charset="-120"/>
              </a:rPr>
              <a:t>表四 薪資與教育程度</a:t>
            </a:r>
          </a:p>
        </p:txBody>
      </p:sp>
      <p:sp>
        <p:nvSpPr>
          <p:cNvPr id="32864" name="投影片編號版面配置區 8"/>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E68B00A-E977-4161-A2A6-506349323128}" type="slidenum">
              <a:rPr lang="en-US" altLang="zh-TW" smtClean="0">
                <a:ea typeface="新細明體" pitchFamily="18" charset="-120"/>
              </a:rPr>
              <a:pPr/>
              <a:t>7</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71500" y="357188"/>
            <a:ext cx="7786688" cy="1143000"/>
          </a:xfrm>
        </p:spPr>
        <p:txBody>
          <a:bodyPr/>
          <a:lstStyle/>
          <a:p>
            <a:pPr eaLnBrk="1" hangingPunct="1">
              <a:defRPr/>
            </a:pPr>
            <a:r>
              <a:rPr lang="en-US" altLang="zh-TW" dirty="0" smtClean="0"/>
              <a:t>On-The-Job Training</a:t>
            </a:r>
          </a:p>
        </p:txBody>
      </p:sp>
      <p:sp>
        <p:nvSpPr>
          <p:cNvPr id="62467" name="Rectangle 3"/>
          <p:cNvSpPr>
            <a:spLocks noGrp="1" noChangeArrowheads="1"/>
          </p:cNvSpPr>
          <p:nvPr>
            <p:ph type="body" idx="1"/>
          </p:nvPr>
        </p:nvSpPr>
        <p:spPr>
          <a:xfrm>
            <a:off x="500063" y="1714500"/>
            <a:ext cx="8001000" cy="4572000"/>
          </a:xfrm>
          <a:noFill/>
        </p:spPr>
        <p:txBody>
          <a:bodyPr/>
          <a:lstStyle/>
          <a:p>
            <a:pPr eaLnBrk="1" hangingPunct="1">
              <a:spcAft>
                <a:spcPts val="1200"/>
              </a:spcAft>
            </a:pPr>
            <a:r>
              <a:rPr lang="en-US" altLang="zh-TW" smtClean="0"/>
              <a:t>Most workers augment their human capital stock through on-the-job training (OJT) after completing education investments.</a:t>
            </a:r>
            <a:endParaRPr lang="en-US" altLang="zh-TW" sz="1200" smtClean="0"/>
          </a:p>
          <a:p>
            <a:pPr eaLnBrk="1" hangingPunct="1">
              <a:spcAft>
                <a:spcPts val="1200"/>
              </a:spcAft>
            </a:pPr>
            <a:r>
              <a:rPr lang="en-US" altLang="zh-TW" smtClean="0"/>
              <a:t>Two types of OJT:</a:t>
            </a:r>
          </a:p>
          <a:p>
            <a:pPr lvl="1" eaLnBrk="1" hangingPunct="1">
              <a:spcAft>
                <a:spcPts val="1200"/>
              </a:spcAft>
            </a:pPr>
            <a:r>
              <a:rPr lang="en-US" altLang="zh-TW" sz="2400" smtClean="0"/>
              <a:t>General: training that is useful at all firms once it is acquired.</a:t>
            </a:r>
          </a:p>
          <a:p>
            <a:pPr lvl="1" eaLnBrk="1" hangingPunct="1">
              <a:spcAft>
                <a:spcPts val="1200"/>
              </a:spcAft>
            </a:pPr>
            <a:r>
              <a:rPr lang="en-US" altLang="zh-TW" sz="2400" smtClean="0"/>
              <a:t>Specific: training that is useful only at the firm where it is acquired.</a:t>
            </a:r>
          </a:p>
        </p:txBody>
      </p:sp>
      <p:sp>
        <p:nvSpPr>
          <p:cNvPr id="62468" name="投影片編號版面配置區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386F8E3E-0B15-45C3-ACDF-9D50206C74DE}" type="slidenum">
              <a:rPr lang="en-US" altLang="zh-TW" smtClean="0">
                <a:ea typeface="新細明體" pitchFamily="18" charset="-120"/>
              </a:rPr>
              <a:pPr/>
              <a:t>70</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571500" y="285750"/>
            <a:ext cx="8229600" cy="1033463"/>
          </a:xfrm>
        </p:spPr>
        <p:txBody>
          <a:bodyPr/>
          <a:lstStyle/>
          <a:p>
            <a:pPr eaLnBrk="1" hangingPunct="1">
              <a:defRPr/>
            </a:pPr>
            <a:r>
              <a:rPr lang="en-US" altLang="zh-TW" dirty="0" smtClean="0"/>
              <a:t>Implications</a:t>
            </a:r>
          </a:p>
        </p:txBody>
      </p:sp>
      <p:sp>
        <p:nvSpPr>
          <p:cNvPr id="63491" name="Rectangle 3"/>
          <p:cNvSpPr>
            <a:spLocks noGrp="1" noChangeArrowheads="1"/>
          </p:cNvSpPr>
          <p:nvPr>
            <p:ph type="body" idx="1"/>
          </p:nvPr>
        </p:nvSpPr>
        <p:spPr>
          <a:xfrm>
            <a:off x="428625" y="1571625"/>
            <a:ext cx="7929563" cy="4648200"/>
          </a:xfrm>
          <a:noFill/>
        </p:spPr>
        <p:txBody>
          <a:bodyPr/>
          <a:lstStyle/>
          <a:p>
            <a:pPr eaLnBrk="1" hangingPunct="1">
              <a:spcAft>
                <a:spcPts val="1200"/>
              </a:spcAft>
            </a:pPr>
            <a:r>
              <a:rPr lang="en-US" altLang="zh-TW" smtClean="0"/>
              <a:t>Firms only provide general training if they do not pay the costs.</a:t>
            </a:r>
            <a:endParaRPr lang="en-US" altLang="zh-TW" sz="1200" smtClean="0"/>
          </a:p>
          <a:p>
            <a:pPr eaLnBrk="1" hangingPunct="1">
              <a:spcAft>
                <a:spcPts val="1200"/>
              </a:spcAft>
            </a:pPr>
            <a:r>
              <a:rPr lang="en-US" altLang="zh-TW" smtClean="0"/>
              <a:t>In order for the firm to willingly pay some of the costs of specific training, the firm must share in the returns to specific training. Engaging in specific training eliminates the possibility of the worker separating from the job in the post-training period.</a:t>
            </a:r>
          </a:p>
        </p:txBody>
      </p:sp>
      <p:sp>
        <p:nvSpPr>
          <p:cNvPr id="63492" name="投影片編號版面配置區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A5DB0CC4-A185-4FF9-85EC-11D1ECAB48C9}" type="slidenum">
              <a:rPr lang="en-US" altLang="zh-TW" smtClean="0">
                <a:ea typeface="新細明體" pitchFamily="18" charset="-120"/>
              </a:rPr>
              <a:pPr/>
              <a:t>71</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28625" y="214313"/>
            <a:ext cx="8229600" cy="1285875"/>
          </a:xfrm>
        </p:spPr>
        <p:txBody>
          <a:bodyPr>
            <a:normAutofit fontScale="90000"/>
          </a:bodyPr>
          <a:lstStyle/>
          <a:p>
            <a:pPr eaLnBrk="1" hangingPunct="1">
              <a:defRPr/>
            </a:pPr>
            <a:r>
              <a:rPr lang="en-US" altLang="zh-TW" dirty="0" smtClean="0"/>
              <a:t>The Acquisition of Human Capital Over the Life Cycle</a:t>
            </a:r>
          </a:p>
        </p:txBody>
      </p:sp>
      <p:grpSp>
        <p:nvGrpSpPr>
          <p:cNvPr id="64515" name="Group 22"/>
          <p:cNvGrpSpPr>
            <a:grpSpLocks/>
          </p:cNvGrpSpPr>
          <p:nvPr/>
        </p:nvGrpSpPr>
        <p:grpSpPr bwMode="auto">
          <a:xfrm>
            <a:off x="642938" y="1785938"/>
            <a:ext cx="4811712" cy="4572000"/>
            <a:chOff x="3595" y="1895"/>
            <a:chExt cx="6100" cy="5391"/>
          </a:xfrm>
        </p:grpSpPr>
        <p:sp>
          <p:nvSpPr>
            <p:cNvPr id="275479" name="Arc 23"/>
            <p:cNvSpPr>
              <a:spLocks/>
            </p:cNvSpPr>
            <p:nvPr/>
          </p:nvSpPr>
          <p:spPr bwMode="auto">
            <a:xfrm flipV="1">
              <a:off x="3822" y="3054"/>
              <a:ext cx="3425" cy="36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a:effectLst/>
          </p:spPr>
          <p:txBody>
            <a:bodyPr/>
            <a:lstStyle/>
            <a:p>
              <a:pPr>
                <a:defRPr/>
              </a:pPr>
              <a:endParaRPr kumimoji="0" lang="zh-TW" altLang="en-US">
                <a:solidFill>
                  <a:srgbClr val="000000"/>
                </a:solidFill>
                <a:latin typeface="Arial" charset="0"/>
                <a:ea typeface="+mn-ea"/>
              </a:endParaRPr>
            </a:p>
          </p:txBody>
        </p:sp>
        <p:grpSp>
          <p:nvGrpSpPr>
            <p:cNvPr id="64519" name="Group 24"/>
            <p:cNvGrpSpPr>
              <a:grpSpLocks/>
            </p:cNvGrpSpPr>
            <p:nvPr/>
          </p:nvGrpSpPr>
          <p:grpSpPr bwMode="auto">
            <a:xfrm>
              <a:off x="3595" y="1895"/>
              <a:ext cx="6100" cy="5391"/>
              <a:chOff x="3595" y="1895"/>
              <a:chExt cx="6100" cy="5391"/>
            </a:xfrm>
          </p:grpSpPr>
          <p:sp>
            <p:nvSpPr>
              <p:cNvPr id="275481" name="Line 25"/>
              <p:cNvSpPr>
                <a:spLocks noChangeShapeType="1"/>
              </p:cNvSpPr>
              <p:nvPr/>
            </p:nvSpPr>
            <p:spPr bwMode="auto">
              <a:xfrm>
                <a:off x="3822" y="2262"/>
                <a:ext cx="0" cy="4468"/>
              </a:xfrm>
              <a:prstGeom prst="line">
                <a:avLst/>
              </a:prstGeom>
              <a:noFill/>
              <a:ln w="12700">
                <a:solidFill>
                  <a:srgbClr val="00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75482" name="Line 26"/>
              <p:cNvSpPr>
                <a:spLocks noChangeShapeType="1"/>
              </p:cNvSpPr>
              <p:nvPr/>
            </p:nvSpPr>
            <p:spPr bwMode="auto">
              <a:xfrm>
                <a:off x="3808" y="6717"/>
                <a:ext cx="3961" cy="0"/>
              </a:xfrm>
              <a:prstGeom prst="line">
                <a:avLst/>
              </a:prstGeom>
              <a:noFill/>
              <a:ln w="12700">
                <a:solidFill>
                  <a:srgbClr val="00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75483" name="Line 27"/>
              <p:cNvSpPr>
                <a:spLocks noChangeShapeType="1"/>
              </p:cNvSpPr>
              <p:nvPr/>
            </p:nvSpPr>
            <p:spPr bwMode="auto">
              <a:xfrm>
                <a:off x="3839" y="4705"/>
                <a:ext cx="3570" cy="0"/>
              </a:xfrm>
              <a:prstGeom prst="line">
                <a:avLst/>
              </a:prstGeom>
              <a:noFill/>
              <a:ln w="15875">
                <a:solidFill>
                  <a:srgbClr val="FF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75484" name="Line 28"/>
              <p:cNvSpPr>
                <a:spLocks noChangeShapeType="1"/>
              </p:cNvSpPr>
              <p:nvPr/>
            </p:nvSpPr>
            <p:spPr bwMode="auto">
              <a:xfrm>
                <a:off x="3822" y="3917"/>
                <a:ext cx="3570" cy="0"/>
              </a:xfrm>
              <a:prstGeom prst="line">
                <a:avLst/>
              </a:prstGeom>
              <a:noFill/>
              <a:ln w="9525">
                <a:solidFill>
                  <a:srgbClr val="FF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75485" name="Line 29"/>
              <p:cNvSpPr>
                <a:spLocks noChangeShapeType="1"/>
              </p:cNvSpPr>
              <p:nvPr/>
            </p:nvSpPr>
            <p:spPr bwMode="auto">
              <a:xfrm>
                <a:off x="6873" y="4765"/>
                <a:ext cx="0" cy="1954"/>
              </a:xfrm>
              <a:prstGeom prst="line">
                <a:avLst/>
              </a:prstGeom>
              <a:noFill/>
              <a:ln w="6350">
                <a:solidFill>
                  <a:srgbClr val="000000"/>
                </a:solidFill>
                <a:prstDash val="sysDot"/>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64525" name="Rectangle 30"/>
              <p:cNvSpPr>
                <a:spLocks noChangeArrowheads="1"/>
              </p:cNvSpPr>
              <p:nvPr/>
            </p:nvSpPr>
            <p:spPr bwMode="auto">
              <a:xfrm>
                <a:off x="7052" y="2740"/>
                <a:ext cx="477" cy="449"/>
              </a:xfrm>
              <a:prstGeom prst="rect">
                <a:avLst/>
              </a:prstGeom>
              <a:noFill/>
              <a:ln w="6350">
                <a:noFill/>
                <a:miter lim="800000"/>
                <a:headEnd/>
                <a:tailEnd/>
              </a:ln>
            </p:spPr>
            <p:txBody>
              <a:bodyPr lIns="12700" tIns="12700" rIns="12700" bIns="12700"/>
              <a:lstStyle/>
              <a:p>
                <a:r>
                  <a:rPr kumimoji="0" lang="en-US" altLang="zh-TW" sz="1600" i="1">
                    <a:solidFill>
                      <a:srgbClr val="000000"/>
                    </a:solidFill>
                    <a:latin typeface="Verdana" pitchFamily="34" charset="0"/>
                  </a:rPr>
                  <a:t>MC</a:t>
                </a:r>
                <a:endParaRPr kumimoji="0" lang="en-US" altLang="zh-TW" sz="1600">
                  <a:solidFill>
                    <a:srgbClr val="000000"/>
                  </a:solidFill>
                  <a:latin typeface="Verdana" pitchFamily="34" charset="0"/>
                </a:endParaRPr>
              </a:p>
            </p:txBody>
          </p:sp>
          <p:sp>
            <p:nvSpPr>
              <p:cNvPr id="64526" name="Rectangle 31"/>
              <p:cNvSpPr>
                <a:spLocks noChangeArrowheads="1"/>
              </p:cNvSpPr>
              <p:nvPr/>
            </p:nvSpPr>
            <p:spPr bwMode="auto">
              <a:xfrm>
                <a:off x="7490" y="3766"/>
                <a:ext cx="785" cy="393"/>
              </a:xfrm>
              <a:prstGeom prst="rect">
                <a:avLst/>
              </a:prstGeom>
              <a:noFill/>
              <a:ln w="6350">
                <a:noFill/>
                <a:miter lim="800000"/>
                <a:headEnd/>
                <a:tailEnd/>
              </a:ln>
            </p:spPr>
            <p:txBody>
              <a:bodyPr lIns="12700" tIns="12700" rIns="12700" bIns="12700"/>
              <a:lstStyle/>
              <a:p>
                <a:r>
                  <a:rPr kumimoji="0" lang="en-US" altLang="zh-TW" sz="1600" i="1">
                    <a:solidFill>
                      <a:srgbClr val="000000"/>
                    </a:solidFill>
                    <a:latin typeface="Verdana" pitchFamily="34" charset="0"/>
                  </a:rPr>
                  <a:t>MR</a:t>
                </a:r>
                <a:r>
                  <a:rPr kumimoji="0" lang="en-US" altLang="zh-TW" sz="1600" baseline="-25000">
                    <a:solidFill>
                      <a:srgbClr val="000000"/>
                    </a:solidFill>
                    <a:latin typeface="Verdana" pitchFamily="34" charset="0"/>
                  </a:rPr>
                  <a:t>20</a:t>
                </a:r>
                <a:endParaRPr kumimoji="0" lang="en-US" altLang="zh-TW" sz="1600">
                  <a:solidFill>
                    <a:srgbClr val="000000"/>
                  </a:solidFill>
                  <a:latin typeface="Verdana" pitchFamily="34" charset="0"/>
                </a:endParaRPr>
              </a:p>
            </p:txBody>
          </p:sp>
          <p:sp>
            <p:nvSpPr>
              <p:cNvPr id="64527" name="Rectangle 32"/>
              <p:cNvSpPr>
                <a:spLocks noChangeArrowheads="1"/>
              </p:cNvSpPr>
              <p:nvPr/>
            </p:nvSpPr>
            <p:spPr bwMode="auto">
              <a:xfrm>
                <a:off x="7490" y="4494"/>
                <a:ext cx="724" cy="453"/>
              </a:xfrm>
              <a:prstGeom prst="rect">
                <a:avLst/>
              </a:prstGeom>
              <a:noFill/>
              <a:ln w="6350">
                <a:noFill/>
                <a:miter lim="800000"/>
                <a:headEnd/>
                <a:tailEnd/>
              </a:ln>
            </p:spPr>
            <p:txBody>
              <a:bodyPr lIns="12700" tIns="12700" rIns="12700" bIns="12700"/>
              <a:lstStyle/>
              <a:p>
                <a:r>
                  <a:rPr kumimoji="0" lang="en-US" altLang="zh-TW" sz="1600" i="1">
                    <a:solidFill>
                      <a:srgbClr val="000000"/>
                    </a:solidFill>
                    <a:latin typeface="Verdana" pitchFamily="34" charset="0"/>
                  </a:rPr>
                  <a:t>MR</a:t>
                </a:r>
                <a:r>
                  <a:rPr kumimoji="0" lang="en-US" altLang="zh-TW" sz="1600" baseline="-25000">
                    <a:solidFill>
                      <a:srgbClr val="000000"/>
                    </a:solidFill>
                    <a:latin typeface="Verdana" pitchFamily="34" charset="0"/>
                  </a:rPr>
                  <a:t>30</a:t>
                </a:r>
                <a:endParaRPr kumimoji="0" lang="en-US" altLang="zh-TW" sz="1600">
                  <a:solidFill>
                    <a:srgbClr val="000000"/>
                  </a:solidFill>
                  <a:latin typeface="Verdana" pitchFamily="34" charset="0"/>
                </a:endParaRPr>
              </a:p>
            </p:txBody>
          </p:sp>
          <p:sp>
            <p:nvSpPr>
              <p:cNvPr id="64528" name="Rectangle 33"/>
              <p:cNvSpPr>
                <a:spLocks noChangeArrowheads="1"/>
              </p:cNvSpPr>
              <p:nvPr/>
            </p:nvSpPr>
            <p:spPr bwMode="auto">
              <a:xfrm>
                <a:off x="3595" y="1895"/>
                <a:ext cx="1087" cy="382"/>
              </a:xfrm>
              <a:prstGeom prst="rect">
                <a:avLst/>
              </a:prstGeom>
              <a:noFill/>
              <a:ln w="6350">
                <a:noFill/>
                <a:miter lim="800000"/>
                <a:headEnd/>
                <a:tailEnd/>
              </a:ln>
            </p:spPr>
            <p:txBody>
              <a:bodyPr lIns="12700" tIns="12700" rIns="12700" bIns="12700"/>
              <a:lstStyle/>
              <a:p>
                <a:r>
                  <a:rPr kumimoji="0" lang="en-US" altLang="zh-TW" sz="1600">
                    <a:solidFill>
                      <a:srgbClr val="000000"/>
                    </a:solidFill>
                    <a:latin typeface="Verdana" pitchFamily="34" charset="0"/>
                  </a:rPr>
                  <a:t>Dollars</a:t>
                </a:r>
              </a:p>
            </p:txBody>
          </p:sp>
          <p:sp>
            <p:nvSpPr>
              <p:cNvPr id="64529" name="Rectangle 34"/>
              <p:cNvSpPr>
                <a:spLocks noChangeArrowheads="1"/>
              </p:cNvSpPr>
              <p:nvPr/>
            </p:nvSpPr>
            <p:spPr bwMode="auto">
              <a:xfrm>
                <a:off x="3752" y="6786"/>
                <a:ext cx="239" cy="350"/>
              </a:xfrm>
              <a:prstGeom prst="rect">
                <a:avLst/>
              </a:prstGeom>
              <a:noFill/>
              <a:ln w="6350">
                <a:noFill/>
                <a:miter lim="800000"/>
                <a:headEnd/>
                <a:tailEnd/>
              </a:ln>
            </p:spPr>
            <p:txBody>
              <a:bodyPr lIns="12700" tIns="12700" rIns="12700" bIns="12700"/>
              <a:lstStyle/>
              <a:p>
                <a:r>
                  <a:rPr kumimoji="0" lang="en-US" altLang="zh-TW" sz="1600">
                    <a:solidFill>
                      <a:srgbClr val="000000"/>
                    </a:solidFill>
                    <a:latin typeface="Verdana" pitchFamily="34" charset="0"/>
                  </a:rPr>
                  <a:t>0</a:t>
                </a:r>
              </a:p>
            </p:txBody>
          </p:sp>
          <p:sp>
            <p:nvSpPr>
              <p:cNvPr id="64530" name="Rectangle 35"/>
              <p:cNvSpPr>
                <a:spLocks noChangeArrowheads="1"/>
              </p:cNvSpPr>
              <p:nvPr/>
            </p:nvSpPr>
            <p:spPr bwMode="auto">
              <a:xfrm>
                <a:off x="6644" y="6724"/>
                <a:ext cx="573" cy="513"/>
              </a:xfrm>
              <a:prstGeom prst="rect">
                <a:avLst/>
              </a:prstGeom>
              <a:noFill/>
              <a:ln w="6350">
                <a:noFill/>
                <a:miter lim="800000"/>
                <a:headEnd/>
                <a:tailEnd/>
              </a:ln>
            </p:spPr>
            <p:txBody>
              <a:bodyPr lIns="12700" tIns="12700" rIns="12700" bIns="12700"/>
              <a:lstStyle/>
              <a:p>
                <a:r>
                  <a:rPr kumimoji="0" lang="en-US" altLang="zh-TW" sz="1600" i="1">
                    <a:solidFill>
                      <a:srgbClr val="000000"/>
                    </a:solidFill>
                    <a:latin typeface="Verdana" pitchFamily="34" charset="0"/>
                  </a:rPr>
                  <a:t>Q</a:t>
                </a:r>
                <a:r>
                  <a:rPr kumimoji="0" lang="en-US" altLang="zh-TW" sz="1600" baseline="-25000">
                    <a:solidFill>
                      <a:srgbClr val="000000"/>
                    </a:solidFill>
                    <a:latin typeface="Verdana" pitchFamily="34" charset="0"/>
                  </a:rPr>
                  <a:t>30</a:t>
                </a:r>
                <a:endParaRPr kumimoji="0" lang="en-US" altLang="zh-TW" sz="1600">
                  <a:solidFill>
                    <a:srgbClr val="000000"/>
                  </a:solidFill>
                  <a:latin typeface="Verdana" pitchFamily="34" charset="0"/>
                </a:endParaRPr>
              </a:p>
            </p:txBody>
          </p:sp>
          <p:sp>
            <p:nvSpPr>
              <p:cNvPr id="64531" name="Rectangle 36"/>
              <p:cNvSpPr>
                <a:spLocks noChangeArrowheads="1"/>
              </p:cNvSpPr>
              <p:nvPr/>
            </p:nvSpPr>
            <p:spPr bwMode="auto">
              <a:xfrm>
                <a:off x="7061" y="6724"/>
                <a:ext cx="463" cy="519"/>
              </a:xfrm>
              <a:prstGeom prst="rect">
                <a:avLst/>
              </a:prstGeom>
              <a:noFill/>
              <a:ln w="6350">
                <a:noFill/>
                <a:miter lim="800000"/>
                <a:headEnd/>
                <a:tailEnd/>
              </a:ln>
            </p:spPr>
            <p:txBody>
              <a:bodyPr lIns="12700" tIns="12700" rIns="12700" bIns="12700"/>
              <a:lstStyle/>
              <a:p>
                <a:r>
                  <a:rPr kumimoji="0" lang="en-US" altLang="zh-TW" sz="1600" i="1">
                    <a:solidFill>
                      <a:srgbClr val="000000"/>
                    </a:solidFill>
                    <a:latin typeface="Verdana" pitchFamily="34" charset="0"/>
                  </a:rPr>
                  <a:t>Q</a:t>
                </a:r>
                <a:r>
                  <a:rPr kumimoji="0" lang="en-US" altLang="zh-TW" sz="1600" baseline="-25000">
                    <a:solidFill>
                      <a:srgbClr val="000000"/>
                    </a:solidFill>
                    <a:latin typeface="Verdana" pitchFamily="34" charset="0"/>
                  </a:rPr>
                  <a:t>20</a:t>
                </a:r>
                <a:endParaRPr kumimoji="0" lang="en-US" altLang="zh-TW" sz="1600">
                  <a:solidFill>
                    <a:srgbClr val="000000"/>
                  </a:solidFill>
                  <a:latin typeface="Verdana" pitchFamily="34" charset="0"/>
                </a:endParaRPr>
              </a:p>
            </p:txBody>
          </p:sp>
          <p:sp>
            <p:nvSpPr>
              <p:cNvPr id="64532" name="Rectangle 37"/>
              <p:cNvSpPr>
                <a:spLocks noChangeArrowheads="1"/>
              </p:cNvSpPr>
              <p:nvPr/>
            </p:nvSpPr>
            <p:spPr bwMode="auto">
              <a:xfrm>
                <a:off x="7580" y="6760"/>
                <a:ext cx="2115" cy="526"/>
              </a:xfrm>
              <a:prstGeom prst="rect">
                <a:avLst/>
              </a:prstGeom>
              <a:noFill/>
              <a:ln w="6350">
                <a:noFill/>
                <a:miter lim="800000"/>
                <a:headEnd/>
                <a:tailEnd/>
              </a:ln>
            </p:spPr>
            <p:txBody>
              <a:bodyPr lIns="12700" tIns="12700" rIns="12700" bIns="12700"/>
              <a:lstStyle/>
              <a:p>
                <a:r>
                  <a:rPr kumimoji="0" lang="en-US" altLang="zh-TW" sz="1600">
                    <a:solidFill>
                      <a:srgbClr val="000000"/>
                    </a:solidFill>
                    <a:latin typeface="Verdana" pitchFamily="34" charset="0"/>
                  </a:rPr>
                  <a:t>Efficiency Units</a:t>
                </a:r>
              </a:p>
            </p:txBody>
          </p:sp>
          <p:sp>
            <p:nvSpPr>
              <p:cNvPr id="275494" name="Line 38"/>
              <p:cNvSpPr>
                <a:spLocks noChangeShapeType="1"/>
              </p:cNvSpPr>
              <p:nvPr/>
            </p:nvSpPr>
            <p:spPr bwMode="auto">
              <a:xfrm>
                <a:off x="7155" y="3913"/>
                <a:ext cx="0" cy="2791"/>
              </a:xfrm>
              <a:prstGeom prst="line">
                <a:avLst/>
              </a:prstGeom>
              <a:noFill/>
              <a:ln w="6350">
                <a:solidFill>
                  <a:srgbClr val="000000"/>
                </a:solidFill>
                <a:prstDash val="sysDot"/>
                <a:round/>
                <a:headEnd type="none" w="med" len="sm"/>
                <a:tailEnd type="none" w="med" len="sm"/>
              </a:ln>
              <a:effectLst/>
            </p:spPr>
            <p:txBody>
              <a:bodyPr/>
              <a:lstStyle/>
              <a:p>
                <a:pPr>
                  <a:defRPr/>
                </a:pPr>
                <a:endParaRPr kumimoji="0" lang="zh-TW" altLang="en-US">
                  <a:solidFill>
                    <a:srgbClr val="000000"/>
                  </a:solidFill>
                  <a:latin typeface="Arial" charset="0"/>
                  <a:ea typeface="+mn-ea"/>
                </a:endParaRPr>
              </a:p>
            </p:txBody>
          </p:sp>
          <p:sp>
            <p:nvSpPr>
              <p:cNvPr id="275495" name="Line 39"/>
              <p:cNvSpPr>
                <a:spLocks noChangeShapeType="1"/>
              </p:cNvSpPr>
              <p:nvPr/>
            </p:nvSpPr>
            <p:spPr bwMode="auto">
              <a:xfrm>
                <a:off x="5606" y="4027"/>
                <a:ext cx="0" cy="588"/>
              </a:xfrm>
              <a:prstGeom prst="line">
                <a:avLst/>
              </a:prstGeom>
              <a:noFill/>
              <a:ln w="9525">
                <a:solidFill>
                  <a:srgbClr val="FF0000"/>
                </a:solidFill>
                <a:round/>
                <a:headEnd/>
                <a:tailEnd type="arrow" w="sm" len="med"/>
              </a:ln>
            </p:spPr>
            <p:txBody>
              <a:bodyPr/>
              <a:lstStyle/>
              <a:p>
                <a:pPr>
                  <a:defRPr/>
                </a:pPr>
                <a:endParaRPr kumimoji="0" lang="zh-TW" altLang="en-US">
                  <a:solidFill>
                    <a:srgbClr val="000000"/>
                  </a:solidFill>
                  <a:latin typeface="Arial" charset="0"/>
                  <a:ea typeface="+mn-ea"/>
                </a:endParaRPr>
              </a:p>
            </p:txBody>
          </p:sp>
          <p:sp>
            <p:nvSpPr>
              <p:cNvPr id="275496" name="Oval 40"/>
              <p:cNvSpPr>
                <a:spLocks noChangeArrowheads="1"/>
              </p:cNvSpPr>
              <p:nvPr/>
            </p:nvSpPr>
            <p:spPr bwMode="auto">
              <a:xfrm>
                <a:off x="7093" y="3862"/>
                <a:ext cx="105" cy="103"/>
              </a:xfrm>
              <a:prstGeom prst="ellipse">
                <a:avLst/>
              </a:prstGeom>
              <a:solidFill>
                <a:srgbClr val="000000"/>
              </a:solidFill>
              <a:ln w="6350">
                <a:noFill/>
                <a:round/>
                <a:headEnd/>
                <a:tailEnd/>
              </a:ln>
              <a:effectLst/>
            </p:spPr>
            <p:txBody>
              <a:bodyPr/>
              <a:lstStyle/>
              <a:p>
                <a:pPr>
                  <a:defRPr/>
                </a:pPr>
                <a:endParaRPr kumimoji="0" lang="zh-TW" altLang="en-US">
                  <a:solidFill>
                    <a:srgbClr val="000000"/>
                  </a:solidFill>
                  <a:latin typeface="Arial" charset="0"/>
                  <a:ea typeface="+mn-ea"/>
                </a:endParaRPr>
              </a:p>
            </p:txBody>
          </p:sp>
          <p:sp>
            <p:nvSpPr>
              <p:cNvPr id="275497" name="Oval 41"/>
              <p:cNvSpPr>
                <a:spLocks noChangeArrowheads="1"/>
              </p:cNvSpPr>
              <p:nvPr/>
            </p:nvSpPr>
            <p:spPr bwMode="auto">
              <a:xfrm>
                <a:off x="6815" y="4654"/>
                <a:ext cx="105" cy="105"/>
              </a:xfrm>
              <a:prstGeom prst="ellipse">
                <a:avLst/>
              </a:prstGeom>
              <a:solidFill>
                <a:srgbClr val="000000"/>
              </a:solidFill>
              <a:ln w="6350">
                <a:noFill/>
                <a:round/>
                <a:headEnd/>
                <a:tailEnd/>
              </a:ln>
              <a:effectLst/>
            </p:spPr>
            <p:txBody>
              <a:bodyPr/>
              <a:lstStyle/>
              <a:p>
                <a:pPr>
                  <a:defRPr/>
                </a:pPr>
                <a:endParaRPr kumimoji="0" lang="zh-TW" altLang="en-US">
                  <a:solidFill>
                    <a:srgbClr val="000000"/>
                  </a:solidFill>
                  <a:latin typeface="Arial" charset="0"/>
                  <a:ea typeface="+mn-ea"/>
                </a:endParaRPr>
              </a:p>
            </p:txBody>
          </p:sp>
        </p:grpSp>
      </p:grpSp>
      <p:sp>
        <p:nvSpPr>
          <p:cNvPr id="64516" name="Text Box 42"/>
          <p:cNvSpPr txBox="1">
            <a:spLocks noChangeArrowheads="1"/>
          </p:cNvSpPr>
          <p:nvPr/>
        </p:nvSpPr>
        <p:spPr bwMode="auto">
          <a:xfrm>
            <a:off x="5429250" y="1643063"/>
            <a:ext cx="3200400" cy="4832350"/>
          </a:xfrm>
          <a:prstGeom prst="rect">
            <a:avLst/>
          </a:prstGeom>
          <a:noFill/>
          <a:ln w="9525">
            <a:noFill/>
            <a:miter lim="800000"/>
            <a:headEnd/>
            <a:tailEnd/>
          </a:ln>
        </p:spPr>
        <p:txBody>
          <a:bodyPr>
            <a:spAutoFit/>
          </a:bodyPr>
          <a:lstStyle/>
          <a:p>
            <a:pPr>
              <a:spcBef>
                <a:spcPct val="50000"/>
              </a:spcBef>
            </a:pPr>
            <a:r>
              <a:rPr kumimoji="0" lang="en-US" altLang="zh-TW" sz="2200">
                <a:solidFill>
                  <a:srgbClr val="000000"/>
                </a:solidFill>
                <a:cs typeface="Times New Roman" pitchFamily="18" charset="0"/>
              </a:rPr>
              <a:t>The marginal revenue of an efficiency unit of human capital declines as the worker ages (so that </a:t>
            </a:r>
            <a:r>
              <a:rPr kumimoji="0" lang="en-US" altLang="zh-TW" sz="2200" i="1">
                <a:solidFill>
                  <a:srgbClr val="000000"/>
                </a:solidFill>
                <a:cs typeface="Times New Roman" pitchFamily="18" charset="0"/>
              </a:rPr>
              <a:t>MR</a:t>
            </a:r>
            <a:r>
              <a:rPr kumimoji="0" lang="en-US" altLang="zh-TW" sz="2200" baseline="-25000">
                <a:solidFill>
                  <a:srgbClr val="000000"/>
                </a:solidFill>
                <a:cs typeface="Times New Roman" pitchFamily="18" charset="0"/>
              </a:rPr>
              <a:t>20</a:t>
            </a:r>
            <a:r>
              <a:rPr kumimoji="0" lang="en-US" altLang="zh-TW" sz="2200">
                <a:solidFill>
                  <a:srgbClr val="000000"/>
                </a:solidFill>
                <a:cs typeface="Times New Roman" pitchFamily="18" charset="0"/>
              </a:rPr>
              <a:t>, the marginal revenue of a unit acquired at age 20, lies above </a:t>
            </a:r>
            <a:r>
              <a:rPr kumimoji="0" lang="en-US" altLang="zh-TW" sz="2200" i="1">
                <a:solidFill>
                  <a:srgbClr val="000000"/>
                </a:solidFill>
                <a:cs typeface="Times New Roman" pitchFamily="18" charset="0"/>
              </a:rPr>
              <a:t>MR</a:t>
            </a:r>
            <a:r>
              <a:rPr kumimoji="0" lang="en-US" altLang="zh-TW" sz="2200" baseline="-25000">
                <a:solidFill>
                  <a:srgbClr val="000000"/>
                </a:solidFill>
                <a:cs typeface="Times New Roman" pitchFamily="18" charset="0"/>
              </a:rPr>
              <a:t>30</a:t>
            </a:r>
            <a:r>
              <a:rPr kumimoji="0" lang="en-US" altLang="zh-TW" sz="2200">
                <a:solidFill>
                  <a:srgbClr val="000000"/>
                </a:solidFill>
                <a:cs typeface="Times New Roman" pitchFamily="18" charset="0"/>
              </a:rPr>
              <a:t>). At each age, the worker equates the marginal revenue with the marginal cost, so that more units are acquired when the worker is younger.</a:t>
            </a:r>
          </a:p>
        </p:txBody>
      </p:sp>
      <p:sp>
        <p:nvSpPr>
          <p:cNvPr id="64517" name="投影片編號版面配置區 2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87146025-18B2-47C6-BB70-CE9AF4E21008}" type="slidenum">
              <a:rPr lang="en-US" altLang="zh-TW" smtClean="0">
                <a:ea typeface="新細明體" pitchFamily="18" charset="-120"/>
              </a:rPr>
              <a:pPr/>
              <a:t>72</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323850" y="188913"/>
            <a:ext cx="8464550" cy="1127125"/>
          </a:xfrm>
        </p:spPr>
        <p:txBody>
          <a:bodyPr wrap="square" lIns="91440" tIns="45720" rIns="91440" bIns="45720" numCol="1" anchorCtr="0" compatLnSpc="1">
            <a:prstTxWarp prst="textNoShape">
              <a:avLst/>
            </a:prstTxWarp>
          </a:bodyPr>
          <a:lstStyle/>
          <a:p>
            <a:pPr eaLnBrk="1" hangingPunct="1"/>
            <a:r>
              <a:rPr lang="en-US" altLang="zh-TW" sz="3600" cap="none" smtClean="0"/>
              <a:t>AGE-EARNINGS PROFILES AND OJT</a:t>
            </a:r>
          </a:p>
        </p:txBody>
      </p:sp>
      <p:sp>
        <p:nvSpPr>
          <p:cNvPr id="65539" name="Rectangle 3"/>
          <p:cNvSpPr>
            <a:spLocks noGrp="1" noChangeArrowheads="1"/>
          </p:cNvSpPr>
          <p:nvPr>
            <p:ph type="body" idx="1"/>
          </p:nvPr>
        </p:nvSpPr>
        <p:spPr>
          <a:xfrm>
            <a:off x="571500" y="1357313"/>
            <a:ext cx="7772400" cy="4800600"/>
          </a:xfrm>
          <a:noFill/>
        </p:spPr>
        <p:txBody>
          <a:bodyPr/>
          <a:lstStyle/>
          <a:p>
            <a:pPr eaLnBrk="1" hangingPunct="1">
              <a:spcAft>
                <a:spcPts val="1200"/>
              </a:spcAft>
            </a:pPr>
            <a:r>
              <a:rPr lang="en-US" altLang="zh-TW" smtClean="0"/>
              <a:t>Human capital investments are more profitable the earlier they are taken.</a:t>
            </a:r>
            <a:endParaRPr lang="en-US" altLang="zh-TW" sz="1400" smtClean="0"/>
          </a:p>
          <a:p>
            <a:pPr eaLnBrk="1" hangingPunct="1">
              <a:spcAft>
                <a:spcPts val="1200"/>
              </a:spcAft>
            </a:pPr>
            <a:r>
              <a:rPr lang="en-US" altLang="zh-TW" smtClean="0"/>
              <a:t>The Mincer earnings function:</a:t>
            </a:r>
          </a:p>
          <a:p>
            <a:pPr lvl="1" eaLnBrk="1" hangingPunct="1">
              <a:spcAft>
                <a:spcPts val="1200"/>
              </a:spcAft>
            </a:pPr>
            <a:r>
              <a:rPr lang="en-US" altLang="zh-TW" sz="2600" smtClean="0"/>
              <a:t>Log(w) = a</a:t>
            </a:r>
            <a:r>
              <a:rPr lang="en-US" altLang="zh-TW" sz="2600" smtClean="0">
                <a:cs typeface="Arial" charset="0"/>
              </a:rPr>
              <a:t>·</a:t>
            </a:r>
            <a:r>
              <a:rPr lang="en-US" altLang="zh-TW" sz="2600" smtClean="0"/>
              <a:t>s + b·t – c·t</a:t>
            </a:r>
            <a:r>
              <a:rPr lang="en-US" altLang="zh-TW" sz="2600" baseline="30000" smtClean="0"/>
              <a:t>2</a:t>
            </a:r>
            <a:r>
              <a:rPr lang="en-US" altLang="zh-TW" sz="2600" smtClean="0"/>
              <a:t> + other variables.</a:t>
            </a:r>
          </a:p>
          <a:p>
            <a:pPr lvl="1" eaLnBrk="1" hangingPunct="1">
              <a:spcAft>
                <a:spcPts val="1200"/>
              </a:spcAft>
            </a:pPr>
            <a:r>
              <a:rPr lang="en-US" altLang="zh-TW" sz="2600" smtClean="0"/>
              <a:t>The “overtaking age” is t* and indicates the time when the worker slows down acquisition of human capital to collect the return on prior investments so as to “overtake” earnings of those that did not undertake similar investments.</a:t>
            </a:r>
          </a:p>
        </p:txBody>
      </p:sp>
      <p:sp>
        <p:nvSpPr>
          <p:cNvPr id="65540" name="投影片編號版面配置區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A745FDFE-6B22-47C5-B250-CC69463996CA}" type="slidenum">
              <a:rPr lang="en-US" altLang="zh-TW" smtClean="0">
                <a:ea typeface="新細明體" pitchFamily="18" charset="-120"/>
              </a:rPr>
              <a:pPr/>
              <a:t>73</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357188" y="142875"/>
            <a:ext cx="8229600" cy="1643063"/>
          </a:xfrm>
        </p:spPr>
        <p:txBody>
          <a:bodyPr wrap="square" lIns="91440" tIns="45720" rIns="91440" bIns="45720" numCol="1" anchorCtr="0" compatLnSpc="1">
            <a:prstTxWarp prst="textNoShape">
              <a:avLst/>
            </a:prstTxWarp>
          </a:bodyPr>
          <a:lstStyle/>
          <a:p>
            <a:pPr eaLnBrk="1" hangingPunct="1"/>
            <a:r>
              <a:rPr lang="en-US" altLang="zh-TW" sz="3200" cap="none" smtClean="0"/>
              <a:t>THE AGE-EARNINGS PROFILE IMPLIED BY HUMAN CAPITAL THEORY</a:t>
            </a:r>
          </a:p>
        </p:txBody>
      </p:sp>
      <p:grpSp>
        <p:nvGrpSpPr>
          <p:cNvPr id="66563" name="Group 12"/>
          <p:cNvGrpSpPr>
            <a:grpSpLocks/>
          </p:cNvGrpSpPr>
          <p:nvPr/>
        </p:nvGrpSpPr>
        <p:grpSpPr bwMode="auto">
          <a:xfrm>
            <a:off x="571500" y="1928813"/>
            <a:ext cx="4071938" cy="4214812"/>
            <a:chOff x="768" y="1248"/>
            <a:chExt cx="2208" cy="2160"/>
          </a:xfrm>
        </p:grpSpPr>
        <p:sp>
          <p:nvSpPr>
            <p:cNvPr id="276485" name="Line 5"/>
            <p:cNvSpPr>
              <a:spLocks noChangeShapeType="1"/>
            </p:cNvSpPr>
            <p:nvPr/>
          </p:nvSpPr>
          <p:spPr bwMode="auto">
            <a:xfrm>
              <a:off x="869" y="1384"/>
              <a:ext cx="1" cy="1897"/>
            </a:xfrm>
            <a:prstGeom prst="line">
              <a:avLst/>
            </a:prstGeom>
            <a:noFill/>
            <a:ln w="12700">
              <a:solidFill>
                <a:srgbClr val="00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76486" name="Line 6"/>
            <p:cNvSpPr>
              <a:spLocks noChangeShapeType="1"/>
            </p:cNvSpPr>
            <p:nvPr/>
          </p:nvSpPr>
          <p:spPr bwMode="auto">
            <a:xfrm>
              <a:off x="860" y="3271"/>
              <a:ext cx="1966" cy="1"/>
            </a:xfrm>
            <a:prstGeom prst="line">
              <a:avLst/>
            </a:prstGeom>
            <a:noFill/>
            <a:ln w="12700">
              <a:solidFill>
                <a:srgbClr val="000000"/>
              </a:solidFill>
              <a:round/>
              <a:headEnd type="none" w="sm" len="sm"/>
              <a:tailEnd type="none" w="sm" len="sm"/>
            </a:ln>
            <a:effectLst/>
          </p:spPr>
          <p:txBody>
            <a:bodyPr/>
            <a:lstStyle/>
            <a:p>
              <a:pPr>
                <a:defRPr/>
              </a:pPr>
              <a:endParaRPr kumimoji="0" lang="zh-TW" altLang="en-US">
                <a:solidFill>
                  <a:srgbClr val="000000"/>
                </a:solidFill>
                <a:latin typeface="Arial" charset="0"/>
                <a:ea typeface="+mn-ea"/>
              </a:endParaRPr>
            </a:p>
          </p:txBody>
        </p:sp>
        <p:sp>
          <p:nvSpPr>
            <p:cNvPr id="276487" name="Arc 7"/>
            <p:cNvSpPr>
              <a:spLocks/>
            </p:cNvSpPr>
            <p:nvPr/>
          </p:nvSpPr>
          <p:spPr bwMode="auto">
            <a:xfrm flipH="1">
              <a:off x="1022" y="1626"/>
              <a:ext cx="1828" cy="1410"/>
            </a:xfrm>
            <a:custGeom>
              <a:avLst/>
              <a:gdLst>
                <a:gd name="G0" fmla="+- 0 0 0"/>
                <a:gd name="G1" fmla="+- 21600 0 0"/>
                <a:gd name="G2" fmla="+- 21600 0 0"/>
                <a:gd name="T0" fmla="*/ 0 w 21380"/>
                <a:gd name="T1" fmla="*/ 0 h 21600"/>
                <a:gd name="T2" fmla="*/ 21380 w 21380"/>
                <a:gd name="T3" fmla="*/ 18527 h 21600"/>
                <a:gd name="T4" fmla="*/ 0 w 21380"/>
                <a:gd name="T5" fmla="*/ 21600 h 21600"/>
              </a:gdLst>
              <a:ahLst/>
              <a:cxnLst>
                <a:cxn ang="0">
                  <a:pos x="T0" y="T1"/>
                </a:cxn>
                <a:cxn ang="0">
                  <a:pos x="T2" y="T3"/>
                </a:cxn>
                <a:cxn ang="0">
                  <a:pos x="T4" y="T5"/>
                </a:cxn>
              </a:cxnLst>
              <a:rect l="0" t="0" r="r" b="b"/>
              <a:pathLst>
                <a:path w="21380" h="21600" fill="none" extrusionOk="0">
                  <a:moveTo>
                    <a:pt x="-1" y="0"/>
                  </a:moveTo>
                  <a:cubicBezTo>
                    <a:pt x="10742" y="0"/>
                    <a:pt x="19851" y="7894"/>
                    <a:pt x="21380" y="18526"/>
                  </a:cubicBezTo>
                </a:path>
                <a:path w="21380" h="21600" stroke="0" extrusionOk="0">
                  <a:moveTo>
                    <a:pt x="-1" y="0"/>
                  </a:moveTo>
                  <a:cubicBezTo>
                    <a:pt x="10742" y="0"/>
                    <a:pt x="19851" y="7894"/>
                    <a:pt x="21380" y="18526"/>
                  </a:cubicBezTo>
                  <a:lnTo>
                    <a:pt x="0" y="21600"/>
                  </a:lnTo>
                  <a:close/>
                </a:path>
              </a:pathLst>
            </a:custGeom>
            <a:noFill/>
            <a:ln w="22225">
              <a:solidFill>
                <a:srgbClr val="FF0000"/>
              </a:solidFill>
              <a:round/>
              <a:headEnd/>
              <a:tailEnd/>
            </a:ln>
            <a:effectLst/>
          </p:spPr>
          <p:txBody>
            <a:bodyPr/>
            <a:lstStyle/>
            <a:p>
              <a:pPr>
                <a:defRPr/>
              </a:pPr>
              <a:endParaRPr kumimoji="0" lang="zh-TW" altLang="en-US">
                <a:solidFill>
                  <a:srgbClr val="000000"/>
                </a:solidFill>
                <a:latin typeface="Arial" charset="0"/>
                <a:ea typeface="+mn-ea"/>
              </a:endParaRPr>
            </a:p>
          </p:txBody>
        </p:sp>
        <p:sp>
          <p:nvSpPr>
            <p:cNvPr id="66569" name="Rectangle 8"/>
            <p:cNvSpPr>
              <a:spLocks noChangeArrowheads="1"/>
            </p:cNvSpPr>
            <p:nvPr/>
          </p:nvSpPr>
          <p:spPr bwMode="auto">
            <a:xfrm>
              <a:off x="768" y="1248"/>
              <a:ext cx="432" cy="96"/>
            </a:xfrm>
            <a:prstGeom prst="rect">
              <a:avLst/>
            </a:prstGeom>
            <a:noFill/>
            <a:ln w="6350">
              <a:noFill/>
              <a:miter lim="800000"/>
              <a:headEnd/>
              <a:tailEnd/>
            </a:ln>
          </p:spPr>
          <p:txBody>
            <a:bodyPr lIns="12700" tIns="12700" rIns="12700" bIns="12700"/>
            <a:lstStyle/>
            <a:p>
              <a:r>
                <a:rPr kumimoji="0" lang="en-US" altLang="zh-TW" sz="1600">
                  <a:solidFill>
                    <a:srgbClr val="000000"/>
                  </a:solidFill>
                  <a:latin typeface="Verdana" pitchFamily="34" charset="0"/>
                </a:rPr>
                <a:t>Dollars</a:t>
              </a:r>
            </a:p>
          </p:txBody>
        </p:sp>
        <p:sp>
          <p:nvSpPr>
            <p:cNvPr id="66570" name="Rectangle 9"/>
            <p:cNvSpPr>
              <a:spLocks noChangeArrowheads="1"/>
            </p:cNvSpPr>
            <p:nvPr/>
          </p:nvSpPr>
          <p:spPr bwMode="auto">
            <a:xfrm>
              <a:off x="2201" y="1797"/>
              <a:ext cx="771" cy="350"/>
            </a:xfrm>
            <a:prstGeom prst="rect">
              <a:avLst/>
            </a:prstGeom>
            <a:noFill/>
            <a:ln w="6350">
              <a:noFill/>
              <a:miter lim="800000"/>
              <a:headEnd/>
              <a:tailEnd/>
            </a:ln>
          </p:spPr>
          <p:txBody>
            <a:bodyPr lIns="12700" tIns="12700" rIns="12700" bIns="12700"/>
            <a:lstStyle/>
            <a:p>
              <a:r>
                <a:rPr kumimoji="0" lang="en-US" altLang="zh-TW" sz="1600">
                  <a:solidFill>
                    <a:srgbClr val="000000"/>
                  </a:solidFill>
                  <a:latin typeface="Verdana" pitchFamily="34" charset="0"/>
                </a:rPr>
                <a:t>Age-Earnings Profile</a:t>
              </a:r>
            </a:p>
          </p:txBody>
        </p:sp>
        <p:sp>
          <p:nvSpPr>
            <p:cNvPr id="66571" name="Rectangle 10"/>
            <p:cNvSpPr>
              <a:spLocks noChangeArrowheads="1"/>
            </p:cNvSpPr>
            <p:nvPr/>
          </p:nvSpPr>
          <p:spPr bwMode="auto">
            <a:xfrm>
              <a:off x="2691" y="3305"/>
              <a:ext cx="285" cy="103"/>
            </a:xfrm>
            <a:prstGeom prst="rect">
              <a:avLst/>
            </a:prstGeom>
            <a:noFill/>
            <a:ln w="6350">
              <a:noFill/>
              <a:miter lim="800000"/>
              <a:headEnd/>
              <a:tailEnd/>
            </a:ln>
          </p:spPr>
          <p:txBody>
            <a:bodyPr lIns="12700" tIns="12700" rIns="12700" bIns="12700"/>
            <a:lstStyle/>
            <a:p>
              <a:r>
                <a:rPr kumimoji="0" lang="en-US" altLang="zh-TW" sz="1600">
                  <a:solidFill>
                    <a:srgbClr val="000000"/>
                  </a:solidFill>
                  <a:latin typeface="Verdana" pitchFamily="34" charset="0"/>
                </a:rPr>
                <a:t>Age</a:t>
              </a:r>
            </a:p>
          </p:txBody>
        </p:sp>
      </p:grpSp>
      <p:sp>
        <p:nvSpPr>
          <p:cNvPr id="66564" name="Text Box 11"/>
          <p:cNvSpPr txBox="1">
            <a:spLocks noChangeArrowheads="1"/>
          </p:cNvSpPr>
          <p:nvPr/>
        </p:nvSpPr>
        <p:spPr bwMode="auto">
          <a:xfrm>
            <a:off x="4929188" y="1643063"/>
            <a:ext cx="3810000" cy="4524375"/>
          </a:xfrm>
          <a:prstGeom prst="rect">
            <a:avLst/>
          </a:prstGeom>
          <a:noFill/>
          <a:ln w="9525">
            <a:noFill/>
            <a:miter lim="800000"/>
            <a:headEnd/>
            <a:tailEnd/>
          </a:ln>
        </p:spPr>
        <p:txBody>
          <a:bodyPr>
            <a:spAutoFit/>
          </a:bodyPr>
          <a:lstStyle/>
          <a:p>
            <a:pPr>
              <a:spcBef>
                <a:spcPct val="50000"/>
              </a:spcBef>
            </a:pPr>
            <a:r>
              <a:rPr kumimoji="0" lang="en-US" altLang="zh-TW" sz="2400">
                <a:solidFill>
                  <a:srgbClr val="000000"/>
                </a:solidFill>
                <a:cs typeface="Times New Roman" pitchFamily="18" charset="0"/>
              </a:rPr>
              <a:t>The age-earnings profile is upward-sloping and concave. Older workers earn more because they invest less in human capital and because they are collecting the returns from earlier investments. The rate of growth of earnings slows down over time because workers accumulate less human capital as they get older.</a:t>
            </a:r>
          </a:p>
        </p:txBody>
      </p:sp>
      <p:sp>
        <p:nvSpPr>
          <p:cNvPr id="66565" name="投影片編號版面配置區 11"/>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F576254D-0F97-4CC5-9750-6577B3B980CD}" type="slidenum">
              <a:rPr lang="en-US" altLang="zh-TW" smtClean="0">
                <a:ea typeface="新細明體" pitchFamily="18" charset="-120"/>
              </a:rPr>
              <a:pPr/>
              <a:t>74</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ea typeface="標楷體" pitchFamily="65" charset="-120"/>
              </a:rPr>
              <a:t>102</a:t>
            </a:r>
            <a:r>
              <a:rPr lang="zh-TW" altLang="en-US" dirty="0" smtClean="0">
                <a:ea typeface="標楷體" pitchFamily="65" charset="-120"/>
              </a:rPr>
              <a:t>年大專及以上各項人力指標</a:t>
            </a:r>
            <a:endParaRPr lang="zh-TW" altLang="en-US" dirty="0">
              <a:ea typeface="標楷體" pitchFamily="65" charset="-120"/>
            </a:endParaRPr>
          </a:p>
        </p:txBody>
      </p:sp>
      <p:sp>
        <p:nvSpPr>
          <p:cNvPr id="4" name="投影片編號版面配置區 3"/>
          <p:cNvSpPr>
            <a:spLocks noGrp="1"/>
          </p:cNvSpPr>
          <p:nvPr>
            <p:ph type="sldNum" sz="quarter" idx="11"/>
          </p:nvPr>
        </p:nvSpPr>
        <p:spPr/>
        <p:txBody>
          <a:bodyPr/>
          <a:lstStyle/>
          <a:p>
            <a:pPr>
              <a:defRPr/>
            </a:pPr>
            <a:fld id="{415F7593-DEE5-4657-AB28-B430A86F4063}" type="slidenum">
              <a:rPr lang="en-US" altLang="zh-TW" smtClean="0"/>
              <a:pPr>
                <a:defRPr/>
              </a:pPr>
              <a:t>8</a:t>
            </a:fld>
            <a:endParaRPr lang="en-US" altLang="zh-TW"/>
          </a:p>
        </p:txBody>
      </p:sp>
      <p:graphicFrame>
        <p:nvGraphicFramePr>
          <p:cNvPr id="5" name="Group 675"/>
          <p:cNvGraphicFramePr>
            <a:graphicFrameLocks/>
          </p:cNvGraphicFramePr>
          <p:nvPr>
            <p:extLst>
              <p:ext uri="{D42A27DB-BD31-4B8C-83A1-F6EECF244321}">
                <p14:modId xmlns:p14="http://schemas.microsoft.com/office/powerpoint/2010/main" val="4025793274"/>
              </p:ext>
            </p:extLst>
          </p:nvPr>
        </p:nvGraphicFramePr>
        <p:xfrm>
          <a:off x="1043608" y="1988840"/>
          <a:ext cx="5349674" cy="3960441"/>
        </p:xfrm>
        <a:graphic>
          <a:graphicData uri="http://schemas.openxmlformats.org/drawingml/2006/table">
            <a:tbl>
              <a:tblPr/>
              <a:tblGrid>
                <a:gridCol w="1666701"/>
                <a:gridCol w="1135596"/>
                <a:gridCol w="1226366"/>
                <a:gridCol w="1321011"/>
              </a:tblGrid>
              <a:tr h="84622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en-US" altLang="zh-TW" sz="18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大專及以上</a:t>
                      </a: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專科</a:t>
                      </a:r>
                    </a:p>
                  </a:txBody>
                  <a:tcPr marL="38100" marR="38100" marT="38100" marB="38100" anchor="ctr">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大學以上</a:t>
                      </a:r>
                    </a:p>
                  </a:txBody>
                  <a:tcPr marL="38100" marR="38100" marT="38100" marB="38100" anchor="ctr">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rPr>
                        <a:t>計</a:t>
                      </a:r>
                    </a:p>
                  </a:txBody>
                  <a:tcPr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77466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lang="en-US" altLang="zh-TW" sz="1800" dirty="0" smtClean="0">
                        <a:latin typeface="標楷體" pitchFamily="65" charset="-120"/>
                        <a:ea typeface="標楷體" pitchFamily="65" charset="-12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lang="zh-TW" altLang="en-US" sz="1800" dirty="0" smtClean="0">
                          <a:latin typeface="標楷體" pitchFamily="65" charset="-120"/>
                          <a:ea typeface="標楷體" pitchFamily="65" charset="-120"/>
                        </a:rPr>
                        <a:t>勞動參與率</a:t>
                      </a:r>
                      <a:endParaRPr kumimoji="1" lang="zh-TW" alt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a:r>
                        <a:rPr lang="en-US" altLang="zh-TW" sz="1600" b="0" dirty="0" smtClean="0">
                          <a:latin typeface="Times New Roman" pitchFamily="18" charset="0"/>
                          <a:cs typeface="Times New Roman" pitchFamily="18" charset="0"/>
                        </a:rPr>
                        <a:t>74.92</a:t>
                      </a:r>
                      <a:endParaRPr lang="en-US" altLang="zh-TW" sz="1600" b="0" dirty="0">
                        <a:latin typeface="Times New Roman" pitchFamily="18" charset="0"/>
                        <a:cs typeface="Times New Roman" pitchFamily="18" charset="0"/>
                      </a:endParaRPr>
                    </a:p>
                  </a:txBody>
                  <a:tcPr marL="38100" marR="38100" marT="38100" marB="3810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a:r>
                        <a:rPr lang="en-US" altLang="zh-TW" sz="1600" b="0" dirty="0" smtClean="0">
                          <a:latin typeface="Times New Roman" pitchFamily="18" charset="0"/>
                          <a:cs typeface="Times New Roman" pitchFamily="18" charset="0"/>
                        </a:rPr>
                        <a:t>64.44</a:t>
                      </a:r>
                      <a:endParaRPr lang="en-US" altLang="zh-TW" sz="1600" b="0" dirty="0">
                        <a:latin typeface="Times New Roman" pitchFamily="18" charset="0"/>
                        <a:cs typeface="Times New Roman" pitchFamily="18" charset="0"/>
                      </a:endParaRPr>
                    </a:p>
                  </a:txBody>
                  <a:tcPr marL="38100" marR="38100" marT="38100" marB="38100" anchor="ctr">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67.77</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77777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lang="en-US" altLang="zh-TW" sz="1800" dirty="0" smtClean="0">
                        <a:latin typeface="標楷體" pitchFamily="65" charset="-120"/>
                        <a:ea typeface="標楷體" pitchFamily="65" charset="-12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lang="zh-TW" altLang="en-US" sz="1800" dirty="0" smtClean="0">
                          <a:latin typeface="標楷體" pitchFamily="65" charset="-120"/>
                          <a:ea typeface="標楷體" pitchFamily="65" charset="-120"/>
                        </a:rPr>
                        <a:t>就業者</a:t>
                      </a:r>
                      <a:endParaRPr kumimoji="1" lang="zh-TW" alt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a:r>
                        <a:rPr kumimoji="0" lang="en-US" altLang="zh-TW" sz="1600" b="0" kern="1200" dirty="0" smtClean="0">
                          <a:solidFill>
                            <a:schemeClr val="tx1"/>
                          </a:solidFill>
                          <a:latin typeface="Times New Roman" pitchFamily="18" charset="0"/>
                          <a:ea typeface="+mn-ea"/>
                          <a:cs typeface="Times New Roman" pitchFamily="18" charset="0"/>
                        </a:rPr>
                        <a:t>16.48</a:t>
                      </a:r>
                      <a:endParaRPr kumimoji="0" lang="en-US" altLang="zh-TW" sz="1600" b="0" kern="1200" dirty="0">
                        <a:solidFill>
                          <a:schemeClr val="tx1"/>
                        </a:solidFill>
                        <a:latin typeface="Times New Roman" pitchFamily="18" charset="0"/>
                        <a:ea typeface="+mn-ea"/>
                        <a:cs typeface="Times New Roman" pitchFamily="18" charset="0"/>
                      </a:endParaRPr>
                    </a:p>
                  </a:txBody>
                  <a:tcPr marL="38100" marR="38100" marT="38100" marB="38100" anchor="ctr">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algn="ctr"/>
                      <a:r>
                        <a:rPr kumimoji="0" lang="en-US" altLang="zh-TW" sz="1600" b="0" kern="1200" dirty="0" smtClean="0">
                          <a:solidFill>
                            <a:schemeClr val="tx1"/>
                          </a:solidFill>
                          <a:latin typeface="Times New Roman" pitchFamily="18" charset="0"/>
                          <a:ea typeface="+mn-ea"/>
                          <a:cs typeface="Times New Roman" pitchFamily="18" charset="0"/>
                        </a:rPr>
                        <a:t>29.84</a:t>
                      </a:r>
                      <a:endParaRPr kumimoji="0" lang="en-US" altLang="zh-TW" sz="1600" b="0" kern="1200" dirty="0">
                        <a:solidFill>
                          <a:schemeClr val="tx1"/>
                        </a:solidFill>
                        <a:latin typeface="Times New Roman" pitchFamily="18" charset="0"/>
                        <a:ea typeface="+mn-ea"/>
                        <a:cs typeface="Times New Roman" pitchFamily="18" charset="0"/>
                      </a:endParaRPr>
                    </a:p>
                  </a:txBody>
                  <a:tcPr marL="38100" marR="38100" marT="38100" marB="38100" anchor="ctr">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1" lang="en-US" altLang="zh-TW" sz="1600" b="0" i="0" u="none" strike="noStrike" kern="1200"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45.60</a:t>
                      </a:r>
                    </a:p>
                  </a:txBody>
                  <a:tcPr horzOverflow="overflow">
                    <a:lnL>
                      <a:noFill/>
                    </a:lnL>
                    <a:lnR>
                      <a:noFill/>
                    </a:lnR>
                    <a:lnT>
                      <a:noFill/>
                    </a:lnT>
                    <a:lnB>
                      <a:noFill/>
                    </a:lnB>
                    <a:lnTlToBr>
                      <a:noFill/>
                    </a:lnTlToBr>
                    <a:lnBlToTr>
                      <a:noFill/>
                    </a:lnBlToTr>
                    <a:noFill/>
                  </a:tcPr>
                </a:tc>
              </a:tr>
              <a:tr h="78088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lang="en-US" altLang="zh-TW" sz="1800" dirty="0" smtClean="0">
                        <a:ea typeface="標楷體" pitchFamily="65" charset="-12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lang="zh-TW" altLang="en-US" sz="1800" dirty="0" smtClean="0">
                          <a:ea typeface="標楷體" pitchFamily="65" charset="-120"/>
                        </a:rPr>
                        <a:t>失業率</a:t>
                      </a:r>
                      <a:endParaRPr kumimoji="1" lang="zh-TW" alt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lang="en-US" altLang="zh-TW" sz="1600" b="0" dirty="0" smtClean="0">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3.11</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lang="en-US" altLang="zh-TW" sz="1600" b="0" dirty="0" smtClean="0">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lang="en-US" altLang="zh-TW" sz="1600" b="0" dirty="0" smtClean="0">
                          <a:latin typeface="Times New Roman" pitchFamily="18" charset="0"/>
                          <a:cs typeface="Times New Roman" pitchFamily="18" charset="0"/>
                        </a:rPr>
                        <a:t>5.26</a:t>
                      </a:r>
                      <a:endPar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lang="en-US" altLang="zh-TW" sz="1600" b="0" dirty="0" smtClean="0">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4.50</a:t>
                      </a:r>
                    </a:p>
                  </a:txBody>
                  <a:tcPr horzOverflow="overflow">
                    <a:lnL>
                      <a:noFill/>
                    </a:lnL>
                    <a:lnR>
                      <a:noFill/>
                    </a:lnR>
                    <a:lnT>
                      <a:noFill/>
                    </a:lnT>
                    <a:lnB cap="flat">
                      <a:noFill/>
                    </a:lnB>
                    <a:lnTlToBr>
                      <a:noFill/>
                    </a:lnTlToBr>
                    <a:lnBlToTr>
                      <a:noFill/>
                    </a:lnBlToTr>
                    <a:noFill/>
                  </a:tcPr>
                </a:tc>
              </a:tr>
              <a:tr h="78088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lang="en-US" altLang="zh-TW" sz="1800" dirty="0" smtClean="0">
                        <a:ea typeface="標楷體" pitchFamily="65" charset="-12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lang="zh-TW" altLang="en-US" sz="1800" dirty="0" smtClean="0">
                          <a:ea typeface="標楷體" pitchFamily="65" charset="-120"/>
                        </a:rPr>
                        <a:t>薪資</a:t>
                      </a:r>
                      <a:endParaRPr kumimoji="1" lang="zh-TW" alt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endParaRPr lang="en-US" altLang="zh-TW" sz="1600" b="0" i="0" u="none" strike="noStrike" dirty="0" smtClean="0">
                        <a:solidFill>
                          <a:srgbClr val="000000"/>
                        </a:solidFill>
                        <a:latin typeface="Times New Roman" pitchFamily="18" charset="0"/>
                        <a:ea typeface="標楷體" pitchFamily="65" charset="-120"/>
                        <a:cs typeface="Times New Roman" pitchFamily="18" charset="0"/>
                      </a:endParaRPr>
                    </a:p>
                    <a:p>
                      <a:pPr algn="ctr" fontAlgn="ctr"/>
                      <a:r>
                        <a:rPr lang="en-US" altLang="zh-TW" sz="1600" b="0" i="0" u="none" strike="noStrike" dirty="0" smtClean="0">
                          <a:solidFill>
                            <a:srgbClr val="000000"/>
                          </a:solidFill>
                          <a:latin typeface="Times New Roman" pitchFamily="18" charset="0"/>
                          <a:ea typeface="標楷體" pitchFamily="65" charset="-120"/>
                          <a:cs typeface="Times New Roman" pitchFamily="18" charset="0"/>
                        </a:rPr>
                        <a:t>37,890</a:t>
                      </a:r>
                      <a:endParaRPr lang="en-US" altLang="zh-TW" sz="1600" b="0" i="0" u="none" strike="noStrike" dirty="0">
                        <a:solidFill>
                          <a:srgbClr val="000000"/>
                        </a:solidFill>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lang="en-US" altLang="zh-TW" sz="1600" b="0" i="0" u="none" strike="noStrike" dirty="0" smtClean="0">
                        <a:solidFill>
                          <a:srgbClr val="000000"/>
                        </a:solidFill>
                        <a:latin typeface="Times New Roman" pitchFamily="18" charset="0"/>
                        <a:ea typeface="標楷體" pitchFamily="65" charset="-120"/>
                        <a:cs typeface="Times New Roman" pitchFamily="18" charset="0"/>
                      </a:endParaRPr>
                    </a:p>
                    <a:p>
                      <a:pPr algn="ctr" fontAlgn="ctr"/>
                      <a:r>
                        <a:rPr lang="en-US" altLang="zh-TW" sz="1600" b="0" i="0" u="none" strike="noStrike" dirty="0" smtClean="0">
                          <a:solidFill>
                            <a:srgbClr val="000000"/>
                          </a:solidFill>
                          <a:latin typeface="Times New Roman" pitchFamily="18" charset="0"/>
                          <a:ea typeface="標楷體" pitchFamily="65" charset="-120"/>
                          <a:cs typeface="Times New Roman" pitchFamily="18" charset="0"/>
                        </a:rPr>
                        <a:t>41,069</a:t>
                      </a:r>
                      <a:endParaRPr lang="en-US" altLang="zh-TW" sz="1600" b="0" i="0" u="none" strike="noStrike" dirty="0">
                        <a:solidFill>
                          <a:srgbClr val="000000"/>
                        </a:solidFill>
                        <a:latin typeface="Times New Roman" pitchFamily="18" charset="0"/>
                        <a:ea typeface="標楷體" pitchFamily="65" charset="-120"/>
                        <a:cs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35,551</a:t>
                      </a:r>
                    </a:p>
                  </a:txBody>
                  <a:tcPr horzOverflow="overflow">
                    <a:lnL>
                      <a:noFill/>
                    </a:lnL>
                    <a:lnR>
                      <a:noFill/>
                    </a:lnR>
                    <a:lnT>
                      <a:noFill/>
                    </a:lnT>
                    <a:lnB cap="flat">
                      <a:noFill/>
                    </a:lnB>
                    <a:lnTlToBr>
                      <a:noFill/>
                    </a:lnTlToBr>
                    <a:lnBlToTr>
                      <a:noFill/>
                    </a:lnBlToTr>
                    <a:noFill/>
                  </a:tcPr>
                </a:tc>
              </a:tr>
            </a:tbl>
          </a:graphicData>
        </a:graphic>
      </p:graphicFrame>
      <p:sp>
        <p:nvSpPr>
          <p:cNvPr id="6" name="Text Box 4"/>
          <p:cNvSpPr txBox="1">
            <a:spLocks noChangeArrowheads="1"/>
          </p:cNvSpPr>
          <p:nvPr/>
        </p:nvSpPr>
        <p:spPr bwMode="auto">
          <a:xfrm>
            <a:off x="611560" y="1484784"/>
            <a:ext cx="2319866" cy="369332"/>
          </a:xfrm>
          <a:prstGeom prst="rect">
            <a:avLst/>
          </a:prstGeom>
          <a:noFill/>
          <a:ln w="9525">
            <a:noFill/>
            <a:miter lim="800000"/>
            <a:headEnd/>
            <a:tailEnd/>
          </a:ln>
        </p:spPr>
        <p:txBody>
          <a:bodyPr wrap="none">
            <a:spAutoFit/>
          </a:bodyPr>
          <a:lstStyle/>
          <a:p>
            <a:r>
              <a:rPr lang="zh-TW" altLang="en-US" dirty="0" smtClean="0">
                <a:ea typeface="標楷體" pitchFamily="65" charset="-120"/>
              </a:rPr>
              <a:t>表五 </a:t>
            </a:r>
            <a:r>
              <a:rPr lang="zh-TW" altLang="en-US" dirty="0">
                <a:ea typeface="標楷體" pitchFamily="65" charset="-120"/>
              </a:rPr>
              <a:t>薪資與教育程度</a:t>
            </a:r>
          </a:p>
        </p:txBody>
      </p:sp>
      <p:sp>
        <p:nvSpPr>
          <p:cNvPr id="7" name="文字方塊 6"/>
          <p:cNvSpPr txBox="1"/>
          <p:nvPr/>
        </p:nvSpPr>
        <p:spPr>
          <a:xfrm>
            <a:off x="1259632" y="6093296"/>
            <a:ext cx="6480720" cy="369332"/>
          </a:xfrm>
          <a:prstGeom prst="rect">
            <a:avLst/>
          </a:prstGeom>
          <a:noFill/>
        </p:spPr>
        <p:txBody>
          <a:bodyPr wrap="square" rtlCol="0">
            <a:spAutoFit/>
          </a:bodyPr>
          <a:lstStyle/>
          <a:p>
            <a:pPr lvl="0"/>
            <a:r>
              <a:rPr lang="zh-TW" altLang="en-US" dirty="0" smtClean="0">
                <a:latin typeface="標楷體" pitchFamily="65" charset="-120"/>
                <a:ea typeface="標楷體" pitchFamily="65" charset="-120"/>
              </a:rPr>
              <a:t>註：</a:t>
            </a:r>
            <a:r>
              <a:rPr lang="zh-TW" altLang="en-US" dirty="0" smtClean="0">
                <a:latin typeface="標楷體" pitchFamily="65" charset="-120"/>
                <a:ea typeface="標楷體" pitchFamily="65" charset="-120"/>
                <a:cs typeface="Times New Roman" pitchFamily="18" charset="0"/>
              </a:rPr>
              <a:t>大學及研究所合併為大學及以上。</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zh-TW" altLang="en-US" cap="none" dirty="0" smtClean="0">
                <a:ea typeface="標楷體" pitchFamily="65" charset="-120"/>
              </a:rPr>
              <a:t>台灣</a:t>
            </a:r>
            <a:r>
              <a:rPr lang="en-US" altLang="zh-TW" cap="none" dirty="0" smtClean="0">
                <a:ea typeface="標楷體" pitchFamily="65" charset="-120"/>
              </a:rPr>
              <a:t>2000</a:t>
            </a:r>
            <a:r>
              <a:rPr lang="zh-TW" altLang="en-US" cap="none" dirty="0" smtClean="0">
                <a:ea typeface="標楷體" pitchFamily="65" charset="-120"/>
              </a:rPr>
              <a:t>大企業最愛大學生調查 </a:t>
            </a:r>
          </a:p>
        </p:txBody>
      </p:sp>
      <p:sp>
        <p:nvSpPr>
          <p:cNvPr id="20483" name="Rectangle 3"/>
          <p:cNvSpPr>
            <a:spLocks noGrp="1"/>
          </p:cNvSpPr>
          <p:nvPr>
            <p:ph type="body" idx="4294967295"/>
          </p:nvPr>
        </p:nvSpPr>
        <p:spPr/>
        <p:txBody>
          <a:bodyPr/>
          <a:lstStyle/>
          <a:p>
            <a:pPr>
              <a:buFont typeface="Wingdings" pitchFamily="2" charset="2"/>
              <a:buNone/>
            </a:pPr>
            <a:r>
              <a:rPr lang="en-US" altLang="zh-TW" sz="1800" dirty="0" smtClean="0">
                <a:ea typeface="標楷體" pitchFamily="65" charset="-120"/>
              </a:rPr>
              <a:t>2014</a:t>
            </a:r>
            <a:r>
              <a:rPr lang="zh-TW" altLang="en-US" sz="1800" dirty="0" smtClean="0">
                <a:ea typeface="標楷體" pitchFamily="65" charset="-120"/>
              </a:rPr>
              <a:t>年</a:t>
            </a:r>
            <a:r>
              <a:rPr lang="en-US" altLang="zh-TW" sz="1800" dirty="0" smtClean="0">
                <a:ea typeface="標楷體" pitchFamily="65" charset="-120"/>
              </a:rPr>
              <a:t>2</a:t>
            </a:r>
            <a:r>
              <a:rPr lang="zh-TW" altLang="en-US" sz="1800" dirty="0" smtClean="0">
                <a:ea typeface="標楷體" pitchFamily="65" charset="-120"/>
              </a:rPr>
              <a:t>月 </a:t>
            </a:r>
            <a:r>
              <a:rPr lang="en-US" altLang="zh-TW" sz="1800" dirty="0" smtClean="0">
                <a:ea typeface="標楷體" pitchFamily="65" charset="-120"/>
              </a:rPr>
              <a:t>Cheers</a:t>
            </a:r>
            <a:r>
              <a:rPr lang="zh-TW" altLang="en-US" sz="1800" dirty="0" smtClean="0">
                <a:ea typeface="標楷體" pitchFamily="65" charset="-120"/>
              </a:rPr>
              <a:t>雜誌</a:t>
            </a:r>
          </a:p>
          <a:p>
            <a:pPr>
              <a:buFont typeface="Wingdings" pitchFamily="2" charset="2"/>
              <a:buNone/>
            </a:pPr>
            <a:r>
              <a:rPr lang="zh-TW" altLang="en-US" dirty="0" smtClean="0">
                <a:ea typeface="標楷體" pitchFamily="65" charset="-120"/>
              </a:rPr>
              <a:t>  長期作為企業與人才之間的橋梁 ，</a:t>
            </a:r>
            <a:r>
              <a:rPr lang="en-US" altLang="zh-TW" dirty="0" smtClean="0">
                <a:ea typeface="標楷體" pitchFamily="65" charset="-120"/>
              </a:rPr>
              <a:t>《Cheers》</a:t>
            </a:r>
            <a:r>
              <a:rPr lang="zh-TW" altLang="en-US" dirty="0" smtClean="0">
                <a:ea typeface="標楷體" pitchFamily="65" charset="-120"/>
              </a:rPr>
              <a:t>雜誌</a:t>
            </a:r>
            <a:r>
              <a:rPr lang="en-US" altLang="zh-TW" dirty="0" smtClean="0">
                <a:ea typeface="標楷體" pitchFamily="65" charset="-120"/>
              </a:rPr>
              <a:t>16</a:t>
            </a:r>
            <a:r>
              <a:rPr lang="zh-TW" altLang="en-US" dirty="0" smtClean="0">
                <a:ea typeface="標楷體" pitchFamily="65" charset="-120"/>
              </a:rPr>
              <a:t>年來執行「</a:t>
            </a:r>
            <a:r>
              <a:rPr lang="en-US" altLang="zh-TW" dirty="0" smtClean="0">
                <a:ea typeface="標楷體" pitchFamily="65" charset="-120"/>
              </a:rPr>
              <a:t>3000</a:t>
            </a:r>
            <a:r>
              <a:rPr lang="zh-TW" altLang="en-US" dirty="0" smtClean="0">
                <a:ea typeface="標楷體" pitchFamily="65" charset="-120"/>
              </a:rPr>
              <a:t>大企業人才策略與最愛大學生」調查 </a:t>
            </a:r>
            <a:r>
              <a:rPr lang="en-US" altLang="zh-TW" dirty="0" smtClean="0">
                <a:ea typeface="標楷體" pitchFamily="65" charset="-120"/>
              </a:rPr>
              <a:t>﹕</a:t>
            </a:r>
            <a:endParaRPr lang="en-US" altLang="zh-TW" b="1" dirty="0" smtClean="0">
              <a:ea typeface="標楷體" pitchFamily="65" charset="-120"/>
            </a:endParaRPr>
          </a:p>
          <a:p>
            <a:pPr lvl="1"/>
            <a:r>
              <a:rPr lang="zh-TW" altLang="en-US" sz="2000" b="1" dirty="0" smtClean="0">
                <a:ea typeface="標楷體" pitchFamily="65" charset="-120"/>
              </a:rPr>
              <a:t>調查對象</a:t>
            </a:r>
            <a:r>
              <a:rPr lang="en-US" altLang="zh-TW" sz="2000" b="1" dirty="0" smtClean="0">
                <a:ea typeface="標楷體" pitchFamily="65" charset="-120"/>
              </a:rPr>
              <a:t>﹕</a:t>
            </a:r>
            <a:r>
              <a:rPr lang="en-US" altLang="zh-TW" sz="2000" dirty="0">
                <a:ea typeface="標楷體" pitchFamily="65" charset="-120"/>
              </a:rPr>
              <a:t> 2013 </a:t>
            </a:r>
            <a:r>
              <a:rPr lang="zh-TW" altLang="en-US" sz="2000" dirty="0">
                <a:ea typeface="標楷體" pitchFamily="65" charset="-120"/>
              </a:rPr>
              <a:t>年</a:t>
            </a:r>
            <a:r>
              <a:rPr lang="en-US" altLang="zh-TW" sz="2000" dirty="0">
                <a:ea typeface="標楷體" pitchFamily="65" charset="-120"/>
              </a:rPr>
              <a:t>《</a:t>
            </a:r>
            <a:r>
              <a:rPr lang="zh-TW" altLang="en-US" sz="2000" dirty="0">
                <a:ea typeface="標楷體" pitchFamily="65" charset="-120"/>
              </a:rPr>
              <a:t>天下</a:t>
            </a:r>
            <a:r>
              <a:rPr lang="en-US" altLang="zh-TW" sz="2000" dirty="0">
                <a:ea typeface="標楷體" pitchFamily="65" charset="-120"/>
              </a:rPr>
              <a:t>》</a:t>
            </a:r>
            <a:r>
              <a:rPr lang="zh-TW" altLang="en-US" sz="2000" dirty="0">
                <a:ea typeface="標楷體" pitchFamily="65" charset="-120"/>
              </a:rPr>
              <a:t>雜誌 </a:t>
            </a:r>
            <a:r>
              <a:rPr lang="en-US" altLang="zh-TW" sz="2000" dirty="0">
                <a:ea typeface="標楷體" pitchFamily="65" charset="-120"/>
              </a:rPr>
              <a:t>2000 </a:t>
            </a:r>
            <a:r>
              <a:rPr lang="zh-TW" altLang="en-US" sz="2000" dirty="0">
                <a:ea typeface="標楷體" pitchFamily="65" charset="-120"/>
              </a:rPr>
              <a:t>大企業人資</a:t>
            </a:r>
            <a:r>
              <a:rPr lang="zh-TW" altLang="en-US" sz="2000" dirty="0" smtClean="0">
                <a:ea typeface="標楷體" pitchFamily="65" charset="-120"/>
              </a:rPr>
              <a:t>主管</a:t>
            </a:r>
            <a:endParaRPr lang="en-US" altLang="zh-TW" sz="2000" dirty="0" smtClean="0">
              <a:ea typeface="標楷體" pitchFamily="65" charset="-120"/>
            </a:endParaRPr>
          </a:p>
          <a:p>
            <a:pPr lvl="1"/>
            <a:r>
              <a:rPr lang="zh-TW" altLang="en-US" sz="2000" b="1" dirty="0" smtClean="0">
                <a:ea typeface="標楷體" pitchFamily="65" charset="-120"/>
              </a:rPr>
              <a:t>有效樣本</a:t>
            </a:r>
            <a:r>
              <a:rPr lang="en-US" altLang="zh-TW" sz="2000" b="1" dirty="0" smtClean="0">
                <a:ea typeface="標楷體" pitchFamily="65" charset="-120"/>
              </a:rPr>
              <a:t>﹕</a:t>
            </a:r>
            <a:r>
              <a:rPr lang="zh-TW" altLang="en-US" sz="2000" dirty="0" smtClean="0">
                <a:ea typeface="標楷體" pitchFamily="65" charset="-120"/>
              </a:rPr>
              <a:t>寄出</a:t>
            </a:r>
            <a:r>
              <a:rPr lang="en-US" altLang="zh-TW" sz="2000" dirty="0" smtClean="0">
                <a:ea typeface="標楷體" pitchFamily="65" charset="-120"/>
              </a:rPr>
              <a:t>2,102</a:t>
            </a:r>
            <a:r>
              <a:rPr lang="zh-TW" altLang="en-US" sz="2000" dirty="0" smtClean="0">
                <a:ea typeface="標楷體" pitchFamily="65" charset="-120"/>
              </a:rPr>
              <a:t>份問卷，回收</a:t>
            </a:r>
            <a:r>
              <a:rPr lang="en-US" altLang="zh-TW" sz="2000" dirty="0" smtClean="0">
                <a:ea typeface="標楷體" pitchFamily="65" charset="-120"/>
              </a:rPr>
              <a:t>812</a:t>
            </a:r>
            <a:r>
              <a:rPr lang="zh-TW" altLang="en-US" sz="2000" dirty="0" smtClean="0">
                <a:ea typeface="標楷體" pitchFamily="65" charset="-120"/>
              </a:rPr>
              <a:t>份，回收率</a:t>
            </a:r>
            <a:r>
              <a:rPr lang="en-US" altLang="zh-TW" sz="2000" dirty="0" smtClean="0">
                <a:ea typeface="標楷體" pitchFamily="65" charset="-120"/>
              </a:rPr>
              <a:t>38.6</a:t>
            </a:r>
            <a:r>
              <a:rPr lang="zh-TW" altLang="en-US" sz="2000" dirty="0" smtClean="0">
                <a:ea typeface="標楷體" pitchFamily="65" charset="-120"/>
              </a:rPr>
              <a:t>％ </a:t>
            </a:r>
          </a:p>
          <a:p>
            <a:pPr lvl="1"/>
            <a:r>
              <a:rPr lang="zh-TW" altLang="en-US" sz="2000" b="1" dirty="0" smtClean="0">
                <a:ea typeface="標楷體" pitchFamily="65" charset="-120"/>
              </a:rPr>
              <a:t>調查期間</a:t>
            </a:r>
            <a:r>
              <a:rPr lang="en-US" altLang="zh-TW" sz="2000" b="1" dirty="0" smtClean="0">
                <a:ea typeface="標楷體" pitchFamily="65" charset="-120"/>
              </a:rPr>
              <a:t>﹕</a:t>
            </a:r>
            <a:r>
              <a:rPr lang="en-US" altLang="zh-TW" sz="2000" dirty="0" smtClean="0">
                <a:ea typeface="標楷體" pitchFamily="65" charset="-120"/>
              </a:rPr>
              <a:t>2013</a:t>
            </a:r>
            <a:r>
              <a:rPr lang="zh-TW" altLang="en-US" sz="2000" dirty="0" smtClean="0">
                <a:ea typeface="標楷體" pitchFamily="65" charset="-120"/>
              </a:rPr>
              <a:t>年</a:t>
            </a:r>
            <a:r>
              <a:rPr lang="en-US" altLang="zh-TW" sz="2000" dirty="0" smtClean="0">
                <a:ea typeface="標楷體" pitchFamily="65" charset="-120"/>
              </a:rPr>
              <a:t>12</a:t>
            </a:r>
            <a:r>
              <a:rPr lang="zh-TW" altLang="en-US" sz="2000" dirty="0" smtClean="0">
                <a:ea typeface="標楷體" pitchFamily="65" charset="-120"/>
              </a:rPr>
              <a:t>月</a:t>
            </a:r>
            <a:r>
              <a:rPr lang="en-US" altLang="zh-TW" sz="2000" dirty="0">
                <a:ea typeface="標楷體" pitchFamily="65" charset="-120"/>
              </a:rPr>
              <a:t>2</a:t>
            </a:r>
            <a:r>
              <a:rPr lang="zh-TW" altLang="en-US" sz="2000" dirty="0" smtClean="0">
                <a:ea typeface="標楷體" pitchFamily="65" charset="-120"/>
              </a:rPr>
              <a:t>日</a:t>
            </a:r>
            <a:r>
              <a:rPr lang="en-US" altLang="zh-TW" sz="2000" dirty="0" smtClean="0">
                <a:ea typeface="標楷體" pitchFamily="65" charset="-120"/>
              </a:rPr>
              <a:t>~2013</a:t>
            </a:r>
            <a:r>
              <a:rPr lang="zh-TW" altLang="en-US" sz="2000" dirty="0" smtClean="0">
                <a:ea typeface="標楷體" pitchFamily="65" charset="-120"/>
              </a:rPr>
              <a:t>年</a:t>
            </a:r>
            <a:r>
              <a:rPr lang="en-US" altLang="zh-TW" sz="2000" dirty="0">
                <a:ea typeface="標楷體" pitchFamily="65" charset="-120"/>
              </a:rPr>
              <a:t>1</a:t>
            </a:r>
            <a:r>
              <a:rPr lang="en-US" altLang="zh-TW" sz="2000" dirty="0" smtClean="0">
                <a:ea typeface="標楷體" pitchFamily="65" charset="-120"/>
              </a:rPr>
              <a:t>2</a:t>
            </a:r>
            <a:r>
              <a:rPr lang="zh-TW" altLang="en-US" sz="2000" dirty="0" smtClean="0">
                <a:ea typeface="標楷體" pitchFamily="65" charset="-120"/>
              </a:rPr>
              <a:t>月</a:t>
            </a:r>
            <a:r>
              <a:rPr lang="en-US" altLang="zh-TW" sz="2000" dirty="0" smtClean="0">
                <a:ea typeface="標楷體" pitchFamily="65" charset="-120"/>
              </a:rPr>
              <a:t>27</a:t>
            </a:r>
            <a:r>
              <a:rPr lang="zh-TW" altLang="en-US" sz="2000" dirty="0" smtClean="0">
                <a:ea typeface="標楷體" pitchFamily="65" charset="-120"/>
              </a:rPr>
              <a:t>日 </a:t>
            </a:r>
          </a:p>
          <a:p>
            <a:pPr lvl="1"/>
            <a:r>
              <a:rPr lang="zh-TW" altLang="en-US" sz="2000" b="1" dirty="0" smtClean="0">
                <a:ea typeface="標楷體" pitchFamily="65" charset="-120"/>
              </a:rPr>
              <a:t>調查執行</a:t>
            </a:r>
            <a:r>
              <a:rPr lang="zh-TW" altLang="en-US" sz="2000" dirty="0" smtClean="0">
                <a:ea typeface="標楷體" pitchFamily="65" charset="-120"/>
              </a:rPr>
              <a:t>：</a:t>
            </a:r>
            <a:r>
              <a:rPr lang="en-US" altLang="zh-TW" sz="2000" dirty="0" smtClean="0">
                <a:ea typeface="標楷體" pitchFamily="65" charset="-120"/>
              </a:rPr>
              <a:t>《</a:t>
            </a:r>
            <a:r>
              <a:rPr lang="zh-TW" altLang="en-US" sz="2000" dirty="0" smtClean="0">
                <a:ea typeface="標楷體" pitchFamily="65" charset="-120"/>
              </a:rPr>
              <a:t>天下</a:t>
            </a:r>
            <a:r>
              <a:rPr lang="en-US" altLang="zh-TW" sz="2000" dirty="0" smtClean="0">
                <a:ea typeface="標楷體" pitchFamily="65" charset="-120"/>
              </a:rPr>
              <a:t>》</a:t>
            </a:r>
            <a:r>
              <a:rPr lang="zh-TW" altLang="en-US" sz="2000" dirty="0" smtClean="0">
                <a:ea typeface="標楷體" pitchFamily="65" charset="-120"/>
              </a:rPr>
              <a:t>雜誌調查中心 </a:t>
            </a:r>
            <a:r>
              <a:rPr lang="zh-TW" altLang="en-US" sz="2000" dirty="0">
                <a:ea typeface="標楷體" pitchFamily="65" charset="-120"/>
              </a:rPr>
              <a:t>、</a:t>
            </a:r>
            <a:r>
              <a:rPr lang="en-US" altLang="zh-TW" sz="2000" dirty="0">
                <a:ea typeface="標楷體" pitchFamily="65" charset="-120"/>
              </a:rPr>
              <a:t>《Cheers》</a:t>
            </a:r>
            <a:r>
              <a:rPr lang="zh-TW" altLang="en-US" sz="2000" dirty="0">
                <a:ea typeface="標楷體" pitchFamily="65" charset="-120"/>
              </a:rPr>
              <a:t>雜誌編輯部</a:t>
            </a:r>
            <a:endParaRPr lang="en-US" altLang="zh-TW" sz="2000" dirty="0" smtClean="0">
              <a:ea typeface="標楷體" pitchFamily="65" charset="-120"/>
            </a:endParaRPr>
          </a:p>
          <a:p>
            <a:endParaRPr lang="zh-TW" altLang="en-US" sz="2000" dirty="0" smtClean="0">
              <a:ea typeface="標楷體" pitchFamily="65" charset="-120"/>
            </a:endParaRPr>
          </a:p>
          <a:p>
            <a:pPr lvl="1"/>
            <a:endParaRPr lang="en-US" altLang="zh-TW" dirty="0" smtClean="0">
              <a:ea typeface="標楷體" pitchFamily="65" charset="-120"/>
            </a:endParaRPr>
          </a:p>
          <a:p>
            <a:pPr lvl="1">
              <a:buFont typeface="Wingdings 2" pitchFamily="18" charset="2"/>
              <a:buNone/>
            </a:pPr>
            <a:endParaRPr lang="en-US" altLang="zh-TW" b="1" dirty="0" smtClean="0">
              <a:ea typeface="標楷體" pitchFamily="65" charset="-120"/>
            </a:endParaRPr>
          </a:p>
        </p:txBody>
      </p:sp>
      <p:sp>
        <p:nvSpPr>
          <p:cNvPr id="20484" name="投影片編號版面配置區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579EB9CC-C30D-4382-B829-E0B1AF54E454}" type="slidenum">
              <a:rPr lang="en-US" altLang="zh-TW" smtClean="0">
                <a:ea typeface="新細明體" pitchFamily="18" charset="-120"/>
              </a:rPr>
              <a:pPr/>
              <a:t>9</a:t>
            </a:fld>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壁窗">
  <a:themeElements>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壁窗">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Curtain Call</Template>
  <TotalTime>2335</TotalTime>
  <Words>5629</Words>
  <Application>Microsoft Office PowerPoint</Application>
  <PresentationFormat>如螢幕大小 (4:3)</PresentationFormat>
  <Paragraphs>973</Paragraphs>
  <Slides>74</Slides>
  <Notes>0</Notes>
  <HiddenSlides>0</HiddenSlides>
  <MMClips>0</MMClips>
  <ScaleCrop>false</ScaleCrop>
  <HeadingPairs>
    <vt:vector size="6" baseType="variant">
      <vt:variant>
        <vt:lpstr>佈景主題</vt:lpstr>
      </vt:variant>
      <vt:variant>
        <vt:i4>1</vt:i4>
      </vt:variant>
      <vt:variant>
        <vt:lpstr>內嵌 OLE 伺服程式</vt:lpstr>
      </vt:variant>
      <vt:variant>
        <vt:i4>2</vt:i4>
      </vt:variant>
      <vt:variant>
        <vt:lpstr>投影片標題</vt:lpstr>
      </vt:variant>
      <vt:variant>
        <vt:i4>74</vt:i4>
      </vt:variant>
    </vt:vector>
  </HeadingPairs>
  <TitlesOfParts>
    <vt:vector size="77" baseType="lpstr">
      <vt:lpstr>壁窗</vt:lpstr>
      <vt:lpstr>方程式</vt:lpstr>
      <vt:lpstr>Chart</vt:lpstr>
      <vt:lpstr>Gary S. Becker (December 2, 1930 – May 3, 2014)</vt:lpstr>
      <vt:lpstr>Gary S. Becker - Contributions</vt:lpstr>
      <vt:lpstr>Gary S. Becker - Publications</vt:lpstr>
      <vt:lpstr>HUMAN CAPITAL: EDUCATION  AND EARNINGS</vt:lpstr>
      <vt:lpstr>EDUCATION: STYLIZED FACTS</vt:lpstr>
      <vt:lpstr>1. EDUCATION IN THE LABOR MARKET: SOME STYLIZED FACTS</vt:lpstr>
      <vt:lpstr>PowerPoint 簡報</vt:lpstr>
      <vt:lpstr>102年大專及以上各項人力指標</vt:lpstr>
      <vt:lpstr>台灣2000大企業最愛大學生調查 </vt:lpstr>
      <vt:lpstr>表1﹕2000大企業最愛大學生總排名 </vt:lpstr>
      <vt:lpstr>表2﹕2000大企業最愛私校與技職排名 </vt:lpstr>
      <vt:lpstr> 2014 年「企業最愛大學生」調查 :           態度積極主動，是企業用新人最大關鍵 </vt:lpstr>
      <vt:lpstr>2014 新世代最嚮往100大企業 </vt:lpstr>
      <vt:lpstr>王品三連霸！服務業持續升溫、觀光業表現亮眼</vt:lpstr>
      <vt:lpstr>2014年「新世代最嚮往企業Top20」</vt:lpstr>
      <vt:lpstr>Introduction</vt:lpstr>
      <vt:lpstr>Human Capital: Education  and Earnings</vt:lpstr>
      <vt:lpstr>2. The Schooling Model</vt:lpstr>
      <vt:lpstr>2. The Schooling Model</vt:lpstr>
      <vt:lpstr>(1) PRESENT VALUE CALCULATIONS</vt:lpstr>
      <vt:lpstr>PowerPoint 簡報</vt:lpstr>
      <vt:lpstr>PowerPoint 簡報</vt:lpstr>
      <vt:lpstr>PowerPoint 簡報</vt:lpstr>
      <vt:lpstr>(2) The Wage-Schooling Locus</vt:lpstr>
      <vt:lpstr>(2) The Wage-Schooling Locus</vt:lpstr>
      <vt:lpstr>PowerPoint 簡報</vt:lpstr>
      <vt:lpstr>PowerPoint 簡報</vt:lpstr>
      <vt:lpstr>PowerPoint 簡報</vt:lpstr>
      <vt:lpstr>Schooling and Earnings When Workers Have Different Rates of Discount</vt:lpstr>
      <vt:lpstr>Schooling and Earnings When Workers Have Different Abilities</vt:lpstr>
      <vt:lpstr>3. Is Education a Good Investment?</vt:lpstr>
      <vt:lpstr>EDUCATION AND THE WAGE GAP</vt:lpstr>
      <vt:lpstr>Estimating the Rate of Return to Schooling</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SCHOOL QUALITY AND THE RATE OF RETURN TO SCHOOLING</vt:lpstr>
      <vt:lpstr>女性商學大學畢業生金融證照持有與初期職涯表現之關係</vt:lpstr>
      <vt:lpstr>女性商學大學畢業生金融證照持有與初期職涯表現之關係</vt:lpstr>
      <vt:lpstr>女性商學畢業生金融證照與初期職涯表現 －樣本結構(一)</vt:lpstr>
      <vt:lpstr>PowerPoint 簡報</vt:lpstr>
      <vt:lpstr>PowerPoint 簡報</vt:lpstr>
      <vt:lpstr>PowerPoint 簡報</vt:lpstr>
      <vt:lpstr>金融證照與初期職涯狀態的關聯(實證I)</vt:lpstr>
      <vt:lpstr>金融證照與初期職涯狀態的關聯(實證I)</vt:lpstr>
      <vt:lpstr>金融證照與初期職涯狀態的關聯(實證II)</vt:lpstr>
      <vt:lpstr>金融證照與初期職涯狀態的關聯(實證II)</vt:lpstr>
      <vt:lpstr>98年大專應屆畢業青年平均薪資</vt:lpstr>
      <vt:lpstr>98年大專應屆畢業青年平均薪資</vt:lpstr>
      <vt:lpstr>當前青年就業－就／失業情形</vt:lpstr>
      <vt:lpstr>當前青年就業－原因分析</vt:lpstr>
      <vt:lpstr>現行促進青年就業政策－具體方案</vt:lpstr>
      <vt:lpstr>現行促進青年就業政策－成效</vt:lpstr>
      <vt:lpstr>現行促進青年就業政策－檢討</vt:lpstr>
      <vt:lpstr>PowerPoint 簡報</vt:lpstr>
      <vt:lpstr>PowerPoint 簡報</vt:lpstr>
      <vt:lpstr>Schooling as a Signal</vt:lpstr>
      <vt:lpstr>Education as a Signal </vt:lpstr>
      <vt:lpstr>EDUCATION AS A SIGNAL</vt:lpstr>
      <vt:lpstr>Implications of Schooling as a Signal</vt:lpstr>
      <vt:lpstr>4. Post-School Human Capital Investments</vt:lpstr>
      <vt:lpstr>Age-Earnings Profiles</vt:lpstr>
      <vt:lpstr>Age-Earnings Profiles</vt:lpstr>
      <vt:lpstr>On-The-Job Training</vt:lpstr>
      <vt:lpstr>Implications</vt:lpstr>
      <vt:lpstr>The Acquisition of Human Capital Over the Life Cycle</vt:lpstr>
      <vt:lpstr>AGE-EARNINGS PROFILES AND OJT</vt:lpstr>
      <vt:lpstr>THE AGE-EARNINGS PROFILE IMPLIED BY HUMAN CAPITAL THEORY</vt:lpstr>
    </vt:vector>
  </TitlesOfParts>
  <Company>NTHUecon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4:  The Demand for Labor</dc:title>
  <dc:creator>hlchuang</dc:creator>
  <cp:lastModifiedBy>圖書館莊慧玲</cp:lastModifiedBy>
  <cp:revision>242</cp:revision>
  <dcterms:created xsi:type="dcterms:W3CDTF">2005-03-28T02:02:12Z</dcterms:created>
  <dcterms:modified xsi:type="dcterms:W3CDTF">2014-05-07T05:41:14Z</dcterms:modified>
</cp:coreProperties>
</file>