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 id="2147483684" r:id="rId4"/>
  </p:sldMasterIdLst>
  <p:notesMasterIdLst>
    <p:notesMasterId r:id="rId46"/>
  </p:notesMasterIdLst>
  <p:sldIdLst>
    <p:sldId id="257" r:id="rId5"/>
    <p:sldId id="270" r:id="rId6"/>
    <p:sldId id="289" r:id="rId7"/>
    <p:sldId id="295" r:id="rId8"/>
    <p:sldId id="318" r:id="rId9"/>
    <p:sldId id="273" r:id="rId10"/>
    <p:sldId id="274" r:id="rId11"/>
    <p:sldId id="265" r:id="rId12"/>
    <p:sldId id="277" r:id="rId13"/>
    <p:sldId id="291" r:id="rId14"/>
    <p:sldId id="301" r:id="rId15"/>
    <p:sldId id="302" r:id="rId16"/>
    <p:sldId id="303" r:id="rId17"/>
    <p:sldId id="304" r:id="rId18"/>
    <p:sldId id="322" r:id="rId19"/>
    <p:sldId id="324" r:id="rId20"/>
    <p:sldId id="325" r:id="rId21"/>
    <p:sldId id="305" r:id="rId22"/>
    <p:sldId id="319" r:id="rId23"/>
    <p:sldId id="320" r:id="rId24"/>
    <p:sldId id="306" r:id="rId25"/>
    <p:sldId id="293" r:id="rId26"/>
    <p:sldId id="292" r:id="rId27"/>
    <p:sldId id="307" r:id="rId28"/>
    <p:sldId id="286" r:id="rId29"/>
    <p:sldId id="280" r:id="rId30"/>
    <p:sldId id="287" r:id="rId31"/>
    <p:sldId id="288" r:id="rId32"/>
    <p:sldId id="285" r:id="rId33"/>
    <p:sldId id="298" r:id="rId34"/>
    <p:sldId id="283" r:id="rId35"/>
    <p:sldId id="282" r:id="rId36"/>
    <p:sldId id="299" r:id="rId37"/>
    <p:sldId id="300" r:id="rId38"/>
    <p:sldId id="312" r:id="rId39"/>
    <p:sldId id="313" r:id="rId40"/>
    <p:sldId id="314" r:id="rId41"/>
    <p:sldId id="315" r:id="rId42"/>
    <p:sldId id="316" r:id="rId43"/>
    <p:sldId id="317" r:id="rId44"/>
    <p:sldId id="328" r:id="rId45"/>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008000"/>
    <a:srgbClr val="9900CC"/>
    <a:srgbClr val="CC3399"/>
    <a:srgbClr val="FF0000"/>
    <a:srgbClr val="339933"/>
    <a:srgbClr val="FFFF99"/>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3" autoAdjust="0"/>
    <p:restoredTop sz="86447" autoAdjust="0"/>
  </p:normalViewPr>
  <p:slideViewPr>
    <p:cSldViewPr snapToGrid="0">
      <p:cViewPr varScale="1">
        <p:scale>
          <a:sx n="80" d="100"/>
          <a:sy n="80" d="100"/>
        </p:scale>
        <p:origin x="384" y="176"/>
      </p:cViewPr>
      <p:guideLst>
        <p:guide orient="horz" pos="2160"/>
        <p:guide pos="2880"/>
      </p:guideLst>
    </p:cSldViewPr>
  </p:slideViewPr>
  <p:outlineViewPr>
    <p:cViewPr>
      <p:scale>
        <a:sx n="33" d="100"/>
        <a:sy n="33" d="100"/>
      </p:scale>
      <p:origin x="0" y="3438"/>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s>
</file>

<file path=ppt/_rels/viewProps.xml.rels><?xml version="1.0" encoding="UTF-8" standalone="yes"?>
<Relationships xmlns="http://schemas.openxmlformats.org/package/2006/relationships"><Relationship Id="rId3" Type="http://schemas.openxmlformats.org/officeDocument/2006/relationships/slide" Target="slides/slide6.xml"/><Relationship Id="rId4" Type="http://schemas.openxmlformats.org/officeDocument/2006/relationships/slide" Target="slides/slide7.xml"/><Relationship Id="rId5" Type="http://schemas.openxmlformats.org/officeDocument/2006/relationships/slide" Target="slides/slide8.xml"/><Relationship Id="rId6" Type="http://schemas.openxmlformats.org/officeDocument/2006/relationships/slide" Target="slides/slide9.xml"/><Relationship Id="rId7" Type="http://schemas.openxmlformats.org/officeDocument/2006/relationships/slide" Target="slides/slide10.xml"/><Relationship Id="rId8" Type="http://schemas.openxmlformats.org/officeDocument/2006/relationships/slide" Target="slides/slide26.xml"/><Relationship Id="rId9" Type="http://schemas.openxmlformats.org/officeDocument/2006/relationships/slide" Target="slides/slide29.xml"/><Relationship Id="rId10" Type="http://schemas.openxmlformats.org/officeDocument/2006/relationships/slide" Target="slides/slide31.xml"/><Relationship Id="rId1" Type="http://schemas.openxmlformats.org/officeDocument/2006/relationships/slide" Target="slides/slide1.xml"/><Relationship Id="rId2"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 Id="rId2" Type="http://schemas.openxmlformats.org/officeDocument/2006/relationships/image" Target="../media/image19.wmf"/><Relationship Id="rId3" Type="http://schemas.openxmlformats.org/officeDocument/2006/relationships/image" Target="../media/image20.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5.wmf"/><Relationship Id="rId4" Type="http://schemas.openxmlformats.org/officeDocument/2006/relationships/image" Target="../media/image66.wmf"/><Relationship Id="rId1" Type="http://schemas.openxmlformats.org/officeDocument/2006/relationships/image" Target="../media/image63.wmf"/><Relationship Id="rId2" Type="http://schemas.openxmlformats.org/officeDocument/2006/relationships/image" Target="../media/image6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2.wmf"/><Relationship Id="rId4" Type="http://schemas.openxmlformats.org/officeDocument/2006/relationships/image" Target="../media/image73.wmf"/><Relationship Id="rId5" Type="http://schemas.openxmlformats.org/officeDocument/2006/relationships/image" Target="../media/image74.wmf"/><Relationship Id="rId6" Type="http://schemas.openxmlformats.org/officeDocument/2006/relationships/image" Target="../media/image75.wmf"/><Relationship Id="rId7" Type="http://schemas.openxmlformats.org/officeDocument/2006/relationships/image" Target="../media/image76.wmf"/><Relationship Id="rId8" Type="http://schemas.openxmlformats.org/officeDocument/2006/relationships/image" Target="../media/image77.wmf"/><Relationship Id="rId1" Type="http://schemas.openxmlformats.org/officeDocument/2006/relationships/image" Target="../media/image70.wmf"/><Relationship Id="rId2" Type="http://schemas.openxmlformats.org/officeDocument/2006/relationships/image" Target="../media/image7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8.wmf"/><Relationship Id="rId2" Type="http://schemas.openxmlformats.org/officeDocument/2006/relationships/image" Target="../media/image79.wmf"/><Relationship Id="rId3" Type="http://schemas.openxmlformats.org/officeDocument/2006/relationships/image" Target="../media/image8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 Id="rId2" Type="http://schemas.openxmlformats.org/officeDocument/2006/relationships/image" Target="../media/image23.wmf"/><Relationship Id="rId3"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wmf"/><Relationship Id="rId2"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wmf"/><Relationship Id="rId2"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2.wmf"/><Relationship Id="rId4" Type="http://schemas.openxmlformats.org/officeDocument/2006/relationships/image" Target="../media/image33.wmf"/><Relationship Id="rId5" Type="http://schemas.openxmlformats.org/officeDocument/2006/relationships/image" Target="../media/image34.wmf"/><Relationship Id="rId6" Type="http://schemas.openxmlformats.org/officeDocument/2006/relationships/image" Target="../media/image35.wmf"/><Relationship Id="rId7" Type="http://schemas.openxmlformats.org/officeDocument/2006/relationships/image" Target="../media/image36.wmf"/><Relationship Id="rId8" Type="http://schemas.openxmlformats.org/officeDocument/2006/relationships/image" Target="../media/image37.wmf"/><Relationship Id="rId9" Type="http://schemas.openxmlformats.org/officeDocument/2006/relationships/image" Target="../media/image38.wmf"/><Relationship Id="rId1" Type="http://schemas.openxmlformats.org/officeDocument/2006/relationships/image" Target="../media/image30.wmf"/><Relationship Id="rId2"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4.wmf"/><Relationship Id="rId4" Type="http://schemas.openxmlformats.org/officeDocument/2006/relationships/image" Target="../media/image45.wmf"/><Relationship Id="rId5" Type="http://schemas.openxmlformats.org/officeDocument/2006/relationships/image" Target="../media/image46.wmf"/><Relationship Id="rId6" Type="http://schemas.openxmlformats.org/officeDocument/2006/relationships/image" Target="../media/image47.wmf"/><Relationship Id="rId7" Type="http://schemas.openxmlformats.org/officeDocument/2006/relationships/image" Target="../media/image48.wmf"/><Relationship Id="rId8" Type="http://schemas.openxmlformats.org/officeDocument/2006/relationships/image" Target="../media/image49.wmf"/><Relationship Id="rId9" Type="http://schemas.openxmlformats.org/officeDocument/2006/relationships/image" Target="../media/image50.wmf"/><Relationship Id="rId1" Type="http://schemas.openxmlformats.org/officeDocument/2006/relationships/image" Target="../media/image42.wmf"/><Relationship Id="rId2" Type="http://schemas.openxmlformats.org/officeDocument/2006/relationships/image" Target="../media/image4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8.wmf"/><Relationship Id="rId2" Type="http://schemas.openxmlformats.org/officeDocument/2006/relationships/image" Target="../media/image59.wmf"/><Relationship Id="rId3" Type="http://schemas.openxmlformats.org/officeDocument/2006/relationships/image" Target="../media/image6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ltLang="en-US"/>
          </a:p>
        </p:txBody>
      </p:sp>
      <p:sp>
        <p:nvSpPr>
          <p:cNvPr id="4915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ltLang="en-US"/>
          </a:p>
        </p:txBody>
      </p:sp>
      <p:sp>
        <p:nvSpPr>
          <p:cNvPr id="44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4915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4915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ltLang="en-US"/>
          </a:p>
        </p:txBody>
      </p:sp>
      <p:sp>
        <p:nvSpPr>
          <p:cNvPr id="4915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C6E2C43-8A82-494F-9CA3-EC2B47981572}" type="slidenum">
              <a:rPr lang="en-US" altLang="en-US"/>
              <a:pPr/>
              <a:t>‹#›</a:t>
            </a:fld>
            <a:endParaRPr lang="en-US" altLang="en-US"/>
          </a:p>
        </p:txBody>
      </p:sp>
    </p:spTree>
    <p:extLst>
      <p:ext uri="{BB962C8B-B14F-4D97-AF65-F5344CB8AC3E}">
        <p14:creationId xmlns:p14="http://schemas.microsoft.com/office/powerpoint/2010/main" val="3365840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5A22B27-D725-544F-83CD-68813242D40E}" type="slidenum">
              <a:rPr lang="en-US" altLang="en-US"/>
              <a:pPr eaLnBrk="1" hangingPunct="1">
                <a:spcBef>
                  <a:spcPct val="0"/>
                </a:spcBef>
              </a:pPr>
              <a:t>1</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ltLang="en-US">
                <a:latin typeface="Arial" charset="0"/>
              </a:rPr>
              <a:t>www.physics.gatech.edu/frog/lectures</a:t>
            </a:r>
          </a:p>
        </p:txBody>
      </p:sp>
    </p:spTree>
    <p:extLst>
      <p:ext uri="{BB962C8B-B14F-4D97-AF65-F5344CB8AC3E}">
        <p14:creationId xmlns:p14="http://schemas.microsoft.com/office/powerpoint/2010/main" val="496908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en-US" i="1">
                <a:latin typeface="Arial" charset="0"/>
              </a:rPr>
              <a:t>The Supercontinuum Laser Source</a:t>
            </a:r>
            <a:r>
              <a:rPr lang="en-US" altLang="en-US">
                <a:latin typeface="Arial" charset="0"/>
              </a:rPr>
              <a:t>, Alfano, ed.</a:t>
            </a:r>
          </a:p>
        </p:txBody>
      </p:sp>
      <p:sp>
        <p:nvSpPr>
          <p:cNvPr id="60420"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3E8650F-8866-0B49-99E3-4B5B3698F3FC}" type="slidenum">
              <a:rPr lang="en-US" altLang="en-US"/>
              <a:pPr eaLnBrk="1" hangingPunct="1">
                <a:spcBef>
                  <a:spcPct val="0"/>
                </a:spcBef>
              </a:pPr>
              <a:t>31</a:t>
            </a:fld>
            <a:endParaRPr lang="en-US" altLang="en-US"/>
          </a:p>
        </p:txBody>
      </p:sp>
    </p:spTree>
    <p:extLst>
      <p:ext uri="{BB962C8B-B14F-4D97-AF65-F5344CB8AC3E}">
        <p14:creationId xmlns:p14="http://schemas.microsoft.com/office/powerpoint/2010/main" val="1301246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spcBef>
                <a:spcPct val="0"/>
              </a:spcBef>
            </a:pPr>
            <a:r>
              <a:rPr lang="en-US" altLang="en-US" i="1">
                <a:latin typeface="Arial Unicode MS" charset="0"/>
              </a:rPr>
              <a:t>The Supercontinuum</a:t>
            </a:r>
          </a:p>
          <a:p>
            <a:pPr>
              <a:spcBef>
                <a:spcPct val="0"/>
              </a:spcBef>
            </a:pPr>
            <a:r>
              <a:rPr lang="en-US" altLang="en-US" i="1">
                <a:latin typeface="Arial Unicode MS" charset="0"/>
              </a:rPr>
              <a:t>Laser Source</a:t>
            </a:r>
            <a:r>
              <a:rPr lang="en-US" altLang="en-US">
                <a:latin typeface="Arial Unicode MS" charset="0"/>
              </a:rPr>
              <a:t>, Alfano, ed.</a:t>
            </a:r>
          </a:p>
        </p:txBody>
      </p:sp>
      <p:sp>
        <p:nvSpPr>
          <p:cNvPr id="61444"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49236AF-7A2C-BB4D-8A3D-3EACF0BFC146}" type="slidenum">
              <a:rPr lang="en-US" altLang="en-US"/>
              <a:pPr eaLnBrk="1" hangingPunct="1">
                <a:spcBef>
                  <a:spcPct val="0"/>
                </a:spcBef>
              </a:pPr>
              <a:t>32</a:t>
            </a:fld>
            <a:endParaRPr lang="en-US" altLang="en-US"/>
          </a:p>
        </p:txBody>
      </p:sp>
    </p:spTree>
    <p:extLst>
      <p:ext uri="{BB962C8B-B14F-4D97-AF65-F5344CB8AC3E}">
        <p14:creationId xmlns:p14="http://schemas.microsoft.com/office/powerpoint/2010/main" val="77304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en-US">
                <a:latin typeface="Arial" charset="0"/>
              </a:rPr>
              <a:t>Image and plot from Jinendra Ranka.</a:t>
            </a:r>
          </a:p>
        </p:txBody>
      </p:sp>
      <p:sp>
        <p:nvSpPr>
          <p:cNvPr id="62468"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405B751-65F7-B84D-87D0-51ED3024FA7C}" type="slidenum">
              <a:rPr lang="en-US" altLang="en-US"/>
              <a:pPr eaLnBrk="1" hangingPunct="1">
                <a:spcBef>
                  <a:spcPct val="0"/>
                </a:spcBef>
              </a:pPr>
              <a:t>33</a:t>
            </a:fld>
            <a:endParaRPr lang="en-US" altLang="en-US"/>
          </a:p>
        </p:txBody>
      </p:sp>
    </p:spTree>
    <p:extLst>
      <p:ext uri="{BB962C8B-B14F-4D97-AF65-F5344CB8AC3E}">
        <p14:creationId xmlns:p14="http://schemas.microsoft.com/office/powerpoint/2010/main" val="34200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en-US">
                <a:latin typeface="Arial" charset="0"/>
              </a:rPr>
              <a:t>http://en.wikipedia.org/wiki/Supercontinuum</a:t>
            </a:r>
          </a:p>
        </p:txBody>
      </p:sp>
      <p:sp>
        <p:nvSpPr>
          <p:cNvPr id="63492"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2AB12B3-C9D6-FD48-B6E0-841FBBA9E463}" type="slidenum">
              <a:rPr lang="en-US" altLang="en-US"/>
              <a:pPr eaLnBrk="1" hangingPunct="1">
                <a:spcBef>
                  <a:spcPct val="0"/>
                </a:spcBef>
              </a:pPr>
              <a:t>34</a:t>
            </a:fld>
            <a:endParaRPr lang="en-US" altLang="en-US"/>
          </a:p>
        </p:txBody>
      </p:sp>
    </p:spTree>
    <p:extLst>
      <p:ext uri="{BB962C8B-B14F-4D97-AF65-F5344CB8AC3E}">
        <p14:creationId xmlns:p14="http://schemas.microsoft.com/office/powerpoint/2010/main" val="1434358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投影片影像版面配置區 1"/>
          <p:cNvSpPr>
            <a:spLocks noGrp="1" noRot="1" noChangeAspect="1" noTextEdit="1"/>
          </p:cNvSpPr>
          <p:nvPr>
            <p:ph type="sldImg"/>
          </p:nvPr>
        </p:nvSpPr>
        <p:spPr>
          <a:ln/>
        </p:spPr>
      </p:sp>
      <p:sp>
        <p:nvSpPr>
          <p:cNvPr id="208898"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a:ea typeface="新細明體" charset="-120"/>
            </a:endParaRPr>
          </a:p>
        </p:txBody>
      </p:sp>
    </p:spTree>
    <p:extLst>
      <p:ext uri="{BB962C8B-B14F-4D97-AF65-F5344CB8AC3E}">
        <p14:creationId xmlns:p14="http://schemas.microsoft.com/office/powerpoint/2010/main" val="794820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投影片影像版面配置區 1"/>
          <p:cNvSpPr>
            <a:spLocks noGrp="1" noRot="1" noChangeAspect="1" noTextEdit="1"/>
          </p:cNvSpPr>
          <p:nvPr>
            <p:ph type="sldImg"/>
          </p:nvPr>
        </p:nvSpPr>
        <p:spPr>
          <a:ln/>
        </p:spPr>
      </p:sp>
      <p:sp>
        <p:nvSpPr>
          <p:cNvPr id="210946"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a:ea typeface="新細明體" charset="-120"/>
            </a:endParaRPr>
          </a:p>
        </p:txBody>
      </p:sp>
    </p:spTree>
    <p:extLst>
      <p:ext uri="{BB962C8B-B14F-4D97-AF65-F5344CB8AC3E}">
        <p14:creationId xmlns:p14="http://schemas.microsoft.com/office/powerpoint/2010/main" val="1695438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投影片影像版面配置區 1"/>
          <p:cNvSpPr>
            <a:spLocks noGrp="1" noRot="1" noChangeAspect="1" noTextEdit="1"/>
          </p:cNvSpPr>
          <p:nvPr>
            <p:ph type="sldImg"/>
          </p:nvPr>
        </p:nvSpPr>
        <p:spPr>
          <a:ln/>
        </p:spPr>
      </p:sp>
      <p:sp>
        <p:nvSpPr>
          <p:cNvPr id="212994"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charset="-120"/>
            </a:endParaRPr>
          </a:p>
        </p:txBody>
      </p:sp>
    </p:spTree>
    <p:extLst>
      <p:ext uri="{BB962C8B-B14F-4D97-AF65-F5344CB8AC3E}">
        <p14:creationId xmlns:p14="http://schemas.microsoft.com/office/powerpoint/2010/main" val="1176550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投影片影像版面配置區 1"/>
          <p:cNvSpPr>
            <a:spLocks noGrp="1" noRot="1" noChangeAspect="1" noTextEdit="1"/>
          </p:cNvSpPr>
          <p:nvPr>
            <p:ph type="sldImg"/>
          </p:nvPr>
        </p:nvSpPr>
        <p:spPr>
          <a:ln/>
        </p:spPr>
      </p:sp>
      <p:sp>
        <p:nvSpPr>
          <p:cNvPr id="215042"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a:ea typeface="新細明體" charset="-120"/>
              </a:rPr>
              <a:t>2.8 MW  &gt;1000 times</a:t>
            </a:r>
          </a:p>
          <a:p>
            <a:r>
              <a:rPr lang="en-US" altLang="zh-TW">
                <a:ea typeface="新細明體" charset="-120"/>
              </a:rPr>
              <a:t>2.4 GW</a:t>
            </a:r>
          </a:p>
        </p:txBody>
      </p:sp>
    </p:spTree>
    <p:extLst>
      <p:ext uri="{BB962C8B-B14F-4D97-AF65-F5344CB8AC3E}">
        <p14:creationId xmlns:p14="http://schemas.microsoft.com/office/powerpoint/2010/main" val="248247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en-US">
                <a:latin typeface="Arial" charset="0"/>
              </a:rPr>
              <a:t>Photo taken by Rick Trebino.</a:t>
            </a:r>
          </a:p>
        </p:txBody>
      </p:sp>
      <p:sp>
        <p:nvSpPr>
          <p:cNvPr id="46084"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D6345EB-2081-6A4C-B735-6E433E102A5B}" type="slidenum">
              <a:rPr lang="en-US" altLang="en-US"/>
              <a:pPr eaLnBrk="1" hangingPunct="1">
                <a:spcBef>
                  <a:spcPct val="0"/>
                </a:spcBef>
              </a:pPr>
              <a:t>2</a:t>
            </a:fld>
            <a:endParaRPr lang="en-US" altLang="en-US"/>
          </a:p>
        </p:txBody>
      </p:sp>
    </p:spTree>
    <p:extLst>
      <p:ext uri="{BB962C8B-B14F-4D97-AF65-F5344CB8AC3E}">
        <p14:creationId xmlns:p14="http://schemas.microsoft.com/office/powerpoint/2010/main" val="211710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en-US">
                <a:latin typeface="Arial" charset="0"/>
              </a:rPr>
              <a:t>R. Trebino, FROG book.</a:t>
            </a:r>
          </a:p>
        </p:txBody>
      </p:sp>
      <p:sp>
        <p:nvSpPr>
          <p:cNvPr id="47108"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6F7496B-9FA2-0847-9A33-7E19F8F3A30F}" type="slidenum">
              <a:rPr lang="en-US" altLang="en-US"/>
              <a:pPr eaLnBrk="1" hangingPunct="1">
                <a:spcBef>
                  <a:spcPct val="0"/>
                </a:spcBef>
              </a:pPr>
              <a:t>3</a:t>
            </a:fld>
            <a:endParaRPr lang="en-US" altLang="en-US"/>
          </a:p>
        </p:txBody>
      </p:sp>
    </p:spTree>
    <p:extLst>
      <p:ext uri="{BB962C8B-B14F-4D97-AF65-F5344CB8AC3E}">
        <p14:creationId xmlns:p14="http://schemas.microsoft.com/office/powerpoint/2010/main" val="604264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Rot="1" noChangeAspect="1" noChangeArrowheads="1"/>
          </p:cNvSpPr>
          <p:nvPr>
            <p:ph type="sldImg"/>
          </p:nvPr>
        </p:nvSpPr>
        <p:spPr bwMode="auto">
          <a:xfrm>
            <a:off x="1144588" y="685800"/>
            <a:ext cx="4568825" cy="3427413"/>
          </a:xfrm>
          <a:prstGeom prst="rect">
            <a:avLst/>
          </a:prstGeom>
          <a:solidFill>
            <a:srgbClr val="FFFFFF"/>
          </a:solidFill>
          <a:ln>
            <a:solidFill>
              <a:srgbClr val="000000"/>
            </a:solidFill>
            <a:miter lim="800000"/>
            <a:headEnd/>
            <a:tailEnd/>
          </a:ln>
        </p:spPr>
      </p:sp>
      <p:sp>
        <p:nvSpPr>
          <p:cNvPr id="418819" name="Rectangle 3"/>
          <p:cNvSpPr>
            <a:spLocks noGrp="1" noChangeArrowheads="1"/>
          </p:cNvSpPr>
          <p:nvPr>
            <p:ph type="body" idx="1"/>
          </p:nvPr>
        </p:nvSpPr>
        <p:spPr bwMode="auto">
          <a:xfrm>
            <a:off x="914400" y="4341813"/>
            <a:ext cx="5029200" cy="4116387"/>
          </a:xfrm>
          <a:prstGeom prst="rect">
            <a:avLst/>
          </a:prstGeom>
          <a:solidFill>
            <a:srgbClr val="FFFFFF"/>
          </a:solidFill>
          <a:ln>
            <a:solidFill>
              <a:srgbClr val="000000"/>
            </a:solidFill>
            <a:miter lim="800000"/>
            <a:headEnd/>
            <a:tailEnd/>
          </a:ln>
        </p:spPr>
        <p:txBody>
          <a:bodyPr lIns="92254" tIns="46127" rIns="92254" bIns="46127">
            <a:prstTxWarp prst="textNoShape">
              <a:avLst/>
            </a:prstTxWarp>
          </a:bodyPr>
          <a:lstStyle/>
          <a:p>
            <a:r>
              <a:rPr lang="en-US"/>
              <a:t>We generate EUV light by focusing a femtosecond laser beam into a a gas that is contained either in a gas jet or inside a hollow fiber. the nonlinear interaction between the light field and the atoms in the gas is so strong that very high harmonics of the fundamental laser are observed.  These harmonics extend well into the XUV region the spectrum and if you do things right, they are emitted as a coherent, low divergence x-ray beam.  The process is very similar to what is happening in this laser pointer…..</a:t>
            </a:r>
          </a:p>
        </p:txBody>
      </p:sp>
    </p:spTree>
    <p:extLst>
      <p:ext uri="{BB962C8B-B14F-4D97-AF65-F5344CB8AC3E}">
        <p14:creationId xmlns:p14="http://schemas.microsoft.com/office/powerpoint/2010/main" val="255735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en-US">
                <a:latin typeface="Arial" charset="0"/>
              </a:rPr>
              <a:t>Photo by Rick Trebino</a:t>
            </a:r>
          </a:p>
        </p:txBody>
      </p:sp>
      <p:sp>
        <p:nvSpPr>
          <p:cNvPr id="48132"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6778A98-F106-114D-A2D3-7B9A14857207}" type="slidenum">
              <a:rPr lang="en-US" altLang="en-US"/>
              <a:pPr eaLnBrk="1" hangingPunct="1">
                <a:spcBef>
                  <a:spcPct val="0"/>
                </a:spcBef>
              </a:pPr>
              <a:t>10</a:t>
            </a:fld>
            <a:endParaRPr lang="en-US" altLang="en-US"/>
          </a:p>
        </p:txBody>
      </p:sp>
    </p:spTree>
    <p:extLst>
      <p:ext uri="{BB962C8B-B14F-4D97-AF65-F5344CB8AC3E}">
        <p14:creationId xmlns:p14="http://schemas.microsoft.com/office/powerpoint/2010/main" val="427637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FBF146D-70B6-0240-A468-18BF4C81D782}" type="slidenum">
              <a:rPr lang="en-US" altLang="en-US"/>
              <a:pPr eaLnBrk="1" hangingPunct="1">
                <a:spcBef>
                  <a:spcPct val="0"/>
                </a:spcBef>
              </a:pPr>
              <a:t>22</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altLang="en-US">
                <a:latin typeface="Arial" charset="0"/>
              </a:rPr>
              <a:t>Figure borrowed from Margaret Murnane’s HHG talk.</a:t>
            </a:r>
          </a:p>
        </p:txBody>
      </p:sp>
    </p:spTree>
    <p:extLst>
      <p:ext uri="{BB962C8B-B14F-4D97-AF65-F5344CB8AC3E}">
        <p14:creationId xmlns:p14="http://schemas.microsoft.com/office/powerpoint/2010/main" val="1829062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en-US">
                <a:latin typeface="Arial" charset="0"/>
              </a:rPr>
              <a:t>http://www.physik.unibe.ch/content/e4897/e4910/e4913/e6210/e6216/e6256/1961-GenerationofOpticalHarmonics_ger.pdf</a:t>
            </a:r>
          </a:p>
        </p:txBody>
      </p:sp>
      <p:sp>
        <p:nvSpPr>
          <p:cNvPr id="50180"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A3E0E22-E58E-0045-922D-F078340C8C4A}" type="slidenum">
              <a:rPr lang="en-US" altLang="en-US"/>
              <a:pPr eaLnBrk="1" hangingPunct="1">
                <a:spcBef>
                  <a:spcPct val="0"/>
                </a:spcBef>
              </a:pPr>
              <a:t>23</a:t>
            </a:fld>
            <a:endParaRPr lang="en-US" altLang="en-US"/>
          </a:p>
        </p:txBody>
      </p:sp>
    </p:spTree>
    <p:extLst>
      <p:ext uri="{BB962C8B-B14F-4D97-AF65-F5344CB8AC3E}">
        <p14:creationId xmlns:p14="http://schemas.microsoft.com/office/powerpoint/2010/main" val="1965589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en-US">
                <a:latin typeface="Arial" charset="0"/>
              </a:rPr>
              <a:t>SHG Crystal [http://www.ifsc.usp.br/~fotonica/research/shg-crystal-p.jpg]</a:t>
            </a:r>
          </a:p>
        </p:txBody>
      </p:sp>
      <p:sp>
        <p:nvSpPr>
          <p:cNvPr id="51204"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1A4947F-E49B-AE40-A13A-D4652058EA3D}" type="slidenum">
              <a:rPr lang="en-US" altLang="en-US"/>
              <a:pPr eaLnBrk="1" hangingPunct="1">
                <a:spcBef>
                  <a:spcPct val="0"/>
                </a:spcBef>
              </a:pPr>
              <a:t>25</a:t>
            </a:fld>
            <a:endParaRPr lang="en-US" altLang="en-US"/>
          </a:p>
        </p:txBody>
      </p:sp>
    </p:spTree>
    <p:extLst>
      <p:ext uri="{BB962C8B-B14F-4D97-AF65-F5344CB8AC3E}">
        <p14:creationId xmlns:p14="http://schemas.microsoft.com/office/powerpoint/2010/main" val="927801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en-US">
                <a:latin typeface="Arial" charset="0"/>
              </a:rPr>
              <a:t>Lawrence Livermore National Labs report.</a:t>
            </a:r>
          </a:p>
        </p:txBody>
      </p:sp>
      <p:sp>
        <p:nvSpPr>
          <p:cNvPr id="52228"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CE719E3-CBFE-334B-A6F6-289C44219ADD}" type="slidenum">
              <a:rPr lang="en-US" altLang="en-US"/>
              <a:pPr eaLnBrk="1" hangingPunct="1">
                <a:spcBef>
                  <a:spcPct val="0"/>
                </a:spcBef>
              </a:pPr>
              <a:t>26</a:t>
            </a:fld>
            <a:endParaRPr lang="en-US" altLang="en-US"/>
          </a:p>
        </p:txBody>
      </p:sp>
    </p:spTree>
    <p:extLst>
      <p:ext uri="{BB962C8B-B14F-4D97-AF65-F5344CB8AC3E}">
        <p14:creationId xmlns:p14="http://schemas.microsoft.com/office/powerpoint/2010/main" val="682814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F13688E1-4F12-EE49-823C-AEA24B185FD9}" type="slidenum">
              <a:rPr lang="en-US" altLang="en-US"/>
              <a:pPr/>
              <a:t>‹#›</a:t>
            </a:fld>
            <a:endParaRPr lang="en-US" altLang="en-US"/>
          </a:p>
        </p:txBody>
      </p:sp>
    </p:spTree>
    <p:extLst>
      <p:ext uri="{BB962C8B-B14F-4D97-AF65-F5344CB8AC3E}">
        <p14:creationId xmlns:p14="http://schemas.microsoft.com/office/powerpoint/2010/main" val="1364975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1A9529DB-2A20-0C48-B25F-5CB59F723B46}" type="slidenum">
              <a:rPr lang="en-US" altLang="en-US"/>
              <a:pPr/>
              <a:t>‹#›</a:t>
            </a:fld>
            <a:endParaRPr lang="en-US" altLang="en-US"/>
          </a:p>
        </p:txBody>
      </p:sp>
    </p:spTree>
    <p:extLst>
      <p:ext uri="{BB962C8B-B14F-4D97-AF65-F5344CB8AC3E}">
        <p14:creationId xmlns:p14="http://schemas.microsoft.com/office/powerpoint/2010/main" val="1181283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961B3939-8913-8B45-9BD6-AF8C55447A21}" type="slidenum">
              <a:rPr lang="en-US" altLang="en-US"/>
              <a:pPr/>
              <a:t>‹#›</a:t>
            </a:fld>
            <a:endParaRPr lang="en-US" altLang="en-US"/>
          </a:p>
        </p:txBody>
      </p:sp>
    </p:spTree>
    <p:extLst>
      <p:ext uri="{BB962C8B-B14F-4D97-AF65-F5344CB8AC3E}">
        <p14:creationId xmlns:p14="http://schemas.microsoft.com/office/powerpoint/2010/main" val="341551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9902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3621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33677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143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3831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2983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11353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3968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76887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C59C32CC-1DCC-7148-96FB-C97399916435}" type="slidenum">
              <a:rPr lang="en-US" altLang="en-US"/>
              <a:pPr/>
              <a:t>‹#›</a:t>
            </a:fld>
            <a:endParaRPr lang="en-US" altLang="en-US"/>
          </a:p>
        </p:txBody>
      </p:sp>
    </p:spTree>
    <p:extLst>
      <p:ext uri="{BB962C8B-B14F-4D97-AF65-F5344CB8AC3E}">
        <p14:creationId xmlns:p14="http://schemas.microsoft.com/office/powerpoint/2010/main" val="1718491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29235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42803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676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65604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97126150-738C-714F-8BD3-C3D01A0BC547}" type="slidenum">
              <a:rPr lang="en-US" altLang="en-US"/>
              <a:pPr/>
              <a:t>‹#›</a:t>
            </a:fld>
            <a:endParaRPr lang="en-US" altLang="en-US"/>
          </a:p>
        </p:txBody>
      </p:sp>
    </p:spTree>
    <p:extLst>
      <p:ext uri="{BB962C8B-B14F-4D97-AF65-F5344CB8AC3E}">
        <p14:creationId xmlns:p14="http://schemas.microsoft.com/office/powerpoint/2010/main" val="17596500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2FEAB55A-9A20-194F-B8AD-A7FC7B8EF7A3}" type="slidenum">
              <a:rPr lang="en-US" altLang="en-US"/>
              <a:pPr/>
              <a:t>‹#›</a:t>
            </a:fld>
            <a:endParaRPr lang="en-US" altLang="en-US"/>
          </a:p>
        </p:txBody>
      </p:sp>
    </p:spTree>
    <p:extLst>
      <p:ext uri="{BB962C8B-B14F-4D97-AF65-F5344CB8AC3E}">
        <p14:creationId xmlns:p14="http://schemas.microsoft.com/office/powerpoint/2010/main" val="14408858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6892CAF5-A333-644F-BF95-5CC06511A115}" type="slidenum">
              <a:rPr lang="en-US" altLang="en-US"/>
              <a:pPr/>
              <a:t>‹#›</a:t>
            </a:fld>
            <a:endParaRPr lang="en-US" altLang="en-US"/>
          </a:p>
        </p:txBody>
      </p:sp>
    </p:spTree>
    <p:extLst>
      <p:ext uri="{BB962C8B-B14F-4D97-AF65-F5344CB8AC3E}">
        <p14:creationId xmlns:p14="http://schemas.microsoft.com/office/powerpoint/2010/main" val="19425244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2CFF0419-BC9A-C742-B279-0ACF87F8921D}" type="slidenum">
              <a:rPr lang="en-US" altLang="en-US"/>
              <a:pPr/>
              <a:t>‹#›</a:t>
            </a:fld>
            <a:endParaRPr lang="en-US" altLang="en-US"/>
          </a:p>
        </p:txBody>
      </p:sp>
    </p:spTree>
    <p:extLst>
      <p:ext uri="{BB962C8B-B14F-4D97-AF65-F5344CB8AC3E}">
        <p14:creationId xmlns:p14="http://schemas.microsoft.com/office/powerpoint/2010/main" val="1961710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C23FC4C8-D905-FF43-81D6-B28F058541FC}" type="slidenum">
              <a:rPr lang="en-US" altLang="en-US"/>
              <a:pPr/>
              <a:t>‹#›</a:t>
            </a:fld>
            <a:endParaRPr lang="en-US" altLang="en-US"/>
          </a:p>
        </p:txBody>
      </p:sp>
    </p:spTree>
    <p:extLst>
      <p:ext uri="{BB962C8B-B14F-4D97-AF65-F5344CB8AC3E}">
        <p14:creationId xmlns:p14="http://schemas.microsoft.com/office/powerpoint/2010/main" val="1456048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24719642-8734-F145-BD0C-CB70F8B3A81C}" type="slidenum">
              <a:rPr lang="en-US" altLang="en-US"/>
              <a:pPr/>
              <a:t>‹#›</a:t>
            </a:fld>
            <a:endParaRPr lang="en-US" altLang="en-US"/>
          </a:p>
        </p:txBody>
      </p:sp>
    </p:spTree>
    <p:extLst>
      <p:ext uri="{BB962C8B-B14F-4D97-AF65-F5344CB8AC3E}">
        <p14:creationId xmlns:p14="http://schemas.microsoft.com/office/powerpoint/2010/main" val="11971761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80AEB551-59E2-5041-932B-A1475E952000}" type="slidenum">
              <a:rPr lang="en-US" altLang="en-US"/>
              <a:pPr/>
              <a:t>‹#›</a:t>
            </a:fld>
            <a:endParaRPr lang="en-US" altLang="en-US"/>
          </a:p>
        </p:txBody>
      </p:sp>
    </p:spTree>
    <p:extLst>
      <p:ext uri="{BB962C8B-B14F-4D97-AF65-F5344CB8AC3E}">
        <p14:creationId xmlns:p14="http://schemas.microsoft.com/office/powerpoint/2010/main" val="1165381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437F2430-9551-204F-952D-69CAF3258EC0}" type="slidenum">
              <a:rPr lang="en-US" altLang="en-US"/>
              <a:pPr/>
              <a:t>‹#›</a:t>
            </a:fld>
            <a:endParaRPr lang="en-US" altLang="en-US"/>
          </a:p>
        </p:txBody>
      </p:sp>
    </p:spTree>
    <p:extLst>
      <p:ext uri="{BB962C8B-B14F-4D97-AF65-F5344CB8AC3E}">
        <p14:creationId xmlns:p14="http://schemas.microsoft.com/office/powerpoint/2010/main" val="11707525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125717C8-AD70-7449-B283-D522A21A1480}" type="slidenum">
              <a:rPr lang="en-US" altLang="en-US"/>
              <a:pPr/>
              <a:t>‹#›</a:t>
            </a:fld>
            <a:endParaRPr lang="en-US" altLang="en-US"/>
          </a:p>
        </p:txBody>
      </p:sp>
    </p:spTree>
    <p:extLst>
      <p:ext uri="{BB962C8B-B14F-4D97-AF65-F5344CB8AC3E}">
        <p14:creationId xmlns:p14="http://schemas.microsoft.com/office/powerpoint/2010/main" val="15236738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BA51EACC-FFA2-3240-BA53-D640AC8388BB}" type="slidenum">
              <a:rPr lang="en-US" altLang="en-US"/>
              <a:pPr/>
              <a:t>‹#›</a:t>
            </a:fld>
            <a:endParaRPr lang="en-US" altLang="en-US"/>
          </a:p>
        </p:txBody>
      </p:sp>
    </p:spTree>
    <p:extLst>
      <p:ext uri="{BB962C8B-B14F-4D97-AF65-F5344CB8AC3E}">
        <p14:creationId xmlns:p14="http://schemas.microsoft.com/office/powerpoint/2010/main" val="17914237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8A44FB39-8581-2741-A59D-4CCBCAD4683A}" type="slidenum">
              <a:rPr lang="en-US" altLang="en-US"/>
              <a:pPr/>
              <a:t>‹#›</a:t>
            </a:fld>
            <a:endParaRPr lang="en-US" altLang="en-US"/>
          </a:p>
        </p:txBody>
      </p:sp>
    </p:spTree>
    <p:extLst>
      <p:ext uri="{BB962C8B-B14F-4D97-AF65-F5344CB8AC3E}">
        <p14:creationId xmlns:p14="http://schemas.microsoft.com/office/powerpoint/2010/main" val="7380000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678B4E3A-BB81-F24D-8C21-E59576671216}" type="slidenum">
              <a:rPr lang="en-US" altLang="en-US"/>
              <a:pPr/>
              <a:t>‹#›</a:t>
            </a:fld>
            <a:endParaRPr lang="en-US" altLang="en-US"/>
          </a:p>
        </p:txBody>
      </p:sp>
    </p:spTree>
    <p:extLst>
      <p:ext uri="{BB962C8B-B14F-4D97-AF65-F5344CB8AC3E}">
        <p14:creationId xmlns:p14="http://schemas.microsoft.com/office/powerpoint/2010/main" val="18481402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898628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93446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539380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143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57652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5816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10443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5DDB1EF5-C8A0-C640-A123-4395C42CE18C}" type="slidenum">
              <a:rPr lang="en-US" altLang="en-US"/>
              <a:pPr/>
              <a:t>‹#›</a:t>
            </a:fld>
            <a:endParaRPr lang="en-US" altLang="en-US"/>
          </a:p>
        </p:txBody>
      </p:sp>
    </p:spTree>
    <p:extLst>
      <p:ext uri="{BB962C8B-B14F-4D97-AF65-F5344CB8AC3E}">
        <p14:creationId xmlns:p14="http://schemas.microsoft.com/office/powerpoint/2010/main" val="15926315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1801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151415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033294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55268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676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9104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FFEE20E8-DB88-194F-90A7-26762461DEA4}" type="slidenum">
              <a:rPr lang="en-US" altLang="en-US"/>
              <a:pPr/>
              <a:t>‹#›</a:t>
            </a:fld>
            <a:endParaRPr lang="en-US" altLang="en-US"/>
          </a:p>
        </p:txBody>
      </p:sp>
    </p:spTree>
    <p:extLst>
      <p:ext uri="{BB962C8B-B14F-4D97-AF65-F5344CB8AC3E}">
        <p14:creationId xmlns:p14="http://schemas.microsoft.com/office/powerpoint/2010/main" val="1121612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4F65A8BC-C1AC-2C44-B85C-9908FA52149E}" type="slidenum">
              <a:rPr lang="en-US" altLang="en-US"/>
              <a:pPr/>
              <a:t>‹#›</a:t>
            </a:fld>
            <a:endParaRPr lang="en-US" altLang="en-US"/>
          </a:p>
        </p:txBody>
      </p:sp>
    </p:spTree>
    <p:extLst>
      <p:ext uri="{BB962C8B-B14F-4D97-AF65-F5344CB8AC3E}">
        <p14:creationId xmlns:p14="http://schemas.microsoft.com/office/powerpoint/2010/main" val="327514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4760552D-133A-0549-8F11-CEEAF086E125}" type="slidenum">
              <a:rPr lang="en-US" altLang="en-US"/>
              <a:pPr/>
              <a:t>‹#›</a:t>
            </a:fld>
            <a:endParaRPr lang="en-US" altLang="en-US"/>
          </a:p>
        </p:txBody>
      </p:sp>
    </p:spTree>
    <p:extLst>
      <p:ext uri="{BB962C8B-B14F-4D97-AF65-F5344CB8AC3E}">
        <p14:creationId xmlns:p14="http://schemas.microsoft.com/office/powerpoint/2010/main" val="540118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56D73CFC-2A02-474A-B591-1C4B3A0340A5}" type="slidenum">
              <a:rPr lang="en-US" altLang="en-US"/>
              <a:pPr/>
              <a:t>‹#›</a:t>
            </a:fld>
            <a:endParaRPr lang="en-US" altLang="en-US"/>
          </a:p>
        </p:txBody>
      </p:sp>
    </p:spTree>
    <p:extLst>
      <p:ext uri="{BB962C8B-B14F-4D97-AF65-F5344CB8AC3E}">
        <p14:creationId xmlns:p14="http://schemas.microsoft.com/office/powerpoint/2010/main" val="358505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4DFB17E1-EEE1-0643-87CE-199617B7C4E9}" type="slidenum">
              <a:rPr lang="en-US" altLang="en-US"/>
              <a:pPr/>
              <a:t>‹#›</a:t>
            </a:fld>
            <a:endParaRPr lang="en-US" altLang="en-US"/>
          </a:p>
        </p:txBody>
      </p:sp>
    </p:spTree>
    <p:extLst>
      <p:ext uri="{BB962C8B-B14F-4D97-AF65-F5344CB8AC3E}">
        <p14:creationId xmlns:p14="http://schemas.microsoft.com/office/powerpoint/2010/main" val="17142751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0C0C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4C8A2FC-B82B-AE48-AFAB-1DA56A58715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85800" y="1143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rtl="0" eaLnBrk="0" fontAlgn="base" hangingPunct="0">
        <a:spcBef>
          <a:spcPct val="0"/>
        </a:spcBef>
        <a:spcAft>
          <a:spcPct val="0"/>
        </a:spcAft>
        <a:defRPr sz="3200" b="1">
          <a:solidFill>
            <a:schemeClr val="accent2"/>
          </a:solidFill>
          <a:latin typeface="+mj-lt"/>
          <a:ea typeface="+mj-ea"/>
          <a:cs typeface="+mj-cs"/>
        </a:defRPr>
      </a:lvl1pPr>
      <a:lvl2pPr algn="l" rtl="0" eaLnBrk="0" fontAlgn="base" hangingPunct="0">
        <a:spcBef>
          <a:spcPct val="0"/>
        </a:spcBef>
        <a:spcAft>
          <a:spcPct val="0"/>
        </a:spcAft>
        <a:defRPr sz="3200" b="1">
          <a:solidFill>
            <a:schemeClr val="accent2"/>
          </a:solidFill>
          <a:latin typeface="Arial Unicode MS" pitchFamily="34" charset="-128"/>
        </a:defRPr>
      </a:lvl2pPr>
      <a:lvl3pPr algn="l" rtl="0" eaLnBrk="0" fontAlgn="base" hangingPunct="0">
        <a:spcBef>
          <a:spcPct val="0"/>
        </a:spcBef>
        <a:spcAft>
          <a:spcPct val="0"/>
        </a:spcAft>
        <a:defRPr sz="3200" b="1">
          <a:solidFill>
            <a:schemeClr val="accent2"/>
          </a:solidFill>
          <a:latin typeface="Arial Unicode MS" pitchFamily="34" charset="-128"/>
        </a:defRPr>
      </a:lvl3pPr>
      <a:lvl4pPr algn="l" rtl="0" eaLnBrk="0" fontAlgn="base" hangingPunct="0">
        <a:spcBef>
          <a:spcPct val="0"/>
        </a:spcBef>
        <a:spcAft>
          <a:spcPct val="0"/>
        </a:spcAft>
        <a:defRPr sz="3200" b="1">
          <a:solidFill>
            <a:schemeClr val="accent2"/>
          </a:solidFill>
          <a:latin typeface="Arial Unicode MS" pitchFamily="34" charset="-128"/>
        </a:defRPr>
      </a:lvl4pPr>
      <a:lvl5pPr algn="l" rtl="0" eaLnBrk="0" fontAlgn="base" hangingPunct="0">
        <a:spcBef>
          <a:spcPct val="0"/>
        </a:spcBef>
        <a:spcAft>
          <a:spcPct val="0"/>
        </a:spcAft>
        <a:defRPr sz="3200" b="1">
          <a:solidFill>
            <a:schemeClr val="accent2"/>
          </a:solidFill>
          <a:latin typeface="Arial Unicode MS" pitchFamily="34" charset="-128"/>
        </a:defRPr>
      </a:lvl5pPr>
      <a:lvl6pPr marL="457200" algn="l" rtl="0" fontAlgn="base">
        <a:spcBef>
          <a:spcPct val="0"/>
        </a:spcBef>
        <a:spcAft>
          <a:spcPct val="0"/>
        </a:spcAft>
        <a:defRPr sz="3200" b="1">
          <a:solidFill>
            <a:schemeClr val="accent2"/>
          </a:solidFill>
          <a:latin typeface="Arial Unicode MS" pitchFamily="34" charset="-128"/>
        </a:defRPr>
      </a:lvl6pPr>
      <a:lvl7pPr marL="914400" algn="l" rtl="0" fontAlgn="base">
        <a:spcBef>
          <a:spcPct val="0"/>
        </a:spcBef>
        <a:spcAft>
          <a:spcPct val="0"/>
        </a:spcAft>
        <a:defRPr sz="3200" b="1">
          <a:solidFill>
            <a:schemeClr val="accent2"/>
          </a:solidFill>
          <a:latin typeface="Arial Unicode MS" pitchFamily="34" charset="-128"/>
        </a:defRPr>
      </a:lvl7pPr>
      <a:lvl8pPr marL="1371600" algn="l" rtl="0" fontAlgn="base">
        <a:spcBef>
          <a:spcPct val="0"/>
        </a:spcBef>
        <a:spcAft>
          <a:spcPct val="0"/>
        </a:spcAft>
        <a:defRPr sz="3200" b="1">
          <a:solidFill>
            <a:schemeClr val="accent2"/>
          </a:solidFill>
          <a:latin typeface="Arial Unicode MS" pitchFamily="34" charset="-128"/>
        </a:defRPr>
      </a:lvl8pPr>
      <a:lvl9pPr marL="1828800" algn="l" rtl="0" fontAlgn="base">
        <a:spcBef>
          <a:spcPct val="0"/>
        </a:spcBef>
        <a:spcAft>
          <a:spcPct val="0"/>
        </a:spcAft>
        <a:defRPr sz="32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C0C0C0"/>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4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608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ltLang="en-US"/>
          </a:p>
        </p:txBody>
      </p:sp>
      <p:sp>
        <p:nvSpPr>
          <p:cNvPr id="4608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ltLang="en-US"/>
          </a:p>
        </p:txBody>
      </p:sp>
      <p:sp>
        <p:nvSpPr>
          <p:cNvPr id="4608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590BA7B-03AD-6F4A-B479-28C8020D180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rtl="0" eaLnBrk="0" fontAlgn="base" hangingPunct="0">
        <a:spcBef>
          <a:spcPct val="0"/>
        </a:spcBef>
        <a:spcAft>
          <a:spcPct val="0"/>
        </a:spcAft>
        <a:defRPr sz="3200" b="1">
          <a:solidFill>
            <a:schemeClr val="accent2"/>
          </a:solidFill>
          <a:latin typeface="+mj-lt"/>
          <a:ea typeface="+mj-ea"/>
          <a:cs typeface="+mj-cs"/>
        </a:defRPr>
      </a:lvl1pPr>
      <a:lvl2pPr algn="l" rtl="0" eaLnBrk="0" fontAlgn="base" hangingPunct="0">
        <a:spcBef>
          <a:spcPct val="0"/>
        </a:spcBef>
        <a:spcAft>
          <a:spcPct val="0"/>
        </a:spcAft>
        <a:defRPr sz="3200" b="1">
          <a:solidFill>
            <a:schemeClr val="accent2"/>
          </a:solidFill>
          <a:latin typeface="Arial" pitchFamily="34" charset="0"/>
        </a:defRPr>
      </a:lvl2pPr>
      <a:lvl3pPr algn="l" rtl="0" eaLnBrk="0" fontAlgn="base" hangingPunct="0">
        <a:spcBef>
          <a:spcPct val="0"/>
        </a:spcBef>
        <a:spcAft>
          <a:spcPct val="0"/>
        </a:spcAft>
        <a:defRPr sz="3200" b="1">
          <a:solidFill>
            <a:schemeClr val="accent2"/>
          </a:solidFill>
          <a:latin typeface="Arial" pitchFamily="34" charset="0"/>
        </a:defRPr>
      </a:lvl3pPr>
      <a:lvl4pPr algn="l" rtl="0" eaLnBrk="0" fontAlgn="base" hangingPunct="0">
        <a:spcBef>
          <a:spcPct val="0"/>
        </a:spcBef>
        <a:spcAft>
          <a:spcPct val="0"/>
        </a:spcAft>
        <a:defRPr sz="3200" b="1">
          <a:solidFill>
            <a:schemeClr val="accent2"/>
          </a:solidFill>
          <a:latin typeface="Arial" pitchFamily="34" charset="0"/>
        </a:defRPr>
      </a:lvl4pPr>
      <a:lvl5pPr algn="l" rtl="0" eaLnBrk="0" fontAlgn="base" hangingPunct="0">
        <a:spcBef>
          <a:spcPct val="0"/>
        </a:spcBef>
        <a:spcAft>
          <a:spcPct val="0"/>
        </a:spcAft>
        <a:defRPr sz="3200" b="1">
          <a:solidFill>
            <a:schemeClr val="accent2"/>
          </a:solidFill>
          <a:latin typeface="Arial" pitchFamily="34" charset="0"/>
        </a:defRPr>
      </a:lvl5pPr>
      <a:lvl6pPr marL="457200" algn="l" rtl="0" fontAlgn="base">
        <a:spcBef>
          <a:spcPct val="0"/>
        </a:spcBef>
        <a:spcAft>
          <a:spcPct val="0"/>
        </a:spcAft>
        <a:defRPr sz="3200" b="1">
          <a:solidFill>
            <a:schemeClr val="accent2"/>
          </a:solidFill>
          <a:latin typeface="Arial" pitchFamily="34" charset="0"/>
        </a:defRPr>
      </a:lvl6pPr>
      <a:lvl7pPr marL="914400" algn="l" rtl="0" fontAlgn="base">
        <a:spcBef>
          <a:spcPct val="0"/>
        </a:spcBef>
        <a:spcAft>
          <a:spcPct val="0"/>
        </a:spcAft>
        <a:defRPr sz="3200" b="1">
          <a:solidFill>
            <a:schemeClr val="accent2"/>
          </a:solidFill>
          <a:latin typeface="Arial" pitchFamily="34" charset="0"/>
        </a:defRPr>
      </a:lvl7pPr>
      <a:lvl8pPr marL="1371600" algn="l" rtl="0" fontAlgn="base">
        <a:spcBef>
          <a:spcPct val="0"/>
        </a:spcBef>
        <a:spcAft>
          <a:spcPct val="0"/>
        </a:spcAft>
        <a:defRPr sz="3200" b="1">
          <a:solidFill>
            <a:schemeClr val="accent2"/>
          </a:solidFill>
          <a:latin typeface="Arial" pitchFamily="34" charset="0"/>
        </a:defRPr>
      </a:lvl8pPr>
      <a:lvl9pPr marL="1828800" algn="l" rtl="0" fontAlgn="base">
        <a:spcBef>
          <a:spcPct val="0"/>
        </a:spcBef>
        <a:spcAft>
          <a:spcPct val="0"/>
        </a:spcAft>
        <a:defRPr sz="3200" b="1">
          <a:solidFill>
            <a:schemeClr val="accent2"/>
          </a:solidFill>
          <a:latin typeface="Arial" pitchFamily="34" charset="0"/>
        </a:defRPr>
      </a:lvl9pPr>
    </p:titleStyle>
    <p:bodyStyle>
      <a:lvl1pPr algn="l" rtl="0" eaLnBrk="0" fontAlgn="base" hangingPunct="0">
        <a:spcBef>
          <a:spcPct val="20000"/>
        </a:spcBef>
        <a:spcAft>
          <a:spcPct val="0"/>
        </a:spcAft>
        <a:defRPr sz="2000">
          <a:solidFill>
            <a:schemeClr val="tx1"/>
          </a:solidFill>
          <a:latin typeface="+mn-lt"/>
          <a:ea typeface="+mn-ea"/>
          <a:cs typeface="+mn-cs"/>
        </a:defRPr>
      </a:lvl1pPr>
      <a:lvl2pPr marL="463550" indent="-6350" algn="l" rtl="0" eaLnBrk="0" fontAlgn="base" hangingPunct="0">
        <a:spcBef>
          <a:spcPct val="20000"/>
        </a:spcBef>
        <a:spcAft>
          <a:spcPct val="0"/>
        </a:spcAft>
        <a:defRPr>
          <a:solidFill>
            <a:schemeClr val="tx1"/>
          </a:solidFill>
          <a:latin typeface="+mn-lt"/>
        </a:defRPr>
      </a:lvl2pPr>
      <a:lvl3pPr marL="914400" algn="l" rtl="0" eaLnBrk="0" fontAlgn="base" hangingPunct="0">
        <a:spcBef>
          <a:spcPct val="20000"/>
        </a:spcBef>
        <a:spcAft>
          <a:spcPct val="0"/>
        </a:spcAft>
        <a:defRPr sz="1600">
          <a:solidFill>
            <a:schemeClr val="tx1"/>
          </a:solidFill>
          <a:latin typeface="+mn-lt"/>
        </a:defRPr>
      </a:lvl3pPr>
      <a:lvl4pPr marL="1377950" indent="-6350" algn="l" rtl="0" eaLnBrk="0" fontAlgn="base" hangingPunct="0">
        <a:spcBef>
          <a:spcPct val="20000"/>
        </a:spcBef>
        <a:spcAft>
          <a:spcPct val="0"/>
        </a:spcAft>
        <a:defRPr sz="1400">
          <a:solidFill>
            <a:schemeClr val="tx1"/>
          </a:solidFill>
          <a:latin typeface="+mn-lt"/>
        </a:defRPr>
      </a:lvl4pPr>
      <a:lvl5pPr marL="1828800" algn="l" rtl="0" eaLnBrk="0" fontAlgn="base" hangingPunct="0">
        <a:spcBef>
          <a:spcPct val="20000"/>
        </a:spcBef>
        <a:spcAft>
          <a:spcPct val="0"/>
        </a:spcAft>
        <a:defRPr sz="1400">
          <a:solidFill>
            <a:schemeClr val="tx1"/>
          </a:solidFill>
          <a:latin typeface="+mn-lt"/>
        </a:defRPr>
      </a:lvl5pPr>
      <a:lvl6pPr marL="2286000" algn="l" rtl="0" fontAlgn="base">
        <a:spcBef>
          <a:spcPct val="20000"/>
        </a:spcBef>
        <a:spcAft>
          <a:spcPct val="0"/>
        </a:spcAft>
        <a:defRPr sz="1400">
          <a:solidFill>
            <a:schemeClr val="tx1"/>
          </a:solidFill>
          <a:latin typeface="+mn-lt"/>
        </a:defRPr>
      </a:lvl6pPr>
      <a:lvl7pPr marL="2743200" algn="l" rtl="0" fontAlgn="base">
        <a:spcBef>
          <a:spcPct val="20000"/>
        </a:spcBef>
        <a:spcAft>
          <a:spcPct val="0"/>
        </a:spcAft>
        <a:defRPr sz="1400">
          <a:solidFill>
            <a:schemeClr val="tx1"/>
          </a:solidFill>
          <a:latin typeface="+mn-lt"/>
        </a:defRPr>
      </a:lvl7pPr>
      <a:lvl8pPr marL="3200400" algn="l" rtl="0" fontAlgn="base">
        <a:spcBef>
          <a:spcPct val="20000"/>
        </a:spcBef>
        <a:spcAft>
          <a:spcPct val="0"/>
        </a:spcAft>
        <a:defRPr sz="1400">
          <a:solidFill>
            <a:schemeClr val="tx1"/>
          </a:solidFill>
          <a:latin typeface="+mn-lt"/>
        </a:defRPr>
      </a:lvl8pPr>
      <a:lvl9pPr marL="3657600" algn="l" rtl="0" fontAlgn="base">
        <a:spcBef>
          <a:spcPct val="20000"/>
        </a:spcBef>
        <a:spcAft>
          <a:spcPct val="0"/>
        </a:spcAf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685800" y="1143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ctr" rtl="0" eaLnBrk="0" fontAlgn="base" hangingPunct="0">
        <a:spcBef>
          <a:spcPct val="0"/>
        </a:spcBef>
        <a:spcAft>
          <a:spcPct val="0"/>
        </a:spcAft>
        <a:defRPr sz="3200" b="1">
          <a:solidFill>
            <a:schemeClr val="accent2"/>
          </a:solidFill>
          <a:latin typeface="+mj-lt"/>
          <a:ea typeface="+mj-ea"/>
          <a:cs typeface="+mj-cs"/>
        </a:defRPr>
      </a:lvl1pPr>
      <a:lvl2pPr algn="ctr" rtl="0" eaLnBrk="0" fontAlgn="base" hangingPunct="0">
        <a:spcBef>
          <a:spcPct val="0"/>
        </a:spcBef>
        <a:spcAft>
          <a:spcPct val="0"/>
        </a:spcAft>
        <a:defRPr sz="3200" b="1">
          <a:solidFill>
            <a:schemeClr val="accent2"/>
          </a:solidFill>
          <a:latin typeface="Helvetica" charset="0"/>
        </a:defRPr>
      </a:lvl2pPr>
      <a:lvl3pPr algn="ctr" rtl="0" eaLnBrk="0" fontAlgn="base" hangingPunct="0">
        <a:spcBef>
          <a:spcPct val="0"/>
        </a:spcBef>
        <a:spcAft>
          <a:spcPct val="0"/>
        </a:spcAft>
        <a:defRPr sz="3200" b="1">
          <a:solidFill>
            <a:schemeClr val="accent2"/>
          </a:solidFill>
          <a:latin typeface="Helvetica" charset="0"/>
        </a:defRPr>
      </a:lvl3pPr>
      <a:lvl4pPr algn="ctr" rtl="0" eaLnBrk="0" fontAlgn="base" hangingPunct="0">
        <a:spcBef>
          <a:spcPct val="0"/>
        </a:spcBef>
        <a:spcAft>
          <a:spcPct val="0"/>
        </a:spcAft>
        <a:defRPr sz="3200" b="1">
          <a:solidFill>
            <a:schemeClr val="accent2"/>
          </a:solidFill>
          <a:latin typeface="Helvetica" charset="0"/>
        </a:defRPr>
      </a:lvl4pPr>
      <a:lvl5pPr algn="ctr" rtl="0" eaLnBrk="0" fontAlgn="base" hangingPunct="0">
        <a:spcBef>
          <a:spcPct val="0"/>
        </a:spcBef>
        <a:spcAft>
          <a:spcPct val="0"/>
        </a:spcAft>
        <a:defRPr sz="3200" b="1">
          <a:solidFill>
            <a:schemeClr val="accent2"/>
          </a:solidFill>
          <a:latin typeface="Helvetica" charset="0"/>
        </a:defRPr>
      </a:lvl5pPr>
      <a:lvl6pPr marL="457200" algn="ctr" rtl="0" fontAlgn="base">
        <a:spcBef>
          <a:spcPct val="0"/>
        </a:spcBef>
        <a:spcAft>
          <a:spcPct val="0"/>
        </a:spcAft>
        <a:defRPr sz="3200" b="1">
          <a:solidFill>
            <a:schemeClr val="accent2"/>
          </a:solidFill>
          <a:latin typeface="Helvetica" charset="0"/>
        </a:defRPr>
      </a:lvl6pPr>
      <a:lvl7pPr marL="914400" algn="ctr" rtl="0" fontAlgn="base">
        <a:spcBef>
          <a:spcPct val="0"/>
        </a:spcBef>
        <a:spcAft>
          <a:spcPct val="0"/>
        </a:spcAft>
        <a:defRPr sz="3200" b="1">
          <a:solidFill>
            <a:schemeClr val="accent2"/>
          </a:solidFill>
          <a:latin typeface="Helvetica" charset="0"/>
        </a:defRPr>
      </a:lvl7pPr>
      <a:lvl8pPr marL="1371600" algn="ctr" rtl="0" fontAlgn="base">
        <a:spcBef>
          <a:spcPct val="0"/>
        </a:spcBef>
        <a:spcAft>
          <a:spcPct val="0"/>
        </a:spcAft>
        <a:defRPr sz="3200" b="1">
          <a:solidFill>
            <a:schemeClr val="accent2"/>
          </a:solidFill>
          <a:latin typeface="Helvetica" charset="0"/>
        </a:defRPr>
      </a:lvl8pPr>
      <a:lvl9pPr marL="1828800" algn="ctr" rtl="0" fontAlgn="base">
        <a:spcBef>
          <a:spcPct val="0"/>
        </a:spcBef>
        <a:spcAft>
          <a:spcPct val="0"/>
        </a:spcAft>
        <a:defRPr sz="3200" b="1">
          <a:solidFill>
            <a:schemeClr val="accent2"/>
          </a:solidFill>
          <a:latin typeface="Helvetica" charset="0"/>
        </a:defRPr>
      </a:lvl9pPr>
    </p:titleStyle>
    <p:body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5.bin"/><Relationship Id="rId5" Type="http://schemas.openxmlformats.org/officeDocument/2006/relationships/image" Target="../media/image22.wmf"/><Relationship Id="rId6" Type="http://schemas.openxmlformats.org/officeDocument/2006/relationships/oleObject" Target="../embeddings/oleObject6.bin"/><Relationship Id="rId7" Type="http://schemas.openxmlformats.org/officeDocument/2006/relationships/image" Target="../media/image23.wmf"/><Relationship Id="rId8" Type="http://schemas.openxmlformats.org/officeDocument/2006/relationships/oleObject" Target="../embeddings/oleObject7.bin"/><Relationship Id="rId9" Type="http://schemas.openxmlformats.org/officeDocument/2006/relationships/image" Target="../media/image24.wmf"/><Relationship Id="rId10" Type="http://schemas.openxmlformats.org/officeDocument/2006/relationships/image" Target="../media/image1.png"/><Relationship Id="rId1" Type="http://schemas.openxmlformats.org/officeDocument/2006/relationships/vmlDrawing" Target="../drawings/vmlDrawing3.vml"/><Relationship Id="rId2"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5.xml"/><Relationship Id="rId4" Type="http://schemas.openxmlformats.org/officeDocument/2006/relationships/oleObject" Target="../embeddings/oleObject8.bin"/><Relationship Id="rId5" Type="http://schemas.openxmlformats.org/officeDocument/2006/relationships/image" Target="../media/image25.wmf"/><Relationship Id="rId6" Type="http://schemas.openxmlformats.org/officeDocument/2006/relationships/oleObject" Target="../embeddings/oleObject9.bin"/><Relationship Id="rId7" Type="http://schemas.openxmlformats.org/officeDocument/2006/relationships/image" Target="../media/image26.wmf"/><Relationship Id="rId1" Type="http://schemas.openxmlformats.org/officeDocument/2006/relationships/themeOverride" Target="../theme/themeOverride1.xml"/><Relationship Id="rId2" Type="http://schemas.openxmlformats.org/officeDocument/2006/relationships/vmlDrawing" Target="../drawings/vmlDrawing4.v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27.wmf"/><Relationship Id="rId1" Type="http://schemas.openxmlformats.org/officeDocument/2006/relationships/vmlDrawing" Target="../drawings/vmlDrawing5.vml"/><Relationship Id="rId2"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28.wmf"/><Relationship Id="rId5" Type="http://schemas.openxmlformats.org/officeDocument/2006/relationships/oleObject" Target="../embeddings/oleObject12.bin"/><Relationship Id="rId6" Type="http://schemas.openxmlformats.org/officeDocument/2006/relationships/image" Target="../media/image29.wmf"/><Relationship Id="rId1" Type="http://schemas.openxmlformats.org/officeDocument/2006/relationships/vmlDrawing" Target="../drawings/vmlDrawing6.vml"/><Relationship Id="rId2"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9" Type="http://schemas.openxmlformats.org/officeDocument/2006/relationships/oleObject" Target="../embeddings/oleObject16.bin"/><Relationship Id="rId20" Type="http://schemas.openxmlformats.org/officeDocument/2006/relationships/image" Target="../media/image38.wmf"/><Relationship Id="rId10" Type="http://schemas.openxmlformats.org/officeDocument/2006/relationships/image" Target="../media/image33.wmf"/><Relationship Id="rId11" Type="http://schemas.openxmlformats.org/officeDocument/2006/relationships/oleObject" Target="../embeddings/oleObject17.bin"/><Relationship Id="rId12" Type="http://schemas.openxmlformats.org/officeDocument/2006/relationships/image" Target="../media/image34.wmf"/><Relationship Id="rId13" Type="http://schemas.openxmlformats.org/officeDocument/2006/relationships/oleObject" Target="../embeddings/oleObject18.bin"/><Relationship Id="rId14" Type="http://schemas.openxmlformats.org/officeDocument/2006/relationships/image" Target="../media/image35.wmf"/><Relationship Id="rId15" Type="http://schemas.openxmlformats.org/officeDocument/2006/relationships/oleObject" Target="../embeddings/oleObject19.bin"/><Relationship Id="rId16" Type="http://schemas.openxmlformats.org/officeDocument/2006/relationships/image" Target="../media/image36.wmf"/><Relationship Id="rId17" Type="http://schemas.openxmlformats.org/officeDocument/2006/relationships/oleObject" Target="../embeddings/oleObject20.bin"/><Relationship Id="rId18" Type="http://schemas.openxmlformats.org/officeDocument/2006/relationships/image" Target="../media/image37.wmf"/><Relationship Id="rId19" Type="http://schemas.openxmlformats.org/officeDocument/2006/relationships/oleObject" Target="../embeddings/oleObject21.bin"/><Relationship Id="rId1" Type="http://schemas.openxmlformats.org/officeDocument/2006/relationships/vmlDrawing" Target="../drawings/vmlDrawing7.vml"/><Relationship Id="rId2" Type="http://schemas.openxmlformats.org/officeDocument/2006/relationships/slideLayout" Target="../slideLayouts/slideLayout35.xml"/><Relationship Id="rId3" Type="http://schemas.openxmlformats.org/officeDocument/2006/relationships/oleObject" Target="../embeddings/oleObject13.bin"/><Relationship Id="rId4" Type="http://schemas.openxmlformats.org/officeDocument/2006/relationships/image" Target="../media/image30.wmf"/><Relationship Id="rId5" Type="http://schemas.openxmlformats.org/officeDocument/2006/relationships/oleObject" Target="../embeddings/oleObject14.bin"/><Relationship Id="rId6" Type="http://schemas.openxmlformats.org/officeDocument/2006/relationships/image" Target="../media/image31.wmf"/><Relationship Id="rId7" Type="http://schemas.openxmlformats.org/officeDocument/2006/relationships/oleObject" Target="../embeddings/oleObject15.bin"/><Relationship Id="rId8" Type="http://schemas.openxmlformats.org/officeDocument/2006/relationships/image" Target="../media/image32.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3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39.png"/><Relationship Id="rId3" Type="http://schemas.openxmlformats.org/officeDocument/2006/relationships/image" Target="../media/image4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41.png"/></Relationships>
</file>

<file path=ppt/slides/_rels/slide18.xml.rels><?xml version="1.0" encoding="UTF-8" standalone="yes"?>
<Relationships xmlns="http://schemas.openxmlformats.org/package/2006/relationships"><Relationship Id="rId9" Type="http://schemas.openxmlformats.org/officeDocument/2006/relationships/oleObject" Target="../embeddings/oleObject25.bin"/><Relationship Id="rId20" Type="http://schemas.openxmlformats.org/officeDocument/2006/relationships/oleObject" Target="../embeddings/oleObject31.bin"/><Relationship Id="rId21" Type="http://schemas.openxmlformats.org/officeDocument/2006/relationships/image" Target="../media/image50.wmf"/><Relationship Id="rId10" Type="http://schemas.openxmlformats.org/officeDocument/2006/relationships/image" Target="../media/image45.wmf"/><Relationship Id="rId11" Type="http://schemas.openxmlformats.org/officeDocument/2006/relationships/oleObject" Target="../embeddings/oleObject26.bin"/><Relationship Id="rId12" Type="http://schemas.openxmlformats.org/officeDocument/2006/relationships/image" Target="../media/image46.wmf"/><Relationship Id="rId13" Type="http://schemas.openxmlformats.org/officeDocument/2006/relationships/oleObject" Target="../embeddings/oleObject27.bin"/><Relationship Id="rId14" Type="http://schemas.openxmlformats.org/officeDocument/2006/relationships/image" Target="../media/image47.wmf"/><Relationship Id="rId15" Type="http://schemas.openxmlformats.org/officeDocument/2006/relationships/oleObject" Target="../embeddings/oleObject28.bin"/><Relationship Id="rId16" Type="http://schemas.openxmlformats.org/officeDocument/2006/relationships/oleObject" Target="../embeddings/oleObject29.bin"/><Relationship Id="rId17" Type="http://schemas.openxmlformats.org/officeDocument/2006/relationships/image" Target="../media/image48.wmf"/><Relationship Id="rId18" Type="http://schemas.openxmlformats.org/officeDocument/2006/relationships/oleObject" Target="../embeddings/oleObject30.bin"/><Relationship Id="rId19" Type="http://schemas.openxmlformats.org/officeDocument/2006/relationships/image" Target="../media/image49.wmf"/><Relationship Id="rId1" Type="http://schemas.openxmlformats.org/officeDocument/2006/relationships/vmlDrawing" Target="../drawings/vmlDrawing8.vml"/><Relationship Id="rId2" Type="http://schemas.openxmlformats.org/officeDocument/2006/relationships/slideLayout" Target="../slideLayouts/slideLayout35.xml"/><Relationship Id="rId3" Type="http://schemas.openxmlformats.org/officeDocument/2006/relationships/oleObject" Target="../embeddings/oleObject22.bin"/><Relationship Id="rId4" Type="http://schemas.openxmlformats.org/officeDocument/2006/relationships/image" Target="../media/image42.wmf"/><Relationship Id="rId5" Type="http://schemas.openxmlformats.org/officeDocument/2006/relationships/oleObject" Target="../embeddings/oleObject23.bin"/><Relationship Id="rId6" Type="http://schemas.openxmlformats.org/officeDocument/2006/relationships/image" Target="../media/image43.wmf"/><Relationship Id="rId7" Type="http://schemas.openxmlformats.org/officeDocument/2006/relationships/oleObject" Target="../embeddings/oleObject24.bin"/><Relationship Id="rId8" Type="http://schemas.openxmlformats.org/officeDocument/2006/relationships/image" Target="../media/image44.wmf"/></Relationships>
</file>

<file path=ppt/slides/_rels/slide19.xml.rels><?xml version="1.0" encoding="UTF-8" standalone="yes"?>
<Relationships xmlns="http://schemas.openxmlformats.org/package/2006/relationships"><Relationship Id="rId3" Type="http://schemas.openxmlformats.org/officeDocument/2006/relationships/image" Target="../media/image52.emf"/><Relationship Id="rId4" Type="http://schemas.openxmlformats.org/officeDocument/2006/relationships/image" Target="../media/image53.emf"/><Relationship Id="rId5" Type="http://schemas.openxmlformats.org/officeDocument/2006/relationships/image" Target="../media/image54.emf"/><Relationship Id="rId6" Type="http://schemas.openxmlformats.org/officeDocument/2006/relationships/image" Target="../media/image55.emf"/><Relationship Id="rId7" Type="http://schemas.openxmlformats.org/officeDocument/2006/relationships/image" Target="../media/image56.emf"/><Relationship Id="rId8" Type="http://schemas.openxmlformats.org/officeDocument/2006/relationships/image" Target="../media/image57.png"/><Relationship Id="rId1" Type="http://schemas.openxmlformats.org/officeDocument/2006/relationships/slideLayout" Target="../slideLayouts/slideLayout35.xml"/><Relationship Id="rId2" Type="http://schemas.openxmlformats.org/officeDocument/2006/relationships/image" Target="../media/image5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52.emf"/><Relationship Id="rId4" Type="http://schemas.openxmlformats.org/officeDocument/2006/relationships/image" Target="../media/image53.emf"/><Relationship Id="rId5" Type="http://schemas.openxmlformats.org/officeDocument/2006/relationships/image" Target="../media/image54.emf"/><Relationship Id="rId6" Type="http://schemas.openxmlformats.org/officeDocument/2006/relationships/image" Target="../media/image55.emf"/><Relationship Id="rId7" Type="http://schemas.openxmlformats.org/officeDocument/2006/relationships/image" Target="../media/image56.emf"/><Relationship Id="rId8" Type="http://schemas.openxmlformats.org/officeDocument/2006/relationships/image" Target="../media/image57.png"/><Relationship Id="rId1" Type="http://schemas.openxmlformats.org/officeDocument/2006/relationships/slideLayout" Target="../slideLayouts/slideLayout35.xml"/><Relationship Id="rId2" Type="http://schemas.openxmlformats.org/officeDocument/2006/relationships/image" Target="../media/image51.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2.bin"/><Relationship Id="rId4" Type="http://schemas.openxmlformats.org/officeDocument/2006/relationships/image" Target="../media/image58.wmf"/><Relationship Id="rId5" Type="http://schemas.openxmlformats.org/officeDocument/2006/relationships/oleObject" Target="../embeddings/oleObject33.bin"/><Relationship Id="rId6" Type="http://schemas.openxmlformats.org/officeDocument/2006/relationships/image" Target="../media/image59.wmf"/><Relationship Id="rId7" Type="http://schemas.openxmlformats.org/officeDocument/2006/relationships/oleObject" Target="../embeddings/oleObject34.bin"/><Relationship Id="rId8" Type="http://schemas.openxmlformats.org/officeDocument/2006/relationships/image" Target="../media/image60.wmf"/><Relationship Id="rId1" Type="http://schemas.openxmlformats.org/officeDocument/2006/relationships/vmlDrawing" Target="../drawings/vmlDrawing9.vml"/><Relationship Id="rId2"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 Id="rId3" Type="http://schemas.openxmlformats.org/officeDocument/2006/relationships/image" Target="../media/image61.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7.xml"/><Relationship Id="rId3" Type="http://schemas.openxmlformats.org/officeDocument/2006/relationships/image" Target="../media/image62.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5.bin"/><Relationship Id="rId4" Type="http://schemas.openxmlformats.org/officeDocument/2006/relationships/image" Target="../media/image63.wmf"/><Relationship Id="rId5" Type="http://schemas.openxmlformats.org/officeDocument/2006/relationships/oleObject" Target="../embeddings/oleObject36.bin"/><Relationship Id="rId6" Type="http://schemas.openxmlformats.org/officeDocument/2006/relationships/image" Target="../media/image64.wmf"/><Relationship Id="rId7" Type="http://schemas.openxmlformats.org/officeDocument/2006/relationships/oleObject" Target="../embeddings/oleObject37.bin"/><Relationship Id="rId8" Type="http://schemas.openxmlformats.org/officeDocument/2006/relationships/image" Target="../media/image65.wmf"/><Relationship Id="rId9" Type="http://schemas.openxmlformats.org/officeDocument/2006/relationships/oleObject" Target="../embeddings/oleObject38.bin"/><Relationship Id="rId10" Type="http://schemas.openxmlformats.org/officeDocument/2006/relationships/image" Target="../media/image66.wmf"/><Relationship Id="rId1" Type="http://schemas.openxmlformats.org/officeDocument/2006/relationships/vmlDrawing" Target="../drawings/vmlDrawing10.vml"/><Relationship Id="rId2"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67.jpeg"/><Relationship Id="rId4" Type="http://schemas.openxmlformats.org/officeDocument/2006/relationships/image" Target="../media/image68.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1" Type="http://schemas.openxmlformats.org/officeDocument/2006/relationships/oleObject" Target="../embeddings/oleObject43.bin"/><Relationship Id="rId12" Type="http://schemas.openxmlformats.org/officeDocument/2006/relationships/image" Target="../media/image74.wmf"/><Relationship Id="rId13" Type="http://schemas.openxmlformats.org/officeDocument/2006/relationships/oleObject" Target="../embeddings/oleObject44.bin"/><Relationship Id="rId14" Type="http://schemas.openxmlformats.org/officeDocument/2006/relationships/image" Target="../media/image75.wmf"/><Relationship Id="rId15" Type="http://schemas.openxmlformats.org/officeDocument/2006/relationships/oleObject" Target="../embeddings/oleObject45.bin"/><Relationship Id="rId16" Type="http://schemas.openxmlformats.org/officeDocument/2006/relationships/image" Target="../media/image76.wmf"/><Relationship Id="rId17" Type="http://schemas.openxmlformats.org/officeDocument/2006/relationships/oleObject" Target="../embeddings/oleObject46.bin"/><Relationship Id="rId18" Type="http://schemas.openxmlformats.org/officeDocument/2006/relationships/image" Target="../media/image77.wmf"/><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oleObject" Target="../embeddings/oleObject39.bin"/><Relationship Id="rId4" Type="http://schemas.openxmlformats.org/officeDocument/2006/relationships/image" Target="../media/image70.wmf"/><Relationship Id="rId5" Type="http://schemas.openxmlformats.org/officeDocument/2006/relationships/oleObject" Target="../embeddings/oleObject40.bin"/><Relationship Id="rId6" Type="http://schemas.openxmlformats.org/officeDocument/2006/relationships/image" Target="../media/image71.wmf"/><Relationship Id="rId7" Type="http://schemas.openxmlformats.org/officeDocument/2006/relationships/oleObject" Target="../embeddings/oleObject41.bin"/><Relationship Id="rId8" Type="http://schemas.openxmlformats.org/officeDocument/2006/relationships/image" Target="../media/image72.wmf"/><Relationship Id="rId9" Type="http://schemas.openxmlformats.org/officeDocument/2006/relationships/oleObject" Target="../embeddings/oleObject42.bin"/><Relationship Id="rId10" Type="http://schemas.openxmlformats.org/officeDocument/2006/relationships/image" Target="../media/image7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7.bin"/><Relationship Id="rId4" Type="http://schemas.openxmlformats.org/officeDocument/2006/relationships/image" Target="../media/image78.wmf"/><Relationship Id="rId5" Type="http://schemas.openxmlformats.org/officeDocument/2006/relationships/oleObject" Target="../embeddings/oleObject48.bin"/><Relationship Id="rId6" Type="http://schemas.openxmlformats.org/officeDocument/2006/relationships/image" Target="../media/image79.wmf"/><Relationship Id="rId7" Type="http://schemas.openxmlformats.org/officeDocument/2006/relationships/oleObject" Target="../embeddings/oleObject49.bin"/><Relationship Id="rId8" Type="http://schemas.openxmlformats.org/officeDocument/2006/relationships/image" Target="../media/image80.wmf"/><Relationship Id="rId1" Type="http://schemas.openxmlformats.org/officeDocument/2006/relationships/vmlDrawing" Target="../drawings/vmlDrawing12.vml"/><Relationship Id="rId2"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2.png"/></Relationships>
</file>

<file path=ppt/slides/_rels/slide33.xml.rels><?xml version="1.0" encoding="UTF-8" standalone="yes"?>
<Relationships xmlns="http://schemas.openxmlformats.org/package/2006/relationships"><Relationship Id="rId3" Type="http://schemas.openxmlformats.org/officeDocument/2006/relationships/image" Target="../media/image83.jpeg"/><Relationship Id="rId4" Type="http://schemas.openxmlformats.org/officeDocument/2006/relationships/image" Target="../media/image84.jpeg"/><Relationship Id="rId1" Type="http://schemas.openxmlformats.org/officeDocument/2006/relationships/slideLayout" Target="../slideLayouts/slideLayout35.xml"/><Relationship Id="rId2" Type="http://schemas.openxmlformats.org/officeDocument/2006/relationships/notesSlide" Target="../notesSlides/notesSlide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3.xml"/><Relationship Id="rId3" Type="http://schemas.openxmlformats.org/officeDocument/2006/relationships/image" Target="../media/image8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330.png"/></Relationships>
</file>

<file path=ppt/slides/_rels/slide36.xml.rels><?xml version="1.0" encoding="UTF-8" standalone="yes"?>
<Relationships xmlns="http://schemas.openxmlformats.org/package/2006/relationships"><Relationship Id="rId3" Type="http://schemas.openxmlformats.org/officeDocument/2006/relationships/image" Target="../media/image87.png"/><Relationship Id="rId4" Type="http://schemas.openxmlformats.org/officeDocument/2006/relationships/image" Target="../media/image88.png"/><Relationship Id="rId1" Type="http://schemas.openxmlformats.org/officeDocument/2006/relationships/slideLayout" Target="../slideLayouts/slideLayout35.xml"/><Relationship Id="rId2" Type="http://schemas.openxmlformats.org/officeDocument/2006/relationships/image" Target="../media/image86.png"/></Relationships>
</file>

<file path=ppt/slides/_rels/slide37.xml.rels><?xml version="1.0" encoding="UTF-8" standalone="yes"?>
<Relationships xmlns="http://schemas.openxmlformats.org/package/2006/relationships"><Relationship Id="rId3" Type="http://schemas.openxmlformats.org/officeDocument/2006/relationships/image" Target="../media/image89.jpeg"/><Relationship Id="rId4" Type="http://schemas.openxmlformats.org/officeDocument/2006/relationships/image" Target="../media/image90.png"/><Relationship Id="rId5" Type="http://schemas.openxmlformats.org/officeDocument/2006/relationships/image" Target="../media/image91.png"/><Relationship Id="rId6" Type="http://schemas.openxmlformats.org/officeDocument/2006/relationships/image" Target="../media/image92.png"/><Relationship Id="rId1" Type="http://schemas.openxmlformats.org/officeDocument/2006/relationships/slideLayout" Target="../slideLayouts/slideLayout35.xml"/><Relationship Id="rId2" Type="http://schemas.openxmlformats.org/officeDocument/2006/relationships/notesSlide" Target="../notesSlides/notesSlide14.xml"/></Relationships>
</file>

<file path=ppt/slides/_rels/slide38.xml.rels><?xml version="1.0" encoding="UTF-8" standalone="yes"?>
<Relationships xmlns="http://schemas.openxmlformats.org/package/2006/relationships"><Relationship Id="rId11" Type="http://schemas.openxmlformats.org/officeDocument/2006/relationships/image" Target="../media/image98.jpeg"/><Relationship Id="rId12" Type="http://schemas.openxmlformats.org/officeDocument/2006/relationships/image" Target="../media/image99.jpeg"/><Relationship Id="rId13" Type="http://schemas.openxmlformats.org/officeDocument/2006/relationships/image" Target="../media/image100.jpeg"/><Relationship Id="rId14" Type="http://schemas.openxmlformats.org/officeDocument/2006/relationships/image" Target="../media/image101.jpeg"/><Relationship Id="rId15" Type="http://schemas.openxmlformats.org/officeDocument/2006/relationships/image" Target="../media/image102.jpeg"/><Relationship Id="rId16" Type="http://schemas.openxmlformats.org/officeDocument/2006/relationships/image" Target="../media/image92.png"/><Relationship Id="rId1" Type="http://schemas.openxmlformats.org/officeDocument/2006/relationships/slideLayout" Target="../slideLayouts/slideLayout35.xml"/><Relationship Id="rId2" Type="http://schemas.openxmlformats.org/officeDocument/2006/relationships/notesSlide" Target="../notesSlides/notesSlide15.xml"/><Relationship Id="rId3" Type="http://schemas.openxmlformats.org/officeDocument/2006/relationships/image" Target="../media/image89.jpeg"/><Relationship Id="rId4" Type="http://schemas.openxmlformats.org/officeDocument/2006/relationships/image" Target="../media/image90.png"/><Relationship Id="rId5" Type="http://schemas.openxmlformats.org/officeDocument/2006/relationships/image" Target="../media/image93.png"/><Relationship Id="rId6" Type="http://schemas.openxmlformats.org/officeDocument/2006/relationships/image" Target="../media/image91.png"/><Relationship Id="rId7" Type="http://schemas.openxmlformats.org/officeDocument/2006/relationships/image" Target="../media/image94.png"/><Relationship Id="rId8" Type="http://schemas.openxmlformats.org/officeDocument/2006/relationships/image" Target="../media/image95.png"/><Relationship Id="rId9" Type="http://schemas.openxmlformats.org/officeDocument/2006/relationships/image" Target="../media/image96.png"/><Relationship Id="rId10" Type="http://schemas.openxmlformats.org/officeDocument/2006/relationships/image" Target="../media/image97.jpeg"/></Relationships>
</file>

<file path=ppt/slides/_rels/slide39.xml.rels><?xml version="1.0" encoding="UTF-8" standalone="yes"?>
<Relationships xmlns="http://schemas.openxmlformats.org/package/2006/relationships"><Relationship Id="rId3" Type="http://schemas.openxmlformats.org/officeDocument/2006/relationships/image" Target="../media/image90.png"/><Relationship Id="rId4" Type="http://schemas.openxmlformats.org/officeDocument/2006/relationships/image" Target="../media/image89.jpeg"/><Relationship Id="rId5" Type="http://schemas.openxmlformats.org/officeDocument/2006/relationships/image" Target="../media/image103.png"/><Relationship Id="rId6" Type="http://schemas.openxmlformats.org/officeDocument/2006/relationships/image" Target="../media/image92.png"/><Relationship Id="rId1" Type="http://schemas.openxmlformats.org/officeDocument/2006/relationships/slideLayout" Target="../slideLayouts/slideLayout35.xml"/><Relationship Id="rId2" Type="http://schemas.openxmlformats.org/officeDocument/2006/relationships/notesSlide" Target="../notesSlides/notesSlide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89.jpeg"/><Relationship Id="rId4" Type="http://schemas.openxmlformats.org/officeDocument/2006/relationships/image" Target="../media/image90.png"/><Relationship Id="rId5" Type="http://schemas.openxmlformats.org/officeDocument/2006/relationships/image" Target="../media/image104.png"/><Relationship Id="rId6" Type="http://schemas.openxmlformats.org/officeDocument/2006/relationships/image" Target="../media/image102.jpeg"/><Relationship Id="rId7" Type="http://schemas.openxmlformats.org/officeDocument/2006/relationships/image" Target="../media/image92.png"/><Relationship Id="rId1" Type="http://schemas.openxmlformats.org/officeDocument/2006/relationships/slideLayout" Target="../slideLayouts/slideLayout35.xml"/><Relationship Id="rId2" Type="http://schemas.openxmlformats.org/officeDocument/2006/relationships/notesSlide" Target="../notesSlides/notesSlide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05.png"/></Relationships>
</file>

<file path=ppt/slides/_rels/slide5.xml.rels><?xml version="1.0" encoding="UTF-8" standalone="yes"?>
<Relationships xmlns="http://schemas.openxmlformats.org/package/2006/relationships"><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8.wmf"/><Relationship Id="rId5" Type="http://schemas.openxmlformats.org/officeDocument/2006/relationships/oleObject" Target="../embeddings/oleObject2.bin"/><Relationship Id="rId6" Type="http://schemas.openxmlformats.org/officeDocument/2006/relationships/image" Target="../media/image19.wmf"/><Relationship Id="rId7" Type="http://schemas.openxmlformats.org/officeDocument/2006/relationships/oleObject" Target="../embeddings/oleObject3.bin"/><Relationship Id="rId8" Type="http://schemas.openxmlformats.org/officeDocument/2006/relationships/image" Target="../media/image20.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21.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0375" y="190500"/>
            <a:ext cx="3892550" cy="762000"/>
          </a:xfrm>
        </p:spPr>
        <p:txBody>
          <a:bodyPr/>
          <a:lstStyle/>
          <a:p>
            <a:pPr algn="l" eaLnBrk="1" hangingPunct="1"/>
            <a:r>
              <a:rPr lang="en-US" altLang="en-US" sz="3200" b="1">
                <a:solidFill>
                  <a:srgbClr val="CC0066"/>
                </a:solidFill>
              </a:rPr>
              <a:t>Nonlinear Optics</a:t>
            </a:r>
          </a:p>
        </p:txBody>
      </p:sp>
      <p:sp>
        <p:nvSpPr>
          <p:cNvPr id="5123" name="Rectangle 3"/>
          <p:cNvSpPr>
            <a:spLocks noGrp="1" noChangeArrowheads="1"/>
          </p:cNvSpPr>
          <p:nvPr>
            <p:ph type="body" idx="1"/>
          </p:nvPr>
        </p:nvSpPr>
        <p:spPr>
          <a:xfrm>
            <a:off x="457200" y="990600"/>
            <a:ext cx="5410200" cy="5410200"/>
          </a:xfrm>
        </p:spPr>
        <p:txBody>
          <a:bodyPr/>
          <a:lstStyle/>
          <a:p>
            <a:pPr marL="461963" indent="-461963" eaLnBrk="1" hangingPunct="1">
              <a:lnSpc>
                <a:spcPct val="130000"/>
              </a:lnSpc>
              <a:buFontTx/>
              <a:buNone/>
            </a:pPr>
            <a:r>
              <a:rPr lang="en-US" altLang="en-US" sz="2000"/>
              <a:t>What are nonlinear-optical effects and why do they occur?</a:t>
            </a:r>
          </a:p>
          <a:p>
            <a:pPr marL="461963" indent="-461963" eaLnBrk="1" hangingPunct="1">
              <a:lnSpc>
                <a:spcPct val="130000"/>
              </a:lnSpc>
              <a:buFontTx/>
              <a:buNone/>
            </a:pPr>
            <a:r>
              <a:rPr lang="en-US" altLang="en-US" sz="2000"/>
              <a:t>Maxwell's equations in a medium</a:t>
            </a:r>
          </a:p>
          <a:p>
            <a:pPr marL="461963" indent="-461963" eaLnBrk="1" hangingPunct="1">
              <a:lnSpc>
                <a:spcPct val="130000"/>
              </a:lnSpc>
              <a:buFontTx/>
              <a:buNone/>
            </a:pPr>
            <a:r>
              <a:rPr lang="en-US" altLang="en-US" sz="2000"/>
              <a:t>Nonlinear-optical media</a:t>
            </a:r>
          </a:p>
          <a:p>
            <a:pPr marL="461963" indent="-461963" eaLnBrk="1" hangingPunct="1">
              <a:lnSpc>
                <a:spcPct val="130000"/>
              </a:lnSpc>
              <a:buFontTx/>
              <a:buNone/>
            </a:pPr>
            <a:r>
              <a:rPr lang="en-US" altLang="en-US" sz="2000"/>
              <a:t>Second-harmonic generation</a:t>
            </a:r>
          </a:p>
          <a:p>
            <a:pPr marL="461963" indent="-461963" eaLnBrk="1" hangingPunct="1">
              <a:lnSpc>
                <a:spcPct val="130000"/>
              </a:lnSpc>
              <a:buFontTx/>
              <a:buNone/>
            </a:pPr>
            <a:r>
              <a:rPr lang="en-US" altLang="en-US" sz="2000"/>
              <a:t>Sum- and difference frequency generation</a:t>
            </a:r>
          </a:p>
          <a:p>
            <a:pPr marL="461963" indent="-461963" eaLnBrk="1" hangingPunct="1">
              <a:lnSpc>
                <a:spcPct val="130000"/>
              </a:lnSpc>
              <a:buFontTx/>
              <a:buNone/>
            </a:pPr>
            <a:r>
              <a:rPr lang="en-US" altLang="en-US" sz="2000"/>
              <a:t>Conservation laws for photons (Phase-matching)</a:t>
            </a:r>
          </a:p>
          <a:p>
            <a:pPr marL="461963" indent="-461963" eaLnBrk="1" hangingPunct="1">
              <a:lnSpc>
                <a:spcPct val="130000"/>
              </a:lnSpc>
              <a:buFontTx/>
              <a:buNone/>
            </a:pPr>
            <a:r>
              <a:rPr lang="en-US" altLang="en-US" sz="2000"/>
              <a:t>Induced gratings</a:t>
            </a:r>
          </a:p>
          <a:p>
            <a:pPr marL="461963" indent="-461963" eaLnBrk="1" hangingPunct="1">
              <a:lnSpc>
                <a:spcPct val="130000"/>
              </a:lnSpc>
              <a:buFontTx/>
              <a:buNone/>
            </a:pPr>
            <a:r>
              <a:rPr lang="en-US" altLang="en-US" sz="2000"/>
              <a:t>Phase conjugation and aberration cancellation</a:t>
            </a:r>
          </a:p>
          <a:p>
            <a:pPr marL="461963" indent="-461963" eaLnBrk="1" hangingPunct="1">
              <a:lnSpc>
                <a:spcPct val="130000"/>
              </a:lnSpc>
              <a:buFontTx/>
              <a:buNone/>
            </a:pPr>
            <a:r>
              <a:rPr lang="en-US" altLang="en-US" sz="2000"/>
              <a:t>Holography</a:t>
            </a:r>
          </a:p>
          <a:p>
            <a:pPr marL="461963" indent="-461963" eaLnBrk="1" hangingPunct="1">
              <a:lnSpc>
                <a:spcPct val="130000"/>
              </a:lnSpc>
              <a:buFontTx/>
              <a:buNone/>
            </a:pPr>
            <a:r>
              <a:rPr lang="en-US" altLang="en-US" sz="2000"/>
              <a:t>Self-phase modulation</a:t>
            </a:r>
          </a:p>
        </p:txBody>
      </p:sp>
      <p:sp>
        <p:nvSpPr>
          <p:cNvPr id="5124" name="Text Box 6"/>
          <p:cNvSpPr txBox="1">
            <a:spLocks noChangeArrowheads="1"/>
          </p:cNvSpPr>
          <p:nvPr/>
        </p:nvSpPr>
        <p:spPr bwMode="auto">
          <a:xfrm>
            <a:off x="5953125" y="6400800"/>
            <a:ext cx="38846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solidFill>
                  <a:srgbClr val="CC0066"/>
                </a:solidFill>
              </a:rPr>
              <a:t>Thanks to Prof</a:t>
            </a:r>
            <a:r>
              <a:rPr lang="en-US" altLang="en-US" sz="1800" dirty="0">
                <a:solidFill>
                  <a:srgbClr val="CC0066"/>
                </a:solidFill>
              </a:rPr>
              <a:t>. Rick </a:t>
            </a:r>
            <a:r>
              <a:rPr lang="en-US" altLang="en-US" sz="1800" dirty="0" err="1" smtClean="0">
                <a:solidFill>
                  <a:srgbClr val="CC0066"/>
                </a:solidFill>
              </a:rPr>
              <a:t>Trebino</a:t>
            </a:r>
            <a:endParaRPr lang="en-US" altLang="en-US" sz="1800" dirty="0">
              <a:solidFill>
                <a:srgbClr val="CC0066"/>
              </a:solidFill>
            </a:endParaRPr>
          </a:p>
        </p:txBody>
      </p:sp>
      <p:grpSp>
        <p:nvGrpSpPr>
          <p:cNvPr id="5125" name="Group 1"/>
          <p:cNvGrpSpPr>
            <a:grpSpLocks/>
          </p:cNvGrpSpPr>
          <p:nvPr/>
        </p:nvGrpSpPr>
        <p:grpSpPr bwMode="auto">
          <a:xfrm>
            <a:off x="5953125" y="704850"/>
            <a:ext cx="2762250" cy="5438775"/>
            <a:chOff x="5953125" y="704850"/>
            <a:chExt cx="2762250" cy="5438775"/>
          </a:xfrm>
        </p:grpSpPr>
        <p:grpSp>
          <p:nvGrpSpPr>
            <p:cNvPr id="5126" name="Group 18"/>
            <p:cNvGrpSpPr>
              <a:grpSpLocks/>
            </p:cNvGrpSpPr>
            <p:nvPr/>
          </p:nvGrpSpPr>
          <p:grpSpPr bwMode="auto">
            <a:xfrm>
              <a:off x="5953125" y="704850"/>
              <a:ext cx="2762250" cy="5438775"/>
              <a:chOff x="3750" y="444"/>
              <a:chExt cx="1740" cy="3426"/>
            </a:xfrm>
          </p:grpSpPr>
          <p:sp>
            <p:nvSpPr>
              <p:cNvPr id="5135" name="Line 8"/>
              <p:cNvSpPr>
                <a:spLocks noChangeShapeType="1"/>
              </p:cNvSpPr>
              <p:nvPr/>
            </p:nvSpPr>
            <p:spPr bwMode="auto">
              <a:xfrm>
                <a:off x="3750" y="3870"/>
                <a:ext cx="1740" cy="0"/>
              </a:xfrm>
              <a:prstGeom prst="line">
                <a:avLst/>
              </a:prstGeom>
              <a:noFill/>
              <a:ln w="1270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36" name="Line 9"/>
              <p:cNvSpPr>
                <a:spLocks noChangeShapeType="1"/>
              </p:cNvSpPr>
              <p:nvPr/>
            </p:nvSpPr>
            <p:spPr bwMode="auto">
              <a:xfrm>
                <a:off x="3750" y="1200"/>
                <a:ext cx="1740" cy="0"/>
              </a:xfrm>
              <a:prstGeom prst="line">
                <a:avLst/>
              </a:prstGeom>
              <a:noFill/>
              <a:ln w="1270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37" name="Line 10"/>
              <p:cNvSpPr>
                <a:spLocks noChangeShapeType="1"/>
              </p:cNvSpPr>
              <p:nvPr/>
            </p:nvSpPr>
            <p:spPr bwMode="auto">
              <a:xfrm>
                <a:off x="3750" y="2502"/>
                <a:ext cx="1740" cy="0"/>
              </a:xfrm>
              <a:prstGeom prst="line">
                <a:avLst/>
              </a:prstGeom>
              <a:noFill/>
              <a:ln w="1270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38" name="Line 11"/>
              <p:cNvSpPr>
                <a:spLocks noChangeShapeType="1"/>
              </p:cNvSpPr>
              <p:nvPr/>
            </p:nvSpPr>
            <p:spPr bwMode="auto">
              <a:xfrm>
                <a:off x="3750" y="444"/>
                <a:ext cx="1740" cy="0"/>
              </a:xfrm>
              <a:prstGeom prst="line">
                <a:avLst/>
              </a:prstGeom>
              <a:noFill/>
              <a:ln w="1270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5127" name="Group 20"/>
            <p:cNvGrpSpPr>
              <a:grpSpLocks/>
            </p:cNvGrpSpPr>
            <p:nvPr/>
          </p:nvGrpSpPr>
          <p:grpSpPr bwMode="auto">
            <a:xfrm>
              <a:off x="6553200" y="962025"/>
              <a:ext cx="1562100" cy="5086350"/>
              <a:chOff x="4182" y="606"/>
              <a:chExt cx="984" cy="3204"/>
            </a:xfrm>
          </p:grpSpPr>
          <p:sp>
            <p:nvSpPr>
              <p:cNvPr id="5128" name="Line 13"/>
              <p:cNvSpPr>
                <a:spLocks noChangeShapeType="1"/>
              </p:cNvSpPr>
              <p:nvPr/>
            </p:nvSpPr>
            <p:spPr bwMode="auto">
              <a:xfrm>
                <a:off x="4510" y="636"/>
                <a:ext cx="0" cy="1806"/>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29" name="Line 14"/>
              <p:cNvSpPr>
                <a:spLocks noChangeShapeType="1"/>
              </p:cNvSpPr>
              <p:nvPr/>
            </p:nvSpPr>
            <p:spPr bwMode="auto">
              <a:xfrm>
                <a:off x="5166" y="1254"/>
                <a:ext cx="0" cy="2556"/>
              </a:xfrm>
              <a:prstGeom prst="line">
                <a:avLst/>
              </a:prstGeom>
              <a:noFill/>
              <a:ln w="57150">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30" name="Line 15"/>
              <p:cNvSpPr>
                <a:spLocks noChangeShapeType="1"/>
              </p:cNvSpPr>
              <p:nvPr/>
            </p:nvSpPr>
            <p:spPr bwMode="auto">
              <a:xfrm flipV="1">
                <a:off x="4838" y="1242"/>
                <a:ext cx="0" cy="1176"/>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5131" name="Group 19"/>
              <p:cNvGrpSpPr>
                <a:grpSpLocks/>
              </p:cNvGrpSpPr>
              <p:nvPr/>
            </p:nvGrpSpPr>
            <p:grpSpPr bwMode="auto">
              <a:xfrm>
                <a:off x="4182" y="606"/>
                <a:ext cx="0" cy="3204"/>
                <a:chOff x="4182" y="606"/>
                <a:chExt cx="0" cy="3204"/>
              </a:xfrm>
            </p:grpSpPr>
            <p:sp>
              <p:nvSpPr>
                <p:cNvPr id="5132" name="Line 12"/>
                <p:cNvSpPr>
                  <a:spLocks noChangeShapeType="1"/>
                </p:cNvSpPr>
                <p:nvPr/>
              </p:nvSpPr>
              <p:spPr bwMode="auto">
                <a:xfrm flipV="1">
                  <a:off x="4182" y="2634"/>
                  <a:ext cx="0" cy="1176"/>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33" name="Line 16"/>
                <p:cNvSpPr>
                  <a:spLocks noChangeShapeType="1"/>
                </p:cNvSpPr>
                <p:nvPr/>
              </p:nvSpPr>
              <p:spPr bwMode="auto">
                <a:xfrm flipV="1">
                  <a:off x="4182" y="606"/>
                  <a:ext cx="0" cy="78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34" name="Line 17"/>
                <p:cNvSpPr>
                  <a:spLocks noChangeShapeType="1"/>
                </p:cNvSpPr>
                <p:nvPr/>
              </p:nvSpPr>
              <p:spPr bwMode="auto">
                <a:xfrm flipV="1">
                  <a:off x="4182" y="1416"/>
                  <a:ext cx="0" cy="1176"/>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C0C0"/>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66738" y="76200"/>
            <a:ext cx="8534400" cy="914400"/>
          </a:xfrm>
        </p:spPr>
        <p:txBody>
          <a:bodyPr/>
          <a:lstStyle/>
          <a:p>
            <a:pPr eaLnBrk="1" hangingPunct="1"/>
            <a:r>
              <a:rPr lang="en-US" altLang="en-US" sz="2800">
                <a:solidFill>
                  <a:schemeClr val="tx1"/>
                </a:solidFill>
                <a:latin typeface="Arial" charset="0"/>
                <a:ea typeface="Arial" charset="0"/>
                <a:cs typeface="Arial" charset="0"/>
              </a:rPr>
              <a:t>Maxwell's Equations in a</a:t>
            </a:r>
            <a:r>
              <a:rPr lang="en-US" altLang="en-US" sz="2800">
                <a:solidFill>
                  <a:srgbClr val="3333CC"/>
                </a:solidFill>
                <a:latin typeface="Arial" charset="0"/>
                <a:ea typeface="Arial" charset="0"/>
                <a:cs typeface="Arial" charset="0"/>
              </a:rPr>
              <a:t> </a:t>
            </a:r>
            <a:r>
              <a:rPr lang="en-US" altLang="en-US" sz="2800" i="1">
                <a:solidFill>
                  <a:srgbClr val="FF0000"/>
                </a:solidFill>
                <a:latin typeface="Arial" charset="0"/>
                <a:ea typeface="Arial" charset="0"/>
                <a:cs typeface="Arial" charset="0"/>
              </a:rPr>
              <a:t>Nonlinear</a:t>
            </a:r>
            <a:r>
              <a:rPr lang="en-US" altLang="en-US" sz="2800">
                <a:solidFill>
                  <a:srgbClr val="3333CC"/>
                </a:solidFill>
                <a:latin typeface="Arial" charset="0"/>
                <a:ea typeface="Arial" charset="0"/>
                <a:cs typeface="Arial" charset="0"/>
              </a:rPr>
              <a:t> </a:t>
            </a:r>
            <a:r>
              <a:rPr lang="en-US" altLang="en-US" sz="2800">
                <a:solidFill>
                  <a:schemeClr val="tx1"/>
                </a:solidFill>
                <a:latin typeface="Arial" charset="0"/>
                <a:ea typeface="Arial" charset="0"/>
                <a:cs typeface="Arial" charset="0"/>
              </a:rPr>
              <a:t>Medium</a:t>
            </a:r>
          </a:p>
        </p:txBody>
      </p:sp>
      <p:sp>
        <p:nvSpPr>
          <p:cNvPr id="44035" name="Rectangle 3"/>
          <p:cNvSpPr>
            <a:spLocks noGrp="1" noChangeArrowheads="1"/>
          </p:cNvSpPr>
          <p:nvPr>
            <p:ph type="body" idx="1"/>
          </p:nvPr>
        </p:nvSpPr>
        <p:spPr>
          <a:xfrm>
            <a:off x="685800" y="3138488"/>
            <a:ext cx="7772400" cy="3443287"/>
          </a:xfrm>
        </p:spPr>
        <p:txBody>
          <a:bodyPr/>
          <a:lstStyle/>
          <a:p>
            <a:pPr marL="0" indent="0" eaLnBrk="1" hangingPunct="1">
              <a:lnSpc>
                <a:spcPct val="90000"/>
              </a:lnSpc>
              <a:defRPr/>
            </a:pPr>
            <a:r>
              <a:rPr lang="en-US" altLang="en-US" dirty="0" smtClean="0"/>
              <a:t>What are the effects of such nonlinear terms? </a:t>
            </a:r>
          </a:p>
          <a:p>
            <a:pPr marL="0" indent="0" eaLnBrk="1" hangingPunct="1">
              <a:lnSpc>
                <a:spcPct val="90000"/>
              </a:lnSpc>
              <a:defRPr/>
            </a:pPr>
            <a:r>
              <a:rPr lang="en-US" altLang="en-US" dirty="0" smtClean="0"/>
              <a:t>Consider the second-order term:</a:t>
            </a:r>
          </a:p>
          <a:p>
            <a:pPr marL="0" indent="0" eaLnBrk="1" hangingPunct="1">
              <a:lnSpc>
                <a:spcPct val="90000"/>
              </a:lnSpc>
              <a:defRPr/>
            </a:pPr>
            <a:endParaRPr lang="en-US" altLang="en-US" dirty="0" smtClean="0"/>
          </a:p>
          <a:p>
            <a:pPr marL="0" indent="0" eaLnBrk="1" hangingPunct="1">
              <a:lnSpc>
                <a:spcPct val="90000"/>
              </a:lnSpc>
              <a:defRPr/>
            </a:pPr>
            <a:endParaRPr lang="en-US" altLang="en-US" b="1" dirty="0" smtClean="0"/>
          </a:p>
          <a:p>
            <a:pPr marL="0" indent="0" eaLnBrk="1" hangingPunct="1">
              <a:lnSpc>
                <a:spcPct val="90000"/>
              </a:lnSpc>
              <a:defRPr/>
            </a:pPr>
            <a:endParaRPr lang="en-US" altLang="en-US" b="1" dirty="0" smtClean="0"/>
          </a:p>
          <a:p>
            <a:pPr marL="0" indent="0" eaLnBrk="1" hangingPunct="1">
              <a:lnSpc>
                <a:spcPct val="90000"/>
              </a:lnSpc>
              <a:defRPr/>
            </a:pPr>
            <a:endParaRPr lang="en-US" altLang="en-US" b="1" dirty="0" smtClean="0"/>
          </a:p>
          <a:p>
            <a:pPr marL="0" indent="0" eaLnBrk="1" hangingPunct="1">
              <a:lnSpc>
                <a:spcPct val="90000"/>
              </a:lnSpc>
              <a:defRPr/>
            </a:pPr>
            <a:endParaRPr lang="en-US" altLang="en-US" b="1" dirty="0" smtClean="0"/>
          </a:p>
          <a:p>
            <a:pPr marL="0" indent="0" eaLnBrk="1" hangingPunct="1">
              <a:lnSpc>
                <a:spcPct val="90000"/>
              </a:lnSpc>
              <a:defRPr/>
            </a:pPr>
            <a:r>
              <a:rPr lang="en-US" altLang="en-US" b="1" dirty="0" smtClean="0"/>
              <a:t>		             </a:t>
            </a:r>
            <a:r>
              <a:rPr lang="en-US" altLang="en-US" b="1" spc="-300" dirty="0" smtClean="0">
                <a:solidFill>
                  <a:srgbClr val="0000FF"/>
                </a:solidFill>
                <a:latin typeface="Times New Roman" panose="02020603050405020304" pitchFamily="18" charset="0"/>
                <a:cs typeface="Times New Roman" panose="02020603050405020304" pitchFamily="18" charset="0"/>
              </a:rPr>
              <a:t>2</a:t>
            </a:r>
            <a:r>
              <a:rPr lang="en-US" altLang="en-US" b="1" i="1" dirty="0" smtClean="0">
                <a:solidFill>
                  <a:srgbClr val="0000FF"/>
                </a:solidFill>
                <a:latin typeface="Symbol" pitchFamily="18" charset="2"/>
              </a:rPr>
              <a:t>w</a:t>
            </a:r>
            <a:r>
              <a:rPr lang="en-US" altLang="en-US" b="1" dirty="0" smtClean="0">
                <a:solidFill>
                  <a:srgbClr val="0000FF"/>
                </a:solidFill>
              </a:rPr>
              <a:t> = 2nd harmonic!</a:t>
            </a:r>
          </a:p>
          <a:p>
            <a:pPr marL="0" indent="0" eaLnBrk="1" hangingPunct="1">
              <a:lnSpc>
                <a:spcPct val="90000"/>
              </a:lnSpc>
              <a:defRPr/>
            </a:pPr>
            <a:endParaRPr lang="en-US" altLang="en-US" b="1" dirty="0" smtClean="0">
              <a:solidFill>
                <a:srgbClr val="CC66FF"/>
              </a:solidFill>
            </a:endParaRPr>
          </a:p>
          <a:p>
            <a:pPr marL="0" indent="0" eaLnBrk="1" hangingPunct="1">
              <a:lnSpc>
                <a:spcPct val="90000"/>
              </a:lnSpc>
              <a:defRPr/>
            </a:pPr>
            <a:r>
              <a:rPr lang="en-US" altLang="en-US" dirty="0" smtClean="0"/>
              <a:t>Harmonic generation is one of many exotic effects that can arise!</a:t>
            </a:r>
          </a:p>
        </p:txBody>
      </p:sp>
      <p:graphicFrame>
        <p:nvGraphicFramePr>
          <p:cNvPr id="13316" name="Object 4"/>
          <p:cNvGraphicFramePr>
            <a:graphicFrameLocks noChangeAspect="1"/>
          </p:cNvGraphicFramePr>
          <p:nvPr/>
        </p:nvGraphicFramePr>
        <p:xfrm>
          <a:off x="855663" y="2057400"/>
          <a:ext cx="2346325" cy="646113"/>
        </p:xfrm>
        <a:graphic>
          <a:graphicData uri="http://schemas.openxmlformats.org/presentationml/2006/ole">
            <mc:AlternateContent xmlns:mc="http://schemas.openxmlformats.org/markup-compatibility/2006">
              <mc:Choice xmlns:v="urn:schemas-microsoft-com:vml" Requires="v">
                <p:oleObj spid="_x0000_s13368" name="Equation" r:id="rId4" imgW="1016000" imgH="279400" progId="Equation.DSMT4">
                  <p:embed/>
                </p:oleObj>
              </mc:Choice>
              <mc:Fallback>
                <p:oleObj name="Equation" r:id="rId4" imgW="1016000" imgH="2794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663" y="2057400"/>
                        <a:ext cx="2346325" cy="646113"/>
                      </a:xfrm>
                      <a:prstGeom prst="rect">
                        <a:avLst/>
                      </a:prstGeom>
                      <a:solidFill>
                        <a:schemeClr val="bg1"/>
                      </a:solidFill>
                      <a:ln w="38100">
                        <a:solidFill>
                          <a:srgbClr val="2F8B2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44037" name="Group 5"/>
          <p:cNvGrpSpPr>
            <a:grpSpLocks/>
          </p:cNvGrpSpPr>
          <p:nvPr/>
        </p:nvGrpSpPr>
        <p:grpSpPr bwMode="auto">
          <a:xfrm>
            <a:off x="749300" y="4129088"/>
            <a:ext cx="6580188" cy="1322387"/>
            <a:chOff x="472" y="2601"/>
            <a:chExt cx="4145" cy="833"/>
          </a:xfrm>
        </p:grpSpPr>
        <p:graphicFrame>
          <p:nvGraphicFramePr>
            <p:cNvPr id="13321" name="Object 6"/>
            <p:cNvGraphicFramePr>
              <a:graphicFrameLocks noChangeAspect="1"/>
            </p:cNvGraphicFramePr>
            <p:nvPr/>
          </p:nvGraphicFramePr>
          <p:xfrm>
            <a:off x="472" y="2601"/>
            <a:ext cx="4145" cy="678"/>
          </p:xfrm>
          <a:graphic>
            <a:graphicData uri="http://schemas.openxmlformats.org/presentationml/2006/ole">
              <mc:AlternateContent xmlns:mc="http://schemas.openxmlformats.org/markup-compatibility/2006">
                <mc:Choice xmlns:v="urn:schemas-microsoft-com:vml" Requires="v">
                  <p:oleObj spid="_x0000_s13369" name="Equation" r:id="rId6" imgW="3263900" imgH="533400" progId="Equation.DSMT4">
                    <p:embed/>
                  </p:oleObj>
                </mc:Choice>
                <mc:Fallback>
                  <p:oleObj name="Equation" r:id="rId6" imgW="3263900" imgH="5334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 y="2601"/>
                          <a:ext cx="4145" cy="6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322" name="Line 7"/>
            <p:cNvSpPr>
              <a:spLocks noChangeShapeType="1"/>
            </p:cNvSpPr>
            <p:nvPr/>
          </p:nvSpPr>
          <p:spPr bwMode="auto">
            <a:xfrm flipH="1" flipV="1">
              <a:off x="2213" y="3251"/>
              <a:ext cx="320" cy="174"/>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323" name="Line 8"/>
            <p:cNvSpPr>
              <a:spLocks noChangeShapeType="1"/>
            </p:cNvSpPr>
            <p:nvPr/>
          </p:nvSpPr>
          <p:spPr bwMode="auto">
            <a:xfrm flipV="1">
              <a:off x="3273" y="3224"/>
              <a:ext cx="375" cy="21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aphicFrame>
        <p:nvGraphicFramePr>
          <p:cNvPr id="44041" name="Object 9"/>
          <p:cNvGraphicFramePr>
            <a:graphicFrameLocks noChangeAspect="1"/>
          </p:cNvGraphicFramePr>
          <p:nvPr/>
        </p:nvGraphicFramePr>
        <p:xfrm>
          <a:off x="855663" y="2063750"/>
          <a:ext cx="5516562" cy="646113"/>
        </p:xfrm>
        <a:graphic>
          <a:graphicData uri="http://schemas.openxmlformats.org/presentationml/2006/ole">
            <mc:AlternateContent xmlns:mc="http://schemas.openxmlformats.org/markup-compatibility/2006">
              <mc:Choice xmlns:v="urn:schemas-microsoft-com:vml" Requires="v">
                <p:oleObj spid="_x0000_s13370" name="Equation" r:id="rId8" imgW="2387600" imgH="279400" progId="Equation.DSMT4">
                  <p:embed/>
                </p:oleObj>
              </mc:Choice>
              <mc:Fallback>
                <p:oleObj name="Equation" r:id="rId8" imgW="2387600" imgH="279400" progId="Equation.DSMT4">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5663" y="2063750"/>
                        <a:ext cx="5516562" cy="646113"/>
                      </a:xfrm>
                      <a:prstGeom prst="rect">
                        <a:avLst/>
                      </a:prstGeom>
                      <a:solidFill>
                        <a:schemeClr val="bg1"/>
                      </a:solidFill>
                      <a:ln w="38100">
                        <a:solidFill>
                          <a:srgbClr val="2F8B2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319" name="Text Box 10"/>
          <p:cNvSpPr txBox="1">
            <a:spLocks noChangeArrowheads="1"/>
          </p:cNvSpPr>
          <p:nvPr/>
        </p:nvSpPr>
        <p:spPr bwMode="auto">
          <a:xfrm>
            <a:off x="685800" y="1001713"/>
            <a:ext cx="79105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defRPr sz="2000">
                <a:solidFill>
                  <a:schemeClr val="tx1"/>
                </a:solidFill>
                <a:latin typeface="Arial Unicode MS" charset="0"/>
              </a:defRPr>
            </a:lvl1pPr>
            <a:lvl2pPr marL="742950" indent="-285750" eaLnBrk="0" hangingPunct="0">
              <a:spcBef>
                <a:spcPct val="20000"/>
              </a:spcBef>
              <a:buChar char="–"/>
              <a:defRPr>
                <a:solidFill>
                  <a:schemeClr val="tx1"/>
                </a:solidFill>
                <a:latin typeface="Arial Unicode MS" charset="0"/>
              </a:defRPr>
            </a:lvl2pPr>
            <a:lvl3pPr marL="1143000" indent="-228600" eaLnBrk="0" hangingPunct="0">
              <a:spcBef>
                <a:spcPct val="20000"/>
              </a:spcBef>
              <a:buChar char="•"/>
              <a:defRPr sz="1600">
                <a:solidFill>
                  <a:schemeClr val="tx1"/>
                </a:solidFill>
                <a:latin typeface="Arial Unicode MS" charset="0"/>
              </a:defRPr>
            </a:lvl3pPr>
            <a:lvl4pPr marL="1600200" indent="-228600" eaLnBrk="0" hangingPunct="0">
              <a:spcBef>
                <a:spcPct val="20000"/>
              </a:spcBef>
              <a:buChar char="–"/>
              <a:defRPr sz="1400">
                <a:solidFill>
                  <a:schemeClr val="tx1"/>
                </a:solidFill>
                <a:latin typeface="Arial Unicode MS" charset="0"/>
              </a:defRPr>
            </a:lvl4pPr>
            <a:lvl5pPr marL="2057400" indent="-228600" eaLnBrk="0" hangingPunct="0">
              <a:spcBef>
                <a:spcPct val="20000"/>
              </a:spcBef>
              <a:buChar char="»"/>
              <a:defRPr sz="1200">
                <a:solidFill>
                  <a:schemeClr val="tx1"/>
                </a:solidFill>
                <a:latin typeface="Arial Unicode MS" charset="0"/>
              </a:defRPr>
            </a:lvl5pPr>
            <a:lvl6pPr marL="2514600" indent="-228600" eaLnBrk="0" fontAlgn="base" hangingPunct="0">
              <a:spcBef>
                <a:spcPct val="20000"/>
              </a:spcBef>
              <a:spcAft>
                <a:spcPct val="0"/>
              </a:spcAft>
              <a:buChar char="»"/>
              <a:defRPr sz="1200">
                <a:solidFill>
                  <a:schemeClr val="tx1"/>
                </a:solidFill>
                <a:latin typeface="Arial Unicode MS" charset="0"/>
              </a:defRPr>
            </a:lvl6pPr>
            <a:lvl7pPr marL="2971800" indent="-228600" eaLnBrk="0" fontAlgn="base" hangingPunct="0">
              <a:spcBef>
                <a:spcPct val="20000"/>
              </a:spcBef>
              <a:spcAft>
                <a:spcPct val="0"/>
              </a:spcAft>
              <a:buChar char="»"/>
              <a:defRPr sz="1200">
                <a:solidFill>
                  <a:schemeClr val="tx1"/>
                </a:solidFill>
                <a:latin typeface="Arial Unicode MS" charset="0"/>
              </a:defRPr>
            </a:lvl7pPr>
            <a:lvl8pPr marL="3429000" indent="-228600" eaLnBrk="0" fontAlgn="base" hangingPunct="0">
              <a:spcBef>
                <a:spcPct val="20000"/>
              </a:spcBef>
              <a:spcAft>
                <a:spcPct val="0"/>
              </a:spcAft>
              <a:buChar char="»"/>
              <a:defRPr sz="1200">
                <a:solidFill>
                  <a:schemeClr val="tx1"/>
                </a:solidFill>
                <a:latin typeface="Arial Unicode MS" charset="0"/>
              </a:defRPr>
            </a:lvl8pPr>
            <a:lvl9pPr marL="3886200" indent="-228600" eaLnBrk="0" fontAlgn="base" hangingPunct="0">
              <a:spcBef>
                <a:spcPct val="20000"/>
              </a:spcBef>
              <a:spcAft>
                <a:spcPct val="0"/>
              </a:spcAft>
              <a:buChar char="»"/>
              <a:defRPr sz="1200">
                <a:solidFill>
                  <a:schemeClr val="tx1"/>
                </a:solidFill>
                <a:latin typeface="Arial Unicode MS" charset="0"/>
              </a:defRPr>
            </a:lvl9pPr>
          </a:lstStyle>
          <a:p>
            <a:pPr eaLnBrk="1" hangingPunct="1">
              <a:lnSpc>
                <a:spcPct val="90000"/>
              </a:lnSpc>
            </a:pPr>
            <a:r>
              <a:rPr lang="en-US" altLang="en-US"/>
              <a:t>Nonlinear optics is what happens when the polarization is the result</a:t>
            </a:r>
          </a:p>
          <a:p>
            <a:pPr eaLnBrk="1" hangingPunct="1">
              <a:lnSpc>
                <a:spcPct val="90000"/>
              </a:lnSpc>
            </a:pPr>
            <a:r>
              <a:rPr lang="en-US" altLang="en-US"/>
              <a:t>of higher-order (nonlinear!) terms in the field:</a:t>
            </a:r>
            <a:endParaRPr lang="en-US" altLang="en-US" sz="1800">
              <a:latin typeface="Arial" charset="0"/>
            </a:endParaRPr>
          </a:p>
        </p:txBody>
      </p:sp>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58979" y="2774044"/>
            <a:ext cx="3072432" cy="17256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4041"/>
                                        </p:tgtEl>
                                        <p:attrNameLst>
                                          <p:attrName>style.visibility</p:attrName>
                                        </p:attrNameLst>
                                      </p:cBhvr>
                                      <p:to>
                                        <p:strVal val="visible"/>
                                      </p:to>
                                    </p:set>
                                    <p:animEffect transition="in" filter="dissolve">
                                      <p:cBhvr>
                                        <p:cTn id="7" dur="500"/>
                                        <p:tgtEl>
                                          <p:spTgt spid="440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4035">
                                            <p:txEl>
                                              <p:pRg st="0" end="0"/>
                                            </p:txEl>
                                          </p:spTgt>
                                        </p:tgtEl>
                                        <p:attrNameLst>
                                          <p:attrName>style.visibility</p:attrName>
                                        </p:attrNameLst>
                                      </p:cBhvr>
                                      <p:to>
                                        <p:strVal val="visible"/>
                                      </p:to>
                                    </p:set>
                                    <p:animEffect transition="in" filter="dissolve">
                                      <p:cBhvr>
                                        <p:cTn id="12" dur="500"/>
                                        <p:tgtEl>
                                          <p:spTgt spid="4403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4035">
                                            <p:txEl>
                                              <p:pRg st="1" end="1"/>
                                            </p:txEl>
                                          </p:spTgt>
                                        </p:tgtEl>
                                        <p:attrNameLst>
                                          <p:attrName>style.visibility</p:attrName>
                                        </p:attrNameLst>
                                      </p:cBhvr>
                                      <p:to>
                                        <p:strVal val="visible"/>
                                      </p:to>
                                    </p:set>
                                    <p:animEffect transition="in" filter="dissolve">
                                      <p:cBhvr>
                                        <p:cTn id="17" dur="500"/>
                                        <p:tgtEl>
                                          <p:spTgt spid="44035">
                                            <p:txEl>
                                              <p:pRg st="1" end="1"/>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44035">
                                            <p:txEl>
                                              <p:pRg st="7" end="7"/>
                                            </p:txEl>
                                          </p:spTgt>
                                        </p:tgtEl>
                                        <p:attrNameLst>
                                          <p:attrName>style.visibility</p:attrName>
                                        </p:attrNameLst>
                                      </p:cBhvr>
                                      <p:to>
                                        <p:strVal val="visible"/>
                                      </p:to>
                                    </p:set>
                                    <p:animEffect transition="in" filter="dissolve">
                                      <p:cBhvr>
                                        <p:cTn id="20" dur="500"/>
                                        <p:tgtEl>
                                          <p:spTgt spid="44035">
                                            <p:txEl>
                                              <p:pRg st="7" end="7"/>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44035">
                                            <p:txEl>
                                              <p:pRg st="9" end="9"/>
                                            </p:txEl>
                                          </p:spTgt>
                                        </p:tgtEl>
                                        <p:attrNameLst>
                                          <p:attrName>style.visibility</p:attrName>
                                        </p:attrNameLst>
                                      </p:cBhvr>
                                      <p:to>
                                        <p:strVal val="visible"/>
                                      </p:to>
                                    </p:set>
                                    <p:animEffect transition="in" filter="dissolve">
                                      <p:cBhvr>
                                        <p:cTn id="23" dur="500"/>
                                        <p:tgtEl>
                                          <p:spTgt spid="44035">
                                            <p:txEl>
                                              <p:pRg st="9" end="9"/>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44037"/>
                                        </p:tgtEl>
                                        <p:attrNameLst>
                                          <p:attrName>style.visibility</p:attrName>
                                        </p:attrNameLst>
                                      </p:cBhvr>
                                      <p:to>
                                        <p:strVal val="visible"/>
                                      </p:to>
                                    </p:set>
                                    <p:animEffect transition="in" filter="dissolve">
                                      <p:cBhvr>
                                        <p:cTn id="26" dur="500"/>
                                        <p:tgtEl>
                                          <p:spTgt spid="44037"/>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41300" y="152400"/>
            <a:ext cx="8623300" cy="685800"/>
          </a:xfrm>
        </p:spPr>
        <p:txBody>
          <a:bodyPr/>
          <a:lstStyle/>
          <a:p>
            <a:pPr algn="l" eaLnBrk="1" hangingPunct="1"/>
            <a:r>
              <a:rPr lang="en-US" altLang="en-US">
                <a:solidFill>
                  <a:srgbClr val="FFFF00"/>
                </a:solidFill>
              </a:rPr>
              <a:t>Sum- and Difference-Frequency Generation</a:t>
            </a:r>
          </a:p>
        </p:txBody>
      </p:sp>
      <p:graphicFrame>
        <p:nvGraphicFramePr>
          <p:cNvPr id="14339" name="Object 4"/>
          <p:cNvGraphicFramePr>
            <a:graphicFrameLocks noChangeAspect="1"/>
          </p:cNvGraphicFramePr>
          <p:nvPr/>
        </p:nvGraphicFramePr>
        <p:xfrm>
          <a:off x="546100" y="1573213"/>
          <a:ext cx="8088313" cy="487362"/>
        </p:xfrm>
        <a:graphic>
          <a:graphicData uri="http://schemas.openxmlformats.org/presentationml/2006/ole">
            <mc:AlternateContent xmlns:mc="http://schemas.openxmlformats.org/markup-compatibility/2006">
              <mc:Choice xmlns:v="urn:schemas-microsoft-com:vml" Requires="v">
                <p:oleObj spid="_x0000_s14379" name="Equation" r:id="rId4" imgW="4013200" imgH="241300" progId="Equation.DSMT4">
                  <p:embed/>
                </p:oleObj>
              </mc:Choice>
              <mc:Fallback>
                <p:oleObj name="Equation" r:id="rId4" imgW="4013200" imgH="2413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100" y="1573213"/>
                        <a:ext cx="8088313" cy="487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269" name="Object 5"/>
          <p:cNvGraphicFramePr>
            <a:graphicFrameLocks noChangeAspect="1"/>
          </p:cNvGraphicFramePr>
          <p:nvPr/>
        </p:nvGraphicFramePr>
        <p:xfrm>
          <a:off x="393700" y="2935288"/>
          <a:ext cx="6410325" cy="2638425"/>
        </p:xfrm>
        <a:graphic>
          <a:graphicData uri="http://schemas.openxmlformats.org/presentationml/2006/ole">
            <mc:AlternateContent xmlns:mc="http://schemas.openxmlformats.org/markup-compatibility/2006">
              <mc:Choice xmlns:v="urn:schemas-microsoft-com:vml" Requires="v">
                <p:oleObj spid="_x0000_s14380" name="Equation" r:id="rId6" imgW="3543300" imgH="1308100" progId="Equation.DSMT4">
                  <p:embed/>
                </p:oleObj>
              </mc:Choice>
              <mc:Fallback>
                <p:oleObj name="Equation" r:id="rId6" imgW="3543300" imgH="130810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700" y="2935288"/>
                        <a:ext cx="6410325" cy="2638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1270" name="Text Box 6"/>
          <p:cNvSpPr txBox="1">
            <a:spLocks noChangeArrowheads="1"/>
          </p:cNvSpPr>
          <p:nvPr/>
        </p:nvSpPr>
        <p:spPr bwMode="auto">
          <a:xfrm>
            <a:off x="463550" y="5995988"/>
            <a:ext cx="8216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eaLnBrk="1" hangingPunct="1">
              <a:spcBef>
                <a:spcPct val="50000"/>
              </a:spcBef>
            </a:pPr>
            <a:r>
              <a:rPr lang="en-US" altLang="en-US">
                <a:solidFill>
                  <a:srgbClr val="FFFFFF"/>
                </a:solidFill>
                <a:latin typeface="Arial" charset="0"/>
              </a:rPr>
              <a:t>Note also that, when </a:t>
            </a:r>
            <a:r>
              <a:rPr lang="en-US" altLang="en-US" i="1">
                <a:solidFill>
                  <a:srgbClr val="FFFFFF"/>
                </a:solidFill>
                <a:latin typeface="Symbol" charset="2"/>
                <a:ea typeface="Times New Roman" charset="0"/>
                <a:cs typeface="Times New Roman" charset="0"/>
              </a:rPr>
              <a:t>w</a:t>
            </a:r>
            <a:r>
              <a:rPr lang="en-US" altLang="en-US" i="1" baseline="-25000">
                <a:solidFill>
                  <a:srgbClr val="FFFFFF"/>
                </a:solidFill>
                <a:latin typeface="Times New Roman" charset="0"/>
                <a:ea typeface="Times New Roman" charset="0"/>
                <a:cs typeface="Times New Roman" charset="0"/>
              </a:rPr>
              <a:t>i</a:t>
            </a:r>
            <a:r>
              <a:rPr lang="en-US" altLang="en-US">
                <a:solidFill>
                  <a:srgbClr val="FFFFFF"/>
                </a:solidFill>
                <a:latin typeface="Arial" charset="0"/>
              </a:rPr>
              <a:t> is negative inside the exp, the </a:t>
            </a:r>
            <a:r>
              <a:rPr lang="en-US" altLang="en-US" i="1">
                <a:solidFill>
                  <a:srgbClr val="FFFFFF"/>
                </a:solidFill>
                <a:latin typeface="Times New Roman" charset="0"/>
                <a:ea typeface="Times New Roman" charset="0"/>
                <a:cs typeface="Times New Roman" charset="0"/>
              </a:rPr>
              <a:t>E</a:t>
            </a:r>
            <a:r>
              <a:rPr lang="en-US" altLang="en-US">
                <a:solidFill>
                  <a:srgbClr val="FFFFFF"/>
                </a:solidFill>
                <a:latin typeface="Arial" charset="0"/>
              </a:rPr>
              <a:t> in front has a *.</a:t>
            </a:r>
          </a:p>
        </p:txBody>
      </p:sp>
      <p:sp>
        <p:nvSpPr>
          <p:cNvPr id="11271" name="Text Box 7"/>
          <p:cNvSpPr txBox="1">
            <a:spLocks noChangeArrowheads="1"/>
          </p:cNvSpPr>
          <p:nvPr/>
        </p:nvSpPr>
        <p:spPr bwMode="auto">
          <a:xfrm>
            <a:off x="6356350" y="3003550"/>
            <a:ext cx="25479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eaLnBrk="1" hangingPunct="1">
              <a:spcBef>
                <a:spcPct val="50000"/>
              </a:spcBef>
            </a:pPr>
            <a:r>
              <a:rPr lang="en-US" altLang="en-US" b="1">
                <a:solidFill>
                  <a:srgbClr val="9999FF"/>
                </a:solidFill>
                <a:latin typeface="Arial" charset="0"/>
              </a:rPr>
              <a:t>2nd-harmonic gen</a:t>
            </a:r>
          </a:p>
        </p:txBody>
      </p:sp>
      <p:sp>
        <p:nvSpPr>
          <p:cNvPr id="11272" name="Text Box 8"/>
          <p:cNvSpPr txBox="1">
            <a:spLocks noChangeArrowheads="1"/>
          </p:cNvSpPr>
          <p:nvPr/>
        </p:nvSpPr>
        <p:spPr bwMode="auto">
          <a:xfrm>
            <a:off x="6365875" y="3489325"/>
            <a:ext cx="2403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eaLnBrk="1" hangingPunct="1">
              <a:spcBef>
                <a:spcPct val="50000"/>
              </a:spcBef>
            </a:pPr>
            <a:r>
              <a:rPr lang="en-US" altLang="en-US" b="1">
                <a:solidFill>
                  <a:srgbClr val="9900CC"/>
                </a:solidFill>
                <a:latin typeface="Arial" charset="0"/>
              </a:rPr>
              <a:t>2nd-harmonic gen</a:t>
            </a:r>
          </a:p>
        </p:txBody>
      </p:sp>
      <p:sp>
        <p:nvSpPr>
          <p:cNvPr id="11273" name="Text Box 9"/>
          <p:cNvSpPr txBox="1">
            <a:spLocks noChangeArrowheads="1"/>
          </p:cNvSpPr>
          <p:nvPr/>
        </p:nvSpPr>
        <p:spPr bwMode="auto">
          <a:xfrm>
            <a:off x="6938963" y="4013200"/>
            <a:ext cx="187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eaLnBrk="1" hangingPunct="1">
              <a:spcBef>
                <a:spcPct val="50000"/>
              </a:spcBef>
            </a:pPr>
            <a:r>
              <a:rPr lang="en-US" altLang="en-US" b="1">
                <a:solidFill>
                  <a:srgbClr val="FF00FF"/>
                </a:solidFill>
                <a:latin typeface="Arial" charset="0"/>
              </a:rPr>
              <a:t>Sum-freq gen</a:t>
            </a:r>
          </a:p>
        </p:txBody>
      </p:sp>
      <p:sp>
        <p:nvSpPr>
          <p:cNvPr id="11274" name="Text Box 10"/>
          <p:cNvSpPr txBox="1">
            <a:spLocks noChangeArrowheads="1"/>
          </p:cNvSpPr>
          <p:nvPr/>
        </p:nvSpPr>
        <p:spPr bwMode="auto">
          <a:xfrm>
            <a:off x="7067550" y="4549775"/>
            <a:ext cx="1697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eaLnBrk="1" hangingPunct="1">
              <a:spcBef>
                <a:spcPct val="50000"/>
              </a:spcBef>
            </a:pPr>
            <a:r>
              <a:rPr lang="en-US" altLang="en-US" b="1">
                <a:solidFill>
                  <a:srgbClr val="666633"/>
                </a:solidFill>
                <a:latin typeface="Arial" charset="0"/>
              </a:rPr>
              <a:t>Diff-freq gen</a:t>
            </a:r>
          </a:p>
        </p:txBody>
      </p:sp>
      <p:sp>
        <p:nvSpPr>
          <p:cNvPr id="11275" name="Rectangle 11"/>
          <p:cNvSpPr>
            <a:spLocks noChangeArrowheads="1"/>
          </p:cNvSpPr>
          <p:nvPr/>
        </p:nvSpPr>
        <p:spPr bwMode="auto">
          <a:xfrm>
            <a:off x="6777038" y="5099050"/>
            <a:ext cx="1987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eaLnBrk="1" hangingPunct="1">
              <a:spcBef>
                <a:spcPct val="0"/>
              </a:spcBef>
            </a:pPr>
            <a:r>
              <a:rPr lang="en-US" altLang="en-US" b="1">
                <a:solidFill>
                  <a:srgbClr val="FFFFFF"/>
                </a:solidFill>
                <a:latin typeface="Arial" charset="0"/>
              </a:rPr>
              <a:t>dc rectification</a:t>
            </a:r>
          </a:p>
        </p:txBody>
      </p:sp>
      <p:sp>
        <p:nvSpPr>
          <p:cNvPr id="11276" name="Rectangle 12"/>
          <p:cNvSpPr>
            <a:spLocks noChangeArrowheads="1"/>
          </p:cNvSpPr>
          <p:nvPr/>
        </p:nvSpPr>
        <p:spPr bwMode="auto">
          <a:xfrm>
            <a:off x="463550" y="2349500"/>
            <a:ext cx="565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eaLnBrk="1" hangingPunct="1">
              <a:lnSpc>
                <a:spcPct val="70000"/>
              </a:lnSpc>
            </a:pPr>
            <a:r>
              <a:rPr lang="en-US" altLang="en-US">
                <a:solidFill>
                  <a:srgbClr val="FFFFFF"/>
                </a:solidFill>
                <a:latin typeface="Arial" charset="0"/>
              </a:rPr>
              <a:t>So:</a:t>
            </a:r>
          </a:p>
        </p:txBody>
      </p:sp>
      <p:sp>
        <p:nvSpPr>
          <p:cNvPr id="14" name="Rectangle 3"/>
          <p:cNvSpPr txBox="1">
            <a:spLocks noChangeArrowheads="1"/>
          </p:cNvSpPr>
          <p:nvPr/>
        </p:nvSpPr>
        <p:spPr bwMode="auto">
          <a:xfrm>
            <a:off x="463550" y="1066800"/>
            <a:ext cx="636746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a:lstStyle>
          <a:p>
            <a:pPr eaLnBrk="1" hangingPunct="1">
              <a:lnSpc>
                <a:spcPct val="70000"/>
              </a:lnSpc>
              <a:defRPr/>
            </a:pPr>
            <a:r>
              <a:rPr lang="en-US" altLang="en-US" kern="0" smtClean="0">
                <a:solidFill>
                  <a:schemeClr val="bg1"/>
                </a:solidFill>
              </a:rPr>
              <a:t>Suppose there are two different-color beams present:</a:t>
            </a:r>
            <a:endParaRPr lang="en-US" altLang="en-US" kern="0" dirty="0" smtClean="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fade">
                                      <p:cBhvr>
                                        <p:cTn id="7" dur="500"/>
                                        <p:tgtEl>
                                          <p:spTgt spid="1126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71"/>
                                        </p:tgtEl>
                                        <p:attrNameLst>
                                          <p:attrName>style.visibility</p:attrName>
                                        </p:attrNameLst>
                                      </p:cBhvr>
                                      <p:to>
                                        <p:strVal val="visible"/>
                                      </p:to>
                                    </p:set>
                                    <p:animEffect transition="in" filter="fade">
                                      <p:cBhvr>
                                        <p:cTn id="10" dur="500"/>
                                        <p:tgtEl>
                                          <p:spTgt spid="1127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272"/>
                                        </p:tgtEl>
                                        <p:attrNameLst>
                                          <p:attrName>style.visibility</p:attrName>
                                        </p:attrNameLst>
                                      </p:cBhvr>
                                      <p:to>
                                        <p:strVal val="visible"/>
                                      </p:to>
                                    </p:set>
                                    <p:animEffect transition="in" filter="fade">
                                      <p:cBhvr>
                                        <p:cTn id="13" dur="500"/>
                                        <p:tgtEl>
                                          <p:spTgt spid="1127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273"/>
                                        </p:tgtEl>
                                        <p:attrNameLst>
                                          <p:attrName>style.visibility</p:attrName>
                                        </p:attrNameLst>
                                      </p:cBhvr>
                                      <p:to>
                                        <p:strVal val="visible"/>
                                      </p:to>
                                    </p:set>
                                    <p:animEffect transition="in" filter="fade">
                                      <p:cBhvr>
                                        <p:cTn id="16" dur="500"/>
                                        <p:tgtEl>
                                          <p:spTgt spid="1127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274"/>
                                        </p:tgtEl>
                                        <p:attrNameLst>
                                          <p:attrName>style.visibility</p:attrName>
                                        </p:attrNameLst>
                                      </p:cBhvr>
                                      <p:to>
                                        <p:strVal val="visible"/>
                                      </p:to>
                                    </p:set>
                                    <p:animEffect transition="in" filter="fade">
                                      <p:cBhvr>
                                        <p:cTn id="19" dur="500"/>
                                        <p:tgtEl>
                                          <p:spTgt spid="1127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275"/>
                                        </p:tgtEl>
                                        <p:attrNameLst>
                                          <p:attrName>style.visibility</p:attrName>
                                        </p:attrNameLst>
                                      </p:cBhvr>
                                      <p:to>
                                        <p:strVal val="visible"/>
                                      </p:to>
                                    </p:set>
                                    <p:animEffect transition="in" filter="fade">
                                      <p:cBhvr>
                                        <p:cTn id="22" dur="500"/>
                                        <p:tgtEl>
                                          <p:spTgt spid="1127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276"/>
                                        </p:tgtEl>
                                        <p:attrNameLst>
                                          <p:attrName>style.visibility</p:attrName>
                                        </p:attrNameLst>
                                      </p:cBhvr>
                                      <p:to>
                                        <p:strVal val="visible"/>
                                      </p:to>
                                    </p:set>
                                    <p:animEffect transition="in" filter="fade">
                                      <p:cBhvr>
                                        <p:cTn id="25" dur="500"/>
                                        <p:tgtEl>
                                          <p:spTgt spid="1127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270"/>
                                        </p:tgtEl>
                                        <p:attrNameLst>
                                          <p:attrName>style.visibility</p:attrName>
                                        </p:attrNameLst>
                                      </p:cBhvr>
                                      <p:to>
                                        <p:strVal val="visible"/>
                                      </p:to>
                                    </p:set>
                                    <p:animEffect transition="in" filter="fade">
                                      <p:cBhvr>
                                        <p:cTn id="30" dur="5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P spid="11271" grpId="0"/>
      <p:bldP spid="11272" grpId="0"/>
      <p:bldP spid="11273" grpId="0"/>
      <p:bldP spid="11274" grpId="0"/>
      <p:bldP spid="11275" grpId="0"/>
      <p:bldP spid="1127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 y="161925"/>
            <a:ext cx="8534400" cy="792163"/>
          </a:xfrm>
        </p:spPr>
        <p:txBody>
          <a:bodyPr/>
          <a:lstStyle/>
          <a:p>
            <a:pPr algn="l" eaLnBrk="1" hangingPunct="1"/>
            <a:r>
              <a:rPr lang="en-US" altLang="en-US" sz="2800">
                <a:solidFill>
                  <a:srgbClr val="FFFF00"/>
                </a:solidFill>
                <a:latin typeface="Arial" charset="0"/>
              </a:rPr>
              <a:t>Complicated nonlinear-optical effects can occur.</a:t>
            </a:r>
          </a:p>
        </p:txBody>
      </p:sp>
      <p:sp>
        <p:nvSpPr>
          <p:cNvPr id="15363" name="Text Box 4"/>
          <p:cNvSpPr txBox="1">
            <a:spLocks noChangeArrowheads="1"/>
          </p:cNvSpPr>
          <p:nvPr/>
        </p:nvSpPr>
        <p:spPr bwMode="auto">
          <a:xfrm>
            <a:off x="3881438" y="1128713"/>
            <a:ext cx="4772025"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eaLnBrk="1" hangingPunct="1">
              <a:spcBef>
                <a:spcPct val="0"/>
              </a:spcBef>
            </a:pPr>
            <a:r>
              <a:rPr lang="en-US" altLang="en-US">
                <a:solidFill>
                  <a:srgbClr val="000000"/>
                </a:solidFill>
                <a:latin typeface="Arial" charset="0"/>
              </a:rPr>
              <a:t>Nonlinear-optical processes are often referred to as:</a:t>
            </a:r>
          </a:p>
          <a:p>
            <a:pPr eaLnBrk="1" hangingPunct="1">
              <a:spcBef>
                <a:spcPct val="50000"/>
              </a:spcBef>
            </a:pPr>
            <a:r>
              <a:rPr lang="en-US" altLang="en-US" b="1">
                <a:solidFill>
                  <a:srgbClr val="0033CC"/>
                </a:solidFill>
                <a:latin typeface="Arial" charset="0"/>
              </a:rPr>
              <a:t>N-wave-mixing processes</a:t>
            </a:r>
            <a:endParaRPr lang="en-US" altLang="en-US">
              <a:solidFill>
                <a:srgbClr val="0033CC"/>
              </a:solidFill>
              <a:latin typeface="Arial" charset="0"/>
            </a:endParaRPr>
          </a:p>
          <a:p>
            <a:pPr eaLnBrk="1" hangingPunct="1">
              <a:spcBef>
                <a:spcPct val="50000"/>
              </a:spcBef>
            </a:pPr>
            <a:r>
              <a:rPr lang="en-US" altLang="en-US">
                <a:solidFill>
                  <a:srgbClr val="000000"/>
                </a:solidFill>
                <a:latin typeface="Arial" charset="0"/>
              </a:rPr>
              <a:t>where N is the number of photons involved (including the emitted one). This is a six-wave-mixing process.</a:t>
            </a:r>
          </a:p>
        </p:txBody>
      </p:sp>
      <p:sp>
        <p:nvSpPr>
          <p:cNvPr id="15364" name="Text Box 7"/>
          <p:cNvSpPr txBox="1">
            <a:spLocks noChangeArrowheads="1"/>
          </p:cNvSpPr>
          <p:nvPr/>
        </p:nvSpPr>
        <p:spPr bwMode="auto">
          <a:xfrm>
            <a:off x="3352800" y="3556000"/>
            <a:ext cx="15954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eaLnBrk="1" hangingPunct="1">
              <a:spcBef>
                <a:spcPct val="0"/>
              </a:spcBef>
            </a:pPr>
            <a:r>
              <a:rPr lang="en-US" altLang="en-US">
                <a:solidFill>
                  <a:srgbClr val="9900CC"/>
                </a:solidFill>
                <a:latin typeface="Arial" charset="0"/>
              </a:rPr>
              <a:t>Emitted-light</a:t>
            </a:r>
          </a:p>
          <a:p>
            <a:pPr eaLnBrk="1" hangingPunct="1">
              <a:spcBef>
                <a:spcPct val="0"/>
              </a:spcBef>
            </a:pPr>
            <a:r>
              <a:rPr lang="en-US" altLang="en-US">
                <a:solidFill>
                  <a:srgbClr val="9900CC"/>
                </a:solidFill>
                <a:latin typeface="Arial" charset="0"/>
              </a:rPr>
              <a:t>frequency</a:t>
            </a:r>
          </a:p>
        </p:txBody>
      </p:sp>
      <p:grpSp>
        <p:nvGrpSpPr>
          <p:cNvPr id="15365" name="Group 41"/>
          <p:cNvGrpSpPr>
            <a:grpSpLocks/>
          </p:cNvGrpSpPr>
          <p:nvPr/>
        </p:nvGrpSpPr>
        <p:grpSpPr bwMode="auto">
          <a:xfrm>
            <a:off x="838200" y="1216025"/>
            <a:ext cx="2495550" cy="2914650"/>
            <a:chOff x="528" y="732"/>
            <a:chExt cx="1572" cy="1836"/>
          </a:xfrm>
        </p:grpSpPr>
        <p:sp>
          <p:nvSpPr>
            <p:cNvPr id="15370" name="Rectangle 19"/>
            <p:cNvSpPr>
              <a:spLocks noChangeArrowheads="1"/>
            </p:cNvSpPr>
            <p:nvPr/>
          </p:nvSpPr>
          <p:spPr bwMode="auto">
            <a:xfrm>
              <a:off x="528" y="732"/>
              <a:ext cx="1572" cy="183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a:spcBef>
                  <a:spcPct val="0"/>
                </a:spcBef>
              </a:pPr>
              <a:endParaRPr lang="en-US" altLang="en-US">
                <a:solidFill>
                  <a:srgbClr val="000000"/>
                </a:solidFill>
              </a:endParaRPr>
            </a:p>
          </p:txBody>
        </p:sp>
        <p:grpSp>
          <p:nvGrpSpPr>
            <p:cNvPr id="15371" name="Group 20"/>
            <p:cNvGrpSpPr>
              <a:grpSpLocks/>
            </p:cNvGrpSpPr>
            <p:nvPr/>
          </p:nvGrpSpPr>
          <p:grpSpPr bwMode="auto">
            <a:xfrm>
              <a:off x="723" y="911"/>
              <a:ext cx="1182" cy="1478"/>
              <a:chOff x="3750" y="444"/>
              <a:chExt cx="1740" cy="3426"/>
            </a:xfrm>
          </p:grpSpPr>
          <p:sp>
            <p:nvSpPr>
              <p:cNvPr id="15387" name="Line 21"/>
              <p:cNvSpPr>
                <a:spLocks noChangeShapeType="1"/>
              </p:cNvSpPr>
              <p:nvPr/>
            </p:nvSpPr>
            <p:spPr bwMode="auto">
              <a:xfrm>
                <a:off x="3750" y="3870"/>
                <a:ext cx="174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388" name="Line 22"/>
              <p:cNvSpPr>
                <a:spLocks noChangeShapeType="1"/>
              </p:cNvSpPr>
              <p:nvPr/>
            </p:nvSpPr>
            <p:spPr bwMode="auto">
              <a:xfrm>
                <a:off x="3750" y="1200"/>
                <a:ext cx="1740" cy="0"/>
              </a:xfrm>
              <a:prstGeom prst="line">
                <a:avLst/>
              </a:prstGeom>
              <a:noFill/>
              <a:ln w="57150">
                <a:solidFill>
                  <a:schemeClr val="tx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389" name="Line 23"/>
              <p:cNvSpPr>
                <a:spLocks noChangeShapeType="1"/>
              </p:cNvSpPr>
              <p:nvPr/>
            </p:nvSpPr>
            <p:spPr bwMode="auto">
              <a:xfrm>
                <a:off x="3750" y="2502"/>
                <a:ext cx="1740" cy="0"/>
              </a:xfrm>
              <a:prstGeom prst="line">
                <a:avLst/>
              </a:prstGeom>
              <a:noFill/>
              <a:ln w="57150">
                <a:solidFill>
                  <a:schemeClr val="tx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390" name="Line 24"/>
              <p:cNvSpPr>
                <a:spLocks noChangeShapeType="1"/>
              </p:cNvSpPr>
              <p:nvPr/>
            </p:nvSpPr>
            <p:spPr bwMode="auto">
              <a:xfrm>
                <a:off x="3750" y="444"/>
                <a:ext cx="1740" cy="0"/>
              </a:xfrm>
              <a:prstGeom prst="line">
                <a:avLst/>
              </a:prstGeom>
              <a:noFill/>
              <a:ln w="57150">
                <a:solidFill>
                  <a:schemeClr val="tx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5372" name="Group 25"/>
            <p:cNvGrpSpPr>
              <a:grpSpLocks/>
            </p:cNvGrpSpPr>
            <p:nvPr/>
          </p:nvGrpSpPr>
          <p:grpSpPr bwMode="auto">
            <a:xfrm>
              <a:off x="979" y="941"/>
              <a:ext cx="670" cy="1422"/>
              <a:chOff x="4182" y="606"/>
              <a:chExt cx="984" cy="3204"/>
            </a:xfrm>
          </p:grpSpPr>
          <p:sp>
            <p:nvSpPr>
              <p:cNvPr id="15380" name="Line 26"/>
              <p:cNvSpPr>
                <a:spLocks noChangeShapeType="1"/>
              </p:cNvSpPr>
              <p:nvPr/>
            </p:nvSpPr>
            <p:spPr bwMode="auto">
              <a:xfrm>
                <a:off x="4510" y="636"/>
                <a:ext cx="0" cy="1806"/>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381" name="Line 27"/>
              <p:cNvSpPr>
                <a:spLocks noChangeShapeType="1"/>
              </p:cNvSpPr>
              <p:nvPr/>
            </p:nvSpPr>
            <p:spPr bwMode="auto">
              <a:xfrm>
                <a:off x="5166" y="1254"/>
                <a:ext cx="0" cy="2556"/>
              </a:xfrm>
              <a:prstGeom prst="line">
                <a:avLst/>
              </a:prstGeom>
              <a:noFill/>
              <a:ln w="57150">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382" name="Line 28"/>
              <p:cNvSpPr>
                <a:spLocks noChangeShapeType="1"/>
              </p:cNvSpPr>
              <p:nvPr/>
            </p:nvSpPr>
            <p:spPr bwMode="auto">
              <a:xfrm flipV="1">
                <a:off x="4838" y="1242"/>
                <a:ext cx="0" cy="1176"/>
              </a:xfrm>
              <a:prstGeom prst="line">
                <a:avLst/>
              </a:prstGeom>
              <a:noFill/>
              <a:ln w="57150">
                <a:solidFill>
                  <a:srgbClr val="FFC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15383" name="Group 29"/>
              <p:cNvGrpSpPr>
                <a:grpSpLocks/>
              </p:cNvGrpSpPr>
              <p:nvPr/>
            </p:nvGrpSpPr>
            <p:grpSpPr bwMode="auto">
              <a:xfrm>
                <a:off x="4182" y="606"/>
                <a:ext cx="0" cy="3204"/>
                <a:chOff x="4182" y="606"/>
                <a:chExt cx="0" cy="3204"/>
              </a:xfrm>
            </p:grpSpPr>
            <p:sp>
              <p:nvSpPr>
                <p:cNvPr id="15384" name="Line 30"/>
                <p:cNvSpPr>
                  <a:spLocks noChangeShapeType="1"/>
                </p:cNvSpPr>
                <p:nvPr/>
              </p:nvSpPr>
              <p:spPr bwMode="auto">
                <a:xfrm flipV="1">
                  <a:off x="4182" y="2634"/>
                  <a:ext cx="0" cy="1176"/>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385" name="Line 31"/>
                <p:cNvSpPr>
                  <a:spLocks noChangeShapeType="1"/>
                </p:cNvSpPr>
                <p:nvPr/>
              </p:nvSpPr>
              <p:spPr bwMode="auto">
                <a:xfrm flipV="1">
                  <a:off x="4182" y="606"/>
                  <a:ext cx="0" cy="78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386" name="Line 32"/>
                <p:cNvSpPr>
                  <a:spLocks noChangeShapeType="1"/>
                </p:cNvSpPr>
                <p:nvPr/>
              </p:nvSpPr>
              <p:spPr bwMode="auto">
                <a:xfrm flipV="1">
                  <a:off x="4182" y="1416"/>
                  <a:ext cx="0" cy="1176"/>
                </a:xfrm>
                <a:prstGeom prst="line">
                  <a:avLst/>
                </a:prstGeom>
                <a:noFill/>
                <a:ln w="57150">
                  <a:solidFill>
                    <a:srgbClr val="99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sp>
          <p:nvSpPr>
            <p:cNvPr id="15373" name="Text Box 33"/>
            <p:cNvSpPr txBox="1">
              <a:spLocks noChangeArrowheads="1"/>
            </p:cNvSpPr>
            <p:nvPr/>
          </p:nvSpPr>
          <p:spPr bwMode="auto">
            <a:xfrm>
              <a:off x="673" y="1915"/>
              <a:ext cx="3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eaLnBrk="1" hangingPunct="1">
                <a:spcBef>
                  <a:spcPct val="50000"/>
                </a:spcBef>
              </a:pPr>
              <a:r>
                <a:rPr lang="en-US" altLang="en-US" sz="2400" b="1" i="1">
                  <a:solidFill>
                    <a:srgbClr val="008000"/>
                  </a:solidFill>
                  <a:latin typeface="Symbol" charset="2"/>
                </a:rPr>
                <a:t>w</a:t>
              </a:r>
              <a:r>
                <a:rPr lang="en-US" altLang="en-US" sz="1800" b="1" baseline="-25000">
                  <a:solidFill>
                    <a:srgbClr val="008000"/>
                  </a:solidFill>
                  <a:latin typeface="Times New Roman" charset="0"/>
                </a:rPr>
                <a:t>1</a:t>
              </a:r>
            </a:p>
          </p:txBody>
        </p:sp>
        <p:sp>
          <p:nvSpPr>
            <p:cNvPr id="15374" name="Text Box 34"/>
            <p:cNvSpPr txBox="1">
              <a:spLocks noChangeArrowheads="1"/>
            </p:cNvSpPr>
            <p:nvPr/>
          </p:nvSpPr>
          <p:spPr bwMode="auto">
            <a:xfrm>
              <a:off x="1687" y="1251"/>
              <a:ext cx="3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eaLnBrk="1" hangingPunct="1">
                <a:spcBef>
                  <a:spcPct val="50000"/>
                </a:spcBef>
              </a:pPr>
              <a:r>
                <a:rPr lang="en-US" altLang="en-US" sz="2400" b="1" i="1">
                  <a:solidFill>
                    <a:srgbClr val="FFC000"/>
                  </a:solidFill>
                  <a:latin typeface="Symbol" charset="2"/>
                </a:rPr>
                <a:t>w</a:t>
              </a:r>
              <a:r>
                <a:rPr lang="en-US" altLang="en-US" sz="1800" b="1" baseline="-25000">
                  <a:solidFill>
                    <a:srgbClr val="FFC000"/>
                  </a:solidFill>
                  <a:latin typeface="Times New Roman" charset="0"/>
                </a:rPr>
                <a:t>5</a:t>
              </a:r>
            </a:p>
          </p:txBody>
        </p:sp>
        <p:sp>
          <p:nvSpPr>
            <p:cNvPr id="15375" name="Text Box 35"/>
            <p:cNvSpPr txBox="1">
              <a:spLocks noChangeArrowheads="1"/>
            </p:cNvSpPr>
            <p:nvPr/>
          </p:nvSpPr>
          <p:spPr bwMode="auto">
            <a:xfrm>
              <a:off x="1623" y="1857"/>
              <a:ext cx="40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eaLnBrk="1" hangingPunct="1">
                <a:spcBef>
                  <a:spcPct val="50000"/>
                </a:spcBef>
              </a:pPr>
              <a:r>
                <a:rPr lang="en-US" altLang="en-US" sz="2400" b="1" i="1">
                  <a:solidFill>
                    <a:srgbClr val="9900FF"/>
                  </a:solidFill>
                  <a:latin typeface="Symbol" charset="2"/>
                </a:rPr>
                <a:t>w</a:t>
              </a:r>
              <a:r>
                <a:rPr lang="en-US" altLang="en-US" sz="1800" b="1" i="1" baseline="-25000">
                  <a:solidFill>
                    <a:srgbClr val="9900FF"/>
                  </a:solidFill>
                  <a:latin typeface="Times New Roman" charset="0"/>
                </a:rPr>
                <a:t>sig</a:t>
              </a:r>
            </a:p>
          </p:txBody>
        </p:sp>
        <p:sp>
          <p:nvSpPr>
            <p:cNvPr id="15376" name="Text Box 36"/>
            <p:cNvSpPr txBox="1">
              <a:spLocks noChangeArrowheads="1"/>
            </p:cNvSpPr>
            <p:nvPr/>
          </p:nvSpPr>
          <p:spPr bwMode="auto">
            <a:xfrm>
              <a:off x="1181" y="892"/>
              <a:ext cx="3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eaLnBrk="1" hangingPunct="1">
                <a:spcBef>
                  <a:spcPct val="50000"/>
                </a:spcBef>
              </a:pPr>
              <a:r>
                <a:rPr lang="en-US" altLang="en-US" sz="2400" b="1" i="1">
                  <a:solidFill>
                    <a:srgbClr val="0066FF"/>
                  </a:solidFill>
                  <a:latin typeface="Symbol" charset="2"/>
                </a:rPr>
                <a:t>w</a:t>
              </a:r>
              <a:r>
                <a:rPr lang="en-US" altLang="en-US" sz="1800" b="1" baseline="-25000">
                  <a:solidFill>
                    <a:srgbClr val="0066FF"/>
                  </a:solidFill>
                  <a:latin typeface="Times New Roman" charset="0"/>
                </a:rPr>
                <a:t>4</a:t>
              </a:r>
            </a:p>
          </p:txBody>
        </p:sp>
        <p:sp>
          <p:nvSpPr>
            <p:cNvPr id="15377" name="Text Box 37"/>
            <p:cNvSpPr txBox="1">
              <a:spLocks noChangeArrowheads="1"/>
            </p:cNvSpPr>
            <p:nvPr/>
          </p:nvSpPr>
          <p:spPr bwMode="auto">
            <a:xfrm>
              <a:off x="673" y="892"/>
              <a:ext cx="3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eaLnBrk="1" hangingPunct="1">
                <a:spcBef>
                  <a:spcPct val="50000"/>
                </a:spcBef>
              </a:pPr>
              <a:r>
                <a:rPr lang="en-US" altLang="en-US" sz="2400" b="1" i="1">
                  <a:solidFill>
                    <a:srgbClr val="FF0000"/>
                  </a:solidFill>
                  <a:latin typeface="Symbol" charset="2"/>
                </a:rPr>
                <a:t>w</a:t>
              </a:r>
              <a:r>
                <a:rPr lang="en-US" altLang="en-US" sz="1800" b="1" baseline="-25000">
                  <a:solidFill>
                    <a:srgbClr val="FF0000"/>
                  </a:solidFill>
                  <a:latin typeface="Times New Roman" charset="0"/>
                </a:rPr>
                <a:t>3</a:t>
              </a:r>
            </a:p>
          </p:txBody>
        </p:sp>
        <p:sp>
          <p:nvSpPr>
            <p:cNvPr id="15378" name="Text Box 38"/>
            <p:cNvSpPr txBox="1">
              <a:spLocks noChangeArrowheads="1"/>
            </p:cNvSpPr>
            <p:nvPr/>
          </p:nvSpPr>
          <p:spPr bwMode="auto">
            <a:xfrm>
              <a:off x="673" y="1370"/>
              <a:ext cx="3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eaLnBrk="1" hangingPunct="1">
                <a:spcBef>
                  <a:spcPct val="50000"/>
                </a:spcBef>
              </a:pPr>
              <a:r>
                <a:rPr lang="en-US" altLang="en-US" sz="2400" b="1" i="1">
                  <a:solidFill>
                    <a:srgbClr val="99CC00"/>
                  </a:solidFill>
                  <a:latin typeface="Symbol" charset="2"/>
                </a:rPr>
                <a:t>w</a:t>
              </a:r>
              <a:r>
                <a:rPr lang="en-US" altLang="en-US" sz="1800" b="1" baseline="-25000">
                  <a:solidFill>
                    <a:srgbClr val="99CC00"/>
                  </a:solidFill>
                  <a:latin typeface="Times New Roman" charset="0"/>
                </a:rPr>
                <a:t>2</a:t>
              </a:r>
            </a:p>
          </p:txBody>
        </p:sp>
        <p:sp>
          <p:nvSpPr>
            <p:cNvPr id="15379" name="Line 39"/>
            <p:cNvSpPr>
              <a:spLocks noChangeShapeType="1"/>
            </p:cNvSpPr>
            <p:nvPr/>
          </p:nvSpPr>
          <p:spPr bwMode="auto">
            <a:xfrm flipH="1">
              <a:off x="1468" y="1448"/>
              <a:ext cx="261" cy="72"/>
            </a:xfrm>
            <a:prstGeom prst="line">
              <a:avLst/>
            </a:prstGeom>
            <a:noFill/>
            <a:ln w="19050">
              <a:solidFill>
                <a:srgbClr val="FFC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15366" name="Line 9"/>
          <p:cNvSpPr>
            <a:spLocks noChangeShapeType="1"/>
          </p:cNvSpPr>
          <p:nvPr/>
        </p:nvSpPr>
        <p:spPr bwMode="auto">
          <a:xfrm flipH="1" flipV="1">
            <a:off x="3078163" y="3425825"/>
            <a:ext cx="331787" cy="265113"/>
          </a:xfrm>
          <a:prstGeom prst="line">
            <a:avLst/>
          </a:prstGeom>
          <a:noFill/>
          <a:ln w="28575">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aphicFrame>
        <p:nvGraphicFramePr>
          <p:cNvPr id="26632" name="Object 40"/>
          <p:cNvGraphicFramePr>
            <a:graphicFrameLocks noChangeAspect="1"/>
          </p:cNvGraphicFramePr>
          <p:nvPr/>
        </p:nvGraphicFramePr>
        <p:xfrm>
          <a:off x="2735263" y="5922963"/>
          <a:ext cx="3213100" cy="565150"/>
        </p:xfrm>
        <a:graphic>
          <a:graphicData uri="http://schemas.openxmlformats.org/presentationml/2006/ole">
            <mc:AlternateContent xmlns:mc="http://schemas.openxmlformats.org/markup-compatibility/2006">
              <mc:Choice xmlns:v="urn:schemas-microsoft-com:vml" Requires="v">
                <p:oleObj spid="_x0000_s15407" name="Equation" r:id="rId3" imgW="1371600" imgH="241300" progId="Equation.DSMT4">
                  <p:embed/>
                </p:oleObj>
              </mc:Choice>
              <mc:Fallback>
                <p:oleObj name="Equation" r:id="rId3" imgW="1371600" imgH="241300" progId="Equation.DSMT4">
                  <p:embed/>
                  <p:pic>
                    <p:nvPicPr>
                      <p:cNvPr id="0" name="Object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5263" y="5922963"/>
                        <a:ext cx="3213100" cy="565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 name="TextBox 1"/>
          <p:cNvSpPr txBox="1">
            <a:spLocks noChangeArrowheads="1"/>
          </p:cNvSpPr>
          <p:nvPr/>
        </p:nvSpPr>
        <p:spPr bwMode="auto">
          <a:xfrm>
            <a:off x="5638800" y="3611563"/>
            <a:ext cx="25781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eaLnBrk="1" hangingPunct="1">
              <a:spcBef>
                <a:spcPct val="0"/>
              </a:spcBef>
            </a:pPr>
            <a:r>
              <a:rPr lang="en-US" altLang="en-US" sz="1800" dirty="0">
                <a:solidFill>
                  <a:srgbClr val="000000"/>
                </a:solidFill>
              </a:rPr>
              <a:t>Dashed lines are “virtual levels.”</a:t>
            </a:r>
          </a:p>
        </p:txBody>
      </p:sp>
      <p:sp>
        <p:nvSpPr>
          <p:cNvPr id="32" name="Rectangle 16"/>
          <p:cNvSpPr txBox="1">
            <a:spLocks noChangeArrowheads="1"/>
          </p:cNvSpPr>
          <p:nvPr/>
        </p:nvSpPr>
        <p:spPr bwMode="auto">
          <a:xfrm>
            <a:off x="561975" y="4532313"/>
            <a:ext cx="8086725"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a:lstStyle>
          <a:p>
            <a:pPr marL="0" indent="0" eaLnBrk="1" hangingPunct="1">
              <a:defRPr/>
            </a:pPr>
            <a:r>
              <a:rPr lang="en-US" altLang="en-US" kern="0" dirty="0" smtClean="0">
                <a:latin typeface="Arial" charset="0"/>
              </a:rPr>
              <a:t>Arrows pointing upward correspond to absorbed photons and contribute a factor of their field, </a:t>
            </a:r>
            <a:r>
              <a:rPr lang="en-US" altLang="en-US" i="1" kern="0" dirty="0" err="1" smtClean="0">
                <a:latin typeface="Times New Roman" pitchFamily="18" charset="0"/>
              </a:rPr>
              <a:t>E</a:t>
            </a:r>
            <a:r>
              <a:rPr lang="en-US" altLang="en-US" i="1" kern="0" baseline="-25000" dirty="0" err="1" smtClean="0">
                <a:latin typeface="Times New Roman" pitchFamily="18" charset="0"/>
              </a:rPr>
              <a:t>i</a:t>
            </a:r>
            <a:r>
              <a:rPr lang="en-US" altLang="en-US" kern="0" dirty="0" smtClean="0">
                <a:latin typeface="Arial" charset="0"/>
              </a:rPr>
              <a:t>.  Arrows pointing downward  correspond to emitted photons and contribute a factor the complex conjugate of their field: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xEl>
                                              <p:pRg st="0" end="0"/>
                                            </p:txEl>
                                          </p:spTgt>
                                        </p:tgtEl>
                                        <p:attrNameLst>
                                          <p:attrName>style.visibility</p:attrName>
                                        </p:attrNameLst>
                                      </p:cBhvr>
                                      <p:to>
                                        <p:strVal val="visible"/>
                                      </p:to>
                                    </p:set>
                                    <p:animEffect transition="in" filter="fade">
                                      <p:cBhvr>
                                        <p:cTn id="12" dur="500"/>
                                        <p:tgtEl>
                                          <p:spTgt spid="3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6632"/>
                                        </p:tgtEl>
                                        <p:attrNameLst>
                                          <p:attrName>style.visibility</p:attrName>
                                        </p:attrNameLst>
                                      </p:cBhvr>
                                      <p:to>
                                        <p:strVal val="visible"/>
                                      </p:to>
                                    </p:set>
                                    <p:animEffect transition="in" filter="fade">
                                      <p:cBhvr>
                                        <p:cTn id="15" dur="500"/>
                                        <p:tgtEl>
                                          <p:spTgt spid="26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95313" y="282575"/>
            <a:ext cx="8302625" cy="1030288"/>
          </a:xfrm>
        </p:spPr>
        <p:txBody>
          <a:bodyPr/>
          <a:lstStyle/>
          <a:p>
            <a:pPr algn="l" eaLnBrk="1" hangingPunct="1"/>
            <a:r>
              <a:rPr lang="en-US" altLang="en-US" sz="3000">
                <a:solidFill>
                  <a:srgbClr val="7030A0"/>
                </a:solidFill>
              </a:rPr>
              <a:t>Conservation of </a:t>
            </a:r>
            <a:r>
              <a:rPr lang="en-US" altLang="en-US" sz="3000">
                <a:solidFill>
                  <a:srgbClr val="000099"/>
                </a:solidFill>
              </a:rPr>
              <a:t>Energy</a:t>
            </a:r>
            <a:r>
              <a:rPr lang="en-US" altLang="en-US" sz="3000">
                <a:solidFill>
                  <a:srgbClr val="7030A0"/>
                </a:solidFill>
              </a:rPr>
              <a:t> for Photons in Nonlinear Optics</a:t>
            </a:r>
          </a:p>
        </p:txBody>
      </p:sp>
      <p:graphicFrame>
        <p:nvGraphicFramePr>
          <p:cNvPr id="13316" name="Object 4"/>
          <p:cNvGraphicFramePr>
            <a:graphicFrameLocks noChangeAspect="1"/>
          </p:cNvGraphicFramePr>
          <p:nvPr/>
        </p:nvGraphicFramePr>
        <p:xfrm>
          <a:off x="3895725" y="4364038"/>
          <a:ext cx="4684713" cy="506412"/>
        </p:xfrm>
        <a:graphic>
          <a:graphicData uri="http://schemas.openxmlformats.org/presentationml/2006/ole">
            <mc:AlternateContent xmlns:mc="http://schemas.openxmlformats.org/markup-compatibility/2006">
              <mc:Choice xmlns:v="urn:schemas-microsoft-com:vml" Requires="v">
                <p:oleObj spid="_x0000_s16444" name="Equation" r:id="rId3" imgW="2222500" imgH="241300" progId="Equation.DSMT4">
                  <p:embed/>
                </p:oleObj>
              </mc:Choice>
              <mc:Fallback>
                <p:oleObj name="Equation" r:id="rId3" imgW="2222500" imgH="2413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5725" y="4364038"/>
                        <a:ext cx="4684713"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6388" name="Object 9"/>
          <p:cNvGraphicFramePr>
            <a:graphicFrameLocks noChangeAspect="1"/>
          </p:cNvGraphicFramePr>
          <p:nvPr/>
        </p:nvGraphicFramePr>
        <p:xfrm>
          <a:off x="4229100" y="2451100"/>
          <a:ext cx="3613150" cy="506413"/>
        </p:xfrm>
        <a:graphic>
          <a:graphicData uri="http://schemas.openxmlformats.org/presentationml/2006/ole">
            <mc:AlternateContent xmlns:mc="http://schemas.openxmlformats.org/markup-compatibility/2006">
              <mc:Choice xmlns:v="urn:schemas-microsoft-com:vml" Requires="v">
                <p:oleObj spid="_x0000_s16445" name="Equation" r:id="rId5" imgW="1714500" imgH="241300" progId="Equation.DSMT4">
                  <p:embed/>
                </p:oleObj>
              </mc:Choice>
              <mc:Fallback>
                <p:oleObj name="Equation" r:id="rId5" imgW="1714500" imgH="241300" progId="Equation.DSMT4">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9100" y="2451100"/>
                        <a:ext cx="36131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318" name="Text Box 43"/>
          <p:cNvSpPr txBox="1">
            <a:spLocks noChangeArrowheads="1"/>
          </p:cNvSpPr>
          <p:nvPr/>
        </p:nvSpPr>
        <p:spPr bwMode="auto">
          <a:xfrm>
            <a:off x="3711575" y="3457575"/>
            <a:ext cx="4800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a:spcBef>
                <a:spcPct val="50000"/>
              </a:spcBef>
            </a:pPr>
            <a:r>
              <a:rPr lang="en-US" altLang="en-US">
                <a:solidFill>
                  <a:srgbClr val="000000"/>
                </a:solidFill>
              </a:rPr>
              <a:t>If we multiply both sides by </a:t>
            </a:r>
            <a:r>
              <a:rPr lang="en-US" altLang="en-US" i="1">
                <a:solidFill>
                  <a:srgbClr val="000000"/>
                </a:solidFill>
                <a:latin typeface="Times New Roman" charset="0"/>
              </a:rPr>
              <a:t>ħ</a:t>
            </a:r>
            <a:r>
              <a:rPr lang="en-US" altLang="en-US">
                <a:solidFill>
                  <a:srgbClr val="000000"/>
                </a:solidFill>
              </a:rPr>
              <a:t>:</a:t>
            </a:r>
          </a:p>
        </p:txBody>
      </p:sp>
      <p:sp>
        <p:nvSpPr>
          <p:cNvPr id="13329" name="Rectangle 1"/>
          <p:cNvSpPr>
            <a:spLocks noChangeArrowheads="1"/>
          </p:cNvSpPr>
          <p:nvPr/>
        </p:nvSpPr>
        <p:spPr bwMode="auto">
          <a:xfrm>
            <a:off x="1570038" y="5657850"/>
            <a:ext cx="5772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a:spcBef>
                <a:spcPct val="0"/>
              </a:spcBef>
            </a:pPr>
            <a:r>
              <a:rPr lang="en-US" altLang="en-US">
                <a:solidFill>
                  <a:srgbClr val="000000"/>
                </a:solidFill>
              </a:rPr>
              <a:t>It’s the same as energy conservation for photons.</a:t>
            </a:r>
          </a:p>
        </p:txBody>
      </p:sp>
      <p:grpSp>
        <p:nvGrpSpPr>
          <p:cNvPr id="16391" name="Group 41"/>
          <p:cNvGrpSpPr>
            <a:grpSpLocks/>
          </p:cNvGrpSpPr>
          <p:nvPr/>
        </p:nvGrpSpPr>
        <p:grpSpPr bwMode="auto">
          <a:xfrm>
            <a:off x="879475" y="1931988"/>
            <a:ext cx="2495550" cy="2914650"/>
            <a:chOff x="528" y="732"/>
            <a:chExt cx="1572" cy="1836"/>
          </a:xfrm>
        </p:grpSpPr>
        <p:sp>
          <p:nvSpPr>
            <p:cNvPr id="16393" name="Rectangle 19"/>
            <p:cNvSpPr>
              <a:spLocks noChangeArrowheads="1"/>
            </p:cNvSpPr>
            <p:nvPr/>
          </p:nvSpPr>
          <p:spPr bwMode="auto">
            <a:xfrm>
              <a:off x="528" y="732"/>
              <a:ext cx="1572" cy="183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a:spcBef>
                  <a:spcPct val="0"/>
                </a:spcBef>
              </a:pPr>
              <a:endParaRPr lang="en-US" altLang="en-US">
                <a:solidFill>
                  <a:srgbClr val="000000"/>
                </a:solidFill>
              </a:endParaRPr>
            </a:p>
          </p:txBody>
        </p:sp>
        <p:grpSp>
          <p:nvGrpSpPr>
            <p:cNvPr id="16394" name="Group 20"/>
            <p:cNvGrpSpPr>
              <a:grpSpLocks/>
            </p:cNvGrpSpPr>
            <p:nvPr/>
          </p:nvGrpSpPr>
          <p:grpSpPr bwMode="auto">
            <a:xfrm>
              <a:off x="723" y="911"/>
              <a:ext cx="1182" cy="1478"/>
              <a:chOff x="3750" y="444"/>
              <a:chExt cx="1740" cy="3426"/>
            </a:xfrm>
          </p:grpSpPr>
          <p:sp>
            <p:nvSpPr>
              <p:cNvPr id="16410" name="Line 21"/>
              <p:cNvSpPr>
                <a:spLocks noChangeShapeType="1"/>
              </p:cNvSpPr>
              <p:nvPr/>
            </p:nvSpPr>
            <p:spPr bwMode="auto">
              <a:xfrm>
                <a:off x="3750" y="3870"/>
                <a:ext cx="174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411" name="Line 22"/>
              <p:cNvSpPr>
                <a:spLocks noChangeShapeType="1"/>
              </p:cNvSpPr>
              <p:nvPr/>
            </p:nvSpPr>
            <p:spPr bwMode="auto">
              <a:xfrm>
                <a:off x="3750" y="1200"/>
                <a:ext cx="1740" cy="0"/>
              </a:xfrm>
              <a:prstGeom prst="line">
                <a:avLst/>
              </a:prstGeom>
              <a:noFill/>
              <a:ln w="57150">
                <a:solidFill>
                  <a:schemeClr val="tx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412" name="Line 23"/>
              <p:cNvSpPr>
                <a:spLocks noChangeShapeType="1"/>
              </p:cNvSpPr>
              <p:nvPr/>
            </p:nvSpPr>
            <p:spPr bwMode="auto">
              <a:xfrm>
                <a:off x="3750" y="2502"/>
                <a:ext cx="1740" cy="0"/>
              </a:xfrm>
              <a:prstGeom prst="line">
                <a:avLst/>
              </a:prstGeom>
              <a:noFill/>
              <a:ln w="57150">
                <a:solidFill>
                  <a:schemeClr val="tx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413" name="Line 24"/>
              <p:cNvSpPr>
                <a:spLocks noChangeShapeType="1"/>
              </p:cNvSpPr>
              <p:nvPr/>
            </p:nvSpPr>
            <p:spPr bwMode="auto">
              <a:xfrm>
                <a:off x="3750" y="444"/>
                <a:ext cx="1740" cy="0"/>
              </a:xfrm>
              <a:prstGeom prst="line">
                <a:avLst/>
              </a:prstGeom>
              <a:noFill/>
              <a:ln w="57150">
                <a:solidFill>
                  <a:schemeClr val="tx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6395" name="Group 25"/>
            <p:cNvGrpSpPr>
              <a:grpSpLocks/>
            </p:cNvGrpSpPr>
            <p:nvPr/>
          </p:nvGrpSpPr>
          <p:grpSpPr bwMode="auto">
            <a:xfrm>
              <a:off x="979" y="941"/>
              <a:ext cx="670" cy="1422"/>
              <a:chOff x="4182" y="606"/>
              <a:chExt cx="984" cy="3204"/>
            </a:xfrm>
          </p:grpSpPr>
          <p:sp>
            <p:nvSpPr>
              <p:cNvPr id="16403" name="Line 26"/>
              <p:cNvSpPr>
                <a:spLocks noChangeShapeType="1"/>
              </p:cNvSpPr>
              <p:nvPr/>
            </p:nvSpPr>
            <p:spPr bwMode="auto">
              <a:xfrm>
                <a:off x="4510" y="636"/>
                <a:ext cx="0" cy="1806"/>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404" name="Line 27"/>
              <p:cNvSpPr>
                <a:spLocks noChangeShapeType="1"/>
              </p:cNvSpPr>
              <p:nvPr/>
            </p:nvSpPr>
            <p:spPr bwMode="auto">
              <a:xfrm>
                <a:off x="5166" y="1254"/>
                <a:ext cx="0" cy="2556"/>
              </a:xfrm>
              <a:prstGeom prst="line">
                <a:avLst/>
              </a:prstGeom>
              <a:noFill/>
              <a:ln w="57150">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405" name="Line 28"/>
              <p:cNvSpPr>
                <a:spLocks noChangeShapeType="1"/>
              </p:cNvSpPr>
              <p:nvPr/>
            </p:nvSpPr>
            <p:spPr bwMode="auto">
              <a:xfrm flipV="1">
                <a:off x="4838" y="1242"/>
                <a:ext cx="0" cy="1176"/>
              </a:xfrm>
              <a:prstGeom prst="line">
                <a:avLst/>
              </a:prstGeom>
              <a:noFill/>
              <a:ln w="57150">
                <a:solidFill>
                  <a:srgbClr val="FFC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16406" name="Group 29"/>
              <p:cNvGrpSpPr>
                <a:grpSpLocks/>
              </p:cNvGrpSpPr>
              <p:nvPr/>
            </p:nvGrpSpPr>
            <p:grpSpPr bwMode="auto">
              <a:xfrm>
                <a:off x="4182" y="606"/>
                <a:ext cx="0" cy="3204"/>
                <a:chOff x="4182" y="606"/>
                <a:chExt cx="0" cy="3204"/>
              </a:xfrm>
            </p:grpSpPr>
            <p:sp>
              <p:nvSpPr>
                <p:cNvPr id="16407" name="Line 30"/>
                <p:cNvSpPr>
                  <a:spLocks noChangeShapeType="1"/>
                </p:cNvSpPr>
                <p:nvPr/>
              </p:nvSpPr>
              <p:spPr bwMode="auto">
                <a:xfrm flipV="1">
                  <a:off x="4182" y="2634"/>
                  <a:ext cx="0" cy="1176"/>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408" name="Line 31"/>
                <p:cNvSpPr>
                  <a:spLocks noChangeShapeType="1"/>
                </p:cNvSpPr>
                <p:nvPr/>
              </p:nvSpPr>
              <p:spPr bwMode="auto">
                <a:xfrm flipV="1">
                  <a:off x="4182" y="606"/>
                  <a:ext cx="0" cy="78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409" name="Line 32"/>
                <p:cNvSpPr>
                  <a:spLocks noChangeShapeType="1"/>
                </p:cNvSpPr>
                <p:nvPr/>
              </p:nvSpPr>
              <p:spPr bwMode="auto">
                <a:xfrm flipV="1">
                  <a:off x="4182" y="1416"/>
                  <a:ext cx="0" cy="1176"/>
                </a:xfrm>
                <a:prstGeom prst="line">
                  <a:avLst/>
                </a:prstGeom>
                <a:noFill/>
                <a:ln w="57150">
                  <a:solidFill>
                    <a:srgbClr val="99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sp>
          <p:nvSpPr>
            <p:cNvPr id="16396" name="Text Box 33"/>
            <p:cNvSpPr txBox="1">
              <a:spLocks noChangeArrowheads="1"/>
            </p:cNvSpPr>
            <p:nvPr/>
          </p:nvSpPr>
          <p:spPr bwMode="auto">
            <a:xfrm>
              <a:off x="673" y="1915"/>
              <a:ext cx="3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eaLnBrk="1" hangingPunct="1">
                <a:spcBef>
                  <a:spcPct val="50000"/>
                </a:spcBef>
              </a:pPr>
              <a:r>
                <a:rPr lang="en-US" altLang="en-US" sz="2400" b="1" i="1">
                  <a:solidFill>
                    <a:srgbClr val="008000"/>
                  </a:solidFill>
                  <a:latin typeface="Symbol" charset="2"/>
                </a:rPr>
                <a:t>w</a:t>
              </a:r>
              <a:r>
                <a:rPr lang="en-US" altLang="en-US" sz="1800" b="1" baseline="-25000">
                  <a:solidFill>
                    <a:srgbClr val="008000"/>
                  </a:solidFill>
                  <a:latin typeface="Times New Roman" charset="0"/>
                </a:rPr>
                <a:t>1</a:t>
              </a:r>
            </a:p>
          </p:txBody>
        </p:sp>
        <p:sp>
          <p:nvSpPr>
            <p:cNvPr id="16397" name="Text Box 34"/>
            <p:cNvSpPr txBox="1">
              <a:spLocks noChangeArrowheads="1"/>
            </p:cNvSpPr>
            <p:nvPr/>
          </p:nvSpPr>
          <p:spPr bwMode="auto">
            <a:xfrm>
              <a:off x="1687" y="1251"/>
              <a:ext cx="3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eaLnBrk="1" hangingPunct="1">
                <a:spcBef>
                  <a:spcPct val="50000"/>
                </a:spcBef>
              </a:pPr>
              <a:r>
                <a:rPr lang="en-US" altLang="en-US" sz="2400" b="1" i="1">
                  <a:solidFill>
                    <a:srgbClr val="FFC000"/>
                  </a:solidFill>
                  <a:latin typeface="Symbol" charset="2"/>
                </a:rPr>
                <a:t>w</a:t>
              </a:r>
              <a:r>
                <a:rPr lang="en-US" altLang="en-US" sz="1800" b="1" baseline="-25000">
                  <a:solidFill>
                    <a:srgbClr val="FFC000"/>
                  </a:solidFill>
                  <a:latin typeface="Times New Roman" charset="0"/>
                </a:rPr>
                <a:t>5</a:t>
              </a:r>
            </a:p>
          </p:txBody>
        </p:sp>
        <p:sp>
          <p:nvSpPr>
            <p:cNvPr id="16398" name="Text Box 35"/>
            <p:cNvSpPr txBox="1">
              <a:spLocks noChangeArrowheads="1"/>
            </p:cNvSpPr>
            <p:nvPr/>
          </p:nvSpPr>
          <p:spPr bwMode="auto">
            <a:xfrm>
              <a:off x="1623" y="1857"/>
              <a:ext cx="40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eaLnBrk="1" hangingPunct="1">
                <a:spcBef>
                  <a:spcPct val="50000"/>
                </a:spcBef>
              </a:pPr>
              <a:r>
                <a:rPr lang="en-US" altLang="en-US" sz="2400" b="1" i="1">
                  <a:solidFill>
                    <a:srgbClr val="9900FF"/>
                  </a:solidFill>
                  <a:latin typeface="Symbol" charset="2"/>
                </a:rPr>
                <a:t>w</a:t>
              </a:r>
              <a:r>
                <a:rPr lang="en-US" altLang="en-US" sz="1800" b="1" i="1" baseline="-25000">
                  <a:solidFill>
                    <a:srgbClr val="9900FF"/>
                  </a:solidFill>
                  <a:latin typeface="Times New Roman" charset="0"/>
                </a:rPr>
                <a:t>sig</a:t>
              </a:r>
            </a:p>
          </p:txBody>
        </p:sp>
        <p:sp>
          <p:nvSpPr>
            <p:cNvPr id="16399" name="Text Box 36"/>
            <p:cNvSpPr txBox="1">
              <a:spLocks noChangeArrowheads="1"/>
            </p:cNvSpPr>
            <p:nvPr/>
          </p:nvSpPr>
          <p:spPr bwMode="auto">
            <a:xfrm>
              <a:off x="1181" y="892"/>
              <a:ext cx="3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eaLnBrk="1" hangingPunct="1">
                <a:spcBef>
                  <a:spcPct val="50000"/>
                </a:spcBef>
              </a:pPr>
              <a:r>
                <a:rPr lang="en-US" altLang="en-US" sz="2400" b="1" i="1">
                  <a:solidFill>
                    <a:srgbClr val="0066FF"/>
                  </a:solidFill>
                  <a:latin typeface="Symbol" charset="2"/>
                </a:rPr>
                <a:t>w</a:t>
              </a:r>
              <a:r>
                <a:rPr lang="en-US" altLang="en-US" sz="1800" b="1" baseline="-25000">
                  <a:solidFill>
                    <a:srgbClr val="0066FF"/>
                  </a:solidFill>
                  <a:latin typeface="Times New Roman" charset="0"/>
                </a:rPr>
                <a:t>4</a:t>
              </a:r>
            </a:p>
          </p:txBody>
        </p:sp>
        <p:sp>
          <p:nvSpPr>
            <p:cNvPr id="16400" name="Text Box 37"/>
            <p:cNvSpPr txBox="1">
              <a:spLocks noChangeArrowheads="1"/>
            </p:cNvSpPr>
            <p:nvPr/>
          </p:nvSpPr>
          <p:spPr bwMode="auto">
            <a:xfrm>
              <a:off x="673" y="892"/>
              <a:ext cx="3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eaLnBrk="1" hangingPunct="1">
                <a:spcBef>
                  <a:spcPct val="50000"/>
                </a:spcBef>
              </a:pPr>
              <a:r>
                <a:rPr lang="en-US" altLang="en-US" sz="2400" b="1" i="1">
                  <a:solidFill>
                    <a:srgbClr val="FF0000"/>
                  </a:solidFill>
                  <a:latin typeface="Symbol" charset="2"/>
                </a:rPr>
                <a:t>w</a:t>
              </a:r>
              <a:r>
                <a:rPr lang="en-US" altLang="en-US" sz="1800" b="1" baseline="-25000">
                  <a:solidFill>
                    <a:srgbClr val="FF0000"/>
                  </a:solidFill>
                  <a:latin typeface="Times New Roman" charset="0"/>
                </a:rPr>
                <a:t>3</a:t>
              </a:r>
            </a:p>
          </p:txBody>
        </p:sp>
        <p:sp>
          <p:nvSpPr>
            <p:cNvPr id="16401" name="Text Box 38"/>
            <p:cNvSpPr txBox="1">
              <a:spLocks noChangeArrowheads="1"/>
            </p:cNvSpPr>
            <p:nvPr/>
          </p:nvSpPr>
          <p:spPr bwMode="auto">
            <a:xfrm>
              <a:off x="673" y="1370"/>
              <a:ext cx="3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eaLnBrk="1" hangingPunct="1">
                <a:spcBef>
                  <a:spcPct val="50000"/>
                </a:spcBef>
              </a:pPr>
              <a:r>
                <a:rPr lang="en-US" altLang="en-US" sz="2400" b="1" i="1">
                  <a:solidFill>
                    <a:srgbClr val="99CC00"/>
                  </a:solidFill>
                  <a:latin typeface="Symbol" charset="2"/>
                </a:rPr>
                <a:t>w</a:t>
              </a:r>
              <a:r>
                <a:rPr lang="en-US" altLang="en-US" sz="1800" b="1" baseline="-25000">
                  <a:solidFill>
                    <a:srgbClr val="99CC00"/>
                  </a:solidFill>
                  <a:latin typeface="Times New Roman" charset="0"/>
                </a:rPr>
                <a:t>2</a:t>
              </a:r>
            </a:p>
          </p:txBody>
        </p:sp>
        <p:sp>
          <p:nvSpPr>
            <p:cNvPr id="16402" name="Line 39"/>
            <p:cNvSpPr>
              <a:spLocks noChangeShapeType="1"/>
            </p:cNvSpPr>
            <p:nvPr/>
          </p:nvSpPr>
          <p:spPr bwMode="auto">
            <a:xfrm flipH="1">
              <a:off x="1468" y="1448"/>
              <a:ext cx="261" cy="72"/>
            </a:xfrm>
            <a:prstGeom prst="line">
              <a:avLst/>
            </a:prstGeom>
            <a:noFill/>
            <a:ln w="19050">
              <a:solidFill>
                <a:srgbClr val="FFC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31" name="Rectangle 3"/>
          <p:cNvSpPr txBox="1">
            <a:spLocks noChangeArrowheads="1"/>
          </p:cNvSpPr>
          <p:nvPr/>
        </p:nvSpPr>
        <p:spPr bwMode="auto">
          <a:xfrm>
            <a:off x="3711575" y="1704975"/>
            <a:ext cx="321627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a:lstStyle>
          <a:p>
            <a:pPr marL="0" indent="0" eaLnBrk="1" hangingPunct="1">
              <a:defRPr/>
            </a:pPr>
            <a:r>
              <a:rPr lang="en-US" altLang="en-US" kern="0" smtClean="0"/>
              <a:t>Adding the frequencies:</a:t>
            </a:r>
            <a:endParaRPr lang="en-US" altLang="en-US" kern="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500"/>
                                        <p:tgtEl>
                                          <p:spTgt spid="133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318"/>
                                        </p:tgtEl>
                                        <p:attrNameLst>
                                          <p:attrName>style.visibility</p:attrName>
                                        </p:attrNameLst>
                                      </p:cBhvr>
                                      <p:to>
                                        <p:strVal val="visible"/>
                                      </p:to>
                                    </p:set>
                                    <p:animEffect transition="in" filter="fade">
                                      <p:cBhvr>
                                        <p:cTn id="10" dur="500"/>
                                        <p:tgtEl>
                                          <p:spTgt spid="1331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329"/>
                                        </p:tgtEl>
                                        <p:attrNameLst>
                                          <p:attrName>style.visibility</p:attrName>
                                        </p:attrNameLst>
                                      </p:cBhvr>
                                      <p:to>
                                        <p:strVal val="visible"/>
                                      </p:to>
                                    </p:set>
                                    <p:animEffect transition="in" filter="fade">
                                      <p:cBhvr>
                                        <p:cTn id="15" dur="500"/>
                                        <p:tgtEl>
                                          <p:spTgt spid="13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P spid="133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225425"/>
            <a:ext cx="8302625" cy="1030288"/>
          </a:xfrm>
        </p:spPr>
        <p:txBody>
          <a:bodyPr/>
          <a:lstStyle/>
          <a:p>
            <a:pPr algn="r" eaLnBrk="1" hangingPunct="1"/>
            <a:r>
              <a:rPr lang="en-US" altLang="en-US" sz="3000">
                <a:solidFill>
                  <a:schemeClr val="bg1"/>
                </a:solidFill>
              </a:rPr>
              <a:t>Conservation of</a:t>
            </a:r>
            <a:r>
              <a:rPr lang="en-US" altLang="en-US" sz="3000">
                <a:solidFill>
                  <a:srgbClr val="99FFCC"/>
                </a:solidFill>
              </a:rPr>
              <a:t> </a:t>
            </a:r>
            <a:r>
              <a:rPr lang="en-US" altLang="en-US" sz="3000"/>
              <a:t>Momentum</a:t>
            </a:r>
            <a:r>
              <a:rPr lang="en-US" altLang="en-US" sz="3000">
                <a:solidFill>
                  <a:srgbClr val="99FFCC"/>
                </a:solidFill>
              </a:rPr>
              <a:t> </a:t>
            </a:r>
            <a:r>
              <a:rPr lang="en-US" altLang="en-US" sz="3000">
                <a:solidFill>
                  <a:schemeClr val="bg1"/>
                </a:solidFill>
              </a:rPr>
              <a:t>for Photons in Nonlinear Optics</a:t>
            </a:r>
          </a:p>
        </p:txBody>
      </p:sp>
      <p:graphicFrame>
        <p:nvGraphicFramePr>
          <p:cNvPr id="14339" name="Object 5"/>
          <p:cNvGraphicFramePr>
            <a:graphicFrameLocks noChangeAspect="1"/>
          </p:cNvGraphicFramePr>
          <p:nvPr/>
        </p:nvGraphicFramePr>
        <p:xfrm>
          <a:off x="4152900" y="3181350"/>
          <a:ext cx="3663950" cy="538163"/>
        </p:xfrm>
        <a:graphic>
          <a:graphicData uri="http://schemas.openxmlformats.org/presentationml/2006/ole">
            <mc:AlternateContent xmlns:mc="http://schemas.openxmlformats.org/markup-compatibility/2006">
              <mc:Choice xmlns:v="urn:schemas-microsoft-com:vml" Requires="v">
                <p:oleObj spid="_x0000_s17564" name="Equation" r:id="rId3" imgW="1638300" imgH="241300" progId="Equation.DSMT4">
                  <p:embed/>
                </p:oleObj>
              </mc:Choice>
              <mc:Fallback>
                <p:oleObj name="Equation" r:id="rId3" imgW="1638300" imgH="2413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2900" y="3181350"/>
                        <a:ext cx="3663950" cy="53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340" name="Object 7"/>
          <p:cNvGraphicFramePr>
            <a:graphicFrameLocks noChangeAspect="1"/>
          </p:cNvGraphicFramePr>
          <p:nvPr/>
        </p:nvGraphicFramePr>
        <p:xfrm>
          <a:off x="3683000" y="4754563"/>
          <a:ext cx="4743450" cy="538162"/>
        </p:xfrm>
        <a:graphic>
          <a:graphicData uri="http://schemas.openxmlformats.org/presentationml/2006/ole">
            <mc:AlternateContent xmlns:mc="http://schemas.openxmlformats.org/markup-compatibility/2006">
              <mc:Choice xmlns:v="urn:schemas-microsoft-com:vml" Requires="v">
                <p:oleObj spid="_x0000_s17565" name="Equation" r:id="rId5" imgW="2120900" imgH="241300" progId="Equation.DSMT4">
                  <p:embed/>
                </p:oleObj>
              </mc:Choice>
              <mc:Fallback>
                <p:oleObj name="Equation" r:id="rId5" imgW="2120900" imgH="24130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3000" y="4754563"/>
                        <a:ext cx="4743450" cy="538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341" name="Rectangle 8"/>
          <p:cNvSpPr>
            <a:spLocks noChangeArrowheads="1"/>
          </p:cNvSpPr>
          <p:nvPr/>
        </p:nvSpPr>
        <p:spPr bwMode="auto">
          <a:xfrm>
            <a:off x="3590925" y="5610225"/>
            <a:ext cx="4953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a:spcBef>
                <a:spcPct val="0"/>
              </a:spcBef>
            </a:pPr>
            <a:r>
              <a:rPr lang="en-US" altLang="en-US">
                <a:solidFill>
                  <a:srgbClr val="000000"/>
                </a:solidFill>
              </a:rPr>
              <a:t>Conserving both energy and momentum is called </a:t>
            </a:r>
            <a:r>
              <a:rPr lang="en-US" altLang="en-US" b="1">
                <a:solidFill>
                  <a:srgbClr val="FFFFFF"/>
                </a:solidFill>
              </a:rPr>
              <a:t>phase-matching</a:t>
            </a:r>
            <a:r>
              <a:rPr lang="en-US" altLang="en-US">
                <a:solidFill>
                  <a:srgbClr val="000000"/>
                </a:solidFill>
              </a:rPr>
              <a:t>.</a:t>
            </a:r>
          </a:p>
        </p:txBody>
      </p:sp>
      <p:sp>
        <p:nvSpPr>
          <p:cNvPr id="14342" name="Rectangle 9"/>
          <p:cNvSpPr>
            <a:spLocks noChangeArrowheads="1"/>
          </p:cNvSpPr>
          <p:nvPr/>
        </p:nvSpPr>
        <p:spPr bwMode="auto">
          <a:xfrm>
            <a:off x="3648075" y="2687638"/>
            <a:ext cx="3398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a:spcBef>
                <a:spcPct val="0"/>
              </a:spcBef>
            </a:pPr>
            <a:r>
              <a:rPr lang="en-US" altLang="en-US">
                <a:solidFill>
                  <a:srgbClr val="000000"/>
                </a:solidFill>
              </a:rPr>
              <a:t>So we must also add the </a:t>
            </a:r>
            <a:r>
              <a:rPr lang="en-US" altLang="en-US" i="1">
                <a:solidFill>
                  <a:srgbClr val="000000"/>
                </a:solidFill>
                <a:latin typeface="Times New Roman" charset="0"/>
              </a:rPr>
              <a:t>k</a:t>
            </a:r>
            <a:r>
              <a:rPr lang="en-US" altLang="en-US">
                <a:solidFill>
                  <a:srgbClr val="000000"/>
                </a:solidFill>
              </a:rPr>
              <a:t>’s:</a:t>
            </a:r>
          </a:p>
        </p:txBody>
      </p:sp>
      <p:sp>
        <p:nvSpPr>
          <p:cNvPr id="14343" name="Text Box 24"/>
          <p:cNvSpPr txBox="1">
            <a:spLocks noChangeArrowheads="1"/>
          </p:cNvSpPr>
          <p:nvPr/>
        </p:nvSpPr>
        <p:spPr bwMode="auto">
          <a:xfrm>
            <a:off x="3667125" y="3867150"/>
            <a:ext cx="49434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a:spcBef>
                <a:spcPct val="50000"/>
              </a:spcBef>
            </a:pPr>
            <a:r>
              <a:rPr lang="en-US" altLang="en-US">
                <a:solidFill>
                  <a:srgbClr val="000000"/>
                </a:solidFill>
              </a:rPr>
              <a:t>which is the same as momentum conser-vation if we multiply both sides by </a:t>
            </a:r>
            <a:r>
              <a:rPr lang="en-US" altLang="en-US" i="1">
                <a:solidFill>
                  <a:srgbClr val="000000"/>
                </a:solidFill>
                <a:latin typeface="Times New Roman" charset="0"/>
              </a:rPr>
              <a:t>ħ</a:t>
            </a:r>
            <a:r>
              <a:rPr lang="en-US" altLang="en-US">
                <a:solidFill>
                  <a:srgbClr val="000000"/>
                </a:solidFill>
              </a:rPr>
              <a:t>:</a:t>
            </a:r>
          </a:p>
        </p:txBody>
      </p:sp>
      <p:sp>
        <p:nvSpPr>
          <p:cNvPr id="17416" name="Text Box 25"/>
          <p:cNvSpPr txBox="1">
            <a:spLocks noChangeArrowheads="1"/>
          </p:cNvSpPr>
          <p:nvPr/>
        </p:nvSpPr>
        <p:spPr bwMode="auto">
          <a:xfrm>
            <a:off x="495300" y="1000125"/>
            <a:ext cx="53530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a:spcBef>
                <a:spcPct val="50000"/>
              </a:spcBef>
            </a:pPr>
            <a:r>
              <a:rPr lang="en-US" altLang="en-US">
                <a:solidFill>
                  <a:srgbClr val="000000"/>
                </a:solidFill>
              </a:rPr>
              <a:t>Recall that a light wave propagates in </a:t>
            </a:r>
            <a:br>
              <a:rPr lang="en-US" altLang="en-US">
                <a:solidFill>
                  <a:srgbClr val="000000"/>
                </a:solidFill>
              </a:rPr>
            </a:br>
            <a:r>
              <a:rPr lang="en-US" altLang="en-US">
                <a:solidFill>
                  <a:srgbClr val="000000"/>
                </a:solidFill>
              </a:rPr>
              <a:t>space and so has a </a:t>
            </a:r>
            <a:r>
              <a:rPr lang="en-US" altLang="en-US" b="1">
                <a:solidFill>
                  <a:srgbClr val="FFFFFF"/>
                </a:solidFill>
              </a:rPr>
              <a:t>spatial</a:t>
            </a:r>
            <a:r>
              <a:rPr lang="en-US" altLang="en-US">
                <a:solidFill>
                  <a:srgbClr val="000000"/>
                </a:solidFill>
              </a:rPr>
              <a:t> dependence also:</a:t>
            </a:r>
          </a:p>
        </p:txBody>
      </p:sp>
      <p:graphicFrame>
        <p:nvGraphicFramePr>
          <p:cNvPr id="17417" name="Object 26"/>
          <p:cNvGraphicFramePr>
            <a:graphicFrameLocks noChangeAspect="1"/>
          </p:cNvGraphicFramePr>
          <p:nvPr/>
        </p:nvGraphicFramePr>
        <p:xfrm>
          <a:off x="1071563" y="1862138"/>
          <a:ext cx="6656387" cy="615950"/>
        </p:xfrm>
        <a:graphic>
          <a:graphicData uri="http://schemas.openxmlformats.org/presentationml/2006/ole">
            <mc:AlternateContent xmlns:mc="http://schemas.openxmlformats.org/markup-compatibility/2006">
              <mc:Choice xmlns:v="urn:schemas-microsoft-com:vml" Requires="v">
                <p:oleObj spid="_x0000_s17566" name="Equation" r:id="rId7" imgW="3302000" imgH="304800" progId="Equation.DSMT4">
                  <p:embed/>
                </p:oleObj>
              </mc:Choice>
              <mc:Fallback>
                <p:oleObj name="Equation" r:id="rId7" imgW="3302000" imgH="304800" progId="Equation.DSMT4">
                  <p:embed/>
                  <p:pic>
                    <p:nvPicPr>
                      <p:cNvPr id="0" name="Object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1563" y="1862138"/>
                        <a:ext cx="6656387"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17418" name="Group 27"/>
          <p:cNvGrpSpPr>
            <a:grpSpLocks/>
          </p:cNvGrpSpPr>
          <p:nvPr/>
        </p:nvGrpSpPr>
        <p:grpSpPr bwMode="auto">
          <a:xfrm>
            <a:off x="636588" y="3089275"/>
            <a:ext cx="2713037" cy="2801938"/>
            <a:chOff x="293" y="2336"/>
            <a:chExt cx="1709" cy="1765"/>
          </a:xfrm>
        </p:grpSpPr>
        <p:sp>
          <p:nvSpPr>
            <p:cNvPr id="17419" name="Rectangle 28"/>
            <p:cNvSpPr>
              <a:spLocks noChangeArrowheads="1"/>
            </p:cNvSpPr>
            <p:nvPr/>
          </p:nvSpPr>
          <p:spPr bwMode="auto">
            <a:xfrm>
              <a:off x="293" y="2336"/>
              <a:ext cx="1709" cy="17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a:spcBef>
                  <a:spcPct val="0"/>
                </a:spcBef>
              </a:pPr>
              <a:endParaRPr lang="en-US" altLang="en-US">
                <a:solidFill>
                  <a:srgbClr val="000000"/>
                </a:solidFill>
              </a:endParaRPr>
            </a:p>
          </p:txBody>
        </p:sp>
        <p:graphicFrame>
          <p:nvGraphicFramePr>
            <p:cNvPr id="17420" name="Object 29"/>
            <p:cNvGraphicFramePr>
              <a:graphicFrameLocks noChangeAspect="1"/>
            </p:cNvGraphicFramePr>
            <p:nvPr/>
          </p:nvGraphicFramePr>
          <p:xfrm>
            <a:off x="650" y="2689"/>
            <a:ext cx="316" cy="350"/>
          </p:xfrm>
          <a:graphic>
            <a:graphicData uri="http://schemas.openxmlformats.org/presentationml/2006/ole">
              <mc:AlternateContent xmlns:mc="http://schemas.openxmlformats.org/markup-compatibility/2006">
                <mc:Choice xmlns:v="urn:schemas-microsoft-com:vml" Requires="v">
                  <p:oleObj spid="_x0000_s17567" name="Equation" r:id="rId9" imgW="241091" imgH="266469" progId="Equation.DSMT4">
                    <p:embed/>
                  </p:oleObj>
                </mc:Choice>
                <mc:Fallback>
                  <p:oleObj name="Equation" r:id="rId9" imgW="241091" imgH="266469" progId="Equation.DSMT4">
                    <p:embed/>
                    <p:pic>
                      <p:nvPicPr>
                        <p:cNvPr id="0" name="Object 2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0" y="2689"/>
                          <a:ext cx="316" cy="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7421" name="Line 30"/>
            <p:cNvSpPr>
              <a:spLocks noChangeShapeType="1"/>
            </p:cNvSpPr>
            <p:nvPr/>
          </p:nvSpPr>
          <p:spPr bwMode="auto">
            <a:xfrm>
              <a:off x="570" y="3294"/>
              <a:ext cx="378" cy="186"/>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422" name="Line 31"/>
            <p:cNvSpPr>
              <a:spLocks noChangeShapeType="1"/>
            </p:cNvSpPr>
            <p:nvPr/>
          </p:nvSpPr>
          <p:spPr bwMode="auto">
            <a:xfrm>
              <a:off x="966" y="3492"/>
              <a:ext cx="378" cy="186"/>
            </a:xfrm>
            <a:prstGeom prst="line">
              <a:avLst/>
            </a:prstGeom>
            <a:noFill/>
            <a:ln w="38100">
              <a:solidFill>
                <a:srgbClr val="99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423" name="Line 32"/>
            <p:cNvSpPr>
              <a:spLocks noChangeShapeType="1"/>
            </p:cNvSpPr>
            <p:nvPr/>
          </p:nvSpPr>
          <p:spPr bwMode="auto">
            <a:xfrm rot="-844183" flipH="1" flipV="1">
              <a:off x="1350" y="2676"/>
              <a:ext cx="378" cy="186"/>
            </a:xfrm>
            <a:prstGeom prst="line">
              <a:avLst/>
            </a:prstGeom>
            <a:noFill/>
            <a:ln w="381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424" name="Line 33"/>
            <p:cNvSpPr>
              <a:spLocks noChangeShapeType="1"/>
            </p:cNvSpPr>
            <p:nvPr/>
          </p:nvSpPr>
          <p:spPr bwMode="auto">
            <a:xfrm flipV="1">
              <a:off x="1350" y="3516"/>
              <a:ext cx="228" cy="16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425" name="Line 34"/>
            <p:cNvSpPr>
              <a:spLocks noChangeShapeType="1"/>
            </p:cNvSpPr>
            <p:nvPr/>
          </p:nvSpPr>
          <p:spPr bwMode="auto">
            <a:xfrm flipH="1">
              <a:off x="1584" y="2814"/>
              <a:ext cx="162" cy="708"/>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426" name="Line 35"/>
            <p:cNvSpPr>
              <a:spLocks noChangeShapeType="1"/>
            </p:cNvSpPr>
            <p:nvPr/>
          </p:nvSpPr>
          <p:spPr bwMode="auto">
            <a:xfrm flipV="1">
              <a:off x="576" y="2724"/>
              <a:ext cx="750" cy="564"/>
            </a:xfrm>
            <a:prstGeom prst="line">
              <a:avLst/>
            </a:prstGeom>
            <a:noFill/>
            <a:ln w="38100">
              <a:solidFill>
                <a:srgbClr val="66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427" name="Line 36"/>
            <p:cNvSpPr>
              <a:spLocks noChangeShapeType="1"/>
            </p:cNvSpPr>
            <p:nvPr/>
          </p:nvSpPr>
          <p:spPr bwMode="auto">
            <a:xfrm>
              <a:off x="444" y="3906"/>
              <a:ext cx="145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428" name="Line 37"/>
            <p:cNvSpPr>
              <a:spLocks noChangeShapeType="1"/>
            </p:cNvSpPr>
            <p:nvPr/>
          </p:nvSpPr>
          <p:spPr bwMode="auto">
            <a:xfrm rot="-5400000">
              <a:off x="-216" y="3234"/>
              <a:ext cx="145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429" name="Text Box 38"/>
            <p:cNvSpPr txBox="1">
              <a:spLocks noChangeArrowheads="1"/>
            </p:cNvSpPr>
            <p:nvPr/>
          </p:nvSpPr>
          <p:spPr bwMode="auto">
            <a:xfrm>
              <a:off x="1632" y="3846"/>
              <a:ext cx="2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eaLnBrk="1" hangingPunct="1">
                <a:spcBef>
                  <a:spcPct val="50000"/>
                </a:spcBef>
              </a:pPr>
              <a:r>
                <a:rPr lang="en-US" altLang="en-US" i="1">
                  <a:solidFill>
                    <a:srgbClr val="000000"/>
                  </a:solidFill>
                  <a:latin typeface="Times New Roman" charset="0"/>
                </a:rPr>
                <a:t>x</a:t>
              </a:r>
            </a:p>
          </p:txBody>
        </p:sp>
        <p:sp>
          <p:nvSpPr>
            <p:cNvPr id="17430" name="Text Box 39"/>
            <p:cNvSpPr txBox="1">
              <a:spLocks noChangeArrowheads="1"/>
            </p:cNvSpPr>
            <p:nvPr/>
          </p:nvSpPr>
          <p:spPr bwMode="auto">
            <a:xfrm>
              <a:off x="318" y="2514"/>
              <a:ext cx="2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eaLnBrk="1" hangingPunct="1">
                <a:spcBef>
                  <a:spcPct val="50000"/>
                </a:spcBef>
              </a:pPr>
              <a:r>
                <a:rPr lang="en-US" altLang="en-US" i="1">
                  <a:solidFill>
                    <a:srgbClr val="000000"/>
                  </a:solidFill>
                  <a:latin typeface="Times New Roman" charset="0"/>
                </a:rPr>
                <a:t>y</a:t>
              </a:r>
            </a:p>
          </p:txBody>
        </p:sp>
        <p:graphicFrame>
          <p:nvGraphicFramePr>
            <p:cNvPr id="17431" name="Object 40"/>
            <p:cNvGraphicFramePr>
              <a:graphicFrameLocks noChangeAspect="1"/>
            </p:cNvGraphicFramePr>
            <p:nvPr/>
          </p:nvGraphicFramePr>
          <p:xfrm>
            <a:off x="1490" y="2457"/>
            <a:ext cx="233" cy="333"/>
          </p:xfrm>
          <a:graphic>
            <a:graphicData uri="http://schemas.openxmlformats.org/presentationml/2006/ole">
              <mc:AlternateContent xmlns:mc="http://schemas.openxmlformats.org/markup-compatibility/2006">
                <mc:Choice xmlns:v="urn:schemas-microsoft-com:vml" Requires="v">
                  <p:oleObj spid="_x0000_s17568" name="Equation" r:id="rId11" imgW="177569" imgH="253670" progId="Equation.DSMT4">
                    <p:embed/>
                  </p:oleObj>
                </mc:Choice>
                <mc:Fallback>
                  <p:oleObj name="Equation" r:id="rId11" imgW="177569" imgH="253670" progId="Equation.DSMT4">
                    <p:embed/>
                    <p:pic>
                      <p:nvPicPr>
                        <p:cNvPr id="0" name="Object 4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90" y="2457"/>
                          <a:ext cx="233" cy="3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7432" name="Object 41"/>
            <p:cNvGraphicFramePr>
              <a:graphicFrameLocks noChangeAspect="1"/>
            </p:cNvGraphicFramePr>
            <p:nvPr/>
          </p:nvGraphicFramePr>
          <p:xfrm>
            <a:off x="1432" y="3573"/>
            <a:ext cx="217" cy="333"/>
          </p:xfrm>
          <a:graphic>
            <a:graphicData uri="http://schemas.openxmlformats.org/presentationml/2006/ole">
              <mc:AlternateContent xmlns:mc="http://schemas.openxmlformats.org/markup-compatibility/2006">
                <mc:Choice xmlns:v="urn:schemas-microsoft-com:vml" Requires="v">
                  <p:oleObj spid="_x0000_s17569" name="Equation" r:id="rId13" imgW="164957" imgH="253780" progId="Equation.DSMT4">
                    <p:embed/>
                  </p:oleObj>
                </mc:Choice>
                <mc:Fallback>
                  <p:oleObj name="Equation" r:id="rId13" imgW="164957" imgH="253780" progId="Equation.DSMT4">
                    <p:embed/>
                    <p:pic>
                      <p:nvPicPr>
                        <p:cNvPr id="0" name="Object 4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32" y="3573"/>
                          <a:ext cx="217" cy="3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7433" name="Object 42"/>
            <p:cNvGraphicFramePr>
              <a:graphicFrameLocks noChangeAspect="1"/>
            </p:cNvGraphicFramePr>
            <p:nvPr/>
          </p:nvGraphicFramePr>
          <p:xfrm>
            <a:off x="974" y="3567"/>
            <a:ext cx="233" cy="333"/>
          </p:xfrm>
          <a:graphic>
            <a:graphicData uri="http://schemas.openxmlformats.org/presentationml/2006/ole">
              <mc:AlternateContent xmlns:mc="http://schemas.openxmlformats.org/markup-compatibility/2006">
                <mc:Choice xmlns:v="urn:schemas-microsoft-com:vml" Requires="v">
                  <p:oleObj spid="_x0000_s17570" name="Equation" r:id="rId15" imgW="177569" imgH="253670" progId="Equation.DSMT4">
                    <p:embed/>
                  </p:oleObj>
                </mc:Choice>
                <mc:Fallback>
                  <p:oleObj name="Equation" r:id="rId15" imgW="177569" imgH="253670" progId="Equation.DSMT4">
                    <p:embed/>
                    <p:pic>
                      <p:nvPicPr>
                        <p:cNvPr id="0" name="Object 4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74" y="3567"/>
                          <a:ext cx="233" cy="3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7434" name="Object 43"/>
            <p:cNvGraphicFramePr>
              <a:graphicFrameLocks noChangeAspect="1"/>
            </p:cNvGraphicFramePr>
            <p:nvPr/>
          </p:nvGraphicFramePr>
          <p:xfrm>
            <a:off x="618" y="3399"/>
            <a:ext cx="200" cy="333"/>
          </p:xfrm>
          <a:graphic>
            <a:graphicData uri="http://schemas.openxmlformats.org/presentationml/2006/ole">
              <mc:AlternateContent xmlns:mc="http://schemas.openxmlformats.org/markup-compatibility/2006">
                <mc:Choice xmlns:v="urn:schemas-microsoft-com:vml" Requires="v">
                  <p:oleObj spid="_x0000_s17571" name="Equation" r:id="rId17" imgW="152268" imgH="253780" progId="Equation.DSMT4">
                    <p:embed/>
                  </p:oleObj>
                </mc:Choice>
                <mc:Fallback>
                  <p:oleObj name="Equation" r:id="rId17" imgW="152268" imgH="253780" progId="Equation.DSMT4">
                    <p:embed/>
                    <p:pic>
                      <p:nvPicPr>
                        <p:cNvPr id="0" name="Object 4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18" y="3399"/>
                          <a:ext cx="200" cy="3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7435" name="Object 44"/>
            <p:cNvGraphicFramePr>
              <a:graphicFrameLocks noChangeAspect="1"/>
            </p:cNvGraphicFramePr>
            <p:nvPr/>
          </p:nvGraphicFramePr>
          <p:xfrm>
            <a:off x="1676" y="3045"/>
            <a:ext cx="233" cy="333"/>
          </p:xfrm>
          <a:graphic>
            <a:graphicData uri="http://schemas.openxmlformats.org/presentationml/2006/ole">
              <mc:AlternateContent xmlns:mc="http://schemas.openxmlformats.org/markup-compatibility/2006">
                <mc:Choice xmlns:v="urn:schemas-microsoft-com:vml" Requires="v">
                  <p:oleObj spid="_x0000_s17572" name="Equation" r:id="rId19" imgW="177569" imgH="253670" progId="Equation.DSMT4">
                    <p:embed/>
                  </p:oleObj>
                </mc:Choice>
                <mc:Fallback>
                  <p:oleObj name="Equation" r:id="rId19" imgW="177569" imgH="253670" progId="Equation.DSMT4">
                    <p:embed/>
                    <p:pic>
                      <p:nvPicPr>
                        <p:cNvPr id="0" name="Object 4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76" y="3045"/>
                          <a:ext cx="233" cy="3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fade">
                                      <p:cBhvr>
                                        <p:cTn id="7" dur="500"/>
                                        <p:tgtEl>
                                          <p:spTgt spid="14339"/>
                                        </p:tgtEl>
                                      </p:cBhvr>
                                    </p:animEffect>
                                  </p:childTnLst>
                                </p:cTn>
                              </p:par>
                              <p:par>
                                <p:cTn id="8" presetID="10" presetClass="entr" presetSubtype="0" fill="hold" nodeType="withEffect">
                                  <p:stCondLst>
                                    <p:cond delay="0"/>
                                  </p:stCondLst>
                                  <p:childTnLst>
                                    <p:set>
                                      <p:cBhvr>
                                        <p:cTn id="9" dur="1" fill="hold">
                                          <p:stCondLst>
                                            <p:cond delay="0"/>
                                          </p:stCondLst>
                                        </p:cTn>
                                        <p:tgtEl>
                                          <p:spTgt spid="14340"/>
                                        </p:tgtEl>
                                        <p:attrNameLst>
                                          <p:attrName>style.visibility</p:attrName>
                                        </p:attrNameLst>
                                      </p:cBhvr>
                                      <p:to>
                                        <p:strVal val="visible"/>
                                      </p:to>
                                    </p:set>
                                    <p:animEffect transition="in" filter="fade">
                                      <p:cBhvr>
                                        <p:cTn id="10" dur="500"/>
                                        <p:tgtEl>
                                          <p:spTgt spid="1434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342"/>
                                        </p:tgtEl>
                                        <p:attrNameLst>
                                          <p:attrName>style.visibility</p:attrName>
                                        </p:attrNameLst>
                                      </p:cBhvr>
                                      <p:to>
                                        <p:strVal val="visible"/>
                                      </p:to>
                                    </p:set>
                                    <p:animEffect transition="in" filter="fade">
                                      <p:cBhvr>
                                        <p:cTn id="13" dur="500"/>
                                        <p:tgtEl>
                                          <p:spTgt spid="1434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343"/>
                                        </p:tgtEl>
                                        <p:attrNameLst>
                                          <p:attrName>style.visibility</p:attrName>
                                        </p:attrNameLst>
                                      </p:cBhvr>
                                      <p:to>
                                        <p:strVal val="visible"/>
                                      </p:to>
                                    </p:set>
                                    <p:animEffect transition="in" filter="fade">
                                      <p:cBhvr>
                                        <p:cTn id="16" dur="500"/>
                                        <p:tgtEl>
                                          <p:spTgt spid="1434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4341"/>
                                        </p:tgtEl>
                                        <p:attrNameLst>
                                          <p:attrName>style.visibility</p:attrName>
                                        </p:attrNameLst>
                                      </p:cBhvr>
                                      <p:to>
                                        <p:strVal val="visible"/>
                                      </p:to>
                                    </p:set>
                                    <p:anim calcmode="lin" valueType="num">
                                      <p:cBhvr additive="base">
                                        <p:cTn id="21" dur="500" fill="hold"/>
                                        <p:tgtEl>
                                          <p:spTgt spid="14341"/>
                                        </p:tgtEl>
                                        <p:attrNameLst>
                                          <p:attrName>ppt_x</p:attrName>
                                        </p:attrNameLst>
                                      </p:cBhvr>
                                      <p:tavLst>
                                        <p:tav tm="0">
                                          <p:val>
                                            <p:strVal val="#ppt_x"/>
                                          </p:val>
                                        </p:tav>
                                        <p:tav tm="100000">
                                          <p:val>
                                            <p:strVal val="#ppt_x"/>
                                          </p:val>
                                        </p:tav>
                                      </p:tavLst>
                                    </p:anim>
                                    <p:anim calcmode="lin" valueType="num">
                                      <p:cBhvr additive="base">
                                        <p:cTn id="22" dur="500" fill="hold"/>
                                        <p:tgtEl>
                                          <p:spTgt spid="143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P spid="14342" grpId="0"/>
      <p:bldP spid="143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2578100"/>
            <a:ext cx="3176016" cy="1682496"/>
          </a:xfrm>
          <a:prstGeom prst="rect">
            <a:avLst/>
          </a:prstGeom>
        </p:spPr>
      </p:pic>
    </p:spTree>
    <p:extLst>
      <p:ext uri="{BB962C8B-B14F-4D97-AF65-F5344CB8AC3E}">
        <p14:creationId xmlns:p14="http://schemas.microsoft.com/office/powerpoint/2010/main" val="1974728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2578100"/>
            <a:ext cx="3176016" cy="168249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1" y="1979383"/>
            <a:ext cx="3505200" cy="2444496"/>
          </a:xfrm>
          <a:prstGeom prst="rect">
            <a:avLst/>
          </a:prstGeom>
        </p:spPr>
      </p:pic>
    </p:spTree>
    <p:extLst>
      <p:ext uri="{BB962C8B-B14F-4D97-AF65-F5344CB8AC3E}">
        <p14:creationId xmlns:p14="http://schemas.microsoft.com/office/powerpoint/2010/main" val="585741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2197100"/>
            <a:ext cx="3505200" cy="2444496"/>
          </a:xfrm>
          <a:prstGeom prst="rect">
            <a:avLst/>
          </a:prstGeom>
        </p:spPr>
      </p:pic>
    </p:spTree>
    <p:extLst>
      <p:ext uri="{BB962C8B-B14F-4D97-AF65-F5344CB8AC3E}">
        <p14:creationId xmlns:p14="http://schemas.microsoft.com/office/powerpoint/2010/main" val="1746635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nvGraphicFramePr>
        <p:xfrm>
          <a:off x="1055688" y="4191000"/>
          <a:ext cx="4086225" cy="1000125"/>
        </p:xfrm>
        <a:graphic>
          <a:graphicData uri="http://schemas.openxmlformats.org/presentationml/2006/ole">
            <mc:AlternateContent xmlns:mc="http://schemas.openxmlformats.org/markup-compatibility/2006">
              <mc:Choice xmlns:v="urn:schemas-microsoft-com:vml" Requires="v">
                <p:oleObj spid="_x0000_s18624" name="Equation" r:id="rId3" imgW="1765300" imgH="431800" progId="Equation.DSMT4">
                  <p:embed/>
                </p:oleObj>
              </mc:Choice>
              <mc:Fallback>
                <p:oleObj name="Equation" r:id="rId3" imgW="1765300" imgH="4318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688" y="4191000"/>
                        <a:ext cx="408622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8435" name="Rectangle 3"/>
          <p:cNvSpPr>
            <a:spLocks noGrp="1" noChangeArrowheads="1"/>
          </p:cNvSpPr>
          <p:nvPr>
            <p:ph type="title"/>
          </p:nvPr>
        </p:nvSpPr>
        <p:spPr>
          <a:xfrm>
            <a:off x="546100" y="160338"/>
            <a:ext cx="7835900" cy="704850"/>
          </a:xfrm>
        </p:spPr>
        <p:txBody>
          <a:bodyPr/>
          <a:lstStyle/>
          <a:p>
            <a:pPr algn="l" eaLnBrk="1" hangingPunct="1"/>
            <a:r>
              <a:rPr lang="en-US" altLang="en-US">
                <a:solidFill>
                  <a:srgbClr val="C00000"/>
                </a:solidFill>
              </a:rPr>
              <a:t>Conservation Laws for Photons in SHG</a:t>
            </a:r>
          </a:p>
        </p:txBody>
      </p:sp>
      <p:graphicFrame>
        <p:nvGraphicFramePr>
          <p:cNvPr id="18436" name="Object 5"/>
          <p:cNvGraphicFramePr>
            <a:graphicFrameLocks noChangeAspect="1"/>
          </p:cNvGraphicFramePr>
          <p:nvPr/>
        </p:nvGraphicFramePr>
        <p:xfrm>
          <a:off x="1282700" y="1654175"/>
          <a:ext cx="4500563" cy="584200"/>
        </p:xfrm>
        <a:graphic>
          <a:graphicData uri="http://schemas.openxmlformats.org/presentationml/2006/ole">
            <mc:AlternateContent xmlns:mc="http://schemas.openxmlformats.org/markup-compatibility/2006">
              <mc:Choice xmlns:v="urn:schemas-microsoft-com:vml" Requires="v">
                <p:oleObj spid="_x0000_s18625" name="Equation" r:id="rId5" imgW="1854200" imgH="241300" progId="Equation.DSMT4">
                  <p:embed/>
                </p:oleObj>
              </mc:Choice>
              <mc:Fallback>
                <p:oleObj name="Equation" r:id="rId5" imgW="1854200" imgH="2413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2700" y="1654175"/>
                        <a:ext cx="4500563"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5366" name="Object 6"/>
          <p:cNvGraphicFramePr>
            <a:graphicFrameLocks noChangeAspect="1"/>
          </p:cNvGraphicFramePr>
          <p:nvPr/>
        </p:nvGraphicFramePr>
        <p:xfrm>
          <a:off x="958850" y="3051175"/>
          <a:ext cx="1911350" cy="585788"/>
        </p:xfrm>
        <a:graphic>
          <a:graphicData uri="http://schemas.openxmlformats.org/presentationml/2006/ole">
            <mc:AlternateContent xmlns:mc="http://schemas.openxmlformats.org/markup-compatibility/2006">
              <mc:Choice xmlns:v="urn:schemas-microsoft-com:vml" Requires="v">
                <p:oleObj spid="_x0000_s18626" name="Equation" r:id="rId7" imgW="787400" imgH="241300" progId="Equation.DSMT4">
                  <p:embed/>
                </p:oleObj>
              </mc:Choice>
              <mc:Fallback>
                <p:oleObj name="Equation" r:id="rId7" imgW="787400" imgH="24130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8850" y="3051175"/>
                        <a:ext cx="1911350" cy="585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5367" name="Rectangle 7"/>
          <p:cNvSpPr>
            <a:spLocks noChangeArrowheads="1"/>
          </p:cNvSpPr>
          <p:nvPr/>
        </p:nvSpPr>
        <p:spPr bwMode="auto">
          <a:xfrm>
            <a:off x="695325" y="2509838"/>
            <a:ext cx="42719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eaLnBrk="1" hangingPunct="1"/>
            <a:r>
              <a:rPr lang="en-US" altLang="en-US">
                <a:solidFill>
                  <a:srgbClr val="000000"/>
                </a:solidFill>
                <a:latin typeface="Arial" charset="0"/>
              </a:rPr>
              <a:t>Momentum must also be conserved:</a:t>
            </a:r>
          </a:p>
        </p:txBody>
      </p:sp>
      <p:graphicFrame>
        <p:nvGraphicFramePr>
          <p:cNvPr id="15368" name="Object 8"/>
          <p:cNvGraphicFramePr>
            <a:graphicFrameLocks noChangeAspect="1"/>
          </p:cNvGraphicFramePr>
          <p:nvPr/>
        </p:nvGraphicFramePr>
        <p:xfrm>
          <a:off x="1547813" y="5889625"/>
          <a:ext cx="2032000" cy="457200"/>
        </p:xfrm>
        <a:graphic>
          <a:graphicData uri="http://schemas.openxmlformats.org/presentationml/2006/ole">
            <mc:AlternateContent xmlns:mc="http://schemas.openxmlformats.org/markup-compatibility/2006">
              <mc:Choice xmlns:v="urn:schemas-microsoft-com:vml" Requires="v">
                <p:oleObj spid="_x0000_s18627" name="Equation" r:id="rId9" imgW="1016000" imgH="228600" progId="Equation.DSMT4">
                  <p:embed/>
                </p:oleObj>
              </mc:Choice>
              <mc:Fallback>
                <p:oleObj name="Equation" r:id="rId9" imgW="1016000" imgH="228600" progId="Equation.DSMT4">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7813" y="5889625"/>
                        <a:ext cx="2032000" cy="457200"/>
                      </a:xfrm>
                      <a:prstGeom prst="rect">
                        <a:avLst/>
                      </a:prstGeom>
                      <a:solidFill>
                        <a:schemeClr val="bg1"/>
                      </a:solidFill>
                      <a:ln w="38100">
                        <a:solidFill>
                          <a:srgbClr val="008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5369" name="Rectangle 9"/>
          <p:cNvSpPr>
            <a:spLocks noChangeArrowheads="1"/>
          </p:cNvSpPr>
          <p:nvPr/>
        </p:nvSpPr>
        <p:spPr bwMode="auto">
          <a:xfrm>
            <a:off x="695325" y="5221288"/>
            <a:ext cx="6080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eaLnBrk="1" hangingPunct="1"/>
            <a:r>
              <a:rPr lang="en-US" altLang="en-US">
                <a:solidFill>
                  <a:srgbClr val="000000"/>
                </a:solidFill>
                <a:latin typeface="Arial" charset="0"/>
              </a:rPr>
              <a:t>To simultaneously conserve energy and momentum:</a:t>
            </a:r>
          </a:p>
        </p:txBody>
      </p:sp>
      <p:grpSp>
        <p:nvGrpSpPr>
          <p:cNvPr id="163850" name="Group 10"/>
          <p:cNvGrpSpPr>
            <a:grpSpLocks/>
          </p:cNvGrpSpPr>
          <p:nvPr/>
        </p:nvGrpSpPr>
        <p:grpSpPr bwMode="auto">
          <a:xfrm>
            <a:off x="1727200" y="4244975"/>
            <a:ext cx="2378075" cy="855663"/>
            <a:chOff x="1051" y="3400"/>
            <a:chExt cx="1564" cy="539"/>
          </a:xfrm>
        </p:grpSpPr>
        <p:grpSp>
          <p:nvGrpSpPr>
            <p:cNvPr id="18476" name="Group 11"/>
            <p:cNvGrpSpPr>
              <a:grpSpLocks/>
            </p:cNvGrpSpPr>
            <p:nvPr/>
          </p:nvGrpSpPr>
          <p:grpSpPr bwMode="auto">
            <a:xfrm>
              <a:off x="1051" y="3400"/>
              <a:ext cx="363" cy="539"/>
              <a:chOff x="1051" y="3400"/>
              <a:chExt cx="363" cy="539"/>
            </a:xfrm>
          </p:grpSpPr>
          <p:sp>
            <p:nvSpPr>
              <p:cNvPr id="18480" name="Line 12"/>
              <p:cNvSpPr>
                <a:spLocks noChangeShapeType="1"/>
              </p:cNvSpPr>
              <p:nvPr/>
            </p:nvSpPr>
            <p:spPr bwMode="auto">
              <a:xfrm>
                <a:off x="1051" y="3400"/>
                <a:ext cx="363" cy="539"/>
              </a:xfrm>
              <a:prstGeom prst="line">
                <a:avLst/>
              </a:prstGeom>
              <a:noFill/>
              <a:ln w="762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481" name="Line 13"/>
              <p:cNvSpPr>
                <a:spLocks noChangeShapeType="1"/>
              </p:cNvSpPr>
              <p:nvPr/>
            </p:nvSpPr>
            <p:spPr bwMode="auto">
              <a:xfrm flipH="1">
                <a:off x="1051" y="3400"/>
                <a:ext cx="363" cy="539"/>
              </a:xfrm>
              <a:prstGeom prst="line">
                <a:avLst/>
              </a:prstGeom>
              <a:noFill/>
              <a:ln w="762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477" name="Group 14"/>
            <p:cNvGrpSpPr>
              <a:grpSpLocks/>
            </p:cNvGrpSpPr>
            <p:nvPr/>
          </p:nvGrpSpPr>
          <p:grpSpPr bwMode="auto">
            <a:xfrm>
              <a:off x="2252" y="3400"/>
              <a:ext cx="363" cy="539"/>
              <a:chOff x="1051" y="3400"/>
              <a:chExt cx="363" cy="539"/>
            </a:xfrm>
          </p:grpSpPr>
          <p:sp>
            <p:nvSpPr>
              <p:cNvPr id="18478" name="Line 15"/>
              <p:cNvSpPr>
                <a:spLocks noChangeShapeType="1"/>
              </p:cNvSpPr>
              <p:nvPr/>
            </p:nvSpPr>
            <p:spPr bwMode="auto">
              <a:xfrm>
                <a:off x="1051" y="3400"/>
                <a:ext cx="363" cy="539"/>
              </a:xfrm>
              <a:prstGeom prst="line">
                <a:avLst/>
              </a:prstGeom>
              <a:noFill/>
              <a:ln w="762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479" name="Line 16"/>
              <p:cNvSpPr>
                <a:spLocks noChangeShapeType="1"/>
              </p:cNvSpPr>
              <p:nvPr/>
            </p:nvSpPr>
            <p:spPr bwMode="auto">
              <a:xfrm flipH="1">
                <a:off x="1051" y="3400"/>
                <a:ext cx="363" cy="539"/>
              </a:xfrm>
              <a:prstGeom prst="line">
                <a:avLst/>
              </a:prstGeom>
              <a:noFill/>
              <a:ln w="762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graphicFrame>
        <p:nvGraphicFramePr>
          <p:cNvPr id="15371" name="Object 17"/>
          <p:cNvGraphicFramePr>
            <a:graphicFrameLocks noChangeAspect="1"/>
          </p:cNvGraphicFramePr>
          <p:nvPr/>
        </p:nvGraphicFramePr>
        <p:xfrm>
          <a:off x="973138" y="5949950"/>
          <a:ext cx="461962" cy="368300"/>
        </p:xfrm>
        <a:graphic>
          <a:graphicData uri="http://schemas.openxmlformats.org/presentationml/2006/ole">
            <mc:AlternateContent xmlns:mc="http://schemas.openxmlformats.org/markup-compatibility/2006">
              <mc:Choice xmlns:v="urn:schemas-microsoft-com:vml" Requires="v">
                <p:oleObj spid="_x0000_s18628" name="Equation" r:id="rId11" imgW="190417" imgH="152334" progId="Equation.DSMT4">
                  <p:embed/>
                </p:oleObj>
              </mc:Choice>
              <mc:Fallback>
                <p:oleObj name="Equation" r:id="rId11" imgW="190417" imgH="152334" progId="Equation.DSMT4">
                  <p:embed/>
                  <p:pic>
                    <p:nvPicPr>
                      <p:cNvPr id="0" name="Object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3138" y="5949950"/>
                        <a:ext cx="461962"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5372" name="Text Box 18"/>
          <p:cNvSpPr txBox="1">
            <a:spLocks noChangeArrowheads="1"/>
          </p:cNvSpPr>
          <p:nvPr/>
        </p:nvSpPr>
        <p:spPr bwMode="auto">
          <a:xfrm>
            <a:off x="3903663" y="5888038"/>
            <a:ext cx="48085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algn="ctr" eaLnBrk="1" hangingPunct="1">
              <a:spcBef>
                <a:spcPct val="50000"/>
              </a:spcBef>
            </a:pPr>
            <a:r>
              <a:rPr lang="en-US" altLang="en-US">
                <a:solidFill>
                  <a:srgbClr val="000000"/>
                </a:solidFill>
                <a:latin typeface="Arial" charset="0"/>
              </a:rPr>
              <a:t>The phase-matching condition for SHG.</a:t>
            </a:r>
          </a:p>
        </p:txBody>
      </p:sp>
      <p:grpSp>
        <p:nvGrpSpPr>
          <p:cNvPr id="18444" name="Group 19"/>
          <p:cNvGrpSpPr>
            <a:grpSpLocks/>
          </p:cNvGrpSpPr>
          <p:nvPr/>
        </p:nvGrpSpPr>
        <p:grpSpPr bwMode="auto">
          <a:xfrm>
            <a:off x="6396038" y="1044575"/>
            <a:ext cx="1778000" cy="1658938"/>
            <a:chOff x="4048" y="658"/>
            <a:chExt cx="1120" cy="1045"/>
          </a:xfrm>
        </p:grpSpPr>
        <p:sp>
          <p:nvSpPr>
            <p:cNvPr id="18462" name="Rectangle 20"/>
            <p:cNvSpPr>
              <a:spLocks noChangeArrowheads="1"/>
            </p:cNvSpPr>
            <p:nvPr/>
          </p:nvSpPr>
          <p:spPr bwMode="auto">
            <a:xfrm>
              <a:off x="4048" y="658"/>
              <a:ext cx="1120" cy="104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a:spcBef>
                  <a:spcPct val="0"/>
                </a:spcBef>
              </a:pPr>
              <a:endParaRPr lang="en-US" altLang="en-US">
                <a:solidFill>
                  <a:srgbClr val="000000"/>
                </a:solidFill>
              </a:endParaRPr>
            </a:p>
          </p:txBody>
        </p:sp>
        <p:sp>
          <p:nvSpPr>
            <p:cNvPr id="18463" name="Line 21"/>
            <p:cNvSpPr>
              <a:spLocks noChangeShapeType="1"/>
            </p:cNvSpPr>
            <p:nvPr/>
          </p:nvSpPr>
          <p:spPr bwMode="auto">
            <a:xfrm flipV="1">
              <a:off x="4330" y="792"/>
              <a:ext cx="0" cy="741"/>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464" name="Text Box 22"/>
            <p:cNvSpPr txBox="1">
              <a:spLocks noChangeArrowheads="1"/>
            </p:cNvSpPr>
            <p:nvPr/>
          </p:nvSpPr>
          <p:spPr bwMode="auto">
            <a:xfrm rot="-5400000">
              <a:off x="3962" y="1103"/>
              <a:ext cx="52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eaLnBrk="1" hangingPunct="1">
                <a:spcBef>
                  <a:spcPct val="0"/>
                </a:spcBef>
              </a:pPr>
              <a:r>
                <a:rPr lang="en-US" altLang="en-US" sz="1600">
                  <a:solidFill>
                    <a:srgbClr val="000000"/>
                  </a:solidFill>
                  <a:latin typeface="Arial" charset="0"/>
                </a:rPr>
                <a:t>Energy</a:t>
              </a:r>
            </a:p>
          </p:txBody>
        </p:sp>
        <p:grpSp>
          <p:nvGrpSpPr>
            <p:cNvPr id="18465" name="Group 23"/>
            <p:cNvGrpSpPr>
              <a:grpSpLocks/>
            </p:cNvGrpSpPr>
            <p:nvPr/>
          </p:nvGrpSpPr>
          <p:grpSpPr bwMode="auto">
            <a:xfrm>
              <a:off x="4491" y="771"/>
              <a:ext cx="510" cy="792"/>
              <a:chOff x="4403" y="771"/>
              <a:chExt cx="510" cy="792"/>
            </a:xfrm>
          </p:grpSpPr>
          <p:grpSp>
            <p:nvGrpSpPr>
              <p:cNvPr id="18469" name="Group 24"/>
              <p:cNvGrpSpPr>
                <a:grpSpLocks/>
              </p:cNvGrpSpPr>
              <p:nvPr/>
            </p:nvGrpSpPr>
            <p:grpSpPr bwMode="auto">
              <a:xfrm>
                <a:off x="4403" y="771"/>
                <a:ext cx="510" cy="792"/>
                <a:chOff x="4427" y="771"/>
                <a:chExt cx="510" cy="792"/>
              </a:xfrm>
            </p:grpSpPr>
            <p:sp>
              <p:nvSpPr>
                <p:cNvPr id="18473" name="Line 25"/>
                <p:cNvSpPr>
                  <a:spLocks noChangeShapeType="1"/>
                </p:cNvSpPr>
                <p:nvPr/>
              </p:nvSpPr>
              <p:spPr bwMode="auto">
                <a:xfrm>
                  <a:off x="4427" y="1563"/>
                  <a:ext cx="51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474" name="Line 26"/>
                <p:cNvSpPr>
                  <a:spLocks noChangeShapeType="1"/>
                </p:cNvSpPr>
                <p:nvPr/>
              </p:nvSpPr>
              <p:spPr bwMode="auto">
                <a:xfrm>
                  <a:off x="4427" y="771"/>
                  <a:ext cx="510" cy="0"/>
                </a:xfrm>
                <a:prstGeom prst="line">
                  <a:avLst/>
                </a:prstGeom>
                <a:noFill/>
                <a:ln w="38100">
                  <a:solidFill>
                    <a:schemeClr val="tx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475" name="Line 27"/>
                <p:cNvSpPr>
                  <a:spLocks noChangeShapeType="1"/>
                </p:cNvSpPr>
                <p:nvPr/>
              </p:nvSpPr>
              <p:spPr bwMode="auto">
                <a:xfrm>
                  <a:off x="4427" y="1334"/>
                  <a:ext cx="510" cy="0"/>
                </a:xfrm>
                <a:prstGeom prst="line">
                  <a:avLst/>
                </a:prstGeom>
                <a:noFill/>
                <a:ln w="38100">
                  <a:solidFill>
                    <a:schemeClr val="tx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18470" name="Line 28"/>
              <p:cNvSpPr>
                <a:spLocks noChangeShapeType="1"/>
              </p:cNvSpPr>
              <p:nvPr/>
            </p:nvSpPr>
            <p:spPr bwMode="auto">
              <a:xfrm flipV="1">
                <a:off x="4545" y="1218"/>
                <a:ext cx="0" cy="33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471" name="Line 29"/>
              <p:cNvSpPr>
                <a:spLocks noChangeShapeType="1"/>
              </p:cNvSpPr>
              <p:nvPr/>
            </p:nvSpPr>
            <p:spPr bwMode="auto">
              <a:xfrm flipV="1">
                <a:off x="4544" y="869"/>
                <a:ext cx="0" cy="33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472" name="Line 30"/>
              <p:cNvSpPr>
                <a:spLocks noChangeShapeType="1"/>
              </p:cNvSpPr>
              <p:nvPr/>
            </p:nvSpPr>
            <p:spPr bwMode="auto">
              <a:xfrm>
                <a:off x="4740" y="872"/>
                <a:ext cx="0" cy="675"/>
              </a:xfrm>
              <a:prstGeom prst="line">
                <a:avLst/>
              </a:prstGeom>
              <a:noFill/>
              <a:ln w="38100">
                <a:solidFill>
                  <a:srgbClr val="33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18466" name="Text Box 31"/>
            <p:cNvSpPr txBox="1">
              <a:spLocks noChangeArrowheads="1"/>
            </p:cNvSpPr>
            <p:nvPr/>
          </p:nvSpPr>
          <p:spPr bwMode="auto">
            <a:xfrm>
              <a:off x="4360" y="909"/>
              <a:ext cx="27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eaLnBrk="1" hangingPunct="1">
                <a:spcBef>
                  <a:spcPct val="0"/>
                </a:spcBef>
              </a:pPr>
              <a:r>
                <a:rPr lang="en-US" altLang="en-US" i="1">
                  <a:solidFill>
                    <a:srgbClr val="FF0000"/>
                  </a:solidFill>
                  <a:latin typeface="Symbol" charset="2"/>
                </a:rPr>
                <a:t>w</a:t>
              </a:r>
              <a:r>
                <a:rPr lang="en-US" altLang="en-US" baseline="-25000">
                  <a:solidFill>
                    <a:srgbClr val="FF0000"/>
                  </a:solidFill>
                  <a:latin typeface="Times New Roman" charset="0"/>
                </a:rPr>
                <a:t>1</a:t>
              </a:r>
            </a:p>
          </p:txBody>
        </p:sp>
        <p:sp>
          <p:nvSpPr>
            <p:cNvPr id="18467" name="Text Box 32"/>
            <p:cNvSpPr txBox="1">
              <a:spLocks noChangeArrowheads="1"/>
            </p:cNvSpPr>
            <p:nvPr/>
          </p:nvSpPr>
          <p:spPr bwMode="auto">
            <a:xfrm>
              <a:off x="4360" y="1292"/>
              <a:ext cx="27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eaLnBrk="1" hangingPunct="1">
                <a:spcBef>
                  <a:spcPct val="0"/>
                </a:spcBef>
              </a:pPr>
              <a:r>
                <a:rPr lang="en-US" altLang="en-US" i="1">
                  <a:solidFill>
                    <a:srgbClr val="FF0000"/>
                  </a:solidFill>
                  <a:latin typeface="Symbol" charset="2"/>
                </a:rPr>
                <a:t>w</a:t>
              </a:r>
              <a:r>
                <a:rPr lang="en-US" altLang="en-US" baseline="-25000">
                  <a:solidFill>
                    <a:srgbClr val="FF0000"/>
                  </a:solidFill>
                  <a:latin typeface="Times New Roman" charset="0"/>
                </a:rPr>
                <a:t>1</a:t>
              </a:r>
            </a:p>
          </p:txBody>
        </p:sp>
        <p:sp>
          <p:nvSpPr>
            <p:cNvPr id="18468" name="Text Box 33"/>
            <p:cNvSpPr txBox="1">
              <a:spLocks noChangeArrowheads="1"/>
            </p:cNvSpPr>
            <p:nvPr/>
          </p:nvSpPr>
          <p:spPr bwMode="auto">
            <a:xfrm>
              <a:off x="4808" y="970"/>
              <a:ext cx="35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eaLnBrk="1" hangingPunct="1">
                <a:spcBef>
                  <a:spcPct val="0"/>
                </a:spcBef>
              </a:pPr>
              <a:r>
                <a:rPr lang="en-US" altLang="en-US" i="1">
                  <a:solidFill>
                    <a:srgbClr val="339933"/>
                  </a:solidFill>
                  <a:latin typeface="Symbol" charset="2"/>
                </a:rPr>
                <a:t>w</a:t>
              </a:r>
              <a:r>
                <a:rPr lang="en-US" altLang="en-US" i="1" baseline="-25000">
                  <a:solidFill>
                    <a:srgbClr val="339933"/>
                  </a:solidFill>
                  <a:latin typeface="Times New Roman" charset="0"/>
                </a:rPr>
                <a:t>sig</a:t>
              </a:r>
            </a:p>
          </p:txBody>
        </p:sp>
      </p:grpSp>
      <p:grpSp>
        <p:nvGrpSpPr>
          <p:cNvPr id="15374" name="Group 34"/>
          <p:cNvGrpSpPr>
            <a:grpSpLocks/>
          </p:cNvGrpSpPr>
          <p:nvPr/>
        </p:nvGrpSpPr>
        <p:grpSpPr bwMode="auto">
          <a:xfrm>
            <a:off x="6396038" y="3189288"/>
            <a:ext cx="1778000" cy="1658937"/>
            <a:chOff x="4029" y="2009"/>
            <a:chExt cx="1120" cy="1045"/>
          </a:xfrm>
        </p:grpSpPr>
        <p:sp>
          <p:nvSpPr>
            <p:cNvPr id="18454" name="Rectangle 35"/>
            <p:cNvSpPr>
              <a:spLocks noChangeArrowheads="1"/>
            </p:cNvSpPr>
            <p:nvPr/>
          </p:nvSpPr>
          <p:spPr bwMode="auto">
            <a:xfrm>
              <a:off x="4029" y="2009"/>
              <a:ext cx="1120" cy="104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a:spcBef>
                  <a:spcPct val="0"/>
                </a:spcBef>
              </a:pPr>
              <a:endParaRPr lang="en-US" altLang="en-US">
                <a:solidFill>
                  <a:srgbClr val="000000"/>
                </a:solidFill>
              </a:endParaRPr>
            </a:p>
          </p:txBody>
        </p:sp>
        <p:grpSp>
          <p:nvGrpSpPr>
            <p:cNvPr id="18455" name="Group 36"/>
            <p:cNvGrpSpPr>
              <a:grpSpLocks/>
            </p:cNvGrpSpPr>
            <p:nvPr/>
          </p:nvGrpSpPr>
          <p:grpSpPr bwMode="auto">
            <a:xfrm>
              <a:off x="4190" y="2473"/>
              <a:ext cx="801" cy="80"/>
              <a:chOff x="4190" y="2473"/>
              <a:chExt cx="801" cy="80"/>
            </a:xfrm>
          </p:grpSpPr>
          <p:sp>
            <p:nvSpPr>
              <p:cNvPr id="18459" name="Line 37"/>
              <p:cNvSpPr>
                <a:spLocks noChangeShapeType="1"/>
              </p:cNvSpPr>
              <p:nvPr/>
            </p:nvSpPr>
            <p:spPr bwMode="auto">
              <a:xfrm rot="5400000" flipV="1">
                <a:off x="4387" y="2276"/>
                <a:ext cx="0" cy="39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460" name="Line 38"/>
              <p:cNvSpPr>
                <a:spLocks noChangeShapeType="1"/>
              </p:cNvSpPr>
              <p:nvPr/>
            </p:nvSpPr>
            <p:spPr bwMode="auto">
              <a:xfrm rot="5400000" flipV="1">
                <a:off x="4795" y="2276"/>
                <a:ext cx="0" cy="39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8461" name="Line 39"/>
              <p:cNvSpPr>
                <a:spLocks noChangeShapeType="1"/>
              </p:cNvSpPr>
              <p:nvPr/>
            </p:nvSpPr>
            <p:spPr bwMode="auto">
              <a:xfrm rot="16200000" flipH="1">
                <a:off x="4594" y="2159"/>
                <a:ext cx="0" cy="788"/>
              </a:xfrm>
              <a:prstGeom prst="line">
                <a:avLst/>
              </a:prstGeom>
              <a:noFill/>
              <a:ln w="38100">
                <a:solidFill>
                  <a:srgbClr val="33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aphicFrame>
          <p:nvGraphicFramePr>
            <p:cNvPr id="18456" name="Object 40"/>
            <p:cNvGraphicFramePr>
              <a:graphicFrameLocks noChangeAspect="1"/>
            </p:cNvGraphicFramePr>
            <p:nvPr/>
          </p:nvGraphicFramePr>
          <p:xfrm>
            <a:off x="4303" y="2140"/>
            <a:ext cx="214" cy="280"/>
          </p:xfrm>
          <a:graphic>
            <a:graphicData uri="http://schemas.openxmlformats.org/presentationml/2006/ole">
              <mc:AlternateContent xmlns:mc="http://schemas.openxmlformats.org/markup-compatibility/2006">
                <mc:Choice xmlns:v="urn:schemas-microsoft-com:vml" Requires="v">
                  <p:oleObj spid="_x0000_s18629" name="Equation" r:id="rId13" imgW="164885" imgH="215619" progId="Equation.DSMT4">
                    <p:embed/>
                  </p:oleObj>
                </mc:Choice>
                <mc:Fallback>
                  <p:oleObj name="Equation" r:id="rId13" imgW="164885" imgH="215619" progId="Equation.DSMT4">
                    <p:embed/>
                    <p:pic>
                      <p:nvPicPr>
                        <p:cNvPr id="0" name="Object 4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03" y="2140"/>
                          <a:ext cx="214" cy="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8457" name="Object 41"/>
            <p:cNvGraphicFramePr>
              <a:graphicFrameLocks noChangeAspect="1"/>
            </p:cNvGraphicFramePr>
            <p:nvPr/>
          </p:nvGraphicFramePr>
          <p:xfrm>
            <a:off x="4661" y="2140"/>
            <a:ext cx="214" cy="280"/>
          </p:xfrm>
          <a:graphic>
            <a:graphicData uri="http://schemas.openxmlformats.org/presentationml/2006/ole">
              <mc:AlternateContent xmlns:mc="http://schemas.openxmlformats.org/markup-compatibility/2006">
                <mc:Choice xmlns:v="urn:schemas-microsoft-com:vml" Requires="v">
                  <p:oleObj spid="_x0000_s18630" name="Equation" r:id="rId15" imgW="164885" imgH="215619" progId="Equation.DSMT4">
                    <p:embed/>
                  </p:oleObj>
                </mc:Choice>
                <mc:Fallback>
                  <p:oleObj name="Equation" r:id="rId15" imgW="164885" imgH="215619" progId="Equation.DSMT4">
                    <p:embed/>
                    <p:pic>
                      <p:nvPicPr>
                        <p:cNvPr id="0" name="Object 4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61" y="2140"/>
                          <a:ext cx="214" cy="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8458" name="Object 42"/>
            <p:cNvGraphicFramePr>
              <a:graphicFrameLocks noChangeAspect="1"/>
            </p:cNvGraphicFramePr>
            <p:nvPr/>
          </p:nvGraphicFramePr>
          <p:xfrm>
            <a:off x="4487" y="2606"/>
            <a:ext cx="297" cy="346"/>
          </p:xfrm>
          <a:graphic>
            <a:graphicData uri="http://schemas.openxmlformats.org/presentationml/2006/ole">
              <mc:AlternateContent xmlns:mc="http://schemas.openxmlformats.org/markup-compatibility/2006">
                <mc:Choice xmlns:v="urn:schemas-microsoft-com:vml" Requires="v">
                  <p:oleObj spid="_x0000_s18631" name="Equation" r:id="rId16" imgW="228501" imgH="266584" progId="Equation.DSMT4">
                    <p:embed/>
                  </p:oleObj>
                </mc:Choice>
                <mc:Fallback>
                  <p:oleObj name="Equation" r:id="rId16" imgW="228501" imgH="266584" progId="Equation.DSMT4">
                    <p:embed/>
                    <p:pic>
                      <p:nvPicPr>
                        <p:cNvPr id="0" name="Object 4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87" y="2606"/>
                          <a:ext cx="297" cy="3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aphicFrame>
        <p:nvGraphicFramePr>
          <p:cNvPr id="15375" name="Object 43"/>
          <p:cNvGraphicFramePr>
            <a:graphicFrameLocks noChangeAspect="1"/>
          </p:cNvGraphicFramePr>
          <p:nvPr/>
        </p:nvGraphicFramePr>
        <p:xfrm>
          <a:off x="4287838" y="3924300"/>
          <a:ext cx="1095375" cy="415925"/>
        </p:xfrm>
        <a:graphic>
          <a:graphicData uri="http://schemas.openxmlformats.org/presentationml/2006/ole">
            <mc:AlternateContent xmlns:mc="http://schemas.openxmlformats.org/markup-compatibility/2006">
              <mc:Choice xmlns:v="urn:schemas-microsoft-com:vml" Requires="v">
                <p:oleObj spid="_x0000_s18632" name="Equation" r:id="rId18" imgW="634725" imgH="241195" progId="Equation.DSMT4">
                  <p:embed/>
                </p:oleObj>
              </mc:Choice>
              <mc:Fallback>
                <p:oleObj name="Equation" r:id="rId18" imgW="634725" imgH="241195" progId="Equation.DSMT4">
                  <p:embed/>
                  <p:pic>
                    <p:nvPicPr>
                      <p:cNvPr id="0" name="Object 4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87838" y="3924300"/>
                        <a:ext cx="1095375"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5376" name="Line 44"/>
          <p:cNvSpPr>
            <a:spLocks noChangeShapeType="1"/>
          </p:cNvSpPr>
          <p:nvPr/>
        </p:nvSpPr>
        <p:spPr bwMode="auto">
          <a:xfrm flipH="1">
            <a:off x="4697413" y="4230688"/>
            <a:ext cx="120650" cy="254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377" name="Line 45"/>
          <p:cNvSpPr>
            <a:spLocks noChangeShapeType="1"/>
          </p:cNvSpPr>
          <p:nvPr/>
        </p:nvSpPr>
        <p:spPr bwMode="auto">
          <a:xfrm flipH="1">
            <a:off x="3962400" y="4225925"/>
            <a:ext cx="307975" cy="111125"/>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aphicFrame>
        <p:nvGraphicFramePr>
          <p:cNvPr id="15378" name="Object 46"/>
          <p:cNvGraphicFramePr>
            <a:graphicFrameLocks noChangeAspect="1"/>
          </p:cNvGraphicFramePr>
          <p:nvPr/>
        </p:nvGraphicFramePr>
        <p:xfrm>
          <a:off x="3998913" y="2895600"/>
          <a:ext cx="1704975" cy="1000125"/>
        </p:xfrm>
        <a:graphic>
          <a:graphicData uri="http://schemas.openxmlformats.org/presentationml/2006/ole">
            <mc:AlternateContent xmlns:mc="http://schemas.openxmlformats.org/markup-compatibility/2006">
              <mc:Choice xmlns:v="urn:schemas-microsoft-com:vml" Requires="v">
                <p:oleObj spid="_x0000_s18633" name="Equation" r:id="rId20" imgW="736600" imgH="431800" progId="Equation.DSMT4">
                  <p:embed/>
                </p:oleObj>
              </mc:Choice>
              <mc:Fallback>
                <p:oleObj name="Equation" r:id="rId20" imgW="736600" imgH="431800" progId="Equation.DSMT4">
                  <p:embed/>
                  <p:pic>
                    <p:nvPicPr>
                      <p:cNvPr id="0" name="Object 4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998913" y="2895600"/>
                        <a:ext cx="170497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5379" name="Text Box 47"/>
          <p:cNvSpPr txBox="1">
            <a:spLocks noChangeArrowheads="1"/>
          </p:cNvSpPr>
          <p:nvPr/>
        </p:nvSpPr>
        <p:spPr bwMode="auto">
          <a:xfrm>
            <a:off x="2997200" y="3149600"/>
            <a:ext cx="1003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a:spcBef>
                <a:spcPct val="50000"/>
              </a:spcBef>
            </a:pPr>
            <a:r>
              <a:rPr lang="en-US" altLang="en-US">
                <a:solidFill>
                  <a:srgbClr val="000000"/>
                </a:solidFill>
              </a:rPr>
              <a:t>where:</a:t>
            </a:r>
          </a:p>
        </p:txBody>
      </p:sp>
      <p:cxnSp>
        <p:nvCxnSpPr>
          <p:cNvPr id="3" name="Straight Arrow Connector 2"/>
          <p:cNvCxnSpPr>
            <a:cxnSpLocks noChangeShapeType="1"/>
          </p:cNvCxnSpPr>
          <p:nvPr/>
        </p:nvCxnSpPr>
        <p:spPr bwMode="auto">
          <a:xfrm>
            <a:off x="1422400" y="3546475"/>
            <a:ext cx="631825" cy="790575"/>
          </a:xfrm>
          <a:prstGeom prst="straightConnector1">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0" name="Straight Arrow Connector 49"/>
          <p:cNvCxnSpPr>
            <a:cxnSpLocks noChangeShapeType="1"/>
          </p:cNvCxnSpPr>
          <p:nvPr/>
        </p:nvCxnSpPr>
        <p:spPr bwMode="auto">
          <a:xfrm>
            <a:off x="2854325" y="3573463"/>
            <a:ext cx="631825" cy="790575"/>
          </a:xfrm>
          <a:prstGeom prst="straightConnector1">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1" name="Rectangle 4"/>
          <p:cNvSpPr txBox="1">
            <a:spLocks noChangeArrowheads="1"/>
          </p:cNvSpPr>
          <p:nvPr/>
        </p:nvSpPr>
        <p:spPr bwMode="auto">
          <a:xfrm>
            <a:off x="695325" y="1154113"/>
            <a:ext cx="3643313"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a:lstStyle>
          <a:p>
            <a:pPr eaLnBrk="1" hangingPunct="1">
              <a:defRPr/>
            </a:pPr>
            <a:r>
              <a:rPr lang="en-US" altLang="en-US" kern="0" smtClean="0"/>
              <a:t>Energy must be conserved:</a:t>
            </a:r>
            <a:endParaRPr lang="en-US" altLang="en-US" kern="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fade">
                                      <p:cBhvr>
                                        <p:cTn id="7" dur="500"/>
                                        <p:tgtEl>
                                          <p:spTgt spid="153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367"/>
                                        </p:tgtEl>
                                        <p:attrNameLst>
                                          <p:attrName>style.visibility</p:attrName>
                                        </p:attrNameLst>
                                      </p:cBhvr>
                                      <p:to>
                                        <p:strVal val="visible"/>
                                      </p:to>
                                    </p:set>
                                    <p:animEffect transition="in" filter="fade">
                                      <p:cBhvr>
                                        <p:cTn id="10" dur="500"/>
                                        <p:tgtEl>
                                          <p:spTgt spid="15367"/>
                                        </p:tgtEl>
                                      </p:cBhvr>
                                    </p:animEffect>
                                  </p:childTnLst>
                                </p:cTn>
                              </p:par>
                              <p:par>
                                <p:cTn id="11" presetID="10" presetClass="entr" presetSubtype="0" fill="hold" nodeType="withEffect">
                                  <p:stCondLst>
                                    <p:cond delay="0"/>
                                  </p:stCondLst>
                                  <p:childTnLst>
                                    <p:set>
                                      <p:cBhvr>
                                        <p:cTn id="12" dur="1" fill="hold">
                                          <p:stCondLst>
                                            <p:cond delay="0"/>
                                          </p:stCondLst>
                                        </p:cTn>
                                        <p:tgtEl>
                                          <p:spTgt spid="15378"/>
                                        </p:tgtEl>
                                        <p:attrNameLst>
                                          <p:attrName>style.visibility</p:attrName>
                                        </p:attrNameLst>
                                      </p:cBhvr>
                                      <p:to>
                                        <p:strVal val="visible"/>
                                      </p:to>
                                    </p:set>
                                    <p:animEffect transition="in" filter="fade">
                                      <p:cBhvr>
                                        <p:cTn id="13" dur="500"/>
                                        <p:tgtEl>
                                          <p:spTgt spid="1537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379"/>
                                        </p:tgtEl>
                                        <p:attrNameLst>
                                          <p:attrName>style.visibility</p:attrName>
                                        </p:attrNameLst>
                                      </p:cBhvr>
                                      <p:to>
                                        <p:strVal val="visible"/>
                                      </p:to>
                                    </p:set>
                                    <p:animEffect transition="in" filter="fade">
                                      <p:cBhvr>
                                        <p:cTn id="16" dur="500"/>
                                        <p:tgtEl>
                                          <p:spTgt spid="15379"/>
                                        </p:tgtEl>
                                      </p:cBhvr>
                                    </p:animEffect>
                                  </p:childTnLst>
                                </p:cTn>
                              </p:par>
                              <p:par>
                                <p:cTn id="17" presetID="10" presetClass="entr" presetSubtype="0" fill="hold" nodeType="withEffect">
                                  <p:stCondLst>
                                    <p:cond delay="0"/>
                                  </p:stCondLst>
                                  <p:childTnLst>
                                    <p:set>
                                      <p:cBhvr>
                                        <p:cTn id="18" dur="1" fill="hold">
                                          <p:stCondLst>
                                            <p:cond delay="0"/>
                                          </p:stCondLst>
                                        </p:cTn>
                                        <p:tgtEl>
                                          <p:spTgt spid="15374"/>
                                        </p:tgtEl>
                                        <p:attrNameLst>
                                          <p:attrName>style.visibility</p:attrName>
                                        </p:attrNameLst>
                                      </p:cBhvr>
                                      <p:to>
                                        <p:strVal val="visible"/>
                                      </p:to>
                                    </p:set>
                                    <p:animEffect transition="in" filter="fade">
                                      <p:cBhvr>
                                        <p:cTn id="19" dur="500"/>
                                        <p:tgtEl>
                                          <p:spTgt spid="1537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childTnLst>
                          </p:cTn>
                        </p:par>
                        <p:par>
                          <p:cTn id="28" fill="hold" nodeType="afterGroup">
                            <p:stCondLst>
                              <p:cond delay="500"/>
                            </p:stCondLst>
                            <p:childTnLst>
                              <p:par>
                                <p:cTn id="29" presetID="10" presetClass="entr" presetSubtype="0" fill="hold" nodeType="afterEffect">
                                  <p:stCondLst>
                                    <p:cond delay="0"/>
                                  </p:stCondLst>
                                  <p:childTnLst>
                                    <p:set>
                                      <p:cBhvr>
                                        <p:cTn id="30" dur="1" fill="hold">
                                          <p:stCondLst>
                                            <p:cond delay="0"/>
                                          </p:stCondLst>
                                        </p:cTn>
                                        <p:tgtEl>
                                          <p:spTgt spid="15362"/>
                                        </p:tgtEl>
                                        <p:attrNameLst>
                                          <p:attrName>style.visibility</p:attrName>
                                        </p:attrNameLst>
                                      </p:cBhvr>
                                      <p:to>
                                        <p:strVal val="visible"/>
                                      </p:to>
                                    </p:set>
                                    <p:animEffect transition="in" filter="fade">
                                      <p:cBhvr>
                                        <p:cTn id="31" dur="500"/>
                                        <p:tgtEl>
                                          <p:spTgt spid="1536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376"/>
                                        </p:tgtEl>
                                        <p:attrNameLst>
                                          <p:attrName>style.visibility</p:attrName>
                                        </p:attrNameLst>
                                      </p:cBhvr>
                                      <p:to>
                                        <p:strVal val="visible"/>
                                      </p:to>
                                    </p:set>
                                    <p:animEffect transition="in" filter="fade">
                                      <p:cBhvr>
                                        <p:cTn id="34" dur="500"/>
                                        <p:tgtEl>
                                          <p:spTgt spid="1537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377"/>
                                        </p:tgtEl>
                                        <p:attrNameLst>
                                          <p:attrName>style.visibility</p:attrName>
                                        </p:attrNameLst>
                                      </p:cBhvr>
                                      <p:to>
                                        <p:strVal val="visible"/>
                                      </p:to>
                                    </p:set>
                                    <p:animEffect transition="in" filter="fade">
                                      <p:cBhvr>
                                        <p:cTn id="37" dur="500"/>
                                        <p:tgtEl>
                                          <p:spTgt spid="15377"/>
                                        </p:tgtEl>
                                      </p:cBhvr>
                                    </p:animEffect>
                                  </p:childTnLst>
                                </p:cTn>
                              </p:par>
                              <p:par>
                                <p:cTn id="38" presetID="10" presetClass="entr" presetSubtype="0" fill="hold" nodeType="withEffect">
                                  <p:stCondLst>
                                    <p:cond delay="0"/>
                                  </p:stCondLst>
                                  <p:childTnLst>
                                    <p:set>
                                      <p:cBhvr>
                                        <p:cTn id="39" dur="1" fill="hold">
                                          <p:stCondLst>
                                            <p:cond delay="0"/>
                                          </p:stCondLst>
                                        </p:cTn>
                                        <p:tgtEl>
                                          <p:spTgt spid="15375"/>
                                        </p:tgtEl>
                                        <p:attrNameLst>
                                          <p:attrName>style.visibility</p:attrName>
                                        </p:attrNameLst>
                                      </p:cBhvr>
                                      <p:to>
                                        <p:strVal val="visible"/>
                                      </p:to>
                                    </p:set>
                                    <p:animEffect transition="in" filter="fade">
                                      <p:cBhvr>
                                        <p:cTn id="40" dur="500"/>
                                        <p:tgtEl>
                                          <p:spTgt spid="1537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5" presetClass="entr" presetSubtype="0" fill="hold" nodeType="clickEffect">
                                  <p:stCondLst>
                                    <p:cond delay="0"/>
                                  </p:stCondLst>
                                  <p:childTnLst>
                                    <p:set>
                                      <p:cBhvr>
                                        <p:cTn id="44" dur="1" fill="hold">
                                          <p:stCondLst>
                                            <p:cond delay="0"/>
                                          </p:stCondLst>
                                        </p:cTn>
                                        <p:tgtEl>
                                          <p:spTgt spid="163850"/>
                                        </p:tgtEl>
                                        <p:attrNameLst>
                                          <p:attrName>style.visibility</p:attrName>
                                        </p:attrNameLst>
                                      </p:cBhvr>
                                      <p:to>
                                        <p:strVal val="visible"/>
                                      </p:to>
                                    </p:set>
                                    <p:anim calcmode="lin" valueType="num">
                                      <p:cBhvr>
                                        <p:cTn id="45" dur="1000" fill="hold"/>
                                        <p:tgtEl>
                                          <p:spTgt spid="163850"/>
                                        </p:tgtEl>
                                        <p:attrNameLst>
                                          <p:attrName>ppt_w</p:attrName>
                                        </p:attrNameLst>
                                      </p:cBhvr>
                                      <p:tavLst>
                                        <p:tav tm="0">
                                          <p:val>
                                            <p:strVal val="#ppt_w*0.70"/>
                                          </p:val>
                                        </p:tav>
                                        <p:tav tm="100000">
                                          <p:val>
                                            <p:strVal val="#ppt_w"/>
                                          </p:val>
                                        </p:tav>
                                      </p:tavLst>
                                    </p:anim>
                                    <p:anim calcmode="lin" valueType="num">
                                      <p:cBhvr>
                                        <p:cTn id="46" dur="1000" fill="hold"/>
                                        <p:tgtEl>
                                          <p:spTgt spid="163850"/>
                                        </p:tgtEl>
                                        <p:attrNameLst>
                                          <p:attrName>ppt_h</p:attrName>
                                        </p:attrNameLst>
                                      </p:cBhvr>
                                      <p:tavLst>
                                        <p:tav tm="0">
                                          <p:val>
                                            <p:strVal val="#ppt_h"/>
                                          </p:val>
                                        </p:tav>
                                        <p:tav tm="100000">
                                          <p:val>
                                            <p:strVal val="#ppt_h"/>
                                          </p:val>
                                        </p:tav>
                                      </p:tavLst>
                                    </p:anim>
                                    <p:animEffect transition="in" filter="fade">
                                      <p:cBhvr>
                                        <p:cTn id="47" dur="1000"/>
                                        <p:tgtEl>
                                          <p:spTgt spid="16385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5368"/>
                                        </p:tgtEl>
                                        <p:attrNameLst>
                                          <p:attrName>style.visibility</p:attrName>
                                        </p:attrNameLst>
                                      </p:cBhvr>
                                      <p:to>
                                        <p:strVal val="visible"/>
                                      </p:to>
                                    </p:set>
                                    <p:animEffect transition="in" filter="fade">
                                      <p:cBhvr>
                                        <p:cTn id="52" dur="500"/>
                                        <p:tgtEl>
                                          <p:spTgt spid="1536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5369"/>
                                        </p:tgtEl>
                                        <p:attrNameLst>
                                          <p:attrName>style.visibility</p:attrName>
                                        </p:attrNameLst>
                                      </p:cBhvr>
                                      <p:to>
                                        <p:strVal val="visible"/>
                                      </p:to>
                                    </p:set>
                                    <p:animEffect transition="in" filter="fade">
                                      <p:cBhvr>
                                        <p:cTn id="55" dur="500"/>
                                        <p:tgtEl>
                                          <p:spTgt spid="15369"/>
                                        </p:tgtEl>
                                      </p:cBhvr>
                                    </p:animEffect>
                                  </p:childTnLst>
                                </p:cTn>
                              </p:par>
                              <p:par>
                                <p:cTn id="56" presetID="10" presetClass="entr" presetSubtype="0" fill="hold" nodeType="withEffect">
                                  <p:stCondLst>
                                    <p:cond delay="0"/>
                                  </p:stCondLst>
                                  <p:childTnLst>
                                    <p:set>
                                      <p:cBhvr>
                                        <p:cTn id="57" dur="1" fill="hold">
                                          <p:stCondLst>
                                            <p:cond delay="0"/>
                                          </p:stCondLst>
                                        </p:cTn>
                                        <p:tgtEl>
                                          <p:spTgt spid="15371"/>
                                        </p:tgtEl>
                                        <p:attrNameLst>
                                          <p:attrName>style.visibility</p:attrName>
                                        </p:attrNameLst>
                                      </p:cBhvr>
                                      <p:to>
                                        <p:strVal val="visible"/>
                                      </p:to>
                                    </p:set>
                                    <p:animEffect transition="in" filter="fade">
                                      <p:cBhvr>
                                        <p:cTn id="58" dur="500"/>
                                        <p:tgtEl>
                                          <p:spTgt spid="1537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5372"/>
                                        </p:tgtEl>
                                        <p:attrNameLst>
                                          <p:attrName>style.visibility</p:attrName>
                                        </p:attrNameLst>
                                      </p:cBhvr>
                                      <p:to>
                                        <p:strVal val="visible"/>
                                      </p:to>
                                    </p:set>
                                    <p:animEffect transition="in" filter="fade">
                                      <p:cBhvr>
                                        <p:cTn id="63" dur="500"/>
                                        <p:tgtEl>
                                          <p:spTgt spid="15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p:bldP spid="15369" grpId="0"/>
      <p:bldP spid="15372" grpId="0"/>
      <p:bldP spid="15376" grpId="0" animBg="1"/>
      <p:bldP spid="15377" grpId="0" animBg="1"/>
      <p:bldP spid="1537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Untitled-2.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23251" y="3631289"/>
            <a:ext cx="1169816" cy="699643"/>
          </a:xfrm>
          <a:prstGeom prst="rect">
            <a:avLst/>
          </a:prstGeom>
        </p:spPr>
      </p:pic>
      <p:grpSp>
        <p:nvGrpSpPr>
          <p:cNvPr id="5" name="Group 4"/>
          <p:cNvGrpSpPr/>
          <p:nvPr/>
        </p:nvGrpSpPr>
        <p:grpSpPr>
          <a:xfrm>
            <a:off x="1875434" y="2614852"/>
            <a:ext cx="2372702" cy="2987908"/>
            <a:chOff x="1352403" y="3276954"/>
            <a:chExt cx="2372702" cy="2987908"/>
          </a:xfrm>
        </p:grpSpPr>
        <p:pic>
          <p:nvPicPr>
            <p:cNvPr id="6" name="Picture 5" descr="Untitled-2.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98226" y="5565219"/>
              <a:ext cx="1165460" cy="699643"/>
            </a:xfrm>
            <a:prstGeom prst="rect">
              <a:avLst/>
            </a:prstGeom>
          </p:spPr>
        </p:pic>
        <p:pic>
          <p:nvPicPr>
            <p:cNvPr id="7" name="Picture 6" descr="Untitled-1.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52403" y="3276954"/>
              <a:ext cx="2372702" cy="699643"/>
            </a:xfrm>
            <a:prstGeom prst="rect">
              <a:avLst/>
            </a:prstGeom>
          </p:spPr>
        </p:pic>
      </p:grpSp>
      <p:sp>
        <p:nvSpPr>
          <p:cNvPr id="8" name="Rectangle 7"/>
          <p:cNvSpPr/>
          <p:nvPr/>
        </p:nvSpPr>
        <p:spPr>
          <a:xfrm>
            <a:off x="1242702" y="5007601"/>
            <a:ext cx="4570605" cy="863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3438143" y="2194444"/>
            <a:ext cx="0" cy="4216401"/>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pic>
        <p:nvPicPr>
          <p:cNvPr id="10" name="Picture 9" descr="Untitled-5.pd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59307" y="4455490"/>
            <a:ext cx="510286" cy="1194816"/>
          </a:xfrm>
          <a:prstGeom prst="rect">
            <a:avLst/>
          </a:prstGeom>
        </p:spPr>
      </p:pic>
      <p:pic>
        <p:nvPicPr>
          <p:cNvPr id="11" name="Picture 10" descr="Untitled-7.pdf"/>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59307" y="4458538"/>
            <a:ext cx="510286" cy="1194816"/>
          </a:xfrm>
          <a:prstGeom prst="rect">
            <a:avLst/>
          </a:prstGeom>
        </p:spPr>
      </p:pic>
      <p:pic>
        <p:nvPicPr>
          <p:cNvPr id="12" name="Picture 11" descr="Untitled-7.pdf"/>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96651" y="3196666"/>
            <a:ext cx="510286" cy="1194816"/>
          </a:xfrm>
          <a:prstGeom prst="rect">
            <a:avLst/>
          </a:prstGeom>
        </p:spPr>
      </p:pic>
      <p:pic>
        <p:nvPicPr>
          <p:cNvPr id="13" name="Picture 12" descr="Untitled-9.pdf"/>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96651" y="3196666"/>
            <a:ext cx="510286" cy="1194816"/>
          </a:xfrm>
          <a:prstGeom prst="rect">
            <a:avLst/>
          </a:prstGeom>
        </p:spPr>
      </p:pic>
      <p:pic>
        <p:nvPicPr>
          <p:cNvPr id="14" name="Picture 13" descr="Untitled-9.pdf"/>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59307" y="4444732"/>
            <a:ext cx="510286" cy="1194816"/>
          </a:xfrm>
          <a:prstGeom prst="rect">
            <a:avLst/>
          </a:prstGeom>
        </p:spPr>
      </p:pic>
      <p:sp>
        <p:nvSpPr>
          <p:cNvPr id="15" name="Rectangle 14"/>
          <p:cNvSpPr/>
          <p:nvPr/>
        </p:nvSpPr>
        <p:spPr>
          <a:xfrm>
            <a:off x="821634" y="1590501"/>
            <a:ext cx="6486994" cy="863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1075634" y="5819817"/>
            <a:ext cx="6486994" cy="10151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35895" y="2827334"/>
            <a:ext cx="1812102" cy="369332"/>
          </a:xfrm>
          <a:prstGeom prst="rect">
            <a:avLst/>
          </a:prstGeom>
          <a:noFill/>
        </p:spPr>
        <p:txBody>
          <a:bodyPr wrap="none" rtlCol="0">
            <a:spAutoFit/>
          </a:bodyPr>
          <a:lstStyle/>
          <a:p>
            <a:r>
              <a:rPr lang="en-US" dirty="0" smtClean="0">
                <a:solidFill>
                  <a:srgbClr val="FF0000"/>
                </a:solidFill>
              </a:rPr>
              <a:t>Driving laser field</a:t>
            </a:r>
            <a:endParaRPr lang="en-US" dirty="0">
              <a:solidFill>
                <a:srgbClr val="FF0000"/>
              </a:solidFill>
            </a:endParaRPr>
          </a:p>
        </p:txBody>
      </p:sp>
      <p:sp>
        <p:nvSpPr>
          <p:cNvPr id="18" name="TextBox 17"/>
          <p:cNvSpPr txBox="1"/>
          <p:nvPr/>
        </p:nvSpPr>
        <p:spPr>
          <a:xfrm>
            <a:off x="71702" y="3601962"/>
            <a:ext cx="1187795" cy="369332"/>
          </a:xfrm>
          <a:prstGeom prst="rect">
            <a:avLst/>
          </a:prstGeom>
          <a:noFill/>
        </p:spPr>
        <p:txBody>
          <a:bodyPr wrap="none" rtlCol="0">
            <a:spAutoFit/>
          </a:bodyPr>
          <a:lstStyle/>
          <a:p>
            <a:r>
              <a:rPr lang="en-US" dirty="0" smtClean="0">
                <a:solidFill>
                  <a:srgbClr val="930093"/>
                </a:solidFill>
              </a:rPr>
              <a:t>Harmonics</a:t>
            </a:r>
            <a:endParaRPr lang="en-US" dirty="0">
              <a:solidFill>
                <a:srgbClr val="930093"/>
              </a:solidFill>
            </a:endParaRPr>
          </a:p>
        </p:txBody>
      </p:sp>
      <p:pic>
        <p:nvPicPr>
          <p:cNvPr id="19" name="Picture 18" descr="multi_atom.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645920" y="916200"/>
            <a:ext cx="5687189" cy="1072825"/>
          </a:xfrm>
          <a:prstGeom prst="rect">
            <a:avLst/>
          </a:prstGeom>
        </p:spPr>
      </p:pic>
      <p:sp>
        <p:nvSpPr>
          <p:cNvPr id="20" name="Rounded Rectangle 19"/>
          <p:cNvSpPr/>
          <p:nvPr/>
        </p:nvSpPr>
        <p:spPr>
          <a:xfrm>
            <a:off x="58334" y="2187804"/>
            <a:ext cx="9018822" cy="3890211"/>
          </a:xfrm>
          <a:prstGeom prst="roundRect">
            <a:avLst/>
          </a:prstGeom>
          <a:noFill/>
          <a:ln>
            <a:solidFill>
              <a:schemeClr val="tx1">
                <a:alpha val="5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1075634" y="1590501"/>
            <a:ext cx="2934892" cy="597303"/>
          </a:xfrm>
          <a:prstGeom prst="line">
            <a:avLst/>
          </a:prstGeom>
          <a:ln w="9525" cmpd="sng">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4398211" y="1590501"/>
            <a:ext cx="3164417" cy="597303"/>
          </a:xfrm>
          <a:prstGeom prst="line">
            <a:avLst/>
          </a:prstGeom>
          <a:ln w="9525" cmpd="sng">
            <a:solidFill>
              <a:schemeClr val="tx1"/>
            </a:solidFill>
            <a:prstDash val="dot"/>
          </a:ln>
        </p:spPr>
        <p:style>
          <a:lnRef idx="2">
            <a:schemeClr val="accent1"/>
          </a:lnRef>
          <a:fillRef idx="0">
            <a:schemeClr val="accent1"/>
          </a:fillRef>
          <a:effectRef idx="1">
            <a:schemeClr val="accent1"/>
          </a:effectRef>
          <a:fontRef idx="minor">
            <a:schemeClr val="tx1"/>
          </a:fontRef>
        </p:style>
      </p:cxnSp>
      <p:sp>
        <p:nvSpPr>
          <p:cNvPr id="23" name="Text Box 82"/>
          <p:cNvSpPr txBox="1">
            <a:spLocks noChangeArrowheads="1"/>
          </p:cNvSpPr>
          <p:nvPr/>
        </p:nvSpPr>
        <p:spPr bwMode="auto">
          <a:xfrm>
            <a:off x="116124" y="4373200"/>
            <a:ext cx="191452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a:spAutoFit/>
          </a:bodyPr>
          <a:lstStyle>
            <a:lvl1pPr eaLnBrk="0" hangingPunct="0">
              <a:defRPr sz="1700">
                <a:solidFill>
                  <a:schemeClr val="tx1"/>
                </a:solidFill>
                <a:latin typeface="Arial" pitchFamily="34" charset="0"/>
                <a:cs typeface="Arial" pitchFamily="34" charset="0"/>
              </a:defRPr>
            </a:lvl1pPr>
            <a:lvl2pPr marL="742950" indent="-285750" eaLnBrk="0" hangingPunct="0">
              <a:defRPr sz="1700">
                <a:solidFill>
                  <a:schemeClr val="tx1"/>
                </a:solidFill>
                <a:latin typeface="Arial" pitchFamily="34" charset="0"/>
                <a:cs typeface="Arial" pitchFamily="34" charset="0"/>
              </a:defRPr>
            </a:lvl2pPr>
            <a:lvl3pPr marL="1143000" indent="-228600" eaLnBrk="0" hangingPunct="0">
              <a:defRPr sz="1700">
                <a:solidFill>
                  <a:schemeClr val="tx1"/>
                </a:solidFill>
                <a:latin typeface="Arial" pitchFamily="34" charset="0"/>
                <a:cs typeface="Arial" pitchFamily="34" charset="0"/>
              </a:defRPr>
            </a:lvl3pPr>
            <a:lvl4pPr marL="1600200" indent="-228600" eaLnBrk="0" hangingPunct="0">
              <a:defRPr sz="1700">
                <a:solidFill>
                  <a:schemeClr val="tx1"/>
                </a:solidFill>
                <a:latin typeface="Arial" pitchFamily="34" charset="0"/>
                <a:cs typeface="Arial" pitchFamily="34" charset="0"/>
              </a:defRPr>
            </a:lvl4pPr>
            <a:lvl5pPr marL="2057400" indent="-228600" eaLnBrk="0" hangingPunct="0">
              <a:defRPr sz="17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7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7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7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700">
                <a:solidFill>
                  <a:schemeClr val="tx1"/>
                </a:solidFill>
                <a:latin typeface="Arial" pitchFamily="34" charset="0"/>
                <a:cs typeface="Arial" pitchFamily="34" charset="0"/>
              </a:defRPr>
            </a:lvl9pPr>
          </a:lstStyle>
          <a:p>
            <a:pPr eaLnBrk="1" hangingPunct="1"/>
            <a:r>
              <a:rPr lang="en-US" sz="1800" b="1" dirty="0" err="1"/>
              <a:t>V</a:t>
            </a:r>
            <a:r>
              <a:rPr lang="en-US" sz="1800" b="1" baseline="-25000" dirty="0" err="1"/>
              <a:t>Laser</a:t>
            </a:r>
            <a:r>
              <a:rPr lang="en-US" sz="1800" b="1" dirty="0">
                <a:cs typeface="Times" pitchFamily="18" charset="0"/>
              </a:rPr>
              <a:t>=</a:t>
            </a:r>
            <a:r>
              <a:rPr lang="en-US" sz="1800" b="1" dirty="0"/>
              <a:t>V</a:t>
            </a:r>
            <a:r>
              <a:rPr lang="en-US" sz="1800" b="1" baseline="-25000" dirty="0">
                <a:cs typeface="Times" pitchFamily="18" charset="0"/>
              </a:rPr>
              <a:t>X-ray</a:t>
            </a:r>
            <a:r>
              <a:rPr lang="en-US" sz="1800" b="1" dirty="0" smtClean="0"/>
              <a:t>= c</a:t>
            </a:r>
            <a:endParaRPr lang="el-GR" sz="1800" b="1" baseline="-25000" dirty="0">
              <a:cs typeface="Times" pitchFamily="18" charset="0"/>
            </a:endParaRPr>
          </a:p>
        </p:txBody>
      </p:sp>
      <p:sp>
        <p:nvSpPr>
          <p:cNvPr id="24" name="Title 6"/>
          <p:cNvSpPr>
            <a:spLocks noGrp="1"/>
          </p:cNvSpPr>
          <p:nvPr>
            <p:ph type="title"/>
          </p:nvPr>
        </p:nvSpPr>
        <p:spPr>
          <a:xfrm>
            <a:off x="35895" y="-66446"/>
            <a:ext cx="9108105" cy="1046162"/>
          </a:xfrm>
        </p:spPr>
        <p:txBody>
          <a:bodyPr/>
          <a:lstStyle/>
          <a:p>
            <a:r>
              <a:rPr lang="en-US" dirty="0" smtClean="0"/>
              <a:t>The macroscopic phase-matching problem</a:t>
            </a:r>
            <a:endParaRPr lang="en-US" dirty="0"/>
          </a:p>
        </p:txBody>
      </p:sp>
      <p:sp>
        <p:nvSpPr>
          <p:cNvPr id="25" name="Rectangle 24"/>
          <p:cNvSpPr/>
          <p:nvPr/>
        </p:nvSpPr>
        <p:spPr>
          <a:xfrm>
            <a:off x="4010526" y="916200"/>
            <a:ext cx="1157918" cy="3539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3886717" y="807429"/>
            <a:ext cx="1904375" cy="369332"/>
          </a:xfrm>
          <a:prstGeom prst="rect">
            <a:avLst/>
          </a:prstGeom>
          <a:noFill/>
        </p:spPr>
        <p:txBody>
          <a:bodyPr wrap="none" rtlCol="0">
            <a:spAutoFit/>
          </a:bodyPr>
          <a:lstStyle/>
          <a:p>
            <a:r>
              <a:rPr lang="en-US" dirty="0" smtClean="0"/>
              <a:t>10</a:t>
            </a:r>
            <a:r>
              <a:rPr lang="en-US" baseline="30000" dirty="0" smtClean="0"/>
              <a:t>13</a:t>
            </a:r>
            <a:r>
              <a:rPr lang="en-US" dirty="0" smtClean="0"/>
              <a:t>–10</a:t>
            </a:r>
            <a:r>
              <a:rPr lang="en-US" baseline="30000" dirty="0" smtClean="0"/>
              <a:t>17 </a:t>
            </a:r>
            <a:r>
              <a:rPr lang="en-US" dirty="0" smtClean="0"/>
              <a:t>atoms</a:t>
            </a:r>
            <a:endParaRPr lang="en-US" baseline="30000" dirty="0"/>
          </a:p>
        </p:txBody>
      </p:sp>
    </p:spTree>
    <p:extLst>
      <p:ext uri="{BB962C8B-B14F-4D97-AF65-F5344CB8AC3E}">
        <p14:creationId xmlns:p14="http://schemas.microsoft.com/office/powerpoint/2010/main" val="94230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77778E-7 -2.59259E-6 L 0.3691 -0.00486 " pathEditMode="relative" ptsTypes="AA">
                                      <p:cBhvr>
                                        <p:cTn id="6" dur="12000" fill="hold"/>
                                        <p:tgtEl>
                                          <p:spTgt spid="5"/>
                                        </p:tgtEl>
                                        <p:attrNameLst>
                                          <p:attrName>ppt_x</p:attrName>
                                          <p:attrName>ppt_y</p:attrName>
                                        </p:attrNameLst>
                                      </p:cBhvr>
                                    </p:animMotion>
                                  </p:childTnLst>
                                </p:cTn>
                              </p:par>
                              <p:par>
                                <p:cTn id="7" presetID="10" presetClass="exit" presetSubtype="0" fill="hold" nodeType="withEffect">
                                  <p:stCondLst>
                                    <p:cond delay="0"/>
                                  </p:stCondLst>
                                  <p:childTnLst>
                                    <p:animEffect transition="out" filter="fade">
                                      <p:cBhvr>
                                        <p:cTn id="8" dur="1000"/>
                                        <p:tgtEl>
                                          <p:spTgt spid="12"/>
                                        </p:tgtEl>
                                      </p:cBhvr>
                                    </p:animEffect>
                                    <p:set>
                                      <p:cBhvr>
                                        <p:cTn id="9" dur="1" fill="hold">
                                          <p:stCondLst>
                                            <p:cond delay="999"/>
                                          </p:stCondLst>
                                        </p:cTn>
                                        <p:tgtEl>
                                          <p:spTgt spid="12"/>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0" presetClass="path" presetSubtype="0" accel="50000" decel="50000" fill="hold" nodeType="withEffect">
                                  <p:stCondLst>
                                    <p:cond delay="0"/>
                                  </p:stCondLst>
                                  <p:childTnLst>
                                    <p:animMotion origin="layout" path="M -1.94444E-6 3.7037E-6 L 0.36875 -0.00232 " pathEditMode="relative" rAng="0" ptsTypes="AA">
                                      <p:cBhvr>
                                        <p:cTn id="14" dur="12000" fill="hold"/>
                                        <p:tgtEl>
                                          <p:spTgt spid="4"/>
                                        </p:tgtEl>
                                        <p:attrNameLst>
                                          <p:attrName>ppt_x</p:attrName>
                                          <p:attrName>ppt_y</p:attrName>
                                        </p:attrNameLst>
                                      </p:cBhvr>
                                      <p:rCtr x="18438" y="-116"/>
                                    </p:animMotion>
                                  </p:childTnLst>
                                </p:cTn>
                              </p:par>
                              <p:par>
                                <p:cTn id="15" presetID="0" presetClass="path" presetSubtype="0" accel="50000" decel="50000" fill="hold" nodeType="withEffect">
                                  <p:stCondLst>
                                    <p:cond delay="0"/>
                                  </p:stCondLst>
                                  <p:childTnLst>
                                    <p:animMotion origin="layout" path="M -0.00017 -0.04398 L 0.36892 -0.04884 " pathEditMode="relative" rAng="0" ptsTypes="AA">
                                      <p:cBhvr>
                                        <p:cTn id="16" dur="12000" fill="hold"/>
                                        <p:tgtEl>
                                          <p:spTgt spid="9"/>
                                        </p:tgtEl>
                                        <p:attrNameLst>
                                          <p:attrName>ppt_x</p:attrName>
                                          <p:attrName>ppt_y</p:attrName>
                                        </p:attrNameLst>
                                      </p:cBhvr>
                                      <p:rCtr x="18455" y="-255"/>
                                    </p:animMotion>
                                  </p:childTnLst>
                                </p:cTn>
                              </p:par>
                              <p:par>
                                <p:cTn id="17" presetID="10" presetClass="entr" presetSubtype="0" fill="hold" nodeType="withEffect">
                                  <p:stCondLst>
                                    <p:cond delay="65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50"/>
                                        <p:tgtEl>
                                          <p:spTgt spid="11"/>
                                        </p:tgtEl>
                                      </p:cBhvr>
                                    </p:animEffect>
                                  </p:childTnLst>
                                </p:cTn>
                              </p:par>
                              <p:par>
                                <p:cTn id="20" presetID="10" presetClass="exit" presetSubtype="0" fill="hold" nodeType="withEffect">
                                  <p:stCondLst>
                                    <p:cond delay="900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par>
                                <p:cTn id="23" presetID="10" presetClass="entr" presetSubtype="0" fill="hold" nodeType="withEffect">
                                  <p:stCondLst>
                                    <p:cond delay="900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19100" y="368300"/>
            <a:ext cx="8548688" cy="952500"/>
          </a:xfrm>
        </p:spPr>
        <p:txBody>
          <a:bodyPr/>
          <a:lstStyle/>
          <a:p>
            <a:pPr algn="l" eaLnBrk="1" hangingPunct="1"/>
            <a:r>
              <a:rPr lang="en-US" altLang="en-US" sz="3200" b="1">
                <a:solidFill>
                  <a:srgbClr val="008000"/>
                </a:solidFill>
              </a:rPr>
              <a:t>Nonlinear optics is responsible for many exotic effects.</a:t>
            </a:r>
          </a:p>
        </p:txBody>
      </p:sp>
      <p:sp>
        <p:nvSpPr>
          <p:cNvPr id="6147" name="Rectangle 3"/>
          <p:cNvSpPr>
            <a:spLocks noGrp="1" noChangeArrowheads="1"/>
          </p:cNvSpPr>
          <p:nvPr>
            <p:ph type="body" idx="1"/>
          </p:nvPr>
        </p:nvSpPr>
        <p:spPr>
          <a:xfrm>
            <a:off x="0" y="1676400"/>
            <a:ext cx="3733800" cy="5029200"/>
          </a:xfrm>
        </p:spPr>
        <p:txBody>
          <a:bodyPr/>
          <a:lstStyle/>
          <a:p>
            <a:pPr marL="0" indent="0" eaLnBrk="1" hangingPunct="1">
              <a:buFontTx/>
              <a:buNone/>
            </a:pPr>
            <a:r>
              <a:rPr lang="en-US" altLang="en-US" sz="2000" dirty="0"/>
              <a:t>Sending infrared light into a crystal yielded this display </a:t>
            </a:r>
            <a:r>
              <a:rPr lang="en-US" altLang="en-US" sz="2000" dirty="0" smtClean="0"/>
              <a:t>of blue </a:t>
            </a:r>
            <a:r>
              <a:rPr lang="en-US" altLang="en-US" sz="2000" dirty="0"/>
              <a:t>light:</a:t>
            </a:r>
          </a:p>
          <a:p>
            <a:pPr marL="0" indent="0" eaLnBrk="1" hangingPunct="1">
              <a:buFontTx/>
              <a:buNone/>
            </a:pPr>
            <a:endParaRPr lang="en-US" altLang="en-US" sz="2000" dirty="0"/>
          </a:p>
          <a:p>
            <a:pPr marL="0" indent="0" eaLnBrk="1" hangingPunct="1">
              <a:buFontTx/>
              <a:buNone/>
            </a:pPr>
            <a:endParaRPr lang="en-US" altLang="en-US" sz="2000" dirty="0"/>
          </a:p>
          <a:p>
            <a:pPr marL="0" indent="0" eaLnBrk="1" hangingPunct="1">
              <a:buFontTx/>
              <a:buNone/>
            </a:pPr>
            <a:endParaRPr lang="en-US" altLang="en-US" sz="2000" dirty="0"/>
          </a:p>
          <a:p>
            <a:pPr marL="0" indent="0" eaLnBrk="1" hangingPunct="1">
              <a:buFontTx/>
              <a:buNone/>
            </a:pPr>
            <a:r>
              <a:rPr lang="en-US" altLang="en-US" sz="2000" dirty="0"/>
              <a:t>Nonlinear optics allows us to change the color of a light beam, to change its shape in space and time, to switch telecommunications systems, and to create the shortest events ever made by Man.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0369" y="2151743"/>
            <a:ext cx="4800600" cy="2696227"/>
          </a:xfrm>
          <a:prstGeom prst="rect">
            <a:avLst/>
          </a:prstGeom>
        </p:spPr>
      </p:pic>
      <p:sp>
        <p:nvSpPr>
          <p:cNvPr id="3" name="TextBox 2"/>
          <p:cNvSpPr txBox="1"/>
          <p:nvPr/>
        </p:nvSpPr>
        <p:spPr>
          <a:xfrm>
            <a:off x="3481345" y="6367373"/>
            <a:ext cx="5636800" cy="400110"/>
          </a:xfrm>
          <a:prstGeom prst="rect">
            <a:avLst/>
          </a:prstGeom>
          <a:noFill/>
        </p:spPr>
        <p:txBody>
          <a:bodyPr wrap="none" rtlCol="0">
            <a:spAutoFit/>
          </a:bodyPr>
          <a:lstStyle/>
          <a:p>
            <a:r>
              <a:rPr lang="en-US" dirty="0" smtClean="0"/>
              <a:t>http://</a:t>
            </a:r>
            <a:r>
              <a:rPr lang="en-US" dirty="0" err="1" smtClean="0"/>
              <a:t>www.vincentkemlin.website</a:t>
            </a:r>
            <a:r>
              <a:rPr lang="en-US" dirty="0" smtClean="0"/>
              <a:t>/?</a:t>
            </a:r>
            <a:r>
              <a:rPr lang="en-US" dirty="0" err="1" smtClean="0"/>
              <a:t>page_id</a:t>
            </a:r>
            <a:r>
              <a:rPr lang="en-US" dirty="0" smtClean="0"/>
              <a:t>=140</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Untitled-2.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23251" y="3631289"/>
            <a:ext cx="1169816" cy="699643"/>
          </a:xfrm>
          <a:prstGeom prst="rect">
            <a:avLst/>
          </a:prstGeom>
        </p:spPr>
      </p:pic>
      <p:grpSp>
        <p:nvGrpSpPr>
          <p:cNvPr id="5" name="Group 4"/>
          <p:cNvGrpSpPr/>
          <p:nvPr/>
        </p:nvGrpSpPr>
        <p:grpSpPr>
          <a:xfrm>
            <a:off x="1875434" y="2614852"/>
            <a:ext cx="2372702" cy="2987908"/>
            <a:chOff x="1352403" y="3276954"/>
            <a:chExt cx="2372702" cy="2987908"/>
          </a:xfrm>
        </p:grpSpPr>
        <p:pic>
          <p:nvPicPr>
            <p:cNvPr id="6" name="Picture 5" descr="Untitled-2.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98226" y="5565219"/>
              <a:ext cx="1165460" cy="699643"/>
            </a:xfrm>
            <a:prstGeom prst="rect">
              <a:avLst/>
            </a:prstGeom>
          </p:spPr>
        </p:pic>
        <p:pic>
          <p:nvPicPr>
            <p:cNvPr id="7" name="Picture 6" descr="Untitled-1.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52403" y="3276954"/>
              <a:ext cx="2372702" cy="699643"/>
            </a:xfrm>
            <a:prstGeom prst="rect">
              <a:avLst/>
            </a:prstGeom>
          </p:spPr>
        </p:pic>
      </p:grpSp>
      <p:sp>
        <p:nvSpPr>
          <p:cNvPr id="8" name="Rectangle 7"/>
          <p:cNvSpPr/>
          <p:nvPr/>
        </p:nvSpPr>
        <p:spPr>
          <a:xfrm>
            <a:off x="1242702" y="5007601"/>
            <a:ext cx="4570605" cy="863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3438143" y="2470564"/>
            <a:ext cx="0" cy="4216401"/>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pic>
        <p:nvPicPr>
          <p:cNvPr id="10" name="Picture 9" descr="Untitled-5.pd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59307" y="4455490"/>
            <a:ext cx="510286" cy="1194816"/>
          </a:xfrm>
          <a:prstGeom prst="rect">
            <a:avLst/>
          </a:prstGeom>
        </p:spPr>
      </p:pic>
      <p:pic>
        <p:nvPicPr>
          <p:cNvPr id="11" name="Picture 10" descr="Untitled-7.pdf"/>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59307" y="4458538"/>
            <a:ext cx="510286" cy="1194816"/>
          </a:xfrm>
          <a:prstGeom prst="rect">
            <a:avLst/>
          </a:prstGeom>
        </p:spPr>
      </p:pic>
      <p:pic>
        <p:nvPicPr>
          <p:cNvPr id="12" name="Picture 11" descr="Untitled-7.pdf"/>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96651" y="3196666"/>
            <a:ext cx="510286" cy="1194816"/>
          </a:xfrm>
          <a:prstGeom prst="rect">
            <a:avLst/>
          </a:prstGeom>
        </p:spPr>
      </p:pic>
      <p:pic>
        <p:nvPicPr>
          <p:cNvPr id="13" name="Picture 12" descr="Untitled-9.pdf"/>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96651" y="3196666"/>
            <a:ext cx="510286" cy="1194816"/>
          </a:xfrm>
          <a:prstGeom prst="rect">
            <a:avLst/>
          </a:prstGeom>
        </p:spPr>
      </p:pic>
      <p:pic>
        <p:nvPicPr>
          <p:cNvPr id="14" name="Picture 13" descr="Untitled-9.pdf"/>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59307" y="4458538"/>
            <a:ext cx="510286" cy="1194816"/>
          </a:xfrm>
          <a:prstGeom prst="rect">
            <a:avLst/>
          </a:prstGeom>
        </p:spPr>
      </p:pic>
      <p:sp>
        <p:nvSpPr>
          <p:cNvPr id="15" name="Rectangle 14"/>
          <p:cNvSpPr/>
          <p:nvPr/>
        </p:nvSpPr>
        <p:spPr>
          <a:xfrm>
            <a:off x="1075634" y="5764593"/>
            <a:ext cx="6486994" cy="10151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35895" y="2827334"/>
            <a:ext cx="1812102" cy="369332"/>
          </a:xfrm>
          <a:prstGeom prst="rect">
            <a:avLst/>
          </a:prstGeom>
          <a:noFill/>
        </p:spPr>
        <p:txBody>
          <a:bodyPr wrap="none" rtlCol="0">
            <a:spAutoFit/>
          </a:bodyPr>
          <a:lstStyle/>
          <a:p>
            <a:r>
              <a:rPr lang="en-US" dirty="0" smtClean="0">
                <a:solidFill>
                  <a:srgbClr val="FF0000"/>
                </a:solidFill>
              </a:rPr>
              <a:t>Driving laser field</a:t>
            </a:r>
            <a:endParaRPr lang="en-US" dirty="0">
              <a:solidFill>
                <a:srgbClr val="FF0000"/>
              </a:solidFill>
            </a:endParaRPr>
          </a:p>
        </p:txBody>
      </p:sp>
      <p:sp>
        <p:nvSpPr>
          <p:cNvPr id="17" name="TextBox 16"/>
          <p:cNvSpPr txBox="1"/>
          <p:nvPr/>
        </p:nvSpPr>
        <p:spPr>
          <a:xfrm>
            <a:off x="71702" y="3601962"/>
            <a:ext cx="1187795" cy="369332"/>
          </a:xfrm>
          <a:prstGeom prst="rect">
            <a:avLst/>
          </a:prstGeom>
          <a:noFill/>
        </p:spPr>
        <p:txBody>
          <a:bodyPr wrap="none" rtlCol="0">
            <a:spAutoFit/>
          </a:bodyPr>
          <a:lstStyle/>
          <a:p>
            <a:r>
              <a:rPr lang="en-US" dirty="0" smtClean="0">
                <a:solidFill>
                  <a:srgbClr val="930093"/>
                </a:solidFill>
              </a:rPr>
              <a:t>Harmonics</a:t>
            </a:r>
            <a:endParaRPr lang="en-US" dirty="0">
              <a:solidFill>
                <a:srgbClr val="930093"/>
              </a:solidFill>
            </a:endParaRPr>
          </a:p>
        </p:txBody>
      </p:sp>
      <p:sp>
        <p:nvSpPr>
          <p:cNvPr id="18" name="TextBox 17"/>
          <p:cNvSpPr txBox="1"/>
          <p:nvPr/>
        </p:nvSpPr>
        <p:spPr>
          <a:xfrm>
            <a:off x="205077" y="3090071"/>
            <a:ext cx="979881" cy="369332"/>
          </a:xfrm>
          <a:prstGeom prst="rect">
            <a:avLst/>
          </a:prstGeom>
          <a:noFill/>
        </p:spPr>
        <p:txBody>
          <a:bodyPr wrap="none" rtlCol="0">
            <a:spAutoFit/>
          </a:bodyPr>
          <a:lstStyle/>
          <a:p>
            <a:r>
              <a:rPr lang="en-US" b="1" dirty="0" err="1" smtClean="0"/>
              <a:t>V</a:t>
            </a:r>
            <a:r>
              <a:rPr lang="en-US" b="1" baseline="-25000" dirty="0" err="1" smtClean="0"/>
              <a:t>Laser</a:t>
            </a:r>
            <a:r>
              <a:rPr lang="en-US" b="1" baseline="-25000" dirty="0" smtClean="0"/>
              <a:t> </a:t>
            </a:r>
            <a:r>
              <a:rPr lang="en-US" b="1" dirty="0" smtClean="0"/>
              <a:t>&gt; C</a:t>
            </a:r>
          </a:p>
        </p:txBody>
      </p:sp>
      <p:sp>
        <p:nvSpPr>
          <p:cNvPr id="19" name="TextBox 18"/>
          <p:cNvSpPr txBox="1"/>
          <p:nvPr/>
        </p:nvSpPr>
        <p:spPr>
          <a:xfrm>
            <a:off x="223508" y="3902489"/>
            <a:ext cx="980707" cy="369332"/>
          </a:xfrm>
          <a:prstGeom prst="rect">
            <a:avLst/>
          </a:prstGeom>
          <a:noFill/>
        </p:spPr>
        <p:txBody>
          <a:bodyPr wrap="none" rtlCol="0">
            <a:spAutoFit/>
          </a:bodyPr>
          <a:lstStyle/>
          <a:p>
            <a:r>
              <a:rPr lang="en-US" b="1" dirty="0"/>
              <a:t>V</a:t>
            </a:r>
            <a:r>
              <a:rPr lang="en-US" b="1" baseline="-25000" dirty="0"/>
              <a:t>X-ray </a:t>
            </a:r>
            <a:r>
              <a:rPr lang="en-US" b="1" dirty="0"/>
              <a:t>= </a:t>
            </a:r>
            <a:r>
              <a:rPr lang="en-US" b="1" dirty="0" smtClean="0"/>
              <a:t>C</a:t>
            </a:r>
            <a:endParaRPr lang="en-US" b="1" dirty="0"/>
          </a:p>
        </p:txBody>
      </p:sp>
      <p:sp>
        <p:nvSpPr>
          <p:cNvPr id="20" name="Rectangle 19"/>
          <p:cNvSpPr/>
          <p:nvPr/>
        </p:nvSpPr>
        <p:spPr>
          <a:xfrm>
            <a:off x="821634" y="1590501"/>
            <a:ext cx="6486994" cy="863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p:cNvSpPr/>
          <p:nvPr/>
        </p:nvSpPr>
        <p:spPr>
          <a:xfrm>
            <a:off x="58334" y="2187804"/>
            <a:ext cx="9018822" cy="3890211"/>
          </a:xfrm>
          <a:prstGeom prst="roundRect">
            <a:avLst/>
          </a:prstGeom>
          <a:noFill/>
          <a:ln>
            <a:solidFill>
              <a:schemeClr val="tx1">
                <a:alpha val="5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itle 6"/>
          <p:cNvSpPr>
            <a:spLocks noGrp="1"/>
          </p:cNvSpPr>
          <p:nvPr>
            <p:ph type="title"/>
          </p:nvPr>
        </p:nvSpPr>
        <p:spPr>
          <a:xfrm>
            <a:off x="35895" y="-66446"/>
            <a:ext cx="9108105" cy="1046162"/>
          </a:xfrm>
        </p:spPr>
        <p:txBody>
          <a:bodyPr/>
          <a:lstStyle/>
          <a:p>
            <a:r>
              <a:rPr lang="en-US" dirty="0"/>
              <a:t>The macroscopic phase-matching problem</a:t>
            </a:r>
          </a:p>
        </p:txBody>
      </p:sp>
      <p:pic>
        <p:nvPicPr>
          <p:cNvPr id="23" name="Picture 22" descr="multi_atom.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645920" y="916200"/>
            <a:ext cx="5687189" cy="1072825"/>
          </a:xfrm>
          <a:prstGeom prst="rect">
            <a:avLst/>
          </a:prstGeom>
        </p:spPr>
      </p:pic>
      <p:cxnSp>
        <p:nvCxnSpPr>
          <p:cNvPr id="24" name="Straight Connector 23"/>
          <p:cNvCxnSpPr/>
          <p:nvPr/>
        </p:nvCxnSpPr>
        <p:spPr>
          <a:xfrm flipH="1">
            <a:off x="1075634" y="1590501"/>
            <a:ext cx="2934892" cy="597303"/>
          </a:xfrm>
          <a:prstGeom prst="line">
            <a:avLst/>
          </a:prstGeom>
          <a:ln w="9525" cmpd="sng">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398211" y="1590501"/>
            <a:ext cx="3164417" cy="597303"/>
          </a:xfrm>
          <a:prstGeom prst="line">
            <a:avLst/>
          </a:prstGeom>
          <a:ln w="9525" cmpd="sng">
            <a:solidFill>
              <a:schemeClr val="tx1"/>
            </a:solidFill>
            <a:prstDash val="dot"/>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4024021" y="925609"/>
            <a:ext cx="1157918" cy="3539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3886717" y="807429"/>
            <a:ext cx="1904375" cy="369332"/>
          </a:xfrm>
          <a:prstGeom prst="rect">
            <a:avLst/>
          </a:prstGeom>
          <a:noFill/>
        </p:spPr>
        <p:txBody>
          <a:bodyPr wrap="none" rtlCol="0">
            <a:spAutoFit/>
          </a:bodyPr>
          <a:lstStyle/>
          <a:p>
            <a:r>
              <a:rPr lang="en-US" dirty="0" smtClean="0"/>
              <a:t>10</a:t>
            </a:r>
            <a:r>
              <a:rPr lang="en-US" baseline="30000" dirty="0" smtClean="0"/>
              <a:t>13</a:t>
            </a:r>
            <a:r>
              <a:rPr lang="en-US" dirty="0" smtClean="0"/>
              <a:t>–10</a:t>
            </a:r>
            <a:r>
              <a:rPr lang="en-US" baseline="30000" dirty="0" smtClean="0"/>
              <a:t>17 </a:t>
            </a:r>
            <a:r>
              <a:rPr lang="en-US" dirty="0" smtClean="0"/>
              <a:t>atoms</a:t>
            </a:r>
            <a:endParaRPr lang="en-US" baseline="30000" dirty="0"/>
          </a:p>
        </p:txBody>
      </p:sp>
    </p:spTree>
    <p:extLst>
      <p:ext uri="{BB962C8B-B14F-4D97-AF65-F5344CB8AC3E}">
        <p14:creationId xmlns:p14="http://schemas.microsoft.com/office/powerpoint/2010/main" val="140622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77778E-7 -2.59259E-6 L 0.3691 -0.00486 " pathEditMode="relative" ptsTypes="AA">
                                      <p:cBhvr>
                                        <p:cTn id="6" dur="12000" fill="hold"/>
                                        <p:tgtEl>
                                          <p:spTgt spid="5"/>
                                        </p:tgtEl>
                                        <p:attrNameLst>
                                          <p:attrName>ppt_x</p:attrName>
                                          <p:attrName>ppt_y</p:attrName>
                                        </p:attrNameLst>
                                      </p:cBhvr>
                                    </p:animMotion>
                                  </p:childTnLst>
                                </p:cTn>
                              </p:par>
                              <p:par>
                                <p:cTn id="7" presetID="10" presetClass="exit" presetSubtype="0" fill="hold" nodeType="withEffect">
                                  <p:stCondLst>
                                    <p:cond delay="0"/>
                                  </p:stCondLst>
                                  <p:childTnLst>
                                    <p:animEffect transition="out" filter="fade">
                                      <p:cBhvr>
                                        <p:cTn id="8" dur="1000"/>
                                        <p:tgtEl>
                                          <p:spTgt spid="12"/>
                                        </p:tgtEl>
                                      </p:cBhvr>
                                    </p:animEffect>
                                    <p:set>
                                      <p:cBhvr>
                                        <p:cTn id="9" dur="1" fill="hold">
                                          <p:stCondLst>
                                            <p:cond delay="999"/>
                                          </p:stCondLst>
                                        </p:cTn>
                                        <p:tgtEl>
                                          <p:spTgt spid="12"/>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0" presetClass="path" presetSubtype="0" accel="50000" decel="50000" fill="hold" nodeType="withEffect">
                                  <p:stCondLst>
                                    <p:cond delay="0"/>
                                  </p:stCondLst>
                                  <p:childTnLst>
                                    <p:animMotion origin="layout" path="M -4.72222E-6 -1.85185E-6 L 0.35452 -0.00231 " pathEditMode="relative" rAng="0" ptsTypes="AA">
                                      <p:cBhvr>
                                        <p:cTn id="14" dur="12000" fill="hold"/>
                                        <p:tgtEl>
                                          <p:spTgt spid="4"/>
                                        </p:tgtEl>
                                        <p:attrNameLst>
                                          <p:attrName>ppt_x</p:attrName>
                                          <p:attrName>ppt_y</p:attrName>
                                        </p:attrNameLst>
                                      </p:cBhvr>
                                      <p:rCtr x="17726" y="-116"/>
                                    </p:animMotion>
                                  </p:childTnLst>
                                </p:cTn>
                              </p:par>
                              <p:par>
                                <p:cTn id="15" presetID="0" presetClass="path" presetSubtype="0" accel="50000" decel="50000" fill="hold" nodeType="withEffect">
                                  <p:stCondLst>
                                    <p:cond delay="0"/>
                                  </p:stCondLst>
                                  <p:childTnLst>
                                    <p:animMotion origin="layout" path="M -0.00017 -0.04398 L 0.36892 -0.04884 " pathEditMode="relative" rAng="0" ptsTypes="AA">
                                      <p:cBhvr>
                                        <p:cTn id="16" dur="12000" fill="hold"/>
                                        <p:tgtEl>
                                          <p:spTgt spid="9"/>
                                        </p:tgtEl>
                                        <p:attrNameLst>
                                          <p:attrName>ppt_x</p:attrName>
                                          <p:attrName>ppt_y</p:attrName>
                                        </p:attrNameLst>
                                      </p:cBhvr>
                                      <p:rCtr x="18455" y="-255"/>
                                    </p:animMotion>
                                  </p:childTnLst>
                                </p:cTn>
                              </p:par>
                              <p:par>
                                <p:cTn id="17" presetID="10" presetClass="entr" presetSubtype="0" fill="hold" nodeType="withEffect">
                                  <p:stCondLst>
                                    <p:cond delay="65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50"/>
                                        <p:tgtEl>
                                          <p:spTgt spid="11"/>
                                        </p:tgtEl>
                                      </p:cBhvr>
                                    </p:animEffect>
                                  </p:childTnLst>
                                </p:cTn>
                              </p:par>
                              <p:par>
                                <p:cTn id="20" presetID="10" presetClass="exit" presetSubtype="0" fill="hold" nodeType="withEffect">
                                  <p:stCondLst>
                                    <p:cond delay="900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par>
                                <p:cTn id="23" presetID="10" presetClass="entr" presetSubtype="0" fill="hold" nodeType="withEffect">
                                  <p:stCondLst>
                                    <p:cond delay="900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08000" y="409575"/>
            <a:ext cx="7835900" cy="806450"/>
          </a:xfrm>
        </p:spPr>
        <p:txBody>
          <a:bodyPr/>
          <a:lstStyle/>
          <a:p>
            <a:pPr algn="l" eaLnBrk="1" hangingPunct="1">
              <a:defRPr/>
            </a:pPr>
            <a:r>
              <a:rPr lang="en-US" altLang="en-US" smtClean="0">
                <a:solidFill>
                  <a:schemeClr val="accent1">
                    <a:lumMod val="75000"/>
                  </a:schemeClr>
                </a:solidFill>
              </a:rPr>
              <a:t>Phase-Matching Second-Harmonic Generation</a:t>
            </a:r>
          </a:p>
        </p:txBody>
      </p:sp>
      <p:graphicFrame>
        <p:nvGraphicFramePr>
          <p:cNvPr id="19459" name="Object 3"/>
          <p:cNvGraphicFramePr>
            <a:graphicFrameLocks noChangeAspect="1"/>
          </p:cNvGraphicFramePr>
          <p:nvPr/>
        </p:nvGraphicFramePr>
        <p:xfrm>
          <a:off x="3632200" y="2351088"/>
          <a:ext cx="1879600" cy="406400"/>
        </p:xfrm>
        <a:graphic>
          <a:graphicData uri="http://schemas.openxmlformats.org/presentationml/2006/ole">
            <mc:AlternateContent xmlns:mc="http://schemas.openxmlformats.org/markup-compatibility/2006">
              <mc:Choice xmlns:v="urn:schemas-microsoft-com:vml" Requires="v">
                <p:oleObj spid="_x0000_s19517" name="Equation" r:id="rId3" imgW="939392" imgH="203112" progId="Equation.DSMT4">
                  <p:embed/>
                </p:oleObj>
              </mc:Choice>
              <mc:Fallback>
                <p:oleObj name="Equation" r:id="rId3" imgW="939392" imgH="203112"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2200" y="2351088"/>
                        <a:ext cx="1879600" cy="406400"/>
                      </a:xfrm>
                      <a:prstGeom prst="rect">
                        <a:avLst/>
                      </a:prstGeom>
                      <a:solidFill>
                        <a:schemeClr val="bg1"/>
                      </a:solidFill>
                      <a:ln w="38100">
                        <a:solidFill>
                          <a:srgbClr val="3C8C93"/>
                        </a:solidFill>
                        <a:miter lim="800000"/>
                        <a:headEnd/>
                        <a:tailEnd/>
                      </a:ln>
                    </p:spPr>
                  </p:pic>
                </p:oleObj>
              </mc:Fallback>
            </mc:AlternateContent>
          </a:graphicData>
        </a:graphic>
      </p:graphicFrame>
      <p:grpSp>
        <p:nvGrpSpPr>
          <p:cNvPr id="19460" name="Group 4"/>
          <p:cNvGrpSpPr>
            <a:grpSpLocks/>
          </p:cNvGrpSpPr>
          <p:nvPr/>
        </p:nvGrpSpPr>
        <p:grpSpPr bwMode="auto">
          <a:xfrm>
            <a:off x="2857500" y="4105275"/>
            <a:ext cx="3821113" cy="2286000"/>
            <a:chOff x="3075" y="2657"/>
            <a:chExt cx="2407" cy="1440"/>
          </a:xfrm>
        </p:grpSpPr>
        <p:sp>
          <p:nvSpPr>
            <p:cNvPr id="19463" name="Rectangle 5"/>
            <p:cNvSpPr>
              <a:spLocks noChangeArrowheads="1"/>
            </p:cNvSpPr>
            <p:nvPr/>
          </p:nvSpPr>
          <p:spPr bwMode="auto">
            <a:xfrm>
              <a:off x="3075" y="2657"/>
              <a:ext cx="2407" cy="14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a:spcBef>
                  <a:spcPct val="0"/>
                </a:spcBef>
              </a:pPr>
              <a:endParaRPr lang="en-US" altLang="en-US">
                <a:solidFill>
                  <a:srgbClr val="000000"/>
                </a:solidFill>
              </a:endParaRPr>
            </a:p>
          </p:txBody>
        </p:sp>
        <p:sp>
          <p:nvSpPr>
            <p:cNvPr id="19464" name="Line 6"/>
            <p:cNvSpPr>
              <a:spLocks noChangeShapeType="1"/>
            </p:cNvSpPr>
            <p:nvPr/>
          </p:nvSpPr>
          <p:spPr bwMode="auto">
            <a:xfrm>
              <a:off x="3498" y="2720"/>
              <a:ext cx="0" cy="1098"/>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465" name="Line 7"/>
            <p:cNvSpPr>
              <a:spLocks noChangeShapeType="1"/>
            </p:cNvSpPr>
            <p:nvPr/>
          </p:nvSpPr>
          <p:spPr bwMode="auto">
            <a:xfrm>
              <a:off x="3385" y="3703"/>
              <a:ext cx="197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aphicFrame>
          <p:nvGraphicFramePr>
            <p:cNvPr id="19466" name="Object 8"/>
            <p:cNvGraphicFramePr>
              <a:graphicFrameLocks noChangeAspect="1"/>
            </p:cNvGraphicFramePr>
            <p:nvPr/>
          </p:nvGraphicFramePr>
          <p:xfrm>
            <a:off x="3667" y="3792"/>
            <a:ext cx="169" cy="142"/>
          </p:xfrm>
          <a:graphic>
            <a:graphicData uri="http://schemas.openxmlformats.org/presentationml/2006/ole">
              <mc:AlternateContent xmlns:mc="http://schemas.openxmlformats.org/markup-compatibility/2006">
                <mc:Choice xmlns:v="urn:schemas-microsoft-com:vml" Requires="v">
                  <p:oleObj spid="_x0000_s19518" name="Equation" r:id="rId5" imgW="139700" imgH="114300" progId="Equation.DSMT36">
                    <p:embed/>
                  </p:oleObj>
                </mc:Choice>
                <mc:Fallback>
                  <p:oleObj name="Equation" r:id="rId5" imgW="139700" imgH="114300" progId="Equation.DSMT36">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7" y="3792"/>
                          <a:ext cx="169" cy="14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9467" name="Object 9"/>
            <p:cNvGraphicFramePr>
              <a:graphicFrameLocks noChangeAspect="1"/>
            </p:cNvGraphicFramePr>
            <p:nvPr/>
          </p:nvGraphicFramePr>
          <p:xfrm>
            <a:off x="4961" y="3743"/>
            <a:ext cx="278" cy="191"/>
          </p:xfrm>
          <a:graphic>
            <a:graphicData uri="http://schemas.openxmlformats.org/presentationml/2006/ole">
              <mc:AlternateContent xmlns:mc="http://schemas.openxmlformats.org/markup-compatibility/2006">
                <mc:Choice xmlns:v="urn:schemas-microsoft-com:vml" Requires="v">
                  <p:oleObj spid="_x0000_s19519" name="Equation" r:id="rId7" imgW="228600" imgH="152400" progId="Equation.DSMT36">
                    <p:embed/>
                  </p:oleObj>
                </mc:Choice>
                <mc:Fallback>
                  <p:oleObj name="Equation" r:id="rId7" imgW="228600" imgH="152400" progId="Equation.DSMT36">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61" y="3743"/>
                          <a:ext cx="278" cy="19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9468" name="Text Box 10"/>
            <p:cNvSpPr txBox="1">
              <a:spLocks noChangeArrowheads="1"/>
            </p:cNvSpPr>
            <p:nvPr/>
          </p:nvSpPr>
          <p:spPr bwMode="auto">
            <a:xfrm>
              <a:off x="4004" y="3818"/>
              <a:ext cx="720"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a:spcBef>
                  <a:spcPct val="0"/>
                </a:spcBef>
              </a:pPr>
              <a:r>
                <a:rPr lang="en-US" altLang="en-US" sz="1600">
                  <a:solidFill>
                    <a:srgbClr val="000000"/>
                  </a:solidFill>
                </a:rPr>
                <a:t>Frequency</a:t>
              </a:r>
            </a:p>
          </p:txBody>
        </p:sp>
        <p:sp>
          <p:nvSpPr>
            <p:cNvPr id="19469" name="Line 11"/>
            <p:cNvSpPr>
              <a:spLocks noChangeShapeType="1"/>
            </p:cNvSpPr>
            <p:nvPr/>
          </p:nvSpPr>
          <p:spPr bwMode="auto">
            <a:xfrm>
              <a:off x="3779" y="3645"/>
              <a:ext cx="0" cy="1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470" name="Line 12"/>
            <p:cNvSpPr>
              <a:spLocks noChangeShapeType="1"/>
            </p:cNvSpPr>
            <p:nvPr/>
          </p:nvSpPr>
          <p:spPr bwMode="auto">
            <a:xfrm>
              <a:off x="5074" y="3645"/>
              <a:ext cx="0" cy="1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35" name="Arc 13"/>
            <p:cNvSpPr>
              <a:spLocks/>
            </p:cNvSpPr>
            <p:nvPr/>
          </p:nvSpPr>
          <p:spPr bwMode="auto">
            <a:xfrm flipV="1">
              <a:off x="3667" y="2836"/>
              <a:ext cx="1463" cy="75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bg1"/>
            </a:solidFill>
            <a:ln w="38100">
              <a:solidFill>
                <a:srgbClr val="3C8C9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2" name="Text Box 14"/>
            <p:cNvSpPr txBox="1">
              <a:spLocks noChangeArrowheads="1"/>
            </p:cNvSpPr>
            <p:nvPr/>
          </p:nvSpPr>
          <p:spPr bwMode="auto">
            <a:xfrm rot="-5400000">
              <a:off x="2922" y="3023"/>
              <a:ext cx="727" cy="36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algn="ctr">
                <a:spcBef>
                  <a:spcPct val="0"/>
                </a:spcBef>
              </a:pPr>
              <a:r>
                <a:rPr lang="en-US" altLang="en-US" sz="1600">
                  <a:solidFill>
                    <a:srgbClr val="000000"/>
                  </a:solidFill>
                </a:rPr>
                <a:t>Refractive </a:t>
              </a:r>
            </a:p>
            <a:p>
              <a:pPr algn="ctr">
                <a:spcBef>
                  <a:spcPct val="0"/>
                </a:spcBef>
              </a:pPr>
              <a:r>
                <a:rPr lang="en-US" altLang="en-US" sz="1600">
                  <a:solidFill>
                    <a:srgbClr val="000000"/>
                  </a:solidFill>
                </a:rPr>
                <a:t>index</a:t>
              </a:r>
            </a:p>
          </p:txBody>
        </p:sp>
      </p:grpSp>
      <p:sp>
        <p:nvSpPr>
          <p:cNvPr id="19461" name="Rectangle 15"/>
          <p:cNvSpPr>
            <a:spLocks noChangeArrowheads="1"/>
          </p:cNvSpPr>
          <p:nvPr/>
        </p:nvSpPr>
        <p:spPr bwMode="auto">
          <a:xfrm>
            <a:off x="596900" y="3106738"/>
            <a:ext cx="79327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eaLnBrk="1" hangingPunct="1"/>
            <a:r>
              <a:rPr lang="en-US" altLang="en-US">
                <a:solidFill>
                  <a:srgbClr val="FFFFFF"/>
                </a:solidFill>
                <a:latin typeface="Arial" charset="0"/>
              </a:rPr>
              <a:t>Unfortunately, dispersion (the property of materials to have a refractive index that varies with frequency) prevents this from ever happening.</a:t>
            </a:r>
          </a:p>
        </p:txBody>
      </p:sp>
      <p:sp>
        <p:nvSpPr>
          <p:cNvPr id="19462" name="Text Box 16"/>
          <p:cNvSpPr txBox="1">
            <a:spLocks noChangeArrowheads="1"/>
          </p:cNvSpPr>
          <p:nvPr/>
        </p:nvSpPr>
        <p:spPr bwMode="auto">
          <a:xfrm>
            <a:off x="596900" y="1636713"/>
            <a:ext cx="4641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eaLnBrk="1" hangingPunct="1">
              <a:spcBef>
                <a:spcPct val="0"/>
              </a:spcBef>
            </a:pPr>
            <a:r>
              <a:rPr lang="en-US" altLang="en-US">
                <a:solidFill>
                  <a:srgbClr val="FFFFFF"/>
                </a:solidFill>
                <a:latin typeface="Arial" charset="0"/>
              </a:rPr>
              <a:t>The phase-matching condition for SHG:</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420688" y="1349375"/>
            <a:ext cx="8302625" cy="44418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spcBef>
                <a:spcPct val="20000"/>
              </a:spcBef>
              <a:defRPr sz="2000">
                <a:solidFill>
                  <a:schemeClr val="tx1"/>
                </a:solidFill>
                <a:latin typeface="Arial" charset="0"/>
              </a:defRPr>
            </a:lvl1pPr>
            <a:lvl2pPr marL="742950" indent="-285750" eaLnBrk="0" hangingPunct="0">
              <a:spcBef>
                <a:spcPct val="20000"/>
              </a:spcBef>
              <a:defRPr>
                <a:solidFill>
                  <a:schemeClr val="tx1"/>
                </a:solidFill>
                <a:latin typeface="Arial" charset="0"/>
              </a:defRPr>
            </a:lvl2pPr>
            <a:lvl3pPr marL="1143000" indent="-228600" eaLnBrk="0" hangingPunct="0">
              <a:spcBef>
                <a:spcPct val="20000"/>
              </a:spcBef>
              <a:defRPr sz="1600">
                <a:solidFill>
                  <a:schemeClr val="tx1"/>
                </a:solidFill>
                <a:latin typeface="Arial" charset="0"/>
              </a:defRPr>
            </a:lvl3pPr>
            <a:lvl4pPr marL="1600200" indent="-228600" eaLnBrk="0" hangingPunct="0">
              <a:spcBef>
                <a:spcPct val="20000"/>
              </a:spcBef>
              <a:defRPr sz="1400">
                <a:solidFill>
                  <a:schemeClr val="tx1"/>
                </a:solidFill>
                <a:latin typeface="Arial" charset="0"/>
              </a:defRPr>
            </a:lvl4pPr>
            <a:lvl5pPr marL="2057400" indent="-228600" eaLnBrk="0" hangingPunct="0">
              <a:spcBef>
                <a:spcPct val="20000"/>
              </a:spcBef>
              <a:defRPr sz="1400">
                <a:solidFill>
                  <a:schemeClr val="tx1"/>
                </a:solidFill>
                <a:latin typeface="Arial" charset="0"/>
              </a:defRPr>
            </a:lvl5pPr>
            <a:lvl6pPr marL="2514600" indent="-228600" eaLnBrk="0" fontAlgn="base" hangingPunct="0">
              <a:spcBef>
                <a:spcPct val="20000"/>
              </a:spcBef>
              <a:spcAft>
                <a:spcPct val="0"/>
              </a:spcAft>
              <a:defRPr sz="1400">
                <a:solidFill>
                  <a:schemeClr val="tx1"/>
                </a:solidFill>
                <a:latin typeface="Arial" charset="0"/>
              </a:defRPr>
            </a:lvl6pPr>
            <a:lvl7pPr marL="2971800" indent="-228600" eaLnBrk="0" fontAlgn="base" hangingPunct="0">
              <a:spcBef>
                <a:spcPct val="20000"/>
              </a:spcBef>
              <a:spcAft>
                <a:spcPct val="0"/>
              </a:spcAft>
              <a:defRPr sz="1400">
                <a:solidFill>
                  <a:schemeClr val="tx1"/>
                </a:solidFill>
                <a:latin typeface="Arial" charset="0"/>
              </a:defRPr>
            </a:lvl7pPr>
            <a:lvl8pPr marL="3429000" indent="-228600" eaLnBrk="0" fontAlgn="base" hangingPunct="0">
              <a:spcBef>
                <a:spcPct val="20000"/>
              </a:spcBef>
              <a:spcAft>
                <a:spcPct val="0"/>
              </a:spcAft>
              <a:defRPr sz="1400">
                <a:solidFill>
                  <a:schemeClr val="tx1"/>
                </a:solidFill>
                <a:latin typeface="Arial" charset="0"/>
              </a:defRPr>
            </a:lvl8pPr>
            <a:lvl9pPr marL="3886200" indent="-228600" eaLnBrk="0" fontAlgn="base" hangingPunct="0">
              <a:spcBef>
                <a:spcPct val="20000"/>
              </a:spcBef>
              <a:spcAft>
                <a:spcPct val="0"/>
              </a:spcAft>
              <a:defRPr sz="1400">
                <a:solidFill>
                  <a:schemeClr val="tx1"/>
                </a:solidFill>
                <a:latin typeface="Arial" charset="0"/>
              </a:defRPr>
            </a:lvl9pPr>
          </a:lstStyle>
          <a:p>
            <a:pPr eaLnBrk="1" hangingPunct="1">
              <a:spcBef>
                <a:spcPct val="0"/>
              </a:spcBef>
            </a:pPr>
            <a:endParaRPr lang="en-US" altLang="en-US"/>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38" y="1668463"/>
            <a:ext cx="8153400" cy="407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4"/>
          <p:cNvSpPr>
            <a:spLocks noGrp="1" noChangeArrowheads="1"/>
          </p:cNvSpPr>
          <p:nvPr>
            <p:ph type="title"/>
          </p:nvPr>
        </p:nvSpPr>
        <p:spPr>
          <a:xfrm>
            <a:off x="390525" y="222250"/>
            <a:ext cx="8258175" cy="860425"/>
          </a:xfrm>
        </p:spPr>
        <p:txBody>
          <a:bodyPr/>
          <a:lstStyle/>
          <a:p>
            <a:pPr eaLnBrk="1" hangingPunct="1"/>
            <a:r>
              <a:rPr lang="en-US" altLang="en-US">
                <a:solidFill>
                  <a:srgbClr val="D60093"/>
                </a:solidFill>
              </a:rPr>
              <a:t>First Demonstration of Second-Harmonic Generation</a:t>
            </a:r>
          </a:p>
        </p:txBody>
      </p:sp>
      <p:sp>
        <p:nvSpPr>
          <p:cNvPr id="20485" name="Text Box 6"/>
          <p:cNvSpPr txBox="1">
            <a:spLocks noChangeArrowheads="1"/>
          </p:cNvSpPr>
          <p:nvPr/>
        </p:nvSpPr>
        <p:spPr bwMode="auto">
          <a:xfrm>
            <a:off x="677863" y="5872163"/>
            <a:ext cx="78517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defRPr sz="2000">
                <a:solidFill>
                  <a:schemeClr val="tx1"/>
                </a:solidFill>
                <a:latin typeface="Arial" charset="0"/>
              </a:defRPr>
            </a:lvl1pPr>
            <a:lvl2pPr marL="742950" indent="-285750" eaLnBrk="0" hangingPunct="0">
              <a:spcBef>
                <a:spcPct val="20000"/>
              </a:spcBef>
              <a:defRPr>
                <a:solidFill>
                  <a:schemeClr val="tx1"/>
                </a:solidFill>
                <a:latin typeface="Arial" charset="0"/>
              </a:defRPr>
            </a:lvl2pPr>
            <a:lvl3pPr marL="1143000" indent="-228600" eaLnBrk="0" hangingPunct="0">
              <a:spcBef>
                <a:spcPct val="20000"/>
              </a:spcBef>
              <a:defRPr sz="1600">
                <a:solidFill>
                  <a:schemeClr val="tx1"/>
                </a:solidFill>
                <a:latin typeface="Arial" charset="0"/>
              </a:defRPr>
            </a:lvl3pPr>
            <a:lvl4pPr marL="1600200" indent="-228600" eaLnBrk="0" hangingPunct="0">
              <a:spcBef>
                <a:spcPct val="20000"/>
              </a:spcBef>
              <a:defRPr sz="1400">
                <a:solidFill>
                  <a:schemeClr val="tx1"/>
                </a:solidFill>
                <a:latin typeface="Arial" charset="0"/>
              </a:defRPr>
            </a:lvl4pPr>
            <a:lvl5pPr marL="2057400" indent="-228600" eaLnBrk="0" hangingPunct="0">
              <a:spcBef>
                <a:spcPct val="20000"/>
              </a:spcBef>
              <a:defRPr sz="1400">
                <a:solidFill>
                  <a:schemeClr val="tx1"/>
                </a:solidFill>
                <a:latin typeface="Arial" charset="0"/>
              </a:defRPr>
            </a:lvl5pPr>
            <a:lvl6pPr marL="2514600" indent="-228600" eaLnBrk="0" fontAlgn="base" hangingPunct="0">
              <a:spcBef>
                <a:spcPct val="20000"/>
              </a:spcBef>
              <a:spcAft>
                <a:spcPct val="0"/>
              </a:spcAft>
              <a:defRPr sz="1400">
                <a:solidFill>
                  <a:schemeClr val="tx1"/>
                </a:solidFill>
                <a:latin typeface="Arial" charset="0"/>
              </a:defRPr>
            </a:lvl6pPr>
            <a:lvl7pPr marL="2971800" indent="-228600" eaLnBrk="0" fontAlgn="base" hangingPunct="0">
              <a:spcBef>
                <a:spcPct val="20000"/>
              </a:spcBef>
              <a:spcAft>
                <a:spcPct val="0"/>
              </a:spcAft>
              <a:defRPr sz="1400">
                <a:solidFill>
                  <a:schemeClr val="tx1"/>
                </a:solidFill>
                <a:latin typeface="Arial" charset="0"/>
              </a:defRPr>
            </a:lvl7pPr>
            <a:lvl8pPr marL="3429000" indent="-228600" eaLnBrk="0" fontAlgn="base" hangingPunct="0">
              <a:spcBef>
                <a:spcPct val="20000"/>
              </a:spcBef>
              <a:spcAft>
                <a:spcPct val="0"/>
              </a:spcAft>
              <a:defRPr sz="1400">
                <a:solidFill>
                  <a:schemeClr val="tx1"/>
                </a:solidFill>
                <a:latin typeface="Arial" charset="0"/>
              </a:defRPr>
            </a:lvl8pPr>
            <a:lvl9pPr marL="3886200" indent="-228600" eaLnBrk="0" fontAlgn="base" hangingPunct="0">
              <a:spcBef>
                <a:spcPct val="20000"/>
              </a:spcBef>
              <a:spcAft>
                <a:spcPct val="0"/>
              </a:spcAft>
              <a:defRPr sz="1400">
                <a:solidFill>
                  <a:schemeClr val="tx1"/>
                </a:solidFill>
                <a:latin typeface="Arial" charset="0"/>
              </a:defRPr>
            </a:lvl9pPr>
          </a:lstStyle>
          <a:p>
            <a:pPr eaLnBrk="1" hangingPunct="1">
              <a:spcBef>
                <a:spcPct val="0"/>
              </a:spcBef>
            </a:pPr>
            <a:r>
              <a:rPr lang="en-US" altLang="en-US"/>
              <a:t>The second-harmonic beam was very weak because the process wasn’t phase-matched.</a:t>
            </a:r>
          </a:p>
        </p:txBody>
      </p:sp>
      <p:sp>
        <p:nvSpPr>
          <p:cNvPr id="8" name="Rectangle 5"/>
          <p:cNvSpPr txBox="1">
            <a:spLocks noChangeArrowheads="1"/>
          </p:cNvSpPr>
          <p:nvPr/>
        </p:nvSpPr>
        <p:spPr bwMode="auto">
          <a:xfrm>
            <a:off x="790575" y="1395413"/>
            <a:ext cx="7178675" cy="31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lgn="l" rtl="0" eaLnBrk="0" fontAlgn="base" hangingPunct="0">
              <a:spcBef>
                <a:spcPct val="20000"/>
              </a:spcBef>
              <a:spcAft>
                <a:spcPct val="0"/>
              </a:spcAft>
              <a:defRPr sz="2000">
                <a:solidFill>
                  <a:schemeClr val="tx1"/>
                </a:solidFill>
                <a:latin typeface="+mn-lt"/>
                <a:ea typeface="+mn-ea"/>
                <a:cs typeface="+mn-cs"/>
              </a:defRPr>
            </a:lvl1pPr>
            <a:lvl2pPr marL="463550" indent="-6350" algn="l" rtl="0" eaLnBrk="0" fontAlgn="base" hangingPunct="0">
              <a:spcBef>
                <a:spcPct val="20000"/>
              </a:spcBef>
              <a:spcAft>
                <a:spcPct val="0"/>
              </a:spcAft>
              <a:defRPr>
                <a:solidFill>
                  <a:schemeClr val="tx1"/>
                </a:solidFill>
                <a:latin typeface="+mn-lt"/>
              </a:defRPr>
            </a:lvl2pPr>
            <a:lvl3pPr marL="914400" algn="l" rtl="0" eaLnBrk="0" fontAlgn="base" hangingPunct="0">
              <a:spcBef>
                <a:spcPct val="20000"/>
              </a:spcBef>
              <a:spcAft>
                <a:spcPct val="0"/>
              </a:spcAft>
              <a:defRPr sz="1600">
                <a:solidFill>
                  <a:schemeClr val="tx1"/>
                </a:solidFill>
                <a:latin typeface="+mn-lt"/>
              </a:defRPr>
            </a:lvl3pPr>
            <a:lvl4pPr marL="1377950" indent="-6350" algn="l" rtl="0" eaLnBrk="0" fontAlgn="base" hangingPunct="0">
              <a:spcBef>
                <a:spcPct val="20000"/>
              </a:spcBef>
              <a:spcAft>
                <a:spcPct val="0"/>
              </a:spcAft>
              <a:defRPr sz="1400">
                <a:solidFill>
                  <a:schemeClr val="tx1"/>
                </a:solidFill>
                <a:latin typeface="+mn-lt"/>
              </a:defRPr>
            </a:lvl4pPr>
            <a:lvl5pPr marL="1828800" algn="l" rtl="0" eaLnBrk="0" fontAlgn="base" hangingPunct="0">
              <a:spcBef>
                <a:spcPct val="20000"/>
              </a:spcBef>
              <a:spcAft>
                <a:spcPct val="0"/>
              </a:spcAft>
              <a:defRPr sz="1400">
                <a:solidFill>
                  <a:schemeClr val="tx1"/>
                </a:solidFill>
                <a:latin typeface="+mn-lt"/>
              </a:defRPr>
            </a:lvl5pPr>
            <a:lvl6pPr marL="2286000" algn="l" rtl="0" fontAlgn="base">
              <a:spcBef>
                <a:spcPct val="20000"/>
              </a:spcBef>
              <a:spcAft>
                <a:spcPct val="0"/>
              </a:spcAft>
              <a:defRPr sz="1400">
                <a:solidFill>
                  <a:schemeClr val="tx1"/>
                </a:solidFill>
                <a:latin typeface="+mn-lt"/>
              </a:defRPr>
            </a:lvl6pPr>
            <a:lvl7pPr marL="2743200" algn="l" rtl="0" fontAlgn="base">
              <a:spcBef>
                <a:spcPct val="20000"/>
              </a:spcBef>
              <a:spcAft>
                <a:spcPct val="0"/>
              </a:spcAft>
              <a:defRPr sz="1400">
                <a:solidFill>
                  <a:schemeClr val="tx1"/>
                </a:solidFill>
                <a:latin typeface="+mn-lt"/>
              </a:defRPr>
            </a:lvl7pPr>
            <a:lvl8pPr marL="3200400" algn="l" rtl="0" fontAlgn="base">
              <a:spcBef>
                <a:spcPct val="20000"/>
              </a:spcBef>
              <a:spcAft>
                <a:spcPct val="0"/>
              </a:spcAft>
              <a:defRPr sz="1400">
                <a:solidFill>
                  <a:schemeClr val="tx1"/>
                </a:solidFill>
                <a:latin typeface="+mn-lt"/>
              </a:defRPr>
            </a:lvl8pPr>
            <a:lvl9pPr marL="3657600" algn="l" rtl="0" fontAlgn="base">
              <a:spcBef>
                <a:spcPct val="20000"/>
              </a:spcBef>
              <a:spcAft>
                <a:spcPct val="0"/>
              </a:spcAft>
              <a:defRPr sz="1400">
                <a:solidFill>
                  <a:schemeClr val="tx1"/>
                </a:solidFill>
                <a:latin typeface="+mn-lt"/>
              </a:defRPr>
            </a:lvl9pPr>
          </a:lstStyle>
          <a:p>
            <a:pPr eaLnBrk="1" hangingPunct="1">
              <a:defRPr/>
            </a:pPr>
            <a:r>
              <a:rPr lang="en-US" altLang="en-US" kern="0" smtClean="0"/>
              <a:t>P.A. Franken, et al, Physical Review Letters 7, p. 118 (1961)</a:t>
            </a:r>
            <a:endParaRPr lang="en-US" altLang="en-US" kern="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a:solidFill>
                  <a:srgbClr val="66FF66"/>
                </a:solidFill>
              </a:rPr>
              <a:t>First Demonstration of SHG:  The Data</a:t>
            </a:r>
          </a:p>
        </p:txBody>
      </p:sp>
      <p:pic>
        <p:nvPicPr>
          <p:cNvPr id="21507" name="Picture 3" descr="PRL-first-SH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400" y="2473325"/>
            <a:ext cx="6996113"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4"/>
          <p:cNvSpPr txBox="1">
            <a:spLocks noChangeArrowheads="1"/>
          </p:cNvSpPr>
          <p:nvPr/>
        </p:nvSpPr>
        <p:spPr bwMode="auto">
          <a:xfrm>
            <a:off x="536575" y="1060450"/>
            <a:ext cx="3730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defRPr sz="2000">
                <a:solidFill>
                  <a:schemeClr val="tx1"/>
                </a:solidFill>
                <a:latin typeface="Arial" charset="0"/>
              </a:defRPr>
            </a:lvl1pPr>
            <a:lvl2pPr marL="742950" indent="-285750" eaLnBrk="0" hangingPunct="0">
              <a:spcBef>
                <a:spcPct val="20000"/>
              </a:spcBef>
              <a:defRPr>
                <a:solidFill>
                  <a:schemeClr val="tx1"/>
                </a:solidFill>
                <a:latin typeface="Arial" charset="0"/>
              </a:defRPr>
            </a:lvl2pPr>
            <a:lvl3pPr marL="1143000" indent="-228600" eaLnBrk="0" hangingPunct="0">
              <a:spcBef>
                <a:spcPct val="20000"/>
              </a:spcBef>
              <a:defRPr sz="1600">
                <a:solidFill>
                  <a:schemeClr val="tx1"/>
                </a:solidFill>
                <a:latin typeface="Arial" charset="0"/>
              </a:defRPr>
            </a:lvl3pPr>
            <a:lvl4pPr marL="1600200" indent="-228600" eaLnBrk="0" hangingPunct="0">
              <a:spcBef>
                <a:spcPct val="20000"/>
              </a:spcBef>
              <a:defRPr sz="1400">
                <a:solidFill>
                  <a:schemeClr val="tx1"/>
                </a:solidFill>
                <a:latin typeface="Arial" charset="0"/>
              </a:defRPr>
            </a:lvl4pPr>
            <a:lvl5pPr marL="2057400" indent="-228600" eaLnBrk="0" hangingPunct="0">
              <a:spcBef>
                <a:spcPct val="20000"/>
              </a:spcBef>
              <a:defRPr sz="1400">
                <a:solidFill>
                  <a:schemeClr val="tx1"/>
                </a:solidFill>
                <a:latin typeface="Arial" charset="0"/>
              </a:defRPr>
            </a:lvl5pPr>
            <a:lvl6pPr marL="2514600" indent="-228600" eaLnBrk="0" fontAlgn="base" hangingPunct="0">
              <a:spcBef>
                <a:spcPct val="20000"/>
              </a:spcBef>
              <a:spcAft>
                <a:spcPct val="0"/>
              </a:spcAft>
              <a:defRPr sz="1400">
                <a:solidFill>
                  <a:schemeClr val="tx1"/>
                </a:solidFill>
                <a:latin typeface="Arial" charset="0"/>
              </a:defRPr>
            </a:lvl6pPr>
            <a:lvl7pPr marL="2971800" indent="-228600" eaLnBrk="0" fontAlgn="base" hangingPunct="0">
              <a:spcBef>
                <a:spcPct val="20000"/>
              </a:spcBef>
              <a:spcAft>
                <a:spcPct val="0"/>
              </a:spcAft>
              <a:defRPr sz="1400">
                <a:solidFill>
                  <a:schemeClr val="tx1"/>
                </a:solidFill>
                <a:latin typeface="Arial" charset="0"/>
              </a:defRPr>
            </a:lvl7pPr>
            <a:lvl8pPr marL="3429000" indent="-228600" eaLnBrk="0" fontAlgn="base" hangingPunct="0">
              <a:spcBef>
                <a:spcPct val="20000"/>
              </a:spcBef>
              <a:spcAft>
                <a:spcPct val="0"/>
              </a:spcAft>
              <a:defRPr sz="1400">
                <a:solidFill>
                  <a:schemeClr val="tx1"/>
                </a:solidFill>
                <a:latin typeface="Arial" charset="0"/>
              </a:defRPr>
            </a:lvl8pPr>
            <a:lvl9pPr marL="3886200" indent="-228600" eaLnBrk="0" fontAlgn="base" hangingPunct="0">
              <a:spcBef>
                <a:spcPct val="20000"/>
              </a:spcBef>
              <a:spcAft>
                <a:spcPct val="0"/>
              </a:spcAft>
              <a:defRPr sz="1400">
                <a:solidFill>
                  <a:schemeClr val="tx1"/>
                </a:solidFill>
                <a:latin typeface="Arial" charset="0"/>
              </a:defRPr>
            </a:lvl9pPr>
          </a:lstStyle>
          <a:p>
            <a:pPr eaLnBrk="1" hangingPunct="1">
              <a:spcBef>
                <a:spcPct val="50000"/>
              </a:spcBef>
            </a:pPr>
            <a:r>
              <a:rPr lang="en-US" altLang="en-US"/>
              <a:t>The actual published result…</a:t>
            </a:r>
          </a:p>
        </p:txBody>
      </p:sp>
      <p:sp>
        <p:nvSpPr>
          <p:cNvPr id="21509" name="Text Box 5"/>
          <p:cNvSpPr txBox="1">
            <a:spLocks noChangeArrowheads="1"/>
          </p:cNvSpPr>
          <p:nvPr/>
        </p:nvSpPr>
        <p:spPr bwMode="auto">
          <a:xfrm>
            <a:off x="5905500" y="1808163"/>
            <a:ext cx="1814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defRPr sz="2000">
                <a:solidFill>
                  <a:schemeClr val="tx1"/>
                </a:solidFill>
                <a:latin typeface="Arial" charset="0"/>
              </a:defRPr>
            </a:lvl1pPr>
            <a:lvl2pPr marL="742950" indent="-285750" eaLnBrk="0" hangingPunct="0">
              <a:spcBef>
                <a:spcPct val="20000"/>
              </a:spcBef>
              <a:defRPr>
                <a:solidFill>
                  <a:schemeClr val="tx1"/>
                </a:solidFill>
                <a:latin typeface="Arial" charset="0"/>
              </a:defRPr>
            </a:lvl2pPr>
            <a:lvl3pPr marL="1143000" indent="-228600" eaLnBrk="0" hangingPunct="0">
              <a:spcBef>
                <a:spcPct val="20000"/>
              </a:spcBef>
              <a:defRPr sz="1600">
                <a:solidFill>
                  <a:schemeClr val="tx1"/>
                </a:solidFill>
                <a:latin typeface="Arial" charset="0"/>
              </a:defRPr>
            </a:lvl3pPr>
            <a:lvl4pPr marL="1600200" indent="-228600" eaLnBrk="0" hangingPunct="0">
              <a:spcBef>
                <a:spcPct val="20000"/>
              </a:spcBef>
              <a:defRPr sz="1400">
                <a:solidFill>
                  <a:schemeClr val="tx1"/>
                </a:solidFill>
                <a:latin typeface="Arial" charset="0"/>
              </a:defRPr>
            </a:lvl4pPr>
            <a:lvl5pPr marL="2057400" indent="-228600" eaLnBrk="0" hangingPunct="0">
              <a:spcBef>
                <a:spcPct val="20000"/>
              </a:spcBef>
              <a:defRPr sz="1400">
                <a:solidFill>
                  <a:schemeClr val="tx1"/>
                </a:solidFill>
                <a:latin typeface="Arial" charset="0"/>
              </a:defRPr>
            </a:lvl5pPr>
            <a:lvl6pPr marL="2514600" indent="-228600" eaLnBrk="0" fontAlgn="base" hangingPunct="0">
              <a:spcBef>
                <a:spcPct val="20000"/>
              </a:spcBef>
              <a:spcAft>
                <a:spcPct val="0"/>
              </a:spcAft>
              <a:defRPr sz="1400">
                <a:solidFill>
                  <a:schemeClr val="tx1"/>
                </a:solidFill>
                <a:latin typeface="Arial" charset="0"/>
              </a:defRPr>
            </a:lvl6pPr>
            <a:lvl7pPr marL="2971800" indent="-228600" eaLnBrk="0" fontAlgn="base" hangingPunct="0">
              <a:spcBef>
                <a:spcPct val="20000"/>
              </a:spcBef>
              <a:spcAft>
                <a:spcPct val="0"/>
              </a:spcAft>
              <a:defRPr sz="1400">
                <a:solidFill>
                  <a:schemeClr val="tx1"/>
                </a:solidFill>
                <a:latin typeface="Arial" charset="0"/>
              </a:defRPr>
            </a:lvl7pPr>
            <a:lvl8pPr marL="3429000" indent="-228600" eaLnBrk="0" fontAlgn="base" hangingPunct="0">
              <a:spcBef>
                <a:spcPct val="20000"/>
              </a:spcBef>
              <a:spcAft>
                <a:spcPct val="0"/>
              </a:spcAft>
              <a:defRPr sz="1400">
                <a:solidFill>
                  <a:schemeClr val="tx1"/>
                </a:solidFill>
                <a:latin typeface="Arial" charset="0"/>
              </a:defRPr>
            </a:lvl8pPr>
            <a:lvl9pPr marL="3886200" indent="-228600" eaLnBrk="0" fontAlgn="base" hangingPunct="0">
              <a:spcBef>
                <a:spcPct val="20000"/>
              </a:spcBef>
              <a:spcAft>
                <a:spcPct val="0"/>
              </a:spcAft>
              <a:defRPr sz="1400">
                <a:solidFill>
                  <a:schemeClr val="tx1"/>
                </a:solidFill>
                <a:latin typeface="Arial" charset="0"/>
              </a:defRPr>
            </a:lvl9pPr>
          </a:lstStyle>
          <a:p>
            <a:pPr eaLnBrk="1" hangingPunct="1">
              <a:spcBef>
                <a:spcPct val="50000"/>
              </a:spcBef>
            </a:pPr>
            <a:r>
              <a:rPr lang="en-US" altLang="en-US" b="1">
                <a:solidFill>
                  <a:srgbClr val="FF0000"/>
                </a:solidFill>
              </a:rPr>
              <a:t>Input beam</a:t>
            </a:r>
          </a:p>
        </p:txBody>
      </p:sp>
      <p:sp>
        <p:nvSpPr>
          <p:cNvPr id="21510" name="Line 6"/>
          <p:cNvSpPr>
            <a:spLocks noChangeShapeType="1"/>
          </p:cNvSpPr>
          <p:nvPr/>
        </p:nvSpPr>
        <p:spPr bwMode="auto">
          <a:xfrm>
            <a:off x="6675438" y="2136775"/>
            <a:ext cx="0" cy="885825"/>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511" name="Text Box 7"/>
          <p:cNvSpPr txBox="1">
            <a:spLocks noChangeArrowheads="1"/>
          </p:cNvSpPr>
          <p:nvPr/>
        </p:nvSpPr>
        <p:spPr bwMode="auto">
          <a:xfrm>
            <a:off x="901700" y="1808163"/>
            <a:ext cx="30321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defRPr sz="2000">
                <a:solidFill>
                  <a:schemeClr val="tx1"/>
                </a:solidFill>
                <a:latin typeface="Arial" charset="0"/>
              </a:defRPr>
            </a:lvl1pPr>
            <a:lvl2pPr marL="742950" indent="-285750" eaLnBrk="0" hangingPunct="0">
              <a:spcBef>
                <a:spcPct val="20000"/>
              </a:spcBef>
              <a:defRPr>
                <a:solidFill>
                  <a:schemeClr val="tx1"/>
                </a:solidFill>
                <a:latin typeface="Arial" charset="0"/>
              </a:defRPr>
            </a:lvl2pPr>
            <a:lvl3pPr marL="1143000" indent="-228600" eaLnBrk="0" hangingPunct="0">
              <a:spcBef>
                <a:spcPct val="20000"/>
              </a:spcBef>
              <a:defRPr sz="1600">
                <a:solidFill>
                  <a:schemeClr val="tx1"/>
                </a:solidFill>
                <a:latin typeface="Arial" charset="0"/>
              </a:defRPr>
            </a:lvl3pPr>
            <a:lvl4pPr marL="1600200" indent="-228600" eaLnBrk="0" hangingPunct="0">
              <a:spcBef>
                <a:spcPct val="20000"/>
              </a:spcBef>
              <a:defRPr sz="1400">
                <a:solidFill>
                  <a:schemeClr val="tx1"/>
                </a:solidFill>
                <a:latin typeface="Arial" charset="0"/>
              </a:defRPr>
            </a:lvl4pPr>
            <a:lvl5pPr marL="2057400" indent="-228600" eaLnBrk="0" hangingPunct="0">
              <a:spcBef>
                <a:spcPct val="20000"/>
              </a:spcBef>
              <a:defRPr sz="1400">
                <a:solidFill>
                  <a:schemeClr val="tx1"/>
                </a:solidFill>
                <a:latin typeface="Arial" charset="0"/>
              </a:defRPr>
            </a:lvl5pPr>
            <a:lvl6pPr marL="2514600" indent="-228600" eaLnBrk="0" fontAlgn="base" hangingPunct="0">
              <a:spcBef>
                <a:spcPct val="20000"/>
              </a:spcBef>
              <a:spcAft>
                <a:spcPct val="0"/>
              </a:spcAft>
              <a:defRPr sz="1400">
                <a:solidFill>
                  <a:schemeClr val="tx1"/>
                </a:solidFill>
                <a:latin typeface="Arial" charset="0"/>
              </a:defRPr>
            </a:lvl6pPr>
            <a:lvl7pPr marL="2971800" indent="-228600" eaLnBrk="0" fontAlgn="base" hangingPunct="0">
              <a:spcBef>
                <a:spcPct val="20000"/>
              </a:spcBef>
              <a:spcAft>
                <a:spcPct val="0"/>
              </a:spcAft>
              <a:defRPr sz="1400">
                <a:solidFill>
                  <a:schemeClr val="tx1"/>
                </a:solidFill>
                <a:latin typeface="Arial" charset="0"/>
              </a:defRPr>
            </a:lvl7pPr>
            <a:lvl8pPr marL="3429000" indent="-228600" eaLnBrk="0" fontAlgn="base" hangingPunct="0">
              <a:spcBef>
                <a:spcPct val="20000"/>
              </a:spcBef>
              <a:spcAft>
                <a:spcPct val="0"/>
              </a:spcAft>
              <a:defRPr sz="1400">
                <a:solidFill>
                  <a:schemeClr val="tx1"/>
                </a:solidFill>
                <a:latin typeface="Arial" charset="0"/>
              </a:defRPr>
            </a:lvl8pPr>
            <a:lvl9pPr marL="3886200" indent="-228600" eaLnBrk="0" fontAlgn="base" hangingPunct="0">
              <a:spcBef>
                <a:spcPct val="20000"/>
              </a:spcBef>
              <a:spcAft>
                <a:spcPct val="0"/>
              </a:spcAft>
              <a:defRPr sz="1400">
                <a:solidFill>
                  <a:schemeClr val="tx1"/>
                </a:solidFill>
                <a:latin typeface="Arial" charset="0"/>
              </a:defRPr>
            </a:lvl9pPr>
          </a:lstStyle>
          <a:p>
            <a:pPr eaLnBrk="1" hangingPunct="1">
              <a:spcBef>
                <a:spcPct val="50000"/>
              </a:spcBef>
            </a:pPr>
            <a:r>
              <a:rPr lang="en-US" altLang="en-US" b="1">
                <a:solidFill>
                  <a:srgbClr val="66FFFF"/>
                </a:solidFill>
              </a:rPr>
              <a:t>The second harmonic</a:t>
            </a:r>
          </a:p>
        </p:txBody>
      </p:sp>
      <p:sp>
        <p:nvSpPr>
          <p:cNvPr id="21512" name="Line 8"/>
          <p:cNvSpPr>
            <a:spLocks noChangeShapeType="1"/>
          </p:cNvSpPr>
          <p:nvPr/>
        </p:nvSpPr>
        <p:spPr bwMode="auto">
          <a:xfrm>
            <a:off x="2278063" y="2166938"/>
            <a:ext cx="0" cy="1089025"/>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7113" name="Text Box 9"/>
          <p:cNvSpPr txBox="1">
            <a:spLocks noChangeArrowheads="1"/>
          </p:cNvSpPr>
          <p:nvPr/>
        </p:nvSpPr>
        <p:spPr bwMode="auto">
          <a:xfrm>
            <a:off x="536575" y="5427663"/>
            <a:ext cx="7924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defRPr sz="2000">
                <a:solidFill>
                  <a:schemeClr val="tx1"/>
                </a:solidFill>
                <a:latin typeface="Arial" charset="0"/>
              </a:defRPr>
            </a:lvl1pPr>
            <a:lvl2pPr marL="742950" indent="-285750" eaLnBrk="0" hangingPunct="0">
              <a:spcBef>
                <a:spcPct val="20000"/>
              </a:spcBef>
              <a:defRPr>
                <a:solidFill>
                  <a:schemeClr val="tx1"/>
                </a:solidFill>
                <a:latin typeface="Arial" charset="0"/>
              </a:defRPr>
            </a:lvl2pPr>
            <a:lvl3pPr marL="1143000" indent="-228600" eaLnBrk="0" hangingPunct="0">
              <a:spcBef>
                <a:spcPct val="20000"/>
              </a:spcBef>
              <a:defRPr sz="1600">
                <a:solidFill>
                  <a:schemeClr val="tx1"/>
                </a:solidFill>
                <a:latin typeface="Arial" charset="0"/>
              </a:defRPr>
            </a:lvl3pPr>
            <a:lvl4pPr marL="1600200" indent="-228600" eaLnBrk="0" hangingPunct="0">
              <a:spcBef>
                <a:spcPct val="20000"/>
              </a:spcBef>
              <a:defRPr sz="1400">
                <a:solidFill>
                  <a:schemeClr val="tx1"/>
                </a:solidFill>
                <a:latin typeface="Arial" charset="0"/>
              </a:defRPr>
            </a:lvl4pPr>
            <a:lvl5pPr marL="2057400" indent="-228600" eaLnBrk="0" hangingPunct="0">
              <a:spcBef>
                <a:spcPct val="20000"/>
              </a:spcBef>
              <a:defRPr sz="1400">
                <a:solidFill>
                  <a:schemeClr val="tx1"/>
                </a:solidFill>
                <a:latin typeface="Arial" charset="0"/>
              </a:defRPr>
            </a:lvl5pPr>
            <a:lvl6pPr marL="2514600" indent="-228600" eaLnBrk="0" fontAlgn="base" hangingPunct="0">
              <a:spcBef>
                <a:spcPct val="20000"/>
              </a:spcBef>
              <a:spcAft>
                <a:spcPct val="0"/>
              </a:spcAft>
              <a:defRPr sz="1400">
                <a:solidFill>
                  <a:schemeClr val="tx1"/>
                </a:solidFill>
                <a:latin typeface="Arial" charset="0"/>
              </a:defRPr>
            </a:lvl6pPr>
            <a:lvl7pPr marL="2971800" indent="-228600" eaLnBrk="0" fontAlgn="base" hangingPunct="0">
              <a:spcBef>
                <a:spcPct val="20000"/>
              </a:spcBef>
              <a:spcAft>
                <a:spcPct val="0"/>
              </a:spcAft>
              <a:defRPr sz="1400">
                <a:solidFill>
                  <a:schemeClr val="tx1"/>
                </a:solidFill>
                <a:latin typeface="Arial" charset="0"/>
              </a:defRPr>
            </a:lvl7pPr>
            <a:lvl8pPr marL="3429000" indent="-228600" eaLnBrk="0" fontAlgn="base" hangingPunct="0">
              <a:spcBef>
                <a:spcPct val="20000"/>
              </a:spcBef>
              <a:spcAft>
                <a:spcPct val="0"/>
              </a:spcAft>
              <a:defRPr sz="1400">
                <a:solidFill>
                  <a:schemeClr val="tx1"/>
                </a:solidFill>
                <a:latin typeface="Arial" charset="0"/>
              </a:defRPr>
            </a:lvl8pPr>
            <a:lvl9pPr marL="3886200" indent="-228600" eaLnBrk="0" fontAlgn="base" hangingPunct="0">
              <a:spcBef>
                <a:spcPct val="20000"/>
              </a:spcBef>
              <a:spcAft>
                <a:spcPct val="0"/>
              </a:spcAft>
              <a:defRPr sz="1400">
                <a:solidFill>
                  <a:schemeClr val="tx1"/>
                </a:solidFill>
                <a:latin typeface="Arial" charset="0"/>
              </a:defRPr>
            </a:lvl9pPr>
          </a:lstStyle>
          <a:p>
            <a:pPr eaLnBrk="1" hangingPunct="1">
              <a:spcBef>
                <a:spcPct val="50000"/>
              </a:spcBef>
            </a:pPr>
            <a:r>
              <a:rPr lang="en-US" altLang="en-US"/>
              <a:t>Note that the very weak spot due to the second harmonic is missing.  It was removed by an overzealous Physical Review Letters editor, who thought it was a speck of dirt.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113"/>
                                        </p:tgtEl>
                                        <p:attrNameLst>
                                          <p:attrName>style.visibility</p:attrName>
                                        </p:attrNameLst>
                                      </p:cBhvr>
                                      <p:to>
                                        <p:strVal val="visible"/>
                                      </p:to>
                                    </p:set>
                                    <p:animEffect transition="in" filter="fade">
                                      <p:cBhvr>
                                        <p:cTn id="7" dur="500"/>
                                        <p:tgtEl>
                                          <p:spTgt spid="47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a:spLocks noChangeArrowheads="1"/>
          </p:cNvSpPr>
          <p:nvPr/>
        </p:nvSpPr>
        <p:spPr bwMode="auto">
          <a:xfrm>
            <a:off x="1036638" y="4826000"/>
            <a:ext cx="2157412" cy="495300"/>
          </a:xfrm>
          <a:prstGeom prst="rect">
            <a:avLst/>
          </a:prstGeom>
          <a:solidFill>
            <a:schemeClr val="bg1"/>
          </a:solidFill>
          <a:ln w="38100">
            <a:solidFill>
              <a:srgbClr val="00FFFF"/>
            </a:solidFill>
            <a:round/>
            <a:headEnd/>
            <a:tailEnd/>
          </a:ln>
        </p:spPr>
        <p:txBody>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a:spcBef>
                <a:spcPct val="0"/>
              </a:spcBef>
            </a:pPr>
            <a:endParaRPr lang="en-US" altLang="en-US">
              <a:solidFill>
                <a:srgbClr val="000000"/>
              </a:solidFill>
            </a:endParaRPr>
          </a:p>
        </p:txBody>
      </p:sp>
      <p:sp>
        <p:nvSpPr>
          <p:cNvPr id="22531" name="Title 1"/>
          <p:cNvSpPr>
            <a:spLocks noGrp="1"/>
          </p:cNvSpPr>
          <p:nvPr>
            <p:ph type="title"/>
          </p:nvPr>
        </p:nvSpPr>
        <p:spPr>
          <a:xfrm>
            <a:off x="382588" y="246063"/>
            <a:ext cx="8461375" cy="695325"/>
          </a:xfrm>
        </p:spPr>
        <p:txBody>
          <a:bodyPr/>
          <a:lstStyle/>
          <a:p>
            <a:pPr algn="l"/>
            <a:r>
              <a:rPr lang="en-US" altLang="en-US">
                <a:solidFill>
                  <a:srgbClr val="66FFFF"/>
                </a:solidFill>
              </a:rPr>
              <a:t>Phase-Matching SHG Using Birefringence</a:t>
            </a:r>
            <a:endParaRPr lang="en-US" altLang="en-US"/>
          </a:p>
        </p:txBody>
      </p:sp>
      <p:sp>
        <p:nvSpPr>
          <p:cNvPr id="22532" name="Rectangle 4"/>
          <p:cNvSpPr>
            <a:spLocks noChangeArrowheads="1"/>
          </p:cNvSpPr>
          <p:nvPr/>
        </p:nvSpPr>
        <p:spPr bwMode="auto">
          <a:xfrm>
            <a:off x="539750" y="1149350"/>
            <a:ext cx="78676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a:lnSpc>
                <a:spcPts val="2400"/>
              </a:lnSpc>
              <a:spcBef>
                <a:spcPct val="0"/>
              </a:spcBef>
            </a:pPr>
            <a:r>
              <a:rPr lang="en-US" altLang="en-US" b="1">
                <a:solidFill>
                  <a:srgbClr val="66FFFF"/>
                </a:solidFill>
              </a:rPr>
              <a:t>Birefringent</a:t>
            </a:r>
            <a:r>
              <a:rPr lang="en-US" altLang="en-US">
                <a:solidFill>
                  <a:srgbClr val="000000"/>
                </a:solidFill>
              </a:rPr>
              <a:t> materials have different refractive indices for different </a:t>
            </a:r>
          </a:p>
          <a:p>
            <a:pPr>
              <a:lnSpc>
                <a:spcPts val="2400"/>
              </a:lnSpc>
              <a:spcBef>
                <a:spcPct val="0"/>
              </a:spcBef>
            </a:pPr>
            <a:r>
              <a:rPr lang="en-US" altLang="en-US">
                <a:solidFill>
                  <a:srgbClr val="000000"/>
                </a:solidFill>
              </a:rPr>
              <a:t>polarizations. </a:t>
            </a:r>
            <a:r>
              <a:rPr lang="en-US" altLang="en-US" b="1">
                <a:solidFill>
                  <a:srgbClr val="9900CC"/>
                </a:solidFill>
              </a:rPr>
              <a:t>Ordinary</a:t>
            </a:r>
            <a:r>
              <a:rPr lang="en-US" altLang="en-US">
                <a:solidFill>
                  <a:srgbClr val="000000"/>
                </a:solidFill>
              </a:rPr>
              <a:t> and </a:t>
            </a:r>
            <a:r>
              <a:rPr lang="en-US" altLang="en-US" b="1">
                <a:solidFill>
                  <a:srgbClr val="FF0000"/>
                </a:solidFill>
              </a:rPr>
              <a:t>extraordinary</a:t>
            </a:r>
            <a:r>
              <a:rPr lang="en-US" altLang="en-US">
                <a:solidFill>
                  <a:srgbClr val="000000"/>
                </a:solidFill>
              </a:rPr>
              <a:t> refractive indices</a:t>
            </a:r>
          </a:p>
          <a:p>
            <a:pPr>
              <a:lnSpc>
                <a:spcPts val="2400"/>
              </a:lnSpc>
              <a:spcBef>
                <a:spcPct val="0"/>
              </a:spcBef>
            </a:pPr>
            <a:r>
              <a:rPr lang="en-US" altLang="en-US">
                <a:solidFill>
                  <a:srgbClr val="000000"/>
                </a:solidFill>
              </a:rPr>
              <a:t>can be different by up to ~0.1 for SHG crystals. </a:t>
            </a:r>
          </a:p>
        </p:txBody>
      </p:sp>
      <p:sp>
        <p:nvSpPr>
          <p:cNvPr id="7" name="Rectangle 6"/>
          <p:cNvSpPr>
            <a:spLocks noChangeArrowheads="1"/>
          </p:cNvSpPr>
          <p:nvPr/>
        </p:nvSpPr>
        <p:spPr bwMode="auto">
          <a:xfrm>
            <a:off x="539750" y="2476500"/>
            <a:ext cx="329565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a:lnSpc>
                <a:spcPts val="2400"/>
              </a:lnSpc>
              <a:spcBef>
                <a:spcPct val="0"/>
              </a:spcBef>
            </a:pPr>
            <a:r>
              <a:rPr lang="en-US" altLang="en-US">
                <a:solidFill>
                  <a:srgbClr val="000000"/>
                </a:solidFill>
              </a:rPr>
              <a:t>We can now satisfy the </a:t>
            </a:r>
          </a:p>
          <a:p>
            <a:pPr>
              <a:lnSpc>
                <a:spcPts val="2400"/>
              </a:lnSpc>
              <a:spcBef>
                <a:spcPct val="0"/>
              </a:spcBef>
            </a:pPr>
            <a:r>
              <a:rPr lang="en-US" altLang="en-US">
                <a:solidFill>
                  <a:srgbClr val="000000"/>
                </a:solidFill>
              </a:rPr>
              <a:t>phase-matching condition.</a:t>
            </a:r>
          </a:p>
          <a:p>
            <a:pPr>
              <a:lnSpc>
                <a:spcPts val="2400"/>
              </a:lnSpc>
              <a:spcBef>
                <a:spcPct val="0"/>
              </a:spcBef>
            </a:pPr>
            <a:endParaRPr lang="en-US" altLang="en-US">
              <a:solidFill>
                <a:srgbClr val="000000"/>
              </a:solidFill>
            </a:endParaRPr>
          </a:p>
          <a:p>
            <a:pPr>
              <a:lnSpc>
                <a:spcPts val="2400"/>
              </a:lnSpc>
              <a:spcBef>
                <a:spcPct val="0"/>
              </a:spcBef>
            </a:pPr>
            <a:r>
              <a:rPr lang="en-US" altLang="en-US">
                <a:solidFill>
                  <a:srgbClr val="000000"/>
                </a:solidFill>
              </a:rPr>
              <a:t>Use the</a:t>
            </a:r>
            <a:r>
              <a:rPr lang="en-US" altLang="en-US">
                <a:solidFill>
                  <a:srgbClr val="CC99FF"/>
                </a:solidFill>
              </a:rPr>
              <a:t> </a:t>
            </a:r>
            <a:r>
              <a:rPr lang="en-US" altLang="en-US" b="1">
                <a:solidFill>
                  <a:srgbClr val="FF0000"/>
                </a:solidFill>
              </a:rPr>
              <a:t>extraordinary polarization for </a:t>
            </a:r>
            <a:r>
              <a:rPr lang="en-US" altLang="en-US" b="1" i="1">
                <a:solidFill>
                  <a:srgbClr val="FF0000"/>
                </a:solidFill>
                <a:latin typeface="Symbol" charset="2"/>
              </a:rPr>
              <a:t>w</a:t>
            </a:r>
            <a:r>
              <a:rPr lang="en-US" altLang="en-US">
                <a:solidFill>
                  <a:srgbClr val="CC99FF"/>
                </a:solidFill>
              </a:rPr>
              <a:t> </a:t>
            </a:r>
            <a:r>
              <a:rPr lang="en-US" altLang="en-US">
                <a:solidFill>
                  <a:srgbClr val="000000"/>
                </a:solidFill>
              </a:rPr>
              <a:t>and the</a:t>
            </a:r>
            <a:r>
              <a:rPr lang="en-US" altLang="en-US">
                <a:solidFill>
                  <a:srgbClr val="CC99FF"/>
                </a:solidFill>
              </a:rPr>
              <a:t> </a:t>
            </a:r>
            <a:r>
              <a:rPr lang="en-US" altLang="en-US" b="1">
                <a:solidFill>
                  <a:srgbClr val="9900CC"/>
                </a:solidFill>
              </a:rPr>
              <a:t>ordinary for 2</a:t>
            </a:r>
            <a:r>
              <a:rPr lang="en-US" altLang="en-US" b="1" i="1">
                <a:solidFill>
                  <a:srgbClr val="9900CC"/>
                </a:solidFill>
                <a:latin typeface="Symbol" charset="2"/>
              </a:rPr>
              <a:t>w</a:t>
            </a:r>
            <a:r>
              <a:rPr lang="en-US" altLang="en-US">
                <a:solidFill>
                  <a:srgbClr val="000000"/>
                </a:solidFill>
              </a:rPr>
              <a:t>.</a:t>
            </a:r>
          </a:p>
        </p:txBody>
      </p:sp>
      <p:sp>
        <p:nvSpPr>
          <p:cNvPr id="8" name="Rectangle 2"/>
          <p:cNvSpPr>
            <a:spLocks noChangeArrowheads="1"/>
          </p:cNvSpPr>
          <p:nvPr/>
        </p:nvSpPr>
        <p:spPr bwMode="auto">
          <a:xfrm>
            <a:off x="4022725" y="2651125"/>
            <a:ext cx="3090863" cy="27860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eaLnBrk="1" hangingPunct="1">
              <a:spcBef>
                <a:spcPct val="0"/>
              </a:spcBef>
            </a:pPr>
            <a:endParaRPr lang="en-US" altLang="en-US">
              <a:solidFill>
                <a:srgbClr val="000000"/>
              </a:solidFill>
            </a:endParaRPr>
          </a:p>
        </p:txBody>
      </p:sp>
      <p:sp>
        <p:nvSpPr>
          <p:cNvPr id="9" name="Line 10"/>
          <p:cNvSpPr>
            <a:spLocks noChangeShapeType="1"/>
          </p:cNvSpPr>
          <p:nvPr/>
        </p:nvSpPr>
        <p:spPr bwMode="auto">
          <a:xfrm>
            <a:off x="4438650" y="2851150"/>
            <a:ext cx="0" cy="21336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 name="Line 11"/>
          <p:cNvSpPr>
            <a:spLocks noChangeShapeType="1"/>
          </p:cNvSpPr>
          <p:nvPr/>
        </p:nvSpPr>
        <p:spPr bwMode="auto">
          <a:xfrm>
            <a:off x="4286250" y="4832350"/>
            <a:ext cx="26670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aphicFrame>
        <p:nvGraphicFramePr>
          <p:cNvPr id="11" name="Object 12"/>
          <p:cNvGraphicFramePr>
            <a:graphicFrameLocks noChangeAspect="1"/>
          </p:cNvGraphicFramePr>
          <p:nvPr/>
        </p:nvGraphicFramePr>
        <p:xfrm>
          <a:off x="4657725" y="4929188"/>
          <a:ext cx="249238" cy="228600"/>
        </p:xfrm>
        <a:graphic>
          <a:graphicData uri="http://schemas.openxmlformats.org/presentationml/2006/ole">
            <mc:AlternateContent xmlns:mc="http://schemas.openxmlformats.org/markup-compatibility/2006">
              <mc:Choice xmlns:v="urn:schemas-microsoft-com:vml" Requires="v">
                <p:oleObj spid="_x0000_s22612" name="Equation" r:id="rId3" imgW="152334" imgH="139639" progId="Equation.DSMT4">
                  <p:embed/>
                </p:oleObj>
              </mc:Choice>
              <mc:Fallback>
                <p:oleObj name="Equation" r:id="rId3" imgW="152334" imgH="139639" progId="Equation.DSMT4">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7725" y="4929188"/>
                        <a:ext cx="24923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 name="Object 13"/>
          <p:cNvGraphicFramePr>
            <a:graphicFrameLocks noChangeAspect="1"/>
          </p:cNvGraphicFramePr>
          <p:nvPr/>
        </p:nvGraphicFramePr>
        <p:xfrm>
          <a:off x="6419850" y="4865688"/>
          <a:ext cx="376238" cy="292100"/>
        </p:xfrm>
        <a:graphic>
          <a:graphicData uri="http://schemas.openxmlformats.org/presentationml/2006/ole">
            <mc:AlternateContent xmlns:mc="http://schemas.openxmlformats.org/markup-compatibility/2006">
              <mc:Choice xmlns:v="urn:schemas-microsoft-com:vml" Requires="v">
                <p:oleObj spid="_x0000_s22613" name="Equation" r:id="rId5" imgW="228402" imgH="177646" progId="Equation.DSMT4">
                  <p:embed/>
                </p:oleObj>
              </mc:Choice>
              <mc:Fallback>
                <p:oleObj name="Equation" r:id="rId5" imgW="228402" imgH="177646" progId="Equation.DSMT4">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9850" y="4865688"/>
                        <a:ext cx="376238"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 name="Text Box 14"/>
          <p:cNvSpPr txBox="1">
            <a:spLocks noChangeArrowheads="1"/>
          </p:cNvSpPr>
          <p:nvPr/>
        </p:nvSpPr>
        <p:spPr bwMode="auto">
          <a:xfrm>
            <a:off x="5124450" y="4984750"/>
            <a:ext cx="1143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eaLnBrk="1" hangingPunct="1">
              <a:spcBef>
                <a:spcPct val="0"/>
              </a:spcBef>
            </a:pPr>
            <a:r>
              <a:rPr lang="en-US" altLang="en-US" sz="1600">
                <a:solidFill>
                  <a:srgbClr val="000000"/>
                </a:solidFill>
              </a:rPr>
              <a:t>Frequency</a:t>
            </a:r>
          </a:p>
        </p:txBody>
      </p:sp>
      <p:sp>
        <p:nvSpPr>
          <p:cNvPr id="14" name="Line 15"/>
          <p:cNvSpPr>
            <a:spLocks noChangeShapeType="1"/>
          </p:cNvSpPr>
          <p:nvPr/>
        </p:nvSpPr>
        <p:spPr bwMode="auto">
          <a:xfrm>
            <a:off x="4819650" y="475615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 name="Line 16"/>
          <p:cNvSpPr>
            <a:spLocks noChangeShapeType="1"/>
          </p:cNvSpPr>
          <p:nvPr/>
        </p:nvSpPr>
        <p:spPr bwMode="auto">
          <a:xfrm>
            <a:off x="6572250" y="475615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 name="Arc 17"/>
          <p:cNvSpPr>
            <a:spLocks/>
          </p:cNvSpPr>
          <p:nvPr/>
        </p:nvSpPr>
        <p:spPr bwMode="auto">
          <a:xfrm flipV="1">
            <a:off x="4667250" y="3689350"/>
            <a:ext cx="1981200" cy="9906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6C18B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Text Box 18"/>
          <p:cNvSpPr txBox="1">
            <a:spLocks noChangeArrowheads="1"/>
          </p:cNvSpPr>
          <p:nvPr/>
        </p:nvSpPr>
        <p:spPr bwMode="auto">
          <a:xfrm rot="-5400000">
            <a:off x="3450431" y="3767932"/>
            <a:ext cx="16398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algn="ctr" eaLnBrk="1" hangingPunct="1">
              <a:spcBef>
                <a:spcPct val="0"/>
              </a:spcBef>
            </a:pPr>
            <a:r>
              <a:rPr lang="en-US" altLang="en-US" sz="1600">
                <a:solidFill>
                  <a:srgbClr val="000000"/>
                </a:solidFill>
              </a:rPr>
              <a:t>Refractive index</a:t>
            </a:r>
          </a:p>
        </p:txBody>
      </p:sp>
      <p:sp>
        <p:nvSpPr>
          <p:cNvPr id="18" name="Line 20"/>
          <p:cNvSpPr>
            <a:spLocks noChangeShapeType="1"/>
          </p:cNvSpPr>
          <p:nvPr/>
        </p:nvSpPr>
        <p:spPr bwMode="auto">
          <a:xfrm flipV="1">
            <a:off x="6572250" y="3917950"/>
            <a:ext cx="0" cy="91440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 name="Line 21"/>
          <p:cNvSpPr>
            <a:spLocks noChangeShapeType="1"/>
          </p:cNvSpPr>
          <p:nvPr/>
        </p:nvSpPr>
        <p:spPr bwMode="auto">
          <a:xfrm flipH="1">
            <a:off x="4438650" y="3917950"/>
            <a:ext cx="2133600"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 name="Line 22"/>
          <p:cNvSpPr>
            <a:spLocks noChangeShapeType="1"/>
          </p:cNvSpPr>
          <p:nvPr/>
        </p:nvSpPr>
        <p:spPr bwMode="auto">
          <a:xfrm flipV="1">
            <a:off x="4819650" y="3917950"/>
            <a:ext cx="0" cy="91440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1" name="Group 20"/>
          <p:cNvGrpSpPr>
            <a:grpSpLocks/>
          </p:cNvGrpSpPr>
          <p:nvPr/>
        </p:nvGrpSpPr>
        <p:grpSpPr bwMode="auto">
          <a:xfrm>
            <a:off x="4667250" y="2927350"/>
            <a:ext cx="1981200" cy="990600"/>
            <a:chOff x="4781550" y="2978150"/>
            <a:chExt cx="1981200" cy="990600"/>
          </a:xfrm>
        </p:grpSpPr>
        <p:sp>
          <p:nvSpPr>
            <p:cNvPr id="22552" name="Arc 19"/>
            <p:cNvSpPr>
              <a:spLocks/>
            </p:cNvSpPr>
            <p:nvPr/>
          </p:nvSpPr>
          <p:spPr bwMode="auto">
            <a:xfrm flipV="1">
              <a:off x="4781550" y="2978150"/>
              <a:ext cx="1981200" cy="9906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22553" name="Object 23"/>
            <p:cNvGraphicFramePr>
              <a:graphicFrameLocks noChangeAspect="1"/>
            </p:cNvGraphicFramePr>
            <p:nvPr/>
          </p:nvGraphicFramePr>
          <p:xfrm>
            <a:off x="5772150" y="3435350"/>
            <a:ext cx="282575" cy="304800"/>
          </p:xfrm>
          <a:graphic>
            <a:graphicData uri="http://schemas.openxmlformats.org/presentationml/2006/ole">
              <mc:AlternateContent xmlns:mc="http://schemas.openxmlformats.org/markup-compatibility/2006">
                <mc:Choice xmlns:v="urn:schemas-microsoft-com:vml" Requires="v">
                  <p:oleObj spid="_x0000_s22614" name="Equation" r:id="rId7" imgW="165100" imgH="177800" progId="Equation.3">
                    <p:embed/>
                  </p:oleObj>
                </mc:Choice>
                <mc:Fallback>
                  <p:oleObj name="Equation" r:id="rId7" imgW="165100" imgH="177800" progId="Equation.3">
                    <p:embed/>
                    <p:pic>
                      <p:nvPicPr>
                        <p:cNvPr id="0" name="Object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72150" y="3435350"/>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graphicFrame>
        <p:nvGraphicFramePr>
          <p:cNvPr id="24" name="Object 24"/>
          <p:cNvGraphicFramePr>
            <a:graphicFrameLocks noChangeAspect="1"/>
          </p:cNvGraphicFramePr>
          <p:nvPr/>
        </p:nvGraphicFramePr>
        <p:xfrm>
          <a:off x="5657850" y="4103688"/>
          <a:ext cx="282575" cy="392112"/>
        </p:xfrm>
        <a:graphic>
          <a:graphicData uri="http://schemas.openxmlformats.org/presentationml/2006/ole">
            <mc:AlternateContent xmlns:mc="http://schemas.openxmlformats.org/markup-compatibility/2006">
              <mc:Choice xmlns:v="urn:schemas-microsoft-com:vml" Requires="v">
                <p:oleObj spid="_x0000_s22615" name="Equation" r:id="rId9" imgW="165028" imgH="228501" progId="Equation.DSMT4">
                  <p:embed/>
                </p:oleObj>
              </mc:Choice>
              <mc:Fallback>
                <p:oleObj name="Equation" r:id="rId9" imgW="165028" imgH="228501" progId="Equation.DSMT4">
                  <p:embed/>
                  <p:pic>
                    <p:nvPicPr>
                      <p:cNvPr id="0" name="Object 2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57850" y="4103688"/>
                        <a:ext cx="282575"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5" name="Text Box 25"/>
          <p:cNvSpPr txBox="1">
            <a:spLocks noChangeArrowheads="1"/>
          </p:cNvSpPr>
          <p:nvPr/>
        </p:nvSpPr>
        <p:spPr bwMode="auto">
          <a:xfrm>
            <a:off x="7143750" y="2955925"/>
            <a:ext cx="1568450"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eaLnBrk="1" hangingPunct="1">
              <a:lnSpc>
                <a:spcPts val="2400"/>
              </a:lnSpc>
              <a:spcBef>
                <a:spcPct val="0"/>
              </a:spcBef>
            </a:pPr>
            <a:r>
              <a:rPr lang="en-US" altLang="en-US" sz="1800" i="1">
                <a:solidFill>
                  <a:srgbClr val="000000"/>
                </a:solidFill>
                <a:latin typeface="Times" charset="0"/>
              </a:rPr>
              <a:t>n</a:t>
            </a:r>
            <a:r>
              <a:rPr lang="en-US" altLang="en-US" sz="1800" i="1" baseline="-25000">
                <a:solidFill>
                  <a:srgbClr val="000000"/>
                </a:solidFill>
                <a:latin typeface="Times" charset="0"/>
              </a:rPr>
              <a:t>e</a:t>
            </a:r>
            <a:r>
              <a:rPr lang="en-US" altLang="en-US" sz="1800">
                <a:solidFill>
                  <a:srgbClr val="000000"/>
                </a:solidFill>
              </a:rPr>
              <a:t> depends on the propagation angle, so we can tune for a given </a:t>
            </a:r>
            <a:r>
              <a:rPr lang="en-US" altLang="en-US" sz="1800" i="1">
                <a:solidFill>
                  <a:srgbClr val="000000"/>
                </a:solidFill>
                <a:latin typeface="Symbol" charset="2"/>
              </a:rPr>
              <a:t>w</a:t>
            </a:r>
            <a:r>
              <a:rPr lang="en-US" altLang="en-US" sz="1800">
                <a:solidFill>
                  <a:srgbClr val="000000"/>
                </a:solidFill>
              </a:rPr>
              <a:t>.</a:t>
            </a:r>
          </a:p>
        </p:txBody>
      </p:sp>
      <p:sp>
        <p:nvSpPr>
          <p:cNvPr id="44" name="Rectangle 43"/>
          <p:cNvSpPr>
            <a:spLocks noChangeArrowheads="1"/>
          </p:cNvSpPr>
          <p:nvPr/>
        </p:nvSpPr>
        <p:spPr bwMode="auto">
          <a:xfrm>
            <a:off x="539750" y="5976938"/>
            <a:ext cx="7747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eaLnBrk="1" hangingPunct="1">
              <a:lnSpc>
                <a:spcPts val="2400"/>
              </a:lnSpc>
              <a:spcBef>
                <a:spcPct val="0"/>
              </a:spcBef>
            </a:pPr>
            <a:r>
              <a:rPr lang="en-US" altLang="en-US">
                <a:solidFill>
                  <a:srgbClr val="000000"/>
                </a:solidFill>
              </a:rPr>
              <a:t>Some crystals have </a:t>
            </a:r>
            <a:r>
              <a:rPr lang="en-US" altLang="en-US" i="1">
                <a:solidFill>
                  <a:srgbClr val="000000"/>
                </a:solidFill>
                <a:latin typeface="Times" charset="0"/>
              </a:rPr>
              <a:t>n</a:t>
            </a:r>
            <a:r>
              <a:rPr lang="en-US" altLang="en-US" i="1" baseline="-25000">
                <a:solidFill>
                  <a:srgbClr val="000000"/>
                </a:solidFill>
                <a:latin typeface="Times" charset="0"/>
              </a:rPr>
              <a:t>e</a:t>
            </a:r>
            <a:r>
              <a:rPr lang="en-US" altLang="en-US" i="1">
                <a:solidFill>
                  <a:srgbClr val="000000"/>
                </a:solidFill>
                <a:latin typeface="Times" charset="0"/>
              </a:rPr>
              <a:t> &lt; n</a:t>
            </a:r>
            <a:r>
              <a:rPr lang="en-US" altLang="en-US" i="1" baseline="-25000">
                <a:solidFill>
                  <a:srgbClr val="000000"/>
                </a:solidFill>
                <a:latin typeface="Times" charset="0"/>
              </a:rPr>
              <a:t>o</a:t>
            </a:r>
            <a:r>
              <a:rPr lang="en-US" altLang="en-US">
                <a:solidFill>
                  <a:srgbClr val="000000"/>
                </a:solidFill>
              </a:rPr>
              <a:t>, so the opposite polarizations work.</a:t>
            </a:r>
          </a:p>
        </p:txBody>
      </p:sp>
      <p:sp>
        <p:nvSpPr>
          <p:cNvPr id="45" name="TextBox 44"/>
          <p:cNvSpPr txBox="1">
            <a:spLocks noChangeArrowheads="1"/>
          </p:cNvSpPr>
          <p:nvPr/>
        </p:nvSpPr>
        <p:spPr bwMode="auto">
          <a:xfrm>
            <a:off x="1104900" y="4826000"/>
            <a:ext cx="2157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eaLnBrk="1" hangingPunct="1">
              <a:spcBef>
                <a:spcPct val="0"/>
              </a:spcBef>
            </a:pPr>
            <a:r>
              <a:rPr lang="en-US" altLang="en-US" sz="2400" i="1">
                <a:solidFill>
                  <a:srgbClr val="000000"/>
                </a:solidFill>
                <a:latin typeface="Times New Roman" charset="0"/>
                <a:ea typeface="Times New Roman" charset="0"/>
                <a:cs typeface="Times New Roman" charset="0"/>
              </a:rPr>
              <a:t>n</a:t>
            </a:r>
            <a:r>
              <a:rPr lang="en-US" altLang="en-US" sz="2400" baseline="-25000">
                <a:solidFill>
                  <a:srgbClr val="000000"/>
                </a:solidFill>
                <a:latin typeface="Times New Roman" charset="0"/>
                <a:ea typeface="Times New Roman" charset="0"/>
                <a:cs typeface="Times New Roman" charset="0"/>
              </a:rPr>
              <a:t>0</a:t>
            </a:r>
            <a:r>
              <a:rPr lang="en-US" altLang="en-US" sz="2400">
                <a:solidFill>
                  <a:srgbClr val="000000"/>
                </a:solidFill>
                <a:latin typeface="Times New Roman" charset="0"/>
                <a:ea typeface="Times New Roman" charset="0"/>
                <a:cs typeface="Times New Roman" charset="0"/>
              </a:rPr>
              <a:t>(2</a:t>
            </a:r>
            <a:r>
              <a:rPr lang="en-US" altLang="en-US" sz="2400" i="1">
                <a:solidFill>
                  <a:srgbClr val="000000"/>
                </a:solidFill>
                <a:latin typeface="Symbol" charset="2"/>
                <a:ea typeface="Times New Roman" charset="0"/>
                <a:cs typeface="Times New Roman" charset="0"/>
              </a:rPr>
              <a:t>w</a:t>
            </a:r>
            <a:r>
              <a:rPr lang="en-US" altLang="en-US" sz="2400">
                <a:solidFill>
                  <a:srgbClr val="000000"/>
                </a:solidFill>
                <a:latin typeface="Times New Roman" charset="0"/>
                <a:ea typeface="Times New Roman" charset="0"/>
                <a:cs typeface="Times New Roman" charset="0"/>
              </a:rPr>
              <a:t>) = </a:t>
            </a:r>
            <a:r>
              <a:rPr lang="en-US" altLang="en-US" sz="2400" i="1">
                <a:solidFill>
                  <a:srgbClr val="000000"/>
                </a:solidFill>
                <a:latin typeface="Times New Roman" charset="0"/>
                <a:ea typeface="Times New Roman" charset="0"/>
                <a:cs typeface="Times New Roman" charset="0"/>
              </a:rPr>
              <a:t>n</a:t>
            </a:r>
            <a:r>
              <a:rPr lang="en-US" altLang="en-US" sz="2400" i="1" baseline="-25000">
                <a:solidFill>
                  <a:srgbClr val="000000"/>
                </a:solidFill>
                <a:latin typeface="Times New Roman" charset="0"/>
                <a:ea typeface="Times New Roman" charset="0"/>
                <a:cs typeface="Times New Roman" charset="0"/>
              </a:rPr>
              <a:t>e</a:t>
            </a:r>
            <a:r>
              <a:rPr lang="en-US" altLang="en-US" sz="2400">
                <a:solidFill>
                  <a:srgbClr val="000000"/>
                </a:solidFill>
                <a:latin typeface="Times New Roman" charset="0"/>
                <a:ea typeface="Times New Roman" charset="0"/>
                <a:cs typeface="Times New Roman" charset="0"/>
              </a:rPr>
              <a:t>(</a:t>
            </a:r>
            <a:r>
              <a:rPr lang="en-US" altLang="en-US" sz="2400" i="1">
                <a:solidFill>
                  <a:srgbClr val="000000"/>
                </a:solidFill>
                <a:latin typeface="Symbol" charset="2"/>
                <a:ea typeface="Times New Roman" charset="0"/>
                <a:cs typeface="Times New Roman" charset="0"/>
              </a:rPr>
              <a:t>w</a:t>
            </a:r>
            <a:r>
              <a:rPr lang="en-US" altLang="en-US" sz="2400">
                <a:solidFill>
                  <a:srgbClr val="000000"/>
                </a:solidFill>
                <a:latin typeface="Times New Roman" charset="0"/>
                <a:ea typeface="Times New Roman" charset="0"/>
                <a:cs typeface="Times New Roman"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500"/>
                                        <p:tgtEl>
                                          <p:spTgt spid="4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500"/>
                                        <p:tgtEl>
                                          <p:spTgt spid="46"/>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500" fill="hold"/>
                                        <p:tgtEl>
                                          <p:spTgt spid="25"/>
                                        </p:tgtEl>
                                        <p:attrNameLst>
                                          <p:attrName>ppt_x</p:attrName>
                                        </p:attrNameLst>
                                      </p:cBhvr>
                                      <p:tavLst>
                                        <p:tav tm="0">
                                          <p:val>
                                            <p:strVal val="#ppt_x"/>
                                          </p:val>
                                        </p:tav>
                                        <p:tav tm="100000">
                                          <p:val>
                                            <p:strVal val="#ppt_x"/>
                                          </p:val>
                                        </p:tav>
                                      </p:tavLst>
                                    </p:anim>
                                    <p:anim calcmode="lin" valueType="num">
                                      <p:cBhvr additive="base">
                                        <p:cTn id="6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42" presetClass="path" presetSubtype="0" accel="50000" decel="50000" fill="hold" nodeType="clickEffect">
                                  <p:stCondLst>
                                    <p:cond delay="0"/>
                                  </p:stCondLst>
                                  <p:childTnLst>
                                    <p:animMotion origin="layout" path="M 1.11022E-16 -1.48148E-6 L 1.11022E-16 0.1 " pathEditMode="relative" rAng="0" ptsTypes="AA">
                                      <p:cBhvr>
                                        <p:cTn id="70" dur="2000" fill="hold"/>
                                        <p:tgtEl>
                                          <p:spTgt spid="21"/>
                                        </p:tgtEl>
                                        <p:attrNameLst>
                                          <p:attrName>ppt_x</p:attrName>
                                          <p:attrName>ppt_y</p:attrName>
                                        </p:attrNameLst>
                                      </p:cBhvr>
                                      <p:rCtr x="0" y="5000"/>
                                    </p:animMotion>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44"/>
                                        </p:tgtEl>
                                        <p:attrNameLst>
                                          <p:attrName>style.visibility</p:attrName>
                                        </p:attrNameLst>
                                      </p:cBhvr>
                                      <p:to>
                                        <p:strVal val="visible"/>
                                      </p:to>
                                    </p:set>
                                    <p:anim calcmode="lin" valueType="num">
                                      <p:cBhvr additive="base">
                                        <p:cTn id="75" dur="500" fill="hold"/>
                                        <p:tgtEl>
                                          <p:spTgt spid="44"/>
                                        </p:tgtEl>
                                        <p:attrNameLst>
                                          <p:attrName>ppt_x</p:attrName>
                                        </p:attrNameLst>
                                      </p:cBhvr>
                                      <p:tavLst>
                                        <p:tav tm="0">
                                          <p:val>
                                            <p:strVal val="#ppt_x"/>
                                          </p:val>
                                        </p:tav>
                                        <p:tav tm="100000">
                                          <p:val>
                                            <p:strVal val="#ppt_x"/>
                                          </p:val>
                                        </p:tav>
                                      </p:tavLst>
                                    </p:anim>
                                    <p:anim calcmode="lin" valueType="num">
                                      <p:cBhvr additive="base">
                                        <p:cTn id="7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8" grpId="0" animBg="1"/>
      <p:bldP spid="9" grpId="0" animBg="1"/>
      <p:bldP spid="10" grpId="0" animBg="1"/>
      <p:bldP spid="13" grpId="0"/>
      <p:bldP spid="14" grpId="0" animBg="1"/>
      <p:bldP spid="15" grpId="0" animBg="1"/>
      <p:bldP spid="16" grpId="0" animBg="1"/>
      <p:bldP spid="17" grpId="0"/>
      <p:bldP spid="18" grpId="0" animBg="1"/>
      <p:bldP spid="19" grpId="0" animBg="1"/>
      <p:bldP spid="20" grpId="0" animBg="1"/>
      <p:bldP spid="25" grpId="0"/>
      <p:bldP spid="44" grpId="0"/>
      <p:bldP spid="4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554" name="Text Box 10"/>
          <p:cNvSpPr txBox="1">
            <a:spLocks noChangeArrowheads="1"/>
          </p:cNvSpPr>
          <p:nvPr/>
        </p:nvSpPr>
        <p:spPr bwMode="auto">
          <a:xfrm>
            <a:off x="1549400" y="2479675"/>
            <a:ext cx="1327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Input beam</a:t>
            </a:r>
          </a:p>
        </p:txBody>
      </p:sp>
      <p:sp>
        <p:nvSpPr>
          <p:cNvPr id="23555" name="Rectangle 2"/>
          <p:cNvSpPr>
            <a:spLocks noGrp="1" noChangeArrowheads="1"/>
          </p:cNvSpPr>
          <p:nvPr>
            <p:ph type="title"/>
          </p:nvPr>
        </p:nvSpPr>
        <p:spPr>
          <a:xfrm>
            <a:off x="552450" y="38100"/>
            <a:ext cx="7524750" cy="838200"/>
          </a:xfrm>
        </p:spPr>
        <p:txBody>
          <a:bodyPr/>
          <a:lstStyle/>
          <a:p>
            <a:pPr algn="l" eaLnBrk="1" hangingPunct="1"/>
            <a:r>
              <a:rPr lang="en-US" altLang="en-US" sz="3200" b="1">
                <a:solidFill>
                  <a:srgbClr val="00FFFF"/>
                </a:solidFill>
              </a:rPr>
              <a:t>Light Created in Real Crystals</a:t>
            </a:r>
          </a:p>
        </p:txBody>
      </p:sp>
      <p:pic>
        <p:nvPicPr>
          <p:cNvPr id="23556" name="Picture 4" descr="Sinc^2 demo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3400" y="3559175"/>
            <a:ext cx="4022725"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Sinc^2 demo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3400" y="990600"/>
            <a:ext cx="39624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 Box 6"/>
          <p:cNvSpPr txBox="1">
            <a:spLocks noChangeArrowheads="1"/>
          </p:cNvSpPr>
          <p:nvPr/>
        </p:nvSpPr>
        <p:spPr bwMode="auto">
          <a:xfrm>
            <a:off x="609600" y="1120775"/>
            <a:ext cx="2286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Far from </a:t>
            </a:r>
          </a:p>
          <a:p>
            <a:pPr eaLnBrk="1" hangingPunct="1">
              <a:spcBef>
                <a:spcPct val="0"/>
              </a:spcBef>
              <a:buFontTx/>
              <a:buNone/>
            </a:pPr>
            <a:r>
              <a:rPr lang="en-US" altLang="en-US" sz="2000"/>
              <a:t>phase-matching:</a:t>
            </a:r>
          </a:p>
        </p:txBody>
      </p:sp>
      <p:sp>
        <p:nvSpPr>
          <p:cNvPr id="23559" name="Text Box 7"/>
          <p:cNvSpPr txBox="1">
            <a:spLocks noChangeArrowheads="1"/>
          </p:cNvSpPr>
          <p:nvPr/>
        </p:nvSpPr>
        <p:spPr bwMode="auto">
          <a:xfrm>
            <a:off x="533400" y="3711575"/>
            <a:ext cx="20605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Closer to </a:t>
            </a:r>
          </a:p>
          <a:p>
            <a:pPr eaLnBrk="1" hangingPunct="1">
              <a:spcBef>
                <a:spcPct val="0"/>
              </a:spcBef>
              <a:buFontTx/>
              <a:buNone/>
            </a:pPr>
            <a:r>
              <a:rPr lang="en-US" altLang="en-US" sz="2000"/>
              <a:t>phase-matching:</a:t>
            </a:r>
          </a:p>
        </p:txBody>
      </p:sp>
      <p:sp>
        <p:nvSpPr>
          <p:cNvPr id="23560" name="Line 9"/>
          <p:cNvSpPr>
            <a:spLocks noChangeShapeType="1"/>
          </p:cNvSpPr>
          <p:nvPr/>
        </p:nvSpPr>
        <p:spPr bwMode="auto">
          <a:xfrm>
            <a:off x="1473200" y="2339975"/>
            <a:ext cx="1524000" cy="0"/>
          </a:xfrm>
          <a:prstGeom prst="line">
            <a:avLst/>
          </a:prstGeom>
          <a:noFill/>
          <a:ln w="1270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61" name="Text Box 11"/>
          <p:cNvSpPr txBox="1">
            <a:spLocks noChangeArrowheads="1"/>
          </p:cNvSpPr>
          <p:nvPr/>
        </p:nvSpPr>
        <p:spPr bwMode="auto">
          <a:xfrm>
            <a:off x="4064000" y="1425575"/>
            <a:ext cx="1809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bg1"/>
                </a:solidFill>
              </a:rPr>
              <a:t>SHG crystal</a:t>
            </a:r>
          </a:p>
        </p:txBody>
      </p:sp>
      <p:sp>
        <p:nvSpPr>
          <p:cNvPr id="23562" name="Text Box 13"/>
          <p:cNvSpPr txBox="1">
            <a:spLocks noChangeArrowheads="1"/>
          </p:cNvSpPr>
          <p:nvPr/>
        </p:nvSpPr>
        <p:spPr bwMode="auto">
          <a:xfrm>
            <a:off x="1549400" y="5070475"/>
            <a:ext cx="1327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Input beam</a:t>
            </a:r>
          </a:p>
        </p:txBody>
      </p:sp>
      <p:sp>
        <p:nvSpPr>
          <p:cNvPr id="23563" name="Text Box 14"/>
          <p:cNvSpPr txBox="1">
            <a:spLocks noChangeArrowheads="1"/>
          </p:cNvSpPr>
          <p:nvPr/>
        </p:nvSpPr>
        <p:spPr bwMode="auto">
          <a:xfrm>
            <a:off x="4064000" y="4092575"/>
            <a:ext cx="1809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bg1"/>
                </a:solidFill>
              </a:rPr>
              <a:t>SHG crystal</a:t>
            </a:r>
          </a:p>
        </p:txBody>
      </p:sp>
      <p:sp>
        <p:nvSpPr>
          <p:cNvPr id="23564" name="Text Box 15"/>
          <p:cNvSpPr txBox="1">
            <a:spLocks noChangeArrowheads="1"/>
          </p:cNvSpPr>
          <p:nvPr/>
        </p:nvSpPr>
        <p:spPr bwMode="auto">
          <a:xfrm>
            <a:off x="762000" y="6172200"/>
            <a:ext cx="7151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Note that SH beam is brighter as phase-matching is achieved.</a:t>
            </a:r>
          </a:p>
        </p:txBody>
      </p:sp>
      <p:sp>
        <p:nvSpPr>
          <p:cNvPr id="23565" name="Line 16"/>
          <p:cNvSpPr>
            <a:spLocks noChangeShapeType="1"/>
          </p:cNvSpPr>
          <p:nvPr/>
        </p:nvSpPr>
        <p:spPr bwMode="auto">
          <a:xfrm>
            <a:off x="1473200" y="4930775"/>
            <a:ext cx="1524000" cy="0"/>
          </a:xfrm>
          <a:prstGeom prst="line">
            <a:avLst/>
          </a:prstGeom>
          <a:noFill/>
          <a:ln w="1270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66" name="Text Box 17"/>
          <p:cNvSpPr txBox="1">
            <a:spLocks noChangeArrowheads="1"/>
          </p:cNvSpPr>
          <p:nvPr/>
        </p:nvSpPr>
        <p:spPr bwMode="auto">
          <a:xfrm>
            <a:off x="7188200" y="4945063"/>
            <a:ext cx="1504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Output beam</a:t>
            </a:r>
          </a:p>
        </p:txBody>
      </p:sp>
      <p:sp>
        <p:nvSpPr>
          <p:cNvPr id="23567" name="Line 18"/>
          <p:cNvSpPr>
            <a:spLocks noChangeShapeType="1"/>
          </p:cNvSpPr>
          <p:nvPr/>
        </p:nvSpPr>
        <p:spPr bwMode="auto">
          <a:xfrm>
            <a:off x="7188200" y="4930775"/>
            <a:ext cx="1524000" cy="0"/>
          </a:xfrm>
          <a:prstGeom prst="line">
            <a:avLst/>
          </a:prstGeom>
          <a:noFill/>
          <a:ln w="76200">
            <a:solidFill>
              <a:srgbClr val="66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68" name="Text Box 19"/>
          <p:cNvSpPr txBox="1">
            <a:spLocks noChangeArrowheads="1"/>
          </p:cNvSpPr>
          <p:nvPr/>
        </p:nvSpPr>
        <p:spPr bwMode="auto">
          <a:xfrm>
            <a:off x="7112000" y="2339975"/>
            <a:ext cx="1504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Output beam</a:t>
            </a:r>
          </a:p>
        </p:txBody>
      </p:sp>
      <p:sp>
        <p:nvSpPr>
          <p:cNvPr id="23569" name="Line 20"/>
          <p:cNvSpPr>
            <a:spLocks noChangeShapeType="1"/>
          </p:cNvSpPr>
          <p:nvPr/>
        </p:nvSpPr>
        <p:spPr bwMode="auto">
          <a:xfrm>
            <a:off x="7112000" y="2325688"/>
            <a:ext cx="1524000" cy="0"/>
          </a:xfrm>
          <a:prstGeom prst="line">
            <a:avLst/>
          </a:prstGeom>
          <a:noFill/>
          <a:ln w="19050">
            <a:solidFill>
              <a:srgbClr val="66FFFF"/>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0"/>
            <a:ext cx="7772400" cy="1143000"/>
          </a:xfrm>
        </p:spPr>
        <p:txBody>
          <a:bodyPr/>
          <a:lstStyle/>
          <a:p>
            <a:pPr algn="l" eaLnBrk="1" hangingPunct="1"/>
            <a:r>
              <a:rPr lang="en-US" altLang="en-US" sz="3200" b="1">
                <a:solidFill>
                  <a:srgbClr val="FF9999"/>
                </a:solidFill>
              </a:rPr>
              <a:t>Second-Harmonic Generation</a:t>
            </a:r>
          </a:p>
        </p:txBody>
      </p:sp>
      <p:sp>
        <p:nvSpPr>
          <p:cNvPr id="24579" name="Rectangle 3"/>
          <p:cNvSpPr>
            <a:spLocks noGrp="1" noChangeArrowheads="1"/>
          </p:cNvSpPr>
          <p:nvPr>
            <p:ph type="body" idx="1"/>
          </p:nvPr>
        </p:nvSpPr>
        <p:spPr>
          <a:xfrm>
            <a:off x="685800" y="1981200"/>
            <a:ext cx="3810000" cy="3160713"/>
          </a:xfrm>
        </p:spPr>
        <p:txBody>
          <a:bodyPr/>
          <a:lstStyle/>
          <a:p>
            <a:pPr marL="0" indent="0" eaLnBrk="1" hangingPunct="1">
              <a:buFontTx/>
              <a:buNone/>
            </a:pPr>
            <a:r>
              <a:rPr lang="en-US" altLang="en-US" sz="2000">
                <a:solidFill>
                  <a:schemeClr val="bg1"/>
                </a:solidFill>
              </a:rPr>
              <a:t>SHG KDP crystals at Lawrence Livermore National Laboratory</a:t>
            </a:r>
          </a:p>
          <a:p>
            <a:pPr marL="0" indent="0" eaLnBrk="1" hangingPunct="1">
              <a:buFontTx/>
              <a:buNone/>
            </a:pPr>
            <a:endParaRPr lang="en-US" altLang="en-US" sz="2000">
              <a:solidFill>
                <a:schemeClr val="bg1"/>
              </a:solidFill>
            </a:endParaRPr>
          </a:p>
          <a:p>
            <a:pPr marL="0" indent="0" eaLnBrk="1" hangingPunct="1">
              <a:buFontTx/>
              <a:buNone/>
            </a:pPr>
            <a:r>
              <a:rPr lang="en-US" altLang="en-US" sz="2000">
                <a:solidFill>
                  <a:schemeClr val="bg1"/>
                </a:solidFill>
              </a:rPr>
              <a:t>These crystals convert as much as 80% of the input light to its second harmonic. Then additional crystals produce the third harmonic with similar efficiency!</a:t>
            </a:r>
          </a:p>
        </p:txBody>
      </p:sp>
      <p:pic>
        <p:nvPicPr>
          <p:cNvPr id="24580" name="Picture 4" descr="Huge KDP"/>
          <p:cNvPicPr>
            <a:picLocks noChangeAspect="1" noChangeArrowheads="1"/>
          </p:cNvPicPr>
          <p:nvPr/>
        </p:nvPicPr>
        <p:blipFill>
          <a:blip r:embed="rId3">
            <a:extLst>
              <a:ext uri="{28A0092B-C50C-407E-A947-70E740481C1C}">
                <a14:useLocalDpi xmlns:a14="http://schemas.microsoft.com/office/drawing/2010/main" val="0"/>
              </a:ext>
            </a:extLst>
          </a:blip>
          <a:srcRect b="543"/>
          <a:stretch>
            <a:fillRect/>
          </a:stretch>
        </p:blipFill>
        <p:spPr bwMode="auto">
          <a:xfrm>
            <a:off x="4999038" y="1219200"/>
            <a:ext cx="3429000"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C0C0"/>
        </a:solidFill>
        <a:effectLst/>
      </p:bgPr>
    </p:bg>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a:xfrm>
            <a:off x="369888" y="71438"/>
            <a:ext cx="8710612" cy="1143000"/>
          </a:xfrm>
        </p:spPr>
        <p:txBody>
          <a:bodyPr/>
          <a:lstStyle/>
          <a:p>
            <a:pPr algn="l" eaLnBrk="1" hangingPunct="1"/>
            <a:r>
              <a:rPr lang="en-US" altLang="en-US" sz="2800" b="1">
                <a:solidFill>
                  <a:schemeClr val="tx1"/>
                </a:solidFill>
              </a:rPr>
              <a:t>Difference-Frequency Generation: Optical Parametric Generation, Amplification, Oscillation</a:t>
            </a:r>
          </a:p>
        </p:txBody>
      </p:sp>
      <p:sp>
        <p:nvSpPr>
          <p:cNvPr id="25603" name="Text Box 6"/>
          <p:cNvSpPr txBox="1">
            <a:spLocks noChangeArrowheads="1"/>
          </p:cNvSpPr>
          <p:nvPr/>
        </p:nvSpPr>
        <p:spPr bwMode="auto">
          <a:xfrm>
            <a:off x="2801938" y="2651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u="sng">
              <a:solidFill>
                <a:schemeClr val="bg1"/>
              </a:solidFill>
            </a:endParaRPr>
          </a:p>
        </p:txBody>
      </p:sp>
      <p:grpSp>
        <p:nvGrpSpPr>
          <p:cNvPr id="25604" name="Group 53"/>
          <p:cNvGrpSpPr>
            <a:grpSpLocks/>
          </p:cNvGrpSpPr>
          <p:nvPr/>
        </p:nvGrpSpPr>
        <p:grpSpPr bwMode="auto">
          <a:xfrm>
            <a:off x="438150" y="1893888"/>
            <a:ext cx="3978275" cy="2058987"/>
            <a:chOff x="210" y="1193"/>
            <a:chExt cx="2506" cy="1297"/>
          </a:xfrm>
        </p:grpSpPr>
        <p:sp>
          <p:nvSpPr>
            <p:cNvPr id="25642" name="Rectangle 7"/>
            <p:cNvSpPr>
              <a:spLocks noChangeArrowheads="1"/>
            </p:cNvSpPr>
            <p:nvPr/>
          </p:nvSpPr>
          <p:spPr bwMode="auto">
            <a:xfrm>
              <a:off x="1169" y="1326"/>
              <a:ext cx="258" cy="740"/>
            </a:xfrm>
            <a:prstGeom prst="rect">
              <a:avLst/>
            </a:prstGeom>
            <a:solidFill>
              <a:schemeClr val="hlink"/>
            </a:solidFill>
            <a:ln w="9525">
              <a:miter lim="800000"/>
              <a:headEnd/>
              <a:tailEnd/>
            </a:ln>
            <a:effectLst/>
            <a:scene3d>
              <a:camera prst="legacyObliqueTopRight"/>
              <a:lightRig rig="legacyFlat3" dir="b"/>
            </a:scene3d>
            <a:sp3d extrusionH="430200" contourW="127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flatTx/>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p>
          </p:txBody>
        </p:sp>
        <p:sp>
          <p:nvSpPr>
            <p:cNvPr id="25643" name="Line 8"/>
            <p:cNvSpPr>
              <a:spLocks noChangeShapeType="1"/>
            </p:cNvSpPr>
            <p:nvPr/>
          </p:nvSpPr>
          <p:spPr bwMode="auto">
            <a:xfrm>
              <a:off x="373" y="1490"/>
              <a:ext cx="653" cy="0"/>
            </a:xfrm>
            <a:prstGeom prst="line">
              <a:avLst/>
            </a:prstGeom>
            <a:noFill/>
            <a:ln w="101600">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5644" name="Text Box 9"/>
            <p:cNvSpPr txBox="1">
              <a:spLocks noChangeArrowheads="1"/>
            </p:cNvSpPr>
            <p:nvPr/>
          </p:nvSpPr>
          <p:spPr bwMode="auto">
            <a:xfrm>
              <a:off x="530" y="1193"/>
              <a:ext cx="27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i="1">
                  <a:solidFill>
                    <a:srgbClr val="0099FF"/>
                  </a:solidFill>
                  <a:latin typeface="Symbol" charset="2"/>
                </a:rPr>
                <a:t>w</a:t>
              </a:r>
              <a:r>
                <a:rPr lang="en-US" altLang="en-US" sz="2000" baseline="-25000">
                  <a:solidFill>
                    <a:srgbClr val="0099FF"/>
                  </a:solidFill>
                  <a:latin typeface="Times New Roman" charset="0"/>
                </a:rPr>
                <a:t>1</a:t>
              </a:r>
            </a:p>
          </p:txBody>
        </p:sp>
        <p:sp>
          <p:nvSpPr>
            <p:cNvPr id="25645" name="Line 10"/>
            <p:cNvSpPr>
              <a:spLocks noChangeShapeType="1"/>
            </p:cNvSpPr>
            <p:nvPr/>
          </p:nvSpPr>
          <p:spPr bwMode="auto">
            <a:xfrm>
              <a:off x="374" y="1832"/>
              <a:ext cx="653" cy="0"/>
            </a:xfrm>
            <a:prstGeom prst="line">
              <a:avLst/>
            </a:prstGeom>
            <a:noFill/>
            <a:ln w="101600">
              <a:solidFill>
                <a:srgbClr val="99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5646" name="Text Box 11"/>
            <p:cNvSpPr txBox="1">
              <a:spLocks noChangeArrowheads="1"/>
            </p:cNvSpPr>
            <p:nvPr/>
          </p:nvSpPr>
          <p:spPr bwMode="auto">
            <a:xfrm>
              <a:off x="531" y="1535"/>
              <a:ext cx="27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i="1">
                  <a:solidFill>
                    <a:srgbClr val="9933FF"/>
                  </a:solidFill>
                  <a:latin typeface="Symbol" charset="2"/>
                </a:rPr>
                <a:t>w</a:t>
              </a:r>
              <a:r>
                <a:rPr lang="en-US" altLang="en-US" sz="2000" baseline="-25000">
                  <a:solidFill>
                    <a:srgbClr val="9933FF"/>
                  </a:solidFill>
                  <a:latin typeface="Times New Roman" charset="0"/>
                </a:rPr>
                <a:t>3</a:t>
              </a:r>
            </a:p>
          </p:txBody>
        </p:sp>
        <p:sp>
          <p:nvSpPr>
            <p:cNvPr id="25647" name="Line 12"/>
            <p:cNvSpPr>
              <a:spLocks noChangeShapeType="1"/>
            </p:cNvSpPr>
            <p:nvPr/>
          </p:nvSpPr>
          <p:spPr bwMode="auto">
            <a:xfrm>
              <a:off x="1639" y="1672"/>
              <a:ext cx="920" cy="0"/>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5648" name="Text Box 13"/>
            <p:cNvSpPr txBox="1">
              <a:spLocks noChangeArrowheads="1"/>
            </p:cNvSpPr>
            <p:nvPr/>
          </p:nvSpPr>
          <p:spPr bwMode="auto">
            <a:xfrm>
              <a:off x="1625" y="1350"/>
              <a:ext cx="92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i="1">
                  <a:solidFill>
                    <a:srgbClr val="008000"/>
                  </a:solidFill>
                  <a:latin typeface="Symbol" charset="2"/>
                </a:rPr>
                <a:t>w</a:t>
              </a:r>
              <a:r>
                <a:rPr lang="en-US" altLang="en-US" sz="2000" baseline="-25000">
                  <a:solidFill>
                    <a:srgbClr val="008000"/>
                  </a:solidFill>
                  <a:latin typeface="Times New Roman" charset="0"/>
                </a:rPr>
                <a:t>2 </a:t>
              </a:r>
              <a:r>
                <a:rPr lang="en-US" altLang="en-US" sz="2000">
                  <a:solidFill>
                    <a:srgbClr val="008000"/>
                  </a:solidFill>
                  <a:latin typeface="Times New Roman" charset="0"/>
                </a:rPr>
                <a:t>= </a:t>
              </a:r>
              <a:r>
                <a:rPr lang="en-US" altLang="en-US" sz="2000" i="1">
                  <a:solidFill>
                    <a:srgbClr val="008000"/>
                  </a:solidFill>
                  <a:latin typeface="Symbol" charset="2"/>
                </a:rPr>
                <a:t>w</a:t>
              </a:r>
              <a:r>
                <a:rPr lang="en-US" altLang="en-US" sz="2000" baseline="-25000">
                  <a:solidFill>
                    <a:srgbClr val="008000"/>
                  </a:solidFill>
                  <a:latin typeface="Times New Roman" charset="0"/>
                </a:rPr>
                <a:t>3</a:t>
              </a:r>
              <a:r>
                <a:rPr lang="en-US" altLang="en-US" sz="2000">
                  <a:solidFill>
                    <a:srgbClr val="008000"/>
                  </a:solidFill>
                  <a:latin typeface="Times New Roman" charset="0"/>
                </a:rPr>
                <a:t> </a:t>
              </a:r>
              <a:r>
                <a:rPr lang="en-US" altLang="en-US" sz="2000">
                  <a:solidFill>
                    <a:srgbClr val="008000"/>
                  </a:solidFill>
                  <a:latin typeface="Symbol" charset="2"/>
                </a:rPr>
                <a:t>-</a:t>
              </a:r>
              <a:r>
                <a:rPr lang="en-US" altLang="en-US" sz="2000">
                  <a:solidFill>
                    <a:srgbClr val="008000"/>
                  </a:solidFill>
                  <a:latin typeface="Times New Roman" charset="0"/>
                </a:rPr>
                <a:t> </a:t>
              </a:r>
              <a:r>
                <a:rPr lang="en-US" altLang="en-US" sz="2000" i="1">
                  <a:solidFill>
                    <a:srgbClr val="008000"/>
                  </a:solidFill>
                  <a:latin typeface="Symbol" charset="2"/>
                </a:rPr>
                <a:t>w</a:t>
              </a:r>
              <a:r>
                <a:rPr lang="en-US" altLang="en-US" sz="2000" baseline="-25000">
                  <a:solidFill>
                    <a:srgbClr val="008000"/>
                  </a:solidFill>
                  <a:latin typeface="Times New Roman" charset="0"/>
                </a:rPr>
                <a:t>1</a:t>
              </a:r>
            </a:p>
          </p:txBody>
        </p:sp>
        <p:sp>
          <p:nvSpPr>
            <p:cNvPr id="25649" name="Text Box 14"/>
            <p:cNvSpPr txBox="1">
              <a:spLocks noChangeArrowheads="1"/>
            </p:cNvSpPr>
            <p:nvPr/>
          </p:nvSpPr>
          <p:spPr bwMode="auto">
            <a:xfrm>
              <a:off x="210" y="2048"/>
              <a:ext cx="250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a:t>Parametric Down-Conversion</a:t>
              </a:r>
            </a:p>
            <a:p>
              <a:pPr algn="ctr" eaLnBrk="1" hangingPunct="1">
                <a:spcBef>
                  <a:spcPct val="0"/>
                </a:spcBef>
                <a:buFontTx/>
                <a:buNone/>
              </a:pPr>
              <a:r>
                <a:rPr lang="en-US" altLang="en-US" sz="2000"/>
                <a:t>(Difference-frequency generation)</a:t>
              </a:r>
            </a:p>
          </p:txBody>
        </p:sp>
      </p:grpSp>
      <p:sp>
        <p:nvSpPr>
          <p:cNvPr id="25605" name="Text Box 26"/>
          <p:cNvSpPr txBox="1">
            <a:spLocks noChangeArrowheads="1"/>
          </p:cNvSpPr>
          <p:nvPr/>
        </p:nvSpPr>
        <p:spPr bwMode="auto">
          <a:xfrm>
            <a:off x="3408363" y="5913438"/>
            <a:ext cx="15160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t>By convention:</a:t>
            </a:r>
          </a:p>
          <a:p>
            <a:pPr eaLnBrk="1" hangingPunct="1">
              <a:spcBef>
                <a:spcPct val="0"/>
              </a:spcBef>
              <a:buFontTx/>
              <a:buNone/>
            </a:pPr>
            <a:r>
              <a:rPr lang="en-US" altLang="en-US" sz="1600" i="1">
                <a:latin typeface="Symbol" charset="2"/>
              </a:rPr>
              <a:t>w</a:t>
            </a:r>
            <a:r>
              <a:rPr lang="en-US" altLang="en-US" sz="1600" i="1" baseline="-25000">
                <a:latin typeface="Times New Roman" charset="0"/>
              </a:rPr>
              <a:t>signal</a:t>
            </a:r>
            <a:r>
              <a:rPr lang="en-US" altLang="en-US" sz="1600">
                <a:latin typeface="Times New Roman" charset="0"/>
              </a:rPr>
              <a:t> </a:t>
            </a:r>
            <a:r>
              <a:rPr lang="en-US" altLang="en-US" sz="1600">
                <a:latin typeface="Symbol" charset="2"/>
              </a:rPr>
              <a:t>&gt;</a:t>
            </a:r>
            <a:r>
              <a:rPr lang="en-US" altLang="en-US" sz="1600">
                <a:latin typeface="Times New Roman" charset="0"/>
              </a:rPr>
              <a:t> </a:t>
            </a:r>
            <a:r>
              <a:rPr lang="en-US" altLang="en-US" sz="1600" i="1">
                <a:latin typeface="Symbol" charset="2"/>
              </a:rPr>
              <a:t>w</a:t>
            </a:r>
            <a:r>
              <a:rPr lang="en-US" altLang="en-US" sz="1600" i="1" baseline="-25000">
                <a:latin typeface="Times New Roman" charset="0"/>
              </a:rPr>
              <a:t>idler</a:t>
            </a:r>
          </a:p>
        </p:txBody>
      </p:sp>
      <p:grpSp>
        <p:nvGrpSpPr>
          <p:cNvPr id="25606" name="Group 52"/>
          <p:cNvGrpSpPr>
            <a:grpSpLocks/>
          </p:cNvGrpSpPr>
          <p:nvPr/>
        </p:nvGrpSpPr>
        <p:grpSpPr bwMode="auto">
          <a:xfrm>
            <a:off x="5191125" y="1808163"/>
            <a:ext cx="3013075" cy="2171700"/>
            <a:chOff x="366" y="2791"/>
            <a:chExt cx="1898" cy="1368"/>
          </a:xfrm>
        </p:grpSpPr>
        <p:sp>
          <p:nvSpPr>
            <p:cNvPr id="25632" name="Rectangle 28"/>
            <p:cNvSpPr>
              <a:spLocks noChangeArrowheads="1"/>
            </p:cNvSpPr>
            <p:nvPr/>
          </p:nvSpPr>
          <p:spPr bwMode="auto">
            <a:xfrm>
              <a:off x="1169" y="2975"/>
              <a:ext cx="258" cy="740"/>
            </a:xfrm>
            <a:prstGeom prst="rect">
              <a:avLst/>
            </a:prstGeom>
            <a:solidFill>
              <a:schemeClr val="hlink"/>
            </a:solidFill>
            <a:ln w="9525">
              <a:miter lim="800000"/>
              <a:headEnd/>
              <a:tailEnd/>
            </a:ln>
            <a:effectLst/>
            <a:scene3d>
              <a:camera prst="legacyObliqueTopRight"/>
              <a:lightRig rig="legacyFlat3" dir="b"/>
            </a:scene3d>
            <a:sp3d extrusionH="430200" contourW="127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flatTx/>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p>
          </p:txBody>
        </p:sp>
        <p:sp>
          <p:nvSpPr>
            <p:cNvPr id="25633" name="Line 29"/>
            <p:cNvSpPr>
              <a:spLocks noChangeShapeType="1"/>
            </p:cNvSpPr>
            <p:nvPr/>
          </p:nvSpPr>
          <p:spPr bwMode="auto">
            <a:xfrm>
              <a:off x="1601" y="3503"/>
              <a:ext cx="653" cy="0"/>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5634" name="Text Box 30"/>
            <p:cNvSpPr txBox="1">
              <a:spLocks noChangeArrowheads="1"/>
            </p:cNvSpPr>
            <p:nvPr/>
          </p:nvSpPr>
          <p:spPr bwMode="auto">
            <a:xfrm>
              <a:off x="1767" y="2791"/>
              <a:ext cx="27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i="1">
                  <a:solidFill>
                    <a:srgbClr val="0099FF"/>
                  </a:solidFill>
                  <a:latin typeface="Symbol" charset="2"/>
                </a:rPr>
                <a:t>w</a:t>
              </a:r>
              <a:r>
                <a:rPr lang="en-US" altLang="en-US" sz="2000" baseline="-25000">
                  <a:solidFill>
                    <a:srgbClr val="0099FF"/>
                  </a:solidFill>
                  <a:latin typeface="Times New Roman" charset="0"/>
                </a:rPr>
                <a:t>1</a:t>
              </a:r>
            </a:p>
          </p:txBody>
        </p:sp>
        <p:sp>
          <p:nvSpPr>
            <p:cNvPr id="25635" name="Line 31"/>
            <p:cNvSpPr>
              <a:spLocks noChangeShapeType="1"/>
            </p:cNvSpPr>
            <p:nvPr/>
          </p:nvSpPr>
          <p:spPr bwMode="auto">
            <a:xfrm>
              <a:off x="381" y="3507"/>
              <a:ext cx="653" cy="0"/>
            </a:xfrm>
            <a:prstGeom prst="line">
              <a:avLst/>
            </a:prstGeom>
            <a:noFill/>
            <a:ln w="101600">
              <a:solidFill>
                <a:srgbClr val="99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5636" name="Text Box 32"/>
            <p:cNvSpPr txBox="1">
              <a:spLocks noChangeArrowheads="1"/>
            </p:cNvSpPr>
            <p:nvPr/>
          </p:nvSpPr>
          <p:spPr bwMode="auto">
            <a:xfrm>
              <a:off x="538" y="3214"/>
              <a:ext cx="27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i="1">
                  <a:solidFill>
                    <a:srgbClr val="9933FF"/>
                  </a:solidFill>
                  <a:latin typeface="Symbol" charset="2"/>
                </a:rPr>
                <a:t>w</a:t>
              </a:r>
              <a:r>
                <a:rPr lang="en-US" altLang="en-US" sz="2000" baseline="-25000">
                  <a:solidFill>
                    <a:srgbClr val="9933FF"/>
                  </a:solidFill>
                  <a:latin typeface="Times New Roman" charset="0"/>
                </a:rPr>
                <a:t>3</a:t>
              </a:r>
            </a:p>
          </p:txBody>
        </p:sp>
        <p:sp>
          <p:nvSpPr>
            <p:cNvPr id="25637" name="Text Box 33"/>
            <p:cNvSpPr txBox="1">
              <a:spLocks noChangeArrowheads="1"/>
            </p:cNvSpPr>
            <p:nvPr/>
          </p:nvSpPr>
          <p:spPr bwMode="auto">
            <a:xfrm>
              <a:off x="1760" y="3233"/>
              <a:ext cx="27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i="1">
                  <a:solidFill>
                    <a:srgbClr val="008000"/>
                  </a:solidFill>
                  <a:latin typeface="Symbol" charset="2"/>
                </a:rPr>
                <a:t>w</a:t>
              </a:r>
              <a:r>
                <a:rPr lang="en-US" altLang="en-US" sz="2000" baseline="-25000">
                  <a:solidFill>
                    <a:srgbClr val="008000"/>
                  </a:solidFill>
                  <a:latin typeface="Times New Roman" charset="0"/>
                </a:rPr>
                <a:t>2</a:t>
              </a:r>
            </a:p>
          </p:txBody>
        </p:sp>
        <p:sp>
          <p:nvSpPr>
            <p:cNvPr id="25638" name="Line 34"/>
            <p:cNvSpPr>
              <a:spLocks noChangeShapeType="1"/>
            </p:cNvSpPr>
            <p:nvPr/>
          </p:nvSpPr>
          <p:spPr bwMode="auto">
            <a:xfrm>
              <a:off x="1611" y="3083"/>
              <a:ext cx="653" cy="0"/>
            </a:xfrm>
            <a:prstGeom prst="line">
              <a:avLst/>
            </a:prstGeom>
            <a:noFill/>
            <a:ln w="101600">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5639" name="Text Box 35"/>
            <p:cNvSpPr txBox="1">
              <a:spLocks noChangeArrowheads="1"/>
            </p:cNvSpPr>
            <p:nvPr/>
          </p:nvSpPr>
          <p:spPr bwMode="auto">
            <a:xfrm>
              <a:off x="516" y="3717"/>
              <a:ext cx="170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a:t>Optical Parametric Amplification (OPA)</a:t>
              </a:r>
            </a:p>
          </p:txBody>
        </p:sp>
        <p:sp>
          <p:nvSpPr>
            <p:cNvPr id="25640" name="Text Box 36"/>
            <p:cNvSpPr txBox="1">
              <a:spLocks noChangeArrowheads="1"/>
            </p:cNvSpPr>
            <p:nvPr/>
          </p:nvSpPr>
          <p:spPr bwMode="auto">
            <a:xfrm>
              <a:off x="522" y="2799"/>
              <a:ext cx="27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i="1">
                  <a:solidFill>
                    <a:srgbClr val="0099FF"/>
                  </a:solidFill>
                  <a:latin typeface="Symbol" charset="2"/>
                </a:rPr>
                <a:t>w</a:t>
              </a:r>
              <a:r>
                <a:rPr lang="en-US" altLang="en-US" sz="2000" baseline="-25000">
                  <a:solidFill>
                    <a:srgbClr val="0099FF"/>
                  </a:solidFill>
                  <a:latin typeface="Times New Roman" charset="0"/>
                </a:rPr>
                <a:t>1</a:t>
              </a:r>
            </a:p>
          </p:txBody>
        </p:sp>
        <p:sp>
          <p:nvSpPr>
            <p:cNvPr id="25641" name="Line 37"/>
            <p:cNvSpPr>
              <a:spLocks noChangeShapeType="1"/>
            </p:cNvSpPr>
            <p:nvPr/>
          </p:nvSpPr>
          <p:spPr bwMode="auto">
            <a:xfrm>
              <a:off x="366" y="3078"/>
              <a:ext cx="653" cy="0"/>
            </a:xfrm>
            <a:prstGeom prst="line">
              <a:avLst/>
            </a:prstGeom>
            <a:noFill/>
            <a:ln w="28575">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25607" name="Group 51"/>
          <p:cNvGrpSpPr>
            <a:grpSpLocks/>
          </p:cNvGrpSpPr>
          <p:nvPr/>
        </p:nvGrpSpPr>
        <p:grpSpPr bwMode="auto">
          <a:xfrm>
            <a:off x="577850" y="4430713"/>
            <a:ext cx="3976688" cy="2141537"/>
            <a:chOff x="2920" y="1141"/>
            <a:chExt cx="2505" cy="1349"/>
          </a:xfrm>
        </p:grpSpPr>
        <p:sp>
          <p:nvSpPr>
            <p:cNvPr id="25622" name="Text Box 24"/>
            <p:cNvSpPr txBox="1">
              <a:spLocks noChangeArrowheads="1"/>
            </p:cNvSpPr>
            <p:nvPr/>
          </p:nvSpPr>
          <p:spPr bwMode="auto">
            <a:xfrm>
              <a:off x="4776" y="1273"/>
              <a:ext cx="6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0099FF"/>
                  </a:solidFill>
                </a:rPr>
                <a:t>"signal"</a:t>
              </a:r>
            </a:p>
          </p:txBody>
        </p:sp>
        <p:sp>
          <p:nvSpPr>
            <p:cNvPr id="25623" name="Text Box 25"/>
            <p:cNvSpPr txBox="1">
              <a:spLocks noChangeArrowheads="1"/>
            </p:cNvSpPr>
            <p:nvPr/>
          </p:nvSpPr>
          <p:spPr bwMode="auto">
            <a:xfrm>
              <a:off x="4806" y="1708"/>
              <a:ext cx="53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008000"/>
                  </a:solidFill>
                </a:rPr>
                <a:t>"idler"</a:t>
              </a:r>
            </a:p>
          </p:txBody>
        </p:sp>
        <p:sp>
          <p:nvSpPr>
            <p:cNvPr id="25624" name="Rectangle 38"/>
            <p:cNvSpPr>
              <a:spLocks noChangeArrowheads="1"/>
            </p:cNvSpPr>
            <p:nvPr/>
          </p:nvSpPr>
          <p:spPr bwMode="auto">
            <a:xfrm>
              <a:off x="3664" y="1326"/>
              <a:ext cx="258" cy="740"/>
            </a:xfrm>
            <a:prstGeom prst="rect">
              <a:avLst/>
            </a:prstGeom>
            <a:solidFill>
              <a:schemeClr val="hlink"/>
            </a:solidFill>
            <a:ln w="9525">
              <a:miter lim="800000"/>
              <a:headEnd/>
              <a:tailEnd/>
            </a:ln>
            <a:effectLst/>
            <a:scene3d>
              <a:camera prst="legacyObliqueTopRight"/>
              <a:lightRig rig="legacyFlat3" dir="b"/>
            </a:scene3d>
            <a:sp3d extrusionH="430200" contourW="127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flatTx/>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p>
          </p:txBody>
        </p:sp>
        <p:sp>
          <p:nvSpPr>
            <p:cNvPr id="25625" name="Line 39"/>
            <p:cNvSpPr>
              <a:spLocks noChangeShapeType="1"/>
            </p:cNvSpPr>
            <p:nvPr/>
          </p:nvSpPr>
          <p:spPr bwMode="auto">
            <a:xfrm>
              <a:off x="4095" y="1853"/>
              <a:ext cx="653" cy="0"/>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5626" name="Text Box 40"/>
            <p:cNvSpPr txBox="1">
              <a:spLocks noChangeArrowheads="1"/>
            </p:cNvSpPr>
            <p:nvPr/>
          </p:nvSpPr>
          <p:spPr bwMode="auto">
            <a:xfrm>
              <a:off x="4261" y="1141"/>
              <a:ext cx="27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i="1">
                  <a:solidFill>
                    <a:srgbClr val="0099FF"/>
                  </a:solidFill>
                  <a:latin typeface="Symbol" charset="2"/>
                </a:rPr>
                <a:t>w</a:t>
              </a:r>
              <a:r>
                <a:rPr lang="en-US" altLang="en-US" sz="2000" baseline="-25000">
                  <a:solidFill>
                    <a:srgbClr val="0099FF"/>
                  </a:solidFill>
                  <a:latin typeface="Times New Roman" charset="0"/>
                </a:rPr>
                <a:t>1</a:t>
              </a:r>
            </a:p>
          </p:txBody>
        </p:sp>
        <p:sp>
          <p:nvSpPr>
            <p:cNvPr id="25627" name="Line 41"/>
            <p:cNvSpPr>
              <a:spLocks noChangeShapeType="1"/>
            </p:cNvSpPr>
            <p:nvPr/>
          </p:nvSpPr>
          <p:spPr bwMode="auto">
            <a:xfrm>
              <a:off x="2920" y="1668"/>
              <a:ext cx="653" cy="0"/>
            </a:xfrm>
            <a:prstGeom prst="line">
              <a:avLst/>
            </a:prstGeom>
            <a:noFill/>
            <a:ln w="101600">
              <a:solidFill>
                <a:srgbClr val="99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5628" name="Text Box 42"/>
            <p:cNvSpPr txBox="1">
              <a:spLocks noChangeArrowheads="1"/>
            </p:cNvSpPr>
            <p:nvPr/>
          </p:nvSpPr>
          <p:spPr bwMode="auto">
            <a:xfrm>
              <a:off x="3032" y="1375"/>
              <a:ext cx="27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i="1">
                  <a:solidFill>
                    <a:srgbClr val="9933FF"/>
                  </a:solidFill>
                  <a:latin typeface="Symbol" charset="2"/>
                </a:rPr>
                <a:t>w</a:t>
              </a:r>
              <a:r>
                <a:rPr lang="en-US" altLang="en-US" sz="2000" baseline="-25000">
                  <a:solidFill>
                    <a:srgbClr val="9933FF"/>
                  </a:solidFill>
                  <a:latin typeface="Times New Roman" charset="0"/>
                </a:rPr>
                <a:t>3</a:t>
              </a:r>
            </a:p>
          </p:txBody>
        </p:sp>
        <p:sp>
          <p:nvSpPr>
            <p:cNvPr id="25629" name="Text Box 43"/>
            <p:cNvSpPr txBox="1">
              <a:spLocks noChangeArrowheads="1"/>
            </p:cNvSpPr>
            <p:nvPr/>
          </p:nvSpPr>
          <p:spPr bwMode="auto">
            <a:xfrm>
              <a:off x="4254" y="1583"/>
              <a:ext cx="27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i="1">
                  <a:solidFill>
                    <a:srgbClr val="008000"/>
                  </a:solidFill>
                  <a:latin typeface="Symbol" charset="2"/>
                </a:rPr>
                <a:t>w</a:t>
              </a:r>
              <a:r>
                <a:rPr lang="en-US" altLang="en-US" sz="2000" baseline="-25000">
                  <a:solidFill>
                    <a:srgbClr val="008000"/>
                  </a:solidFill>
                  <a:latin typeface="Times New Roman" charset="0"/>
                </a:rPr>
                <a:t>2</a:t>
              </a:r>
            </a:p>
          </p:txBody>
        </p:sp>
        <p:sp>
          <p:nvSpPr>
            <p:cNvPr id="25630" name="Line 44"/>
            <p:cNvSpPr>
              <a:spLocks noChangeShapeType="1"/>
            </p:cNvSpPr>
            <p:nvPr/>
          </p:nvSpPr>
          <p:spPr bwMode="auto">
            <a:xfrm>
              <a:off x="4105" y="1433"/>
              <a:ext cx="653" cy="0"/>
            </a:xfrm>
            <a:prstGeom prst="line">
              <a:avLst/>
            </a:prstGeom>
            <a:noFill/>
            <a:ln w="57150">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5631" name="Text Box 45"/>
            <p:cNvSpPr txBox="1">
              <a:spLocks noChangeArrowheads="1"/>
            </p:cNvSpPr>
            <p:nvPr/>
          </p:nvSpPr>
          <p:spPr bwMode="auto">
            <a:xfrm>
              <a:off x="3010" y="2048"/>
              <a:ext cx="170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a:t>Optical Parametric Generation (OPG)</a:t>
              </a:r>
            </a:p>
          </p:txBody>
        </p:sp>
      </p:grpSp>
      <p:sp>
        <p:nvSpPr>
          <p:cNvPr id="25608" name="Text Box 46"/>
          <p:cNvSpPr txBox="1">
            <a:spLocks noChangeArrowheads="1"/>
          </p:cNvSpPr>
          <p:nvPr/>
        </p:nvSpPr>
        <p:spPr bwMode="auto">
          <a:xfrm>
            <a:off x="508000" y="1262063"/>
            <a:ext cx="7939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000"/>
              <a:t>Difference-frequency generation takes many useful forms.</a:t>
            </a:r>
          </a:p>
        </p:txBody>
      </p:sp>
      <p:grpSp>
        <p:nvGrpSpPr>
          <p:cNvPr id="25609" name="Group 54"/>
          <p:cNvGrpSpPr>
            <a:grpSpLocks/>
          </p:cNvGrpSpPr>
          <p:nvPr/>
        </p:nvGrpSpPr>
        <p:grpSpPr bwMode="auto">
          <a:xfrm>
            <a:off x="4659313" y="4451350"/>
            <a:ext cx="4159250" cy="2151063"/>
            <a:chOff x="2755" y="2804"/>
            <a:chExt cx="2620" cy="1355"/>
          </a:xfrm>
        </p:grpSpPr>
        <p:sp>
          <p:nvSpPr>
            <p:cNvPr id="25610" name="Text Box 5"/>
            <p:cNvSpPr txBox="1">
              <a:spLocks noChangeArrowheads="1"/>
            </p:cNvSpPr>
            <p:nvPr/>
          </p:nvSpPr>
          <p:spPr bwMode="auto">
            <a:xfrm>
              <a:off x="4330" y="2804"/>
              <a:ext cx="27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i="1">
                  <a:solidFill>
                    <a:srgbClr val="0099FF"/>
                  </a:solidFill>
                  <a:latin typeface="Symbol" charset="2"/>
                </a:rPr>
                <a:t>w</a:t>
              </a:r>
              <a:r>
                <a:rPr lang="en-US" altLang="en-US" sz="2000" baseline="-25000">
                  <a:solidFill>
                    <a:srgbClr val="0099FF"/>
                  </a:solidFill>
                  <a:latin typeface="Times New Roman" charset="0"/>
                </a:rPr>
                <a:t>1</a:t>
              </a:r>
            </a:p>
          </p:txBody>
        </p:sp>
        <p:sp>
          <p:nvSpPr>
            <p:cNvPr id="25611" name="Text Box 15"/>
            <p:cNvSpPr txBox="1">
              <a:spLocks noChangeArrowheads="1"/>
            </p:cNvSpPr>
            <p:nvPr/>
          </p:nvSpPr>
          <p:spPr bwMode="auto">
            <a:xfrm>
              <a:off x="3302" y="3717"/>
              <a:ext cx="153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a:t>Optical Parametric Oscillation (OPO)</a:t>
              </a:r>
            </a:p>
          </p:txBody>
        </p:sp>
        <p:sp>
          <p:nvSpPr>
            <p:cNvPr id="25612" name="Rectangle 16"/>
            <p:cNvSpPr>
              <a:spLocks noChangeArrowheads="1"/>
            </p:cNvSpPr>
            <p:nvPr/>
          </p:nvSpPr>
          <p:spPr bwMode="auto">
            <a:xfrm>
              <a:off x="3664" y="2975"/>
              <a:ext cx="258" cy="740"/>
            </a:xfrm>
            <a:prstGeom prst="rect">
              <a:avLst/>
            </a:prstGeom>
            <a:solidFill>
              <a:schemeClr val="hlink"/>
            </a:solidFill>
            <a:ln w="9525">
              <a:miter lim="800000"/>
              <a:headEnd/>
              <a:tailEnd/>
            </a:ln>
            <a:effectLst/>
            <a:scene3d>
              <a:camera prst="legacyObliqueTopRight"/>
              <a:lightRig rig="legacyFlat3" dir="b"/>
            </a:scene3d>
            <a:sp3d extrusionH="430200" contourW="127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flatTx/>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p>
          </p:txBody>
        </p:sp>
        <p:sp>
          <p:nvSpPr>
            <p:cNvPr id="25613" name="Line 17"/>
            <p:cNvSpPr>
              <a:spLocks noChangeShapeType="1"/>
            </p:cNvSpPr>
            <p:nvPr/>
          </p:nvSpPr>
          <p:spPr bwMode="auto">
            <a:xfrm>
              <a:off x="4164" y="3503"/>
              <a:ext cx="653" cy="0"/>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5614" name="Line 18"/>
            <p:cNvSpPr>
              <a:spLocks noChangeShapeType="1"/>
            </p:cNvSpPr>
            <p:nvPr/>
          </p:nvSpPr>
          <p:spPr bwMode="auto">
            <a:xfrm>
              <a:off x="2755" y="3273"/>
              <a:ext cx="653" cy="0"/>
            </a:xfrm>
            <a:prstGeom prst="line">
              <a:avLst/>
            </a:prstGeom>
            <a:noFill/>
            <a:ln w="101600">
              <a:solidFill>
                <a:srgbClr val="99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5615" name="Text Box 19"/>
            <p:cNvSpPr txBox="1">
              <a:spLocks noChangeArrowheads="1"/>
            </p:cNvSpPr>
            <p:nvPr/>
          </p:nvSpPr>
          <p:spPr bwMode="auto">
            <a:xfrm>
              <a:off x="2912" y="2966"/>
              <a:ext cx="27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i="1">
                  <a:solidFill>
                    <a:srgbClr val="9933FF"/>
                  </a:solidFill>
                  <a:latin typeface="Symbol" charset="2"/>
                </a:rPr>
                <a:t>w</a:t>
              </a:r>
              <a:r>
                <a:rPr lang="en-US" altLang="en-US" sz="2000" baseline="-25000">
                  <a:solidFill>
                    <a:srgbClr val="9933FF"/>
                  </a:solidFill>
                  <a:latin typeface="Times New Roman" charset="0"/>
                </a:rPr>
                <a:t>3</a:t>
              </a:r>
            </a:p>
          </p:txBody>
        </p:sp>
        <p:sp>
          <p:nvSpPr>
            <p:cNvPr id="25616" name="Text Box 20"/>
            <p:cNvSpPr txBox="1">
              <a:spLocks noChangeArrowheads="1"/>
            </p:cNvSpPr>
            <p:nvPr/>
          </p:nvSpPr>
          <p:spPr bwMode="auto">
            <a:xfrm>
              <a:off x="4323" y="3183"/>
              <a:ext cx="27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i="1">
                  <a:solidFill>
                    <a:srgbClr val="008000"/>
                  </a:solidFill>
                  <a:latin typeface="Symbol" charset="2"/>
                </a:rPr>
                <a:t>w</a:t>
              </a:r>
              <a:r>
                <a:rPr lang="en-US" altLang="en-US" sz="2000" baseline="-25000">
                  <a:solidFill>
                    <a:srgbClr val="008000"/>
                  </a:solidFill>
                  <a:latin typeface="Times New Roman" charset="0"/>
                </a:rPr>
                <a:t>2</a:t>
              </a:r>
            </a:p>
          </p:txBody>
        </p:sp>
        <p:sp>
          <p:nvSpPr>
            <p:cNvPr id="25617" name="Line 21"/>
            <p:cNvSpPr>
              <a:spLocks noChangeShapeType="1"/>
            </p:cNvSpPr>
            <p:nvPr/>
          </p:nvSpPr>
          <p:spPr bwMode="auto">
            <a:xfrm>
              <a:off x="4174" y="3083"/>
              <a:ext cx="653" cy="0"/>
            </a:xfrm>
            <a:prstGeom prst="line">
              <a:avLst/>
            </a:prstGeom>
            <a:noFill/>
            <a:ln w="57150">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5618" name="Freeform 22"/>
            <p:cNvSpPr>
              <a:spLocks/>
            </p:cNvSpPr>
            <p:nvPr/>
          </p:nvSpPr>
          <p:spPr bwMode="auto">
            <a:xfrm>
              <a:off x="3472" y="3007"/>
              <a:ext cx="104" cy="525"/>
            </a:xfrm>
            <a:custGeom>
              <a:avLst/>
              <a:gdLst>
                <a:gd name="T0" fmla="*/ 104 w 104"/>
                <a:gd name="T1" fmla="*/ 0 h 525"/>
                <a:gd name="T2" fmla="*/ 1 w 104"/>
                <a:gd name="T3" fmla="*/ 275 h 525"/>
                <a:gd name="T4" fmla="*/ 96 w 104"/>
                <a:gd name="T5" fmla="*/ 525 h 525"/>
                <a:gd name="T6" fmla="*/ 0 60000 65536"/>
                <a:gd name="T7" fmla="*/ 0 60000 65536"/>
                <a:gd name="T8" fmla="*/ 0 60000 65536"/>
              </a:gdLst>
              <a:ahLst/>
              <a:cxnLst>
                <a:cxn ang="T6">
                  <a:pos x="T0" y="T1"/>
                </a:cxn>
                <a:cxn ang="T7">
                  <a:pos x="T2" y="T3"/>
                </a:cxn>
                <a:cxn ang="T8">
                  <a:pos x="T4" y="T5"/>
                </a:cxn>
              </a:cxnLst>
              <a:rect l="0" t="0" r="r" b="b"/>
              <a:pathLst>
                <a:path w="104" h="525">
                  <a:moveTo>
                    <a:pt x="104" y="0"/>
                  </a:moveTo>
                  <a:cubicBezTo>
                    <a:pt x="53" y="94"/>
                    <a:pt x="2" y="188"/>
                    <a:pt x="1" y="275"/>
                  </a:cubicBezTo>
                  <a:cubicBezTo>
                    <a:pt x="0" y="362"/>
                    <a:pt x="48" y="443"/>
                    <a:pt x="96" y="525"/>
                  </a:cubicBezTo>
                </a:path>
              </a:pathLst>
            </a:custGeom>
            <a:noFill/>
            <a:ln w="508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9" name="Freeform 23"/>
            <p:cNvSpPr>
              <a:spLocks/>
            </p:cNvSpPr>
            <p:nvPr/>
          </p:nvSpPr>
          <p:spPr bwMode="auto">
            <a:xfrm flipH="1">
              <a:off x="5016" y="3007"/>
              <a:ext cx="104" cy="525"/>
            </a:xfrm>
            <a:custGeom>
              <a:avLst/>
              <a:gdLst>
                <a:gd name="T0" fmla="*/ 104 w 104"/>
                <a:gd name="T1" fmla="*/ 0 h 525"/>
                <a:gd name="T2" fmla="*/ 1 w 104"/>
                <a:gd name="T3" fmla="*/ 275 h 525"/>
                <a:gd name="T4" fmla="*/ 96 w 104"/>
                <a:gd name="T5" fmla="*/ 525 h 525"/>
                <a:gd name="T6" fmla="*/ 0 60000 65536"/>
                <a:gd name="T7" fmla="*/ 0 60000 65536"/>
                <a:gd name="T8" fmla="*/ 0 60000 65536"/>
              </a:gdLst>
              <a:ahLst/>
              <a:cxnLst>
                <a:cxn ang="T6">
                  <a:pos x="T0" y="T1"/>
                </a:cxn>
                <a:cxn ang="T7">
                  <a:pos x="T2" y="T3"/>
                </a:cxn>
                <a:cxn ang="T8">
                  <a:pos x="T4" y="T5"/>
                </a:cxn>
              </a:cxnLst>
              <a:rect l="0" t="0" r="r" b="b"/>
              <a:pathLst>
                <a:path w="104" h="525">
                  <a:moveTo>
                    <a:pt x="104" y="0"/>
                  </a:moveTo>
                  <a:cubicBezTo>
                    <a:pt x="53" y="94"/>
                    <a:pt x="2" y="188"/>
                    <a:pt x="1" y="275"/>
                  </a:cubicBezTo>
                  <a:cubicBezTo>
                    <a:pt x="0" y="362"/>
                    <a:pt x="48" y="443"/>
                    <a:pt x="96" y="525"/>
                  </a:cubicBezTo>
                </a:path>
              </a:pathLst>
            </a:custGeom>
            <a:noFill/>
            <a:ln w="508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20" name="Text Box 47"/>
            <p:cNvSpPr txBox="1">
              <a:spLocks noChangeArrowheads="1"/>
            </p:cNvSpPr>
            <p:nvPr/>
          </p:nvSpPr>
          <p:spPr bwMode="auto">
            <a:xfrm>
              <a:off x="3204" y="3512"/>
              <a:ext cx="4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mirror</a:t>
              </a:r>
            </a:p>
          </p:txBody>
        </p:sp>
        <p:sp>
          <p:nvSpPr>
            <p:cNvPr id="25621" name="Text Box 48"/>
            <p:cNvSpPr txBox="1">
              <a:spLocks noChangeArrowheads="1"/>
            </p:cNvSpPr>
            <p:nvPr/>
          </p:nvSpPr>
          <p:spPr bwMode="auto">
            <a:xfrm>
              <a:off x="4883" y="3512"/>
              <a:ext cx="4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mirror</a:t>
              </a: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a:xfrm>
            <a:off x="431800" y="307975"/>
            <a:ext cx="8308975" cy="385763"/>
          </a:xfrm>
        </p:spPr>
        <p:txBody>
          <a:bodyPr/>
          <a:lstStyle/>
          <a:p>
            <a:pPr eaLnBrk="1" hangingPunct="1">
              <a:defRPr/>
            </a:pPr>
            <a:r>
              <a:rPr lang="en-US" altLang="en-US" sz="3200" b="1" spc="-100" dirty="0" smtClean="0">
                <a:solidFill>
                  <a:srgbClr val="FFFF99"/>
                </a:solidFill>
              </a:rPr>
              <a:t>Another 2</a:t>
            </a:r>
            <a:r>
              <a:rPr lang="en-US" altLang="en-US" sz="3200" b="1" spc="-100" baseline="30000" dirty="0" smtClean="0">
                <a:solidFill>
                  <a:srgbClr val="FFFF99"/>
                </a:solidFill>
              </a:rPr>
              <a:t>nd</a:t>
            </a:r>
            <a:r>
              <a:rPr lang="en-US" altLang="en-US" sz="3200" b="1" spc="-100" dirty="0" smtClean="0">
                <a:solidFill>
                  <a:srgbClr val="FFFF99"/>
                </a:solidFill>
              </a:rPr>
              <a:t>-Order Process: Electro-Optics</a:t>
            </a:r>
          </a:p>
        </p:txBody>
      </p:sp>
      <p:sp>
        <p:nvSpPr>
          <p:cNvPr id="26627" name="Text Box 6"/>
          <p:cNvSpPr txBox="1">
            <a:spLocks noChangeArrowheads="1"/>
          </p:cNvSpPr>
          <p:nvPr/>
        </p:nvSpPr>
        <p:spPr bwMode="auto">
          <a:xfrm>
            <a:off x="638175" y="949325"/>
            <a:ext cx="79248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000"/>
              <a:t>Applying a voltage to a crystal changes its refractive indices and introduces birefringence.  In a sense, this is sum-frequency generation with a beam of zero frequency (but not zero field!).  </a:t>
            </a:r>
          </a:p>
          <a:p>
            <a:pPr eaLnBrk="1" hangingPunct="1">
              <a:spcBef>
                <a:spcPct val="50000"/>
              </a:spcBef>
              <a:buFontTx/>
              <a:buNone/>
            </a:pPr>
            <a:r>
              <a:rPr lang="en-US" altLang="en-US" sz="2000"/>
              <a:t>A few kV can turn a crystal into a half- or quarter-wave plate.</a:t>
            </a:r>
          </a:p>
        </p:txBody>
      </p:sp>
      <p:sp>
        <p:nvSpPr>
          <p:cNvPr id="26628" name="Line 7"/>
          <p:cNvSpPr>
            <a:spLocks noChangeShapeType="1"/>
          </p:cNvSpPr>
          <p:nvPr/>
        </p:nvSpPr>
        <p:spPr bwMode="auto">
          <a:xfrm>
            <a:off x="1203325" y="3763963"/>
            <a:ext cx="1204913"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grpSp>
        <p:nvGrpSpPr>
          <p:cNvPr id="26629" name="Group 8"/>
          <p:cNvGrpSpPr>
            <a:grpSpLocks/>
          </p:cNvGrpSpPr>
          <p:nvPr/>
        </p:nvGrpSpPr>
        <p:grpSpPr bwMode="auto">
          <a:xfrm>
            <a:off x="1557338" y="2933700"/>
            <a:ext cx="344487" cy="715963"/>
            <a:chOff x="2520" y="1735"/>
            <a:chExt cx="730" cy="1788"/>
          </a:xfrm>
        </p:grpSpPr>
        <p:sp>
          <p:nvSpPr>
            <p:cNvPr id="26656" name="Freeform 9"/>
            <p:cNvSpPr>
              <a:spLocks/>
            </p:cNvSpPr>
            <p:nvPr/>
          </p:nvSpPr>
          <p:spPr bwMode="auto">
            <a:xfrm>
              <a:off x="2520" y="1735"/>
              <a:ext cx="380" cy="1788"/>
            </a:xfrm>
            <a:custGeom>
              <a:avLst/>
              <a:gdLst>
                <a:gd name="T0" fmla="*/ 0 w 279"/>
                <a:gd name="T1" fmla="*/ 2147483647 h 264"/>
                <a:gd name="T2" fmla="*/ 2905 w 279"/>
                <a:gd name="T3" fmla="*/ 2147483647 h 264"/>
                <a:gd name="T4" fmla="*/ 4229 w 279"/>
                <a:gd name="T5" fmla="*/ 2147483647 h 264"/>
                <a:gd name="T6" fmla="*/ 5075 w 279"/>
                <a:gd name="T7" fmla="*/ 2147483647 h 264"/>
                <a:gd name="T8" fmla="*/ 6140 w 279"/>
                <a:gd name="T9" fmla="*/ 0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264">
                  <a:moveTo>
                    <a:pt x="0" y="264"/>
                  </a:moveTo>
                  <a:cubicBezTo>
                    <a:pt x="50" y="263"/>
                    <a:pt x="100" y="263"/>
                    <a:pt x="132" y="234"/>
                  </a:cubicBezTo>
                  <a:cubicBezTo>
                    <a:pt x="164" y="205"/>
                    <a:pt x="176" y="128"/>
                    <a:pt x="192" y="93"/>
                  </a:cubicBezTo>
                  <a:cubicBezTo>
                    <a:pt x="208" y="58"/>
                    <a:pt x="216" y="37"/>
                    <a:pt x="231" y="21"/>
                  </a:cubicBezTo>
                  <a:cubicBezTo>
                    <a:pt x="246" y="5"/>
                    <a:pt x="262" y="2"/>
                    <a:pt x="279" y="0"/>
                  </a:cubicBezTo>
                </a:path>
              </a:pathLst>
            </a:custGeom>
            <a:noFill/>
            <a:ln w="57150" cmpd="sng">
              <a:solidFill>
                <a:srgbClr val="FF0000"/>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57" name="Freeform 10"/>
            <p:cNvSpPr>
              <a:spLocks/>
            </p:cNvSpPr>
            <p:nvPr/>
          </p:nvSpPr>
          <p:spPr bwMode="auto">
            <a:xfrm flipH="1">
              <a:off x="2870" y="1735"/>
              <a:ext cx="380" cy="1788"/>
            </a:xfrm>
            <a:custGeom>
              <a:avLst/>
              <a:gdLst>
                <a:gd name="T0" fmla="*/ 0 w 279"/>
                <a:gd name="T1" fmla="*/ 2147483647 h 264"/>
                <a:gd name="T2" fmla="*/ 2905 w 279"/>
                <a:gd name="T3" fmla="*/ 2147483647 h 264"/>
                <a:gd name="T4" fmla="*/ 4229 w 279"/>
                <a:gd name="T5" fmla="*/ 2147483647 h 264"/>
                <a:gd name="T6" fmla="*/ 5075 w 279"/>
                <a:gd name="T7" fmla="*/ 2147483647 h 264"/>
                <a:gd name="T8" fmla="*/ 6140 w 279"/>
                <a:gd name="T9" fmla="*/ 0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264">
                  <a:moveTo>
                    <a:pt x="0" y="264"/>
                  </a:moveTo>
                  <a:cubicBezTo>
                    <a:pt x="50" y="263"/>
                    <a:pt x="100" y="263"/>
                    <a:pt x="132" y="234"/>
                  </a:cubicBezTo>
                  <a:cubicBezTo>
                    <a:pt x="164" y="205"/>
                    <a:pt x="176" y="128"/>
                    <a:pt x="192" y="93"/>
                  </a:cubicBezTo>
                  <a:cubicBezTo>
                    <a:pt x="208" y="58"/>
                    <a:pt x="216" y="37"/>
                    <a:pt x="231" y="21"/>
                  </a:cubicBezTo>
                  <a:cubicBezTo>
                    <a:pt x="246" y="5"/>
                    <a:pt x="262" y="2"/>
                    <a:pt x="279" y="0"/>
                  </a:cubicBezTo>
                </a:path>
              </a:pathLst>
            </a:custGeom>
            <a:noFill/>
            <a:ln w="57150" cmpd="sng">
              <a:solidFill>
                <a:srgbClr val="FF0000"/>
              </a:solidFill>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6630" name="Rectangle 11"/>
          <p:cNvSpPr>
            <a:spLocks noChangeArrowheads="1"/>
          </p:cNvSpPr>
          <p:nvPr/>
        </p:nvSpPr>
        <p:spPr bwMode="auto">
          <a:xfrm>
            <a:off x="2597150" y="3617913"/>
            <a:ext cx="755650" cy="406400"/>
          </a:xfrm>
          <a:prstGeom prst="rect">
            <a:avLst/>
          </a:prstGeom>
          <a:solidFill>
            <a:srgbClr val="FFFF66"/>
          </a:solidFill>
          <a:ln w="9525">
            <a:miter lim="800000"/>
            <a:headEnd/>
            <a:tailEnd/>
          </a:ln>
          <a:effectLst/>
          <a:scene3d>
            <a:camera prst="legacyObliqueTopRight"/>
            <a:lightRig rig="legacyFlat3" dir="b"/>
          </a:scene3d>
          <a:sp3d extrusionH="430200" contourW="12700" prstMaterial="legacyMatte">
            <a:bevelT w="13500" h="13500" prst="angle"/>
            <a:bevelB w="13500" h="13500" prst="angle"/>
            <a:extrusionClr>
              <a:srgbClr val="FFFF66"/>
            </a:extrusionClr>
            <a:contourClr>
              <a:srgbClr val="FFFF66"/>
            </a:contour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flatTx/>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p>
        </p:txBody>
      </p:sp>
      <p:grpSp>
        <p:nvGrpSpPr>
          <p:cNvPr id="26631" name="Group 12"/>
          <p:cNvGrpSpPr>
            <a:grpSpLocks/>
          </p:cNvGrpSpPr>
          <p:nvPr/>
        </p:nvGrpSpPr>
        <p:grpSpPr bwMode="auto">
          <a:xfrm>
            <a:off x="2771775" y="2963863"/>
            <a:ext cx="565150" cy="361950"/>
            <a:chOff x="1728" y="1390"/>
            <a:chExt cx="356" cy="228"/>
          </a:xfrm>
        </p:grpSpPr>
        <p:sp>
          <p:nvSpPr>
            <p:cNvPr id="26654" name="Line 13"/>
            <p:cNvSpPr>
              <a:spLocks noChangeShapeType="1"/>
            </p:cNvSpPr>
            <p:nvPr/>
          </p:nvSpPr>
          <p:spPr bwMode="auto">
            <a:xfrm>
              <a:off x="1728" y="1618"/>
              <a:ext cx="35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26655" name="Line 14"/>
            <p:cNvSpPr>
              <a:spLocks noChangeShapeType="1"/>
            </p:cNvSpPr>
            <p:nvPr/>
          </p:nvSpPr>
          <p:spPr bwMode="auto">
            <a:xfrm flipV="1">
              <a:off x="1902" y="1390"/>
              <a:ext cx="0" cy="21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grpSp>
      <p:grpSp>
        <p:nvGrpSpPr>
          <p:cNvPr id="26632" name="Group 15"/>
          <p:cNvGrpSpPr>
            <a:grpSpLocks/>
          </p:cNvGrpSpPr>
          <p:nvPr/>
        </p:nvGrpSpPr>
        <p:grpSpPr bwMode="auto">
          <a:xfrm flipV="1">
            <a:off x="2771775" y="4191000"/>
            <a:ext cx="565150" cy="361950"/>
            <a:chOff x="1728" y="1390"/>
            <a:chExt cx="356" cy="228"/>
          </a:xfrm>
        </p:grpSpPr>
        <p:sp>
          <p:nvSpPr>
            <p:cNvPr id="26652" name="Line 16"/>
            <p:cNvSpPr>
              <a:spLocks noChangeShapeType="1"/>
            </p:cNvSpPr>
            <p:nvPr/>
          </p:nvSpPr>
          <p:spPr bwMode="auto">
            <a:xfrm>
              <a:off x="1728" y="1618"/>
              <a:ext cx="35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26653" name="Line 17"/>
            <p:cNvSpPr>
              <a:spLocks noChangeShapeType="1"/>
            </p:cNvSpPr>
            <p:nvPr/>
          </p:nvSpPr>
          <p:spPr bwMode="auto">
            <a:xfrm flipV="1">
              <a:off x="1902" y="1390"/>
              <a:ext cx="0" cy="21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grpSp>
      <p:sp>
        <p:nvSpPr>
          <p:cNvPr id="26633" name="Text Box 18"/>
          <p:cNvSpPr txBox="1">
            <a:spLocks noChangeArrowheads="1"/>
          </p:cNvSpPr>
          <p:nvPr/>
        </p:nvSpPr>
        <p:spPr bwMode="auto">
          <a:xfrm>
            <a:off x="3044825" y="2919413"/>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1" i="1">
                <a:latin typeface="Times New Roman" charset="0"/>
              </a:rPr>
              <a:t>V</a:t>
            </a:r>
          </a:p>
        </p:txBody>
      </p:sp>
      <p:sp>
        <p:nvSpPr>
          <p:cNvPr id="26634" name="Line 19"/>
          <p:cNvSpPr>
            <a:spLocks noChangeShapeType="1"/>
          </p:cNvSpPr>
          <p:nvPr/>
        </p:nvSpPr>
        <p:spPr bwMode="auto">
          <a:xfrm>
            <a:off x="4794250" y="3757613"/>
            <a:ext cx="1204913" cy="0"/>
          </a:xfrm>
          <a:prstGeom prst="line">
            <a:avLst/>
          </a:prstGeom>
          <a:noFill/>
          <a:ln w="3810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grpSp>
        <p:nvGrpSpPr>
          <p:cNvPr id="26635" name="Group 20"/>
          <p:cNvGrpSpPr>
            <a:grpSpLocks/>
          </p:cNvGrpSpPr>
          <p:nvPr/>
        </p:nvGrpSpPr>
        <p:grpSpPr bwMode="auto">
          <a:xfrm>
            <a:off x="5148263" y="2927350"/>
            <a:ext cx="344487" cy="715963"/>
            <a:chOff x="2520" y="1735"/>
            <a:chExt cx="730" cy="1788"/>
          </a:xfrm>
        </p:grpSpPr>
        <p:sp>
          <p:nvSpPr>
            <p:cNvPr id="26650" name="Freeform 21"/>
            <p:cNvSpPr>
              <a:spLocks/>
            </p:cNvSpPr>
            <p:nvPr/>
          </p:nvSpPr>
          <p:spPr bwMode="auto">
            <a:xfrm>
              <a:off x="2520" y="1735"/>
              <a:ext cx="380" cy="1788"/>
            </a:xfrm>
            <a:custGeom>
              <a:avLst/>
              <a:gdLst>
                <a:gd name="T0" fmla="*/ 0 w 279"/>
                <a:gd name="T1" fmla="*/ 2147483647 h 264"/>
                <a:gd name="T2" fmla="*/ 2905 w 279"/>
                <a:gd name="T3" fmla="*/ 2147483647 h 264"/>
                <a:gd name="T4" fmla="*/ 4229 w 279"/>
                <a:gd name="T5" fmla="*/ 2147483647 h 264"/>
                <a:gd name="T6" fmla="*/ 5075 w 279"/>
                <a:gd name="T7" fmla="*/ 2147483647 h 264"/>
                <a:gd name="T8" fmla="*/ 6140 w 279"/>
                <a:gd name="T9" fmla="*/ 0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264">
                  <a:moveTo>
                    <a:pt x="0" y="264"/>
                  </a:moveTo>
                  <a:cubicBezTo>
                    <a:pt x="50" y="263"/>
                    <a:pt x="100" y="263"/>
                    <a:pt x="132" y="234"/>
                  </a:cubicBezTo>
                  <a:cubicBezTo>
                    <a:pt x="164" y="205"/>
                    <a:pt x="176" y="128"/>
                    <a:pt x="192" y="93"/>
                  </a:cubicBezTo>
                  <a:cubicBezTo>
                    <a:pt x="208" y="58"/>
                    <a:pt x="216" y="37"/>
                    <a:pt x="231" y="21"/>
                  </a:cubicBezTo>
                  <a:cubicBezTo>
                    <a:pt x="246" y="5"/>
                    <a:pt x="262" y="2"/>
                    <a:pt x="279" y="0"/>
                  </a:cubicBezTo>
                </a:path>
              </a:pathLst>
            </a:custGeom>
            <a:noFill/>
            <a:ln w="57150" cap="flat" cmpd="sng">
              <a:solidFill>
                <a:srgbClr val="FF0000"/>
              </a:solidFill>
              <a:prstDash val="sysDot"/>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51" name="Freeform 22"/>
            <p:cNvSpPr>
              <a:spLocks/>
            </p:cNvSpPr>
            <p:nvPr/>
          </p:nvSpPr>
          <p:spPr bwMode="auto">
            <a:xfrm flipH="1">
              <a:off x="2870" y="1735"/>
              <a:ext cx="380" cy="1788"/>
            </a:xfrm>
            <a:custGeom>
              <a:avLst/>
              <a:gdLst>
                <a:gd name="T0" fmla="*/ 0 w 279"/>
                <a:gd name="T1" fmla="*/ 2147483647 h 264"/>
                <a:gd name="T2" fmla="*/ 2905 w 279"/>
                <a:gd name="T3" fmla="*/ 2147483647 h 264"/>
                <a:gd name="T4" fmla="*/ 4229 w 279"/>
                <a:gd name="T5" fmla="*/ 2147483647 h 264"/>
                <a:gd name="T6" fmla="*/ 5075 w 279"/>
                <a:gd name="T7" fmla="*/ 2147483647 h 264"/>
                <a:gd name="T8" fmla="*/ 6140 w 279"/>
                <a:gd name="T9" fmla="*/ 0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264">
                  <a:moveTo>
                    <a:pt x="0" y="264"/>
                  </a:moveTo>
                  <a:cubicBezTo>
                    <a:pt x="50" y="263"/>
                    <a:pt x="100" y="263"/>
                    <a:pt x="132" y="234"/>
                  </a:cubicBezTo>
                  <a:cubicBezTo>
                    <a:pt x="164" y="205"/>
                    <a:pt x="176" y="128"/>
                    <a:pt x="192" y="93"/>
                  </a:cubicBezTo>
                  <a:cubicBezTo>
                    <a:pt x="208" y="58"/>
                    <a:pt x="216" y="37"/>
                    <a:pt x="231" y="21"/>
                  </a:cubicBezTo>
                  <a:cubicBezTo>
                    <a:pt x="246" y="5"/>
                    <a:pt x="262" y="2"/>
                    <a:pt x="279" y="0"/>
                  </a:cubicBezTo>
                </a:path>
              </a:pathLst>
            </a:custGeom>
            <a:noFill/>
            <a:ln w="57150" cap="flat" cmpd="sng">
              <a:solidFill>
                <a:srgbClr val="FF0000"/>
              </a:solidFill>
              <a:prstDash val="sysDot"/>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6636" name="Group 23"/>
          <p:cNvGrpSpPr>
            <a:grpSpLocks/>
          </p:cNvGrpSpPr>
          <p:nvPr/>
        </p:nvGrpSpPr>
        <p:grpSpPr bwMode="auto">
          <a:xfrm>
            <a:off x="3933825" y="3548063"/>
            <a:ext cx="508000" cy="514350"/>
            <a:chOff x="2478" y="2235"/>
            <a:chExt cx="320" cy="324"/>
          </a:xfrm>
        </p:grpSpPr>
        <p:sp>
          <p:nvSpPr>
            <p:cNvPr id="26648" name="Rectangle 24"/>
            <p:cNvSpPr>
              <a:spLocks noChangeArrowheads="1"/>
            </p:cNvSpPr>
            <p:nvPr/>
          </p:nvSpPr>
          <p:spPr bwMode="auto">
            <a:xfrm>
              <a:off x="2478" y="2235"/>
              <a:ext cx="320" cy="324"/>
            </a:xfrm>
            <a:prstGeom prst="rect">
              <a:avLst/>
            </a:prstGeom>
            <a:solidFill>
              <a:schemeClr val="bg1"/>
            </a:solidFill>
            <a:ln w="9525">
              <a:miter lim="800000"/>
              <a:headEnd/>
              <a:tailEnd/>
            </a:ln>
            <a:effectLst/>
            <a:scene3d>
              <a:camera prst="legacyObliqueTopRight"/>
              <a:lightRig rig="legacyFlat3" dir="b"/>
            </a:scene3d>
            <a:sp3d extrusionH="430200" contourW="12700" prstMaterial="legacyMatte">
              <a:bevelT w="13500" h="13500" prst="angle"/>
              <a:bevelB w="13500" h="13500" prst="angle"/>
              <a:extrusionClr>
                <a:schemeClr val="bg1"/>
              </a:extrusionClr>
              <a:contourClr>
                <a:schemeClr val="bg1"/>
              </a:contour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flatTx/>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p>
          </p:txBody>
        </p:sp>
        <p:sp>
          <p:nvSpPr>
            <p:cNvPr id="26649" name="Line 25"/>
            <p:cNvSpPr>
              <a:spLocks noChangeShapeType="1"/>
            </p:cNvSpPr>
            <p:nvPr/>
          </p:nvSpPr>
          <p:spPr bwMode="auto">
            <a:xfrm>
              <a:off x="2480" y="2242"/>
              <a:ext cx="308" cy="316"/>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grpSp>
      <p:grpSp>
        <p:nvGrpSpPr>
          <p:cNvPr id="26637" name="Group 26"/>
          <p:cNvGrpSpPr>
            <a:grpSpLocks/>
          </p:cNvGrpSpPr>
          <p:nvPr/>
        </p:nvGrpSpPr>
        <p:grpSpPr bwMode="auto">
          <a:xfrm rot="5400000">
            <a:off x="4046538" y="4357688"/>
            <a:ext cx="1204912" cy="830262"/>
            <a:chOff x="782" y="1557"/>
            <a:chExt cx="759" cy="523"/>
          </a:xfrm>
        </p:grpSpPr>
        <p:sp>
          <p:nvSpPr>
            <p:cNvPr id="26644" name="Line 27"/>
            <p:cNvSpPr>
              <a:spLocks noChangeShapeType="1"/>
            </p:cNvSpPr>
            <p:nvPr/>
          </p:nvSpPr>
          <p:spPr bwMode="auto">
            <a:xfrm>
              <a:off x="782" y="2080"/>
              <a:ext cx="759"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grpSp>
          <p:nvGrpSpPr>
            <p:cNvPr id="26645" name="Group 28"/>
            <p:cNvGrpSpPr>
              <a:grpSpLocks/>
            </p:cNvGrpSpPr>
            <p:nvPr/>
          </p:nvGrpSpPr>
          <p:grpSpPr bwMode="auto">
            <a:xfrm>
              <a:off x="1005" y="1557"/>
              <a:ext cx="217" cy="451"/>
              <a:chOff x="2520" y="1735"/>
              <a:chExt cx="730" cy="1788"/>
            </a:xfrm>
          </p:grpSpPr>
          <p:sp>
            <p:nvSpPr>
              <p:cNvPr id="26646" name="Freeform 29"/>
              <p:cNvSpPr>
                <a:spLocks/>
              </p:cNvSpPr>
              <p:nvPr/>
            </p:nvSpPr>
            <p:spPr bwMode="auto">
              <a:xfrm>
                <a:off x="2520" y="1735"/>
                <a:ext cx="380" cy="1788"/>
              </a:xfrm>
              <a:custGeom>
                <a:avLst/>
                <a:gdLst>
                  <a:gd name="T0" fmla="*/ 0 w 279"/>
                  <a:gd name="T1" fmla="*/ 2147483647 h 264"/>
                  <a:gd name="T2" fmla="*/ 2905 w 279"/>
                  <a:gd name="T3" fmla="*/ 2147483647 h 264"/>
                  <a:gd name="T4" fmla="*/ 4229 w 279"/>
                  <a:gd name="T5" fmla="*/ 2147483647 h 264"/>
                  <a:gd name="T6" fmla="*/ 5075 w 279"/>
                  <a:gd name="T7" fmla="*/ 2147483647 h 264"/>
                  <a:gd name="T8" fmla="*/ 6140 w 279"/>
                  <a:gd name="T9" fmla="*/ 0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264">
                    <a:moveTo>
                      <a:pt x="0" y="264"/>
                    </a:moveTo>
                    <a:cubicBezTo>
                      <a:pt x="50" y="263"/>
                      <a:pt x="100" y="263"/>
                      <a:pt x="132" y="234"/>
                    </a:cubicBezTo>
                    <a:cubicBezTo>
                      <a:pt x="164" y="205"/>
                      <a:pt x="176" y="128"/>
                      <a:pt x="192" y="93"/>
                    </a:cubicBezTo>
                    <a:cubicBezTo>
                      <a:pt x="208" y="58"/>
                      <a:pt x="216" y="37"/>
                      <a:pt x="231" y="21"/>
                    </a:cubicBezTo>
                    <a:cubicBezTo>
                      <a:pt x="246" y="5"/>
                      <a:pt x="262" y="2"/>
                      <a:pt x="279" y="0"/>
                    </a:cubicBezTo>
                  </a:path>
                </a:pathLst>
              </a:custGeom>
              <a:noFill/>
              <a:ln w="57150" cap="flat" cmpd="sng">
                <a:solidFill>
                  <a:srgbClr val="FF0000"/>
                </a:solidFill>
                <a:prstDash val="solid"/>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7" name="Freeform 30"/>
              <p:cNvSpPr>
                <a:spLocks/>
              </p:cNvSpPr>
              <p:nvPr/>
            </p:nvSpPr>
            <p:spPr bwMode="auto">
              <a:xfrm flipH="1">
                <a:off x="2870" y="1735"/>
                <a:ext cx="380" cy="1788"/>
              </a:xfrm>
              <a:custGeom>
                <a:avLst/>
                <a:gdLst>
                  <a:gd name="T0" fmla="*/ 0 w 279"/>
                  <a:gd name="T1" fmla="*/ 2147483647 h 264"/>
                  <a:gd name="T2" fmla="*/ 2905 w 279"/>
                  <a:gd name="T3" fmla="*/ 2147483647 h 264"/>
                  <a:gd name="T4" fmla="*/ 4229 w 279"/>
                  <a:gd name="T5" fmla="*/ 2147483647 h 264"/>
                  <a:gd name="T6" fmla="*/ 5075 w 279"/>
                  <a:gd name="T7" fmla="*/ 2147483647 h 264"/>
                  <a:gd name="T8" fmla="*/ 6140 w 279"/>
                  <a:gd name="T9" fmla="*/ 0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264">
                    <a:moveTo>
                      <a:pt x="0" y="264"/>
                    </a:moveTo>
                    <a:cubicBezTo>
                      <a:pt x="50" y="263"/>
                      <a:pt x="100" y="263"/>
                      <a:pt x="132" y="234"/>
                    </a:cubicBezTo>
                    <a:cubicBezTo>
                      <a:pt x="164" y="205"/>
                      <a:pt x="176" y="128"/>
                      <a:pt x="192" y="93"/>
                    </a:cubicBezTo>
                    <a:cubicBezTo>
                      <a:pt x="208" y="58"/>
                      <a:pt x="216" y="37"/>
                      <a:pt x="231" y="21"/>
                    </a:cubicBezTo>
                    <a:cubicBezTo>
                      <a:pt x="246" y="5"/>
                      <a:pt x="262" y="2"/>
                      <a:pt x="279" y="0"/>
                    </a:cubicBezTo>
                  </a:path>
                </a:pathLst>
              </a:custGeom>
              <a:noFill/>
              <a:ln w="57150" cap="flat" cmpd="sng">
                <a:solidFill>
                  <a:srgbClr val="FF0000"/>
                </a:solidFill>
                <a:prstDash val="solid"/>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26638" name="Text Box 31"/>
          <p:cNvSpPr txBox="1">
            <a:spLocks noChangeArrowheads="1"/>
          </p:cNvSpPr>
          <p:nvPr/>
        </p:nvSpPr>
        <p:spPr bwMode="auto">
          <a:xfrm>
            <a:off x="6024563" y="3233738"/>
            <a:ext cx="2438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000"/>
              <a:t>If </a:t>
            </a:r>
            <a:r>
              <a:rPr lang="en-US" altLang="en-US" sz="2000" i="1">
                <a:latin typeface="Times New Roman" charset="0"/>
              </a:rPr>
              <a:t>V</a:t>
            </a:r>
            <a:r>
              <a:rPr lang="en-US" altLang="en-US" sz="2000">
                <a:latin typeface="Times New Roman" charset="0"/>
              </a:rPr>
              <a:t> = 0</a:t>
            </a:r>
            <a:r>
              <a:rPr lang="en-US" altLang="en-US" sz="2000"/>
              <a:t>, the pulse polarization doesn’t change.</a:t>
            </a:r>
          </a:p>
        </p:txBody>
      </p:sp>
      <p:sp>
        <p:nvSpPr>
          <p:cNvPr id="26639" name="Text Box 32"/>
          <p:cNvSpPr txBox="1">
            <a:spLocks noChangeArrowheads="1"/>
          </p:cNvSpPr>
          <p:nvPr/>
        </p:nvSpPr>
        <p:spPr bwMode="auto">
          <a:xfrm>
            <a:off x="5062538" y="4332288"/>
            <a:ext cx="33813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000"/>
              <a:t>If </a:t>
            </a:r>
            <a:r>
              <a:rPr lang="en-US" altLang="en-US" sz="2000" i="1">
                <a:latin typeface="Times New Roman" charset="0"/>
              </a:rPr>
              <a:t>V = V</a:t>
            </a:r>
            <a:r>
              <a:rPr lang="en-US" altLang="en-US" sz="2000" baseline="-25000">
                <a:latin typeface="Symbol" charset="2"/>
              </a:rPr>
              <a:t>p </a:t>
            </a:r>
            <a:r>
              <a:rPr lang="en-US" altLang="en-US" sz="2000"/>
              <a:t>, the pulse polarization switches to its orthogonal state.</a:t>
            </a:r>
          </a:p>
        </p:txBody>
      </p:sp>
      <p:sp>
        <p:nvSpPr>
          <p:cNvPr id="26640" name="Text Box 33"/>
          <p:cNvSpPr txBox="1">
            <a:spLocks noChangeArrowheads="1"/>
          </p:cNvSpPr>
          <p:nvPr/>
        </p:nvSpPr>
        <p:spPr bwMode="auto">
          <a:xfrm>
            <a:off x="565150" y="5856288"/>
            <a:ext cx="81899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Abruptly switching a Pockels cell allows us to switch a pulse into or out of a laser.</a:t>
            </a:r>
          </a:p>
        </p:txBody>
      </p:sp>
      <p:sp>
        <p:nvSpPr>
          <p:cNvPr id="26641" name="Text Box 34"/>
          <p:cNvSpPr txBox="1">
            <a:spLocks noChangeArrowheads="1"/>
          </p:cNvSpPr>
          <p:nvPr/>
        </p:nvSpPr>
        <p:spPr bwMode="auto">
          <a:xfrm>
            <a:off x="463550" y="4073525"/>
            <a:ext cx="1868488"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t>Pockels cell</a:t>
            </a:r>
          </a:p>
          <a:p>
            <a:pPr eaLnBrk="1" hangingPunct="1">
              <a:spcBef>
                <a:spcPct val="50000"/>
              </a:spcBef>
              <a:buFontTx/>
              <a:buNone/>
            </a:pPr>
            <a:r>
              <a:rPr lang="en-US" altLang="en-US" sz="1800"/>
              <a:t>(voltage may be transverse or longitudinal)</a:t>
            </a:r>
          </a:p>
        </p:txBody>
      </p:sp>
      <p:sp>
        <p:nvSpPr>
          <p:cNvPr id="26642" name="Line 35"/>
          <p:cNvSpPr>
            <a:spLocks noChangeShapeType="1"/>
          </p:cNvSpPr>
          <p:nvPr/>
        </p:nvSpPr>
        <p:spPr bwMode="auto">
          <a:xfrm flipV="1">
            <a:off x="1928813" y="4048125"/>
            <a:ext cx="598487" cy="188913"/>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26643" name="Text Box 36"/>
          <p:cNvSpPr txBox="1">
            <a:spLocks noChangeArrowheads="1"/>
          </p:cNvSpPr>
          <p:nvPr/>
        </p:nvSpPr>
        <p:spPr bwMode="auto">
          <a:xfrm>
            <a:off x="3749675" y="3033713"/>
            <a:ext cx="12144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t>Polarizer</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180975"/>
            <a:ext cx="5372100" cy="838200"/>
          </a:xfrm>
        </p:spPr>
        <p:txBody>
          <a:bodyPr/>
          <a:lstStyle/>
          <a:p>
            <a:pPr algn="l" eaLnBrk="1" hangingPunct="1">
              <a:defRPr/>
            </a:pPr>
            <a:r>
              <a:rPr lang="en-US" altLang="en-US" sz="3200" b="1" spc="-100" smtClean="0">
                <a:solidFill>
                  <a:srgbClr val="CC0099"/>
                </a:solidFill>
              </a:rPr>
              <a:t>Nonlinear Refractive Index</a:t>
            </a:r>
          </a:p>
        </p:txBody>
      </p:sp>
      <p:sp>
        <p:nvSpPr>
          <p:cNvPr id="36867" name="Rectangle 3"/>
          <p:cNvSpPr>
            <a:spLocks noGrp="1" noChangeArrowheads="1"/>
          </p:cNvSpPr>
          <p:nvPr>
            <p:ph type="body" idx="1"/>
          </p:nvPr>
        </p:nvSpPr>
        <p:spPr>
          <a:xfrm>
            <a:off x="533400" y="1209675"/>
            <a:ext cx="7924800" cy="5343525"/>
          </a:xfrm>
        </p:spPr>
        <p:txBody>
          <a:bodyPr/>
          <a:lstStyle/>
          <a:p>
            <a:pPr marL="0" indent="0" eaLnBrk="1" hangingPunct="1">
              <a:buFontTx/>
              <a:buNone/>
            </a:pPr>
            <a:r>
              <a:rPr lang="en-US" altLang="en-US" sz="2000"/>
              <a:t>The usual refractive index (which we’ll call </a:t>
            </a:r>
            <a:r>
              <a:rPr lang="en-US" altLang="en-US" sz="2000" i="1">
                <a:latin typeface="Times New Roman" charset="0"/>
                <a:ea typeface="Times New Roman" charset="0"/>
                <a:cs typeface="Times New Roman" charset="0"/>
              </a:rPr>
              <a:t>n</a:t>
            </a:r>
            <a:r>
              <a:rPr lang="en-US" altLang="en-US" sz="2000" baseline="-25000">
                <a:latin typeface="Times New Roman" charset="0"/>
                <a:ea typeface="Times New Roman" charset="0"/>
                <a:cs typeface="Times New Roman" charset="0"/>
              </a:rPr>
              <a:t>0</a:t>
            </a:r>
            <a:r>
              <a:rPr lang="en-US" altLang="en-US" sz="2000"/>
              <a:t>) is:</a:t>
            </a:r>
          </a:p>
          <a:p>
            <a:pPr marL="0" indent="0" eaLnBrk="1" hangingPunct="1">
              <a:buFontTx/>
              <a:buNone/>
            </a:pPr>
            <a:endParaRPr lang="en-US" altLang="en-US" sz="2000"/>
          </a:p>
          <a:p>
            <a:pPr marL="0" indent="0" eaLnBrk="1" hangingPunct="1">
              <a:buFontTx/>
              <a:buNone/>
            </a:pPr>
            <a:r>
              <a:rPr lang="en-US" altLang="en-US" sz="2000"/>
              <a:t>But the refractive index in the presence </a:t>
            </a:r>
            <a:br>
              <a:rPr lang="en-US" altLang="en-US" sz="2000"/>
            </a:br>
            <a:r>
              <a:rPr lang="en-US" altLang="en-US" sz="2000"/>
              <a:t>of linear </a:t>
            </a:r>
            <a:r>
              <a:rPr lang="en-US" altLang="en-US" sz="2000" i="1"/>
              <a:t>and </a:t>
            </a:r>
            <a:r>
              <a:rPr lang="en-US" altLang="en-US" sz="2000" b="1">
                <a:solidFill>
                  <a:srgbClr val="CC0099"/>
                </a:solidFill>
              </a:rPr>
              <a:t>nonlinear</a:t>
            </a:r>
            <a:r>
              <a:rPr lang="en-US" altLang="en-US" sz="2000"/>
              <a:t> polarization:</a:t>
            </a:r>
          </a:p>
          <a:p>
            <a:pPr marL="0" indent="0" eaLnBrk="1" hangingPunct="1">
              <a:buFontTx/>
              <a:buNone/>
            </a:pPr>
            <a:endParaRPr lang="en-US" altLang="en-US" sz="2000"/>
          </a:p>
          <a:p>
            <a:pPr marL="0" indent="0" eaLnBrk="1" hangingPunct="1">
              <a:buFontTx/>
              <a:buNone/>
            </a:pPr>
            <a:r>
              <a:rPr lang="en-US" altLang="en-US" sz="2000"/>
              <a:t>So:</a:t>
            </a:r>
          </a:p>
          <a:p>
            <a:pPr marL="0" indent="0" eaLnBrk="1" hangingPunct="1">
              <a:buFontTx/>
              <a:buNone/>
            </a:pPr>
            <a:endParaRPr lang="en-US" altLang="en-US" sz="2000"/>
          </a:p>
          <a:p>
            <a:pPr marL="0" indent="0" eaLnBrk="1" hangingPunct="1">
              <a:buFontTx/>
              <a:buNone/>
            </a:pPr>
            <a:r>
              <a:rPr lang="en-US" altLang="en-US" sz="2000"/>
              <a:t>Assume that the nonlinear term &lt;&lt; </a:t>
            </a:r>
            <a:r>
              <a:rPr lang="en-US" altLang="en-US" sz="2000" i="1">
                <a:latin typeface="Times New Roman" charset="0"/>
                <a:ea typeface="Times New Roman" charset="0"/>
                <a:cs typeface="Times New Roman" charset="0"/>
              </a:rPr>
              <a:t>n</a:t>
            </a:r>
            <a:r>
              <a:rPr lang="en-US" altLang="en-US" sz="2000" baseline="-25000">
                <a:latin typeface="Times New Roman" charset="0"/>
                <a:ea typeface="Times New Roman" charset="0"/>
                <a:cs typeface="Times New Roman" charset="0"/>
              </a:rPr>
              <a:t>0</a:t>
            </a:r>
            <a:r>
              <a:rPr lang="en-US" altLang="en-US" sz="2000" baseline="30000">
                <a:latin typeface="Times New Roman" charset="0"/>
                <a:ea typeface="Times New Roman" charset="0"/>
                <a:cs typeface="Times New Roman" charset="0"/>
              </a:rPr>
              <a:t>2</a:t>
            </a:r>
            <a:r>
              <a:rPr lang="en-US" altLang="en-US" sz="1000" i="1"/>
              <a:t> </a:t>
            </a:r>
            <a:r>
              <a:rPr lang="en-US" altLang="en-US" sz="2000"/>
              <a:t>:</a:t>
            </a:r>
          </a:p>
          <a:p>
            <a:pPr marL="0" indent="0" eaLnBrk="1" hangingPunct="1">
              <a:buFontTx/>
              <a:buNone/>
            </a:pPr>
            <a:endParaRPr lang="en-US" altLang="en-US" sz="2000"/>
          </a:p>
          <a:p>
            <a:pPr marL="0" indent="0" eaLnBrk="1" hangingPunct="1">
              <a:buFontTx/>
              <a:buNone/>
            </a:pPr>
            <a:r>
              <a:rPr lang="en-US" altLang="en-US" sz="2000"/>
              <a:t>So:</a:t>
            </a:r>
          </a:p>
          <a:p>
            <a:pPr marL="0" indent="0" eaLnBrk="1" hangingPunct="1">
              <a:buFontTx/>
              <a:buNone/>
            </a:pPr>
            <a:endParaRPr lang="en-US" altLang="en-US" sz="2000"/>
          </a:p>
          <a:p>
            <a:pPr marL="0" indent="0" eaLnBrk="1" hangingPunct="1">
              <a:buFontTx/>
              <a:buNone/>
            </a:pPr>
            <a:r>
              <a:rPr lang="en-US" altLang="en-US" sz="2000"/>
              <a:t>Usually, we define a </a:t>
            </a:r>
            <a:r>
              <a:rPr lang="en-US" altLang="en-US" sz="2000" b="1">
                <a:solidFill>
                  <a:srgbClr val="CC0099"/>
                </a:solidFill>
              </a:rPr>
              <a:t>nonlinear refractive index</a:t>
            </a:r>
            <a:r>
              <a:rPr lang="en-US" altLang="en-US" sz="2000"/>
              <a:t>:</a:t>
            </a:r>
          </a:p>
        </p:txBody>
      </p:sp>
      <p:graphicFrame>
        <p:nvGraphicFramePr>
          <p:cNvPr id="36868" name="Object 4"/>
          <p:cNvGraphicFramePr>
            <a:graphicFrameLocks noChangeAspect="1"/>
          </p:cNvGraphicFramePr>
          <p:nvPr/>
        </p:nvGraphicFramePr>
        <p:xfrm>
          <a:off x="5286375" y="2041525"/>
          <a:ext cx="2667000" cy="625475"/>
        </p:xfrm>
        <a:graphic>
          <a:graphicData uri="http://schemas.openxmlformats.org/presentationml/2006/ole">
            <mc:AlternateContent xmlns:mc="http://schemas.openxmlformats.org/markup-compatibility/2006">
              <mc:Choice xmlns:v="urn:schemas-microsoft-com:vml" Requires="v">
                <p:oleObj spid="_x0000_s36991" name="Equation" r:id="rId3" imgW="1409088" imgH="330057" progId="Equation.DSMT4">
                  <p:embed/>
                </p:oleObj>
              </mc:Choice>
              <mc:Fallback>
                <p:oleObj name="Equation" r:id="rId3" imgW="1409088" imgH="330057"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375" y="2041525"/>
                        <a:ext cx="2667000"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869" name="Object 5"/>
          <p:cNvGraphicFramePr>
            <a:graphicFrameLocks noChangeAspect="1"/>
          </p:cNvGraphicFramePr>
          <p:nvPr/>
        </p:nvGraphicFramePr>
        <p:xfrm>
          <a:off x="6381750" y="1104900"/>
          <a:ext cx="1611313" cy="527050"/>
        </p:xfrm>
        <a:graphic>
          <a:graphicData uri="http://schemas.openxmlformats.org/presentationml/2006/ole">
            <mc:AlternateContent xmlns:mc="http://schemas.openxmlformats.org/markup-compatibility/2006">
              <mc:Choice xmlns:v="urn:schemas-microsoft-com:vml" Requires="v">
                <p:oleObj spid="_x0000_s36992" name="Equation" r:id="rId5" imgW="850531" imgH="279279" progId="Equation.DSMT4">
                  <p:embed/>
                </p:oleObj>
              </mc:Choice>
              <mc:Fallback>
                <p:oleObj name="Equation" r:id="rId5" imgW="850531" imgH="279279"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1750" y="1104900"/>
                        <a:ext cx="1611313"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870" name="Object 6"/>
          <p:cNvGraphicFramePr>
            <a:graphicFrameLocks noChangeAspect="1"/>
          </p:cNvGraphicFramePr>
          <p:nvPr/>
        </p:nvGraphicFramePr>
        <p:xfrm>
          <a:off x="1420813" y="2806700"/>
          <a:ext cx="5451475" cy="625475"/>
        </p:xfrm>
        <a:graphic>
          <a:graphicData uri="http://schemas.openxmlformats.org/presentationml/2006/ole">
            <mc:AlternateContent xmlns:mc="http://schemas.openxmlformats.org/markup-compatibility/2006">
              <mc:Choice xmlns:v="urn:schemas-microsoft-com:vml" Requires="v">
                <p:oleObj spid="_x0000_s36993" name="Equation" r:id="rId7" imgW="2882900" imgH="330200" progId="Equation.DSMT4">
                  <p:embed/>
                </p:oleObj>
              </mc:Choice>
              <mc:Fallback>
                <p:oleObj name="Equation" r:id="rId7" imgW="2882900" imgH="33020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20813" y="2806700"/>
                        <a:ext cx="5451475"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871" name="Object 7"/>
          <p:cNvGraphicFramePr>
            <a:graphicFrameLocks noChangeAspect="1"/>
          </p:cNvGraphicFramePr>
          <p:nvPr/>
        </p:nvGraphicFramePr>
        <p:xfrm>
          <a:off x="1430338" y="4321175"/>
          <a:ext cx="6003925" cy="625475"/>
        </p:xfrm>
        <a:graphic>
          <a:graphicData uri="http://schemas.openxmlformats.org/presentationml/2006/ole">
            <mc:AlternateContent xmlns:mc="http://schemas.openxmlformats.org/markup-compatibility/2006">
              <mc:Choice xmlns:v="urn:schemas-microsoft-com:vml" Requires="v">
                <p:oleObj spid="_x0000_s36994" name="Equation" r:id="rId9" imgW="3175000" imgH="330200" progId="Equation.DSMT4">
                  <p:embed/>
                </p:oleObj>
              </mc:Choice>
              <mc:Fallback>
                <p:oleObj name="Equation" r:id="rId9" imgW="3175000" imgH="33020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30338" y="4321175"/>
                        <a:ext cx="6003925"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872" name="Object 8"/>
          <p:cNvGraphicFramePr>
            <a:graphicFrameLocks noChangeAspect="1"/>
          </p:cNvGraphicFramePr>
          <p:nvPr/>
        </p:nvGraphicFramePr>
        <p:xfrm>
          <a:off x="5449888" y="5826125"/>
          <a:ext cx="1658937" cy="528638"/>
        </p:xfrm>
        <a:graphic>
          <a:graphicData uri="http://schemas.openxmlformats.org/presentationml/2006/ole">
            <mc:AlternateContent xmlns:mc="http://schemas.openxmlformats.org/markup-compatibility/2006">
              <mc:Choice xmlns:v="urn:schemas-microsoft-com:vml" Requires="v">
                <p:oleObj spid="_x0000_s36995" name="Equation" r:id="rId11" imgW="876300" imgH="279400" progId="Equation.DSMT4">
                  <p:embed/>
                </p:oleObj>
              </mc:Choice>
              <mc:Fallback>
                <p:oleObj name="Equation" r:id="rId11" imgW="876300" imgH="279400" progId="Equation.DSMT4">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49888" y="5826125"/>
                        <a:ext cx="1658937" cy="52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873" name="Object 9"/>
          <p:cNvGraphicFramePr>
            <a:graphicFrameLocks noChangeAspect="1"/>
          </p:cNvGraphicFramePr>
          <p:nvPr/>
        </p:nvGraphicFramePr>
        <p:xfrm>
          <a:off x="3048000" y="5905500"/>
          <a:ext cx="1417638" cy="431800"/>
        </p:xfrm>
        <a:graphic>
          <a:graphicData uri="http://schemas.openxmlformats.org/presentationml/2006/ole">
            <mc:AlternateContent xmlns:mc="http://schemas.openxmlformats.org/markup-compatibility/2006">
              <mc:Choice xmlns:v="urn:schemas-microsoft-com:vml" Requires="v">
                <p:oleObj spid="_x0000_s36996" name="Equation" r:id="rId13" imgW="749300" imgH="228600" progId="Equation.DSMT4">
                  <p:embed/>
                </p:oleObj>
              </mc:Choice>
              <mc:Fallback>
                <p:oleObj name="Equation" r:id="rId13" imgW="749300" imgH="228600" progId="Equation.DSMT4">
                  <p:embed/>
                  <p:pic>
                    <p:nvPicPr>
                      <p:cNvPr id="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48000" y="5905500"/>
                        <a:ext cx="1417638" cy="431800"/>
                      </a:xfrm>
                      <a:prstGeom prst="rect">
                        <a:avLst/>
                      </a:prstGeom>
                      <a:solidFill>
                        <a:schemeClr val="bg1"/>
                      </a:solidFill>
                      <a:ln w="38100">
                        <a:solidFill>
                          <a:srgbClr val="6600CC"/>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874" name="Object 10"/>
          <p:cNvGraphicFramePr>
            <a:graphicFrameLocks noChangeAspect="1"/>
          </p:cNvGraphicFramePr>
          <p:nvPr/>
        </p:nvGraphicFramePr>
        <p:xfrm>
          <a:off x="6386513" y="5119688"/>
          <a:ext cx="1657350" cy="457200"/>
        </p:xfrm>
        <a:graphic>
          <a:graphicData uri="http://schemas.openxmlformats.org/presentationml/2006/ole">
            <mc:AlternateContent xmlns:mc="http://schemas.openxmlformats.org/markup-compatibility/2006">
              <mc:Choice xmlns:v="urn:schemas-microsoft-com:vml" Requires="v">
                <p:oleObj spid="_x0000_s36997" name="Equation" r:id="rId15" imgW="876300" imgH="241300" progId="Equation.DSMT4">
                  <p:embed/>
                </p:oleObj>
              </mc:Choice>
              <mc:Fallback>
                <p:oleObj name="Equation" r:id="rId15" imgW="876300" imgH="241300" progId="Equation.DSMT4">
                  <p:embed/>
                  <p:pic>
                    <p:nvPicPr>
                      <p:cNvPr id="0" name="Object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86513" y="5119688"/>
                        <a:ext cx="1657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875" name="Object 1"/>
          <p:cNvGraphicFramePr>
            <a:graphicFrameLocks noChangeAspect="1"/>
          </p:cNvGraphicFramePr>
          <p:nvPr/>
        </p:nvGraphicFramePr>
        <p:xfrm>
          <a:off x="6664325" y="392113"/>
          <a:ext cx="1704975" cy="481012"/>
        </p:xfrm>
        <a:graphic>
          <a:graphicData uri="http://schemas.openxmlformats.org/presentationml/2006/ole">
            <mc:AlternateContent xmlns:mc="http://schemas.openxmlformats.org/markup-compatibility/2006">
              <mc:Choice xmlns:v="urn:schemas-microsoft-com:vml" Requires="v">
                <p:oleObj spid="_x0000_s36998" name="Equation" r:id="rId17" imgW="901309" imgH="253890" progId="Equation.DSMT4">
                  <p:embed/>
                </p:oleObj>
              </mc:Choice>
              <mc:Fallback>
                <p:oleObj name="Equation" r:id="rId17" imgW="901309" imgH="253890" progId="Equation.DSMT4">
                  <p:embed/>
                  <p:pic>
                    <p:nvPicPr>
                      <p:cNvPr id="0" name="Object 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64325" y="392113"/>
                        <a:ext cx="1704975" cy="481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6876" name="TextBox 2"/>
          <p:cNvSpPr txBox="1">
            <a:spLocks noChangeArrowheads="1"/>
          </p:cNvSpPr>
          <p:nvPr/>
        </p:nvSpPr>
        <p:spPr bwMode="auto">
          <a:xfrm>
            <a:off x="5689600" y="431800"/>
            <a:ext cx="1041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Recall: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454025" y="384175"/>
            <a:ext cx="8316913" cy="582613"/>
          </a:xfrm>
        </p:spPr>
        <p:txBody>
          <a:bodyPr/>
          <a:lstStyle/>
          <a:p>
            <a:pPr algn="l" eaLnBrk="1" hangingPunct="1"/>
            <a:r>
              <a:rPr lang="en-US" altLang="en-US" sz="3000" b="1">
                <a:solidFill>
                  <a:srgbClr val="FFAFEA"/>
                </a:solidFill>
              </a:rPr>
              <a:t>Why do nonlinear effects occur, in general?</a:t>
            </a:r>
          </a:p>
        </p:txBody>
      </p:sp>
      <p:sp>
        <p:nvSpPr>
          <p:cNvPr id="7171" name="Text Box 6"/>
          <p:cNvSpPr txBox="1">
            <a:spLocks noChangeArrowheads="1"/>
          </p:cNvSpPr>
          <p:nvPr/>
        </p:nvSpPr>
        <p:spPr bwMode="auto">
          <a:xfrm>
            <a:off x="628650" y="1219200"/>
            <a:ext cx="80565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000">
                <a:solidFill>
                  <a:schemeClr val="bg1"/>
                </a:solidFill>
              </a:rPr>
              <a:t>Imagine playing music through a cheap amplifier that just can’t quite put out the power necessary to hit the loud notes.</a:t>
            </a:r>
          </a:p>
        </p:txBody>
      </p:sp>
      <p:sp>
        <p:nvSpPr>
          <p:cNvPr id="7172" name="Text Box 7"/>
          <p:cNvSpPr txBox="1">
            <a:spLocks noChangeArrowheads="1"/>
          </p:cNvSpPr>
          <p:nvPr/>
        </p:nvSpPr>
        <p:spPr bwMode="auto">
          <a:xfrm>
            <a:off x="649288" y="6064250"/>
            <a:ext cx="7521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000">
                <a:solidFill>
                  <a:schemeClr val="bg1"/>
                </a:solidFill>
              </a:rPr>
              <a:t>The sharp edges correspond to higher frequencies—harmonics!</a:t>
            </a:r>
          </a:p>
        </p:txBody>
      </p:sp>
      <p:grpSp>
        <p:nvGrpSpPr>
          <p:cNvPr id="7173" name="Group 9"/>
          <p:cNvGrpSpPr>
            <a:grpSpLocks/>
          </p:cNvGrpSpPr>
          <p:nvPr/>
        </p:nvGrpSpPr>
        <p:grpSpPr bwMode="auto">
          <a:xfrm>
            <a:off x="1720850" y="2352675"/>
            <a:ext cx="5753100" cy="3273425"/>
            <a:chOff x="1084" y="1482"/>
            <a:chExt cx="3624" cy="2062"/>
          </a:xfrm>
        </p:grpSpPr>
        <p:sp>
          <p:nvSpPr>
            <p:cNvPr id="7175" name="Rectangle 8"/>
            <p:cNvSpPr>
              <a:spLocks noChangeArrowheads="1"/>
            </p:cNvSpPr>
            <p:nvPr/>
          </p:nvSpPr>
          <p:spPr bwMode="auto">
            <a:xfrm>
              <a:off x="1084" y="1482"/>
              <a:ext cx="3624" cy="20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p>
          </p:txBody>
        </p:sp>
        <p:pic>
          <p:nvPicPr>
            <p:cNvPr id="7176" name="Picture 5" descr="Fig3_3a"/>
            <p:cNvPicPr>
              <a:picLocks noChangeAspect="1" noChangeArrowheads="1"/>
            </p:cNvPicPr>
            <p:nvPr/>
          </p:nvPicPr>
          <p:blipFill>
            <a:blip r:embed="rId3">
              <a:extLst>
                <a:ext uri="{28A0092B-C50C-407E-A947-70E740481C1C}">
                  <a14:useLocalDpi xmlns:a14="http://schemas.microsoft.com/office/drawing/2010/main" val="0"/>
                </a:ext>
              </a:extLst>
            </a:blip>
            <a:srcRect r="5385"/>
            <a:stretch>
              <a:fillRect/>
            </a:stretch>
          </p:blipFill>
          <p:spPr bwMode="auto">
            <a:xfrm>
              <a:off x="1193" y="1505"/>
              <a:ext cx="3426" cy="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p:nvPr/>
        </p:nvSpPr>
        <p:spPr>
          <a:xfrm>
            <a:off x="5035550" y="5213350"/>
            <a:ext cx="409575" cy="290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457200" y="2489200"/>
            <a:ext cx="7581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eaLnBrk="1" hangingPunct="1">
              <a:spcBef>
                <a:spcPct val="0"/>
              </a:spcBef>
            </a:pPr>
            <a:r>
              <a:rPr lang="en-US" altLang="en-US">
                <a:solidFill>
                  <a:srgbClr val="000000"/>
                </a:solidFill>
              </a:rPr>
              <a:t>So the pulse develops a </a:t>
            </a:r>
            <a:r>
              <a:rPr lang="en-US" altLang="en-US" b="1" i="1">
                <a:solidFill>
                  <a:srgbClr val="0000FF"/>
                </a:solidFill>
                <a:latin typeface="Symbol" charset="2"/>
              </a:rPr>
              <a:t>f</a:t>
            </a:r>
            <a:r>
              <a:rPr lang="en-US" altLang="en-US" b="1">
                <a:solidFill>
                  <a:srgbClr val="0000FF"/>
                </a:solidFill>
                <a:latin typeface="Times New Roman" charset="0"/>
              </a:rPr>
              <a:t>(</a:t>
            </a:r>
            <a:r>
              <a:rPr lang="en-US" altLang="en-US" b="1" i="1">
                <a:solidFill>
                  <a:srgbClr val="0000FF"/>
                </a:solidFill>
                <a:latin typeface="Times New Roman" charset="0"/>
              </a:rPr>
              <a:t>t</a:t>
            </a:r>
            <a:r>
              <a:rPr lang="en-US" altLang="en-US" b="1">
                <a:solidFill>
                  <a:srgbClr val="0000FF"/>
                </a:solidFill>
                <a:latin typeface="Times New Roman" charset="0"/>
              </a:rPr>
              <a:t>)</a:t>
            </a:r>
            <a:r>
              <a:rPr lang="en-US" altLang="en-US">
                <a:solidFill>
                  <a:srgbClr val="000000"/>
                </a:solidFill>
              </a:rPr>
              <a:t> proportional to the pulse </a:t>
            </a:r>
            <a:r>
              <a:rPr lang="en-US" altLang="en-US" b="1" i="1">
                <a:solidFill>
                  <a:srgbClr val="FF0000"/>
                </a:solidFill>
                <a:latin typeface="Times New Roman" charset="0"/>
              </a:rPr>
              <a:t>I</a:t>
            </a:r>
            <a:r>
              <a:rPr lang="en-US" altLang="en-US" b="1">
                <a:solidFill>
                  <a:srgbClr val="FF0000"/>
                </a:solidFill>
                <a:latin typeface="Times New Roman" charset="0"/>
              </a:rPr>
              <a:t>(</a:t>
            </a:r>
            <a:r>
              <a:rPr lang="en-US" altLang="en-US" b="1" i="1">
                <a:solidFill>
                  <a:srgbClr val="FF0000"/>
                </a:solidFill>
                <a:latin typeface="Times New Roman" charset="0"/>
              </a:rPr>
              <a:t>t</a:t>
            </a:r>
            <a:r>
              <a:rPr lang="en-US" altLang="en-US" b="1">
                <a:solidFill>
                  <a:srgbClr val="FF0000"/>
                </a:solidFill>
                <a:latin typeface="Times New Roman" charset="0"/>
              </a:rPr>
              <a:t>)</a:t>
            </a:r>
            <a:r>
              <a:rPr lang="en-US" altLang="en-US">
                <a:solidFill>
                  <a:srgbClr val="000000"/>
                </a:solidFill>
              </a:rPr>
              <a:t>.</a:t>
            </a:r>
          </a:p>
        </p:txBody>
      </p:sp>
      <p:sp>
        <p:nvSpPr>
          <p:cNvPr id="37891" name="Rectangle 3"/>
          <p:cNvSpPr>
            <a:spLocks noGrp="1" noChangeArrowheads="1"/>
          </p:cNvSpPr>
          <p:nvPr>
            <p:ph type="ctrTitle"/>
          </p:nvPr>
        </p:nvSpPr>
        <p:spPr>
          <a:xfrm>
            <a:off x="409575" y="384175"/>
            <a:ext cx="8432800" cy="457200"/>
          </a:xfrm>
        </p:spPr>
        <p:txBody>
          <a:bodyPr/>
          <a:lstStyle/>
          <a:p>
            <a:pPr algn="l" eaLnBrk="1" hangingPunct="1"/>
            <a:r>
              <a:rPr lang="en-US" altLang="en-US" sz="2800">
                <a:solidFill>
                  <a:schemeClr val="bg1"/>
                </a:solidFill>
                <a:latin typeface="Arial" charset="0"/>
              </a:rPr>
              <a:t>Self-Phase Modulation &amp; Continuum Generation</a:t>
            </a:r>
          </a:p>
        </p:txBody>
      </p:sp>
      <p:graphicFrame>
        <p:nvGraphicFramePr>
          <p:cNvPr id="39940" name="Object 4"/>
          <p:cNvGraphicFramePr>
            <a:graphicFrameLocks noChangeAspect="1"/>
          </p:cNvGraphicFramePr>
          <p:nvPr/>
        </p:nvGraphicFramePr>
        <p:xfrm>
          <a:off x="1290638" y="3273425"/>
          <a:ext cx="4457700" cy="542925"/>
        </p:xfrm>
        <a:graphic>
          <a:graphicData uri="http://schemas.openxmlformats.org/presentationml/2006/ole">
            <mc:AlternateContent xmlns:mc="http://schemas.openxmlformats.org/markup-compatibility/2006">
              <mc:Choice xmlns:v="urn:schemas-microsoft-com:vml" Requires="v">
                <p:oleObj spid="_x0000_s37950" name="Equation" r:id="rId3" imgW="2082800" imgH="254000" progId="Equation.DSMT4">
                  <p:embed/>
                </p:oleObj>
              </mc:Choice>
              <mc:Fallback>
                <p:oleObj name="Equation" r:id="rId3" imgW="2082800" imgH="2540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0638" y="3273425"/>
                        <a:ext cx="44577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9941" name="Text Box 5"/>
          <p:cNvSpPr txBox="1">
            <a:spLocks noChangeArrowheads="1"/>
          </p:cNvSpPr>
          <p:nvPr/>
        </p:nvSpPr>
        <p:spPr bwMode="auto">
          <a:xfrm>
            <a:off x="5200650" y="4095750"/>
            <a:ext cx="36131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eaLnBrk="1" hangingPunct="1">
              <a:spcBef>
                <a:spcPct val="0"/>
              </a:spcBef>
            </a:pPr>
            <a:r>
              <a:rPr lang="en-US" altLang="en-US" sz="1800">
                <a:solidFill>
                  <a:srgbClr val="000000"/>
                </a:solidFill>
                <a:latin typeface="Arial" charset="0"/>
              </a:rPr>
              <a:t>The farther the pulse travels, the more phase distortion occurs.</a:t>
            </a:r>
          </a:p>
        </p:txBody>
      </p:sp>
      <p:sp>
        <p:nvSpPr>
          <p:cNvPr id="39942" name="Line 6"/>
          <p:cNvSpPr>
            <a:spLocks noChangeShapeType="1"/>
          </p:cNvSpPr>
          <p:nvPr/>
        </p:nvSpPr>
        <p:spPr bwMode="auto">
          <a:xfrm flipV="1">
            <a:off x="5484813" y="3719513"/>
            <a:ext cx="0" cy="3937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943" name="Text Box 7"/>
          <p:cNvSpPr txBox="1">
            <a:spLocks noChangeArrowheads="1"/>
          </p:cNvSpPr>
          <p:nvPr/>
        </p:nvSpPr>
        <p:spPr bwMode="auto">
          <a:xfrm>
            <a:off x="457200" y="5060950"/>
            <a:ext cx="82121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eaLnBrk="1" hangingPunct="1">
              <a:spcBef>
                <a:spcPct val="0"/>
              </a:spcBef>
            </a:pPr>
            <a:r>
              <a:rPr lang="en-US" altLang="en-US">
                <a:solidFill>
                  <a:srgbClr val="000000"/>
                </a:solidFill>
              </a:rPr>
              <a:t>If the pulse begins with a flat phase, then SPM broadens the spectrum.</a:t>
            </a:r>
          </a:p>
        </p:txBody>
      </p:sp>
      <p:graphicFrame>
        <p:nvGraphicFramePr>
          <p:cNvPr id="39944" name="Object 8"/>
          <p:cNvGraphicFramePr>
            <a:graphicFrameLocks noChangeAspect="1"/>
          </p:cNvGraphicFramePr>
          <p:nvPr/>
        </p:nvGraphicFramePr>
        <p:xfrm>
          <a:off x="2135188" y="4119563"/>
          <a:ext cx="2289175" cy="514350"/>
        </p:xfrm>
        <a:graphic>
          <a:graphicData uri="http://schemas.openxmlformats.org/presentationml/2006/ole">
            <mc:AlternateContent xmlns:mc="http://schemas.openxmlformats.org/markup-compatibility/2006">
              <mc:Choice xmlns:v="urn:schemas-microsoft-com:vml" Requires="v">
                <p:oleObj spid="_x0000_s37951" name="Equation" r:id="rId5" imgW="1016000" imgH="228600" progId="Equation.DSMT4">
                  <p:embed/>
                </p:oleObj>
              </mc:Choice>
              <mc:Fallback>
                <p:oleObj name="Equation" r:id="rId5" imgW="1016000" imgH="228600" progId="Equation.DSMT4">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5188" y="4119563"/>
                        <a:ext cx="2289175" cy="51435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9945" name="Text Box 9"/>
          <p:cNvSpPr txBox="1">
            <a:spLocks noChangeArrowheads="1"/>
          </p:cNvSpPr>
          <p:nvPr/>
        </p:nvSpPr>
        <p:spPr bwMode="auto">
          <a:xfrm>
            <a:off x="457200" y="4176713"/>
            <a:ext cx="1016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eaLnBrk="1" hangingPunct="1">
              <a:spcBef>
                <a:spcPct val="0"/>
              </a:spcBef>
            </a:pPr>
            <a:r>
              <a:rPr lang="en-US" altLang="en-US">
                <a:solidFill>
                  <a:srgbClr val="000000"/>
                </a:solidFill>
              </a:rPr>
              <a:t>That is:</a:t>
            </a:r>
          </a:p>
        </p:txBody>
      </p:sp>
      <p:sp>
        <p:nvSpPr>
          <p:cNvPr id="39946" name="Text Box 10"/>
          <p:cNvSpPr txBox="1">
            <a:spLocks noChangeArrowheads="1"/>
          </p:cNvSpPr>
          <p:nvPr/>
        </p:nvSpPr>
        <p:spPr bwMode="auto">
          <a:xfrm>
            <a:off x="6229350" y="3016250"/>
            <a:ext cx="17367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eaLnBrk="1" hangingPunct="1">
              <a:spcBef>
                <a:spcPct val="0"/>
              </a:spcBef>
            </a:pPr>
            <a:r>
              <a:rPr lang="en-US" altLang="en-US" sz="1800">
                <a:solidFill>
                  <a:srgbClr val="000000"/>
                </a:solidFill>
                <a:latin typeface="Arial" charset="0"/>
              </a:rPr>
              <a:t>Pulse intensity </a:t>
            </a:r>
          </a:p>
          <a:p>
            <a:pPr eaLnBrk="1" hangingPunct="1">
              <a:spcBef>
                <a:spcPct val="0"/>
              </a:spcBef>
            </a:pPr>
            <a:r>
              <a:rPr lang="en-US" altLang="en-US" sz="1800">
                <a:solidFill>
                  <a:srgbClr val="000000"/>
                </a:solidFill>
                <a:latin typeface="Arial" charset="0"/>
              </a:rPr>
              <a:t>vs. time</a:t>
            </a:r>
          </a:p>
        </p:txBody>
      </p:sp>
      <p:grpSp>
        <p:nvGrpSpPr>
          <p:cNvPr id="39947" name="Group 11"/>
          <p:cNvGrpSpPr>
            <a:grpSpLocks/>
          </p:cNvGrpSpPr>
          <p:nvPr/>
        </p:nvGrpSpPr>
        <p:grpSpPr bwMode="auto">
          <a:xfrm>
            <a:off x="5162550" y="3179763"/>
            <a:ext cx="1066800" cy="171450"/>
            <a:chOff x="3168" y="912"/>
            <a:chExt cx="672" cy="240"/>
          </a:xfrm>
        </p:grpSpPr>
        <p:sp>
          <p:nvSpPr>
            <p:cNvPr id="37904" name="Line 12"/>
            <p:cNvSpPr>
              <a:spLocks noChangeShapeType="1"/>
            </p:cNvSpPr>
            <p:nvPr/>
          </p:nvSpPr>
          <p:spPr bwMode="auto">
            <a:xfrm flipH="1">
              <a:off x="3168" y="912"/>
              <a:ext cx="6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905" name="Line 13"/>
            <p:cNvSpPr>
              <a:spLocks noChangeShapeType="1"/>
            </p:cNvSpPr>
            <p:nvPr/>
          </p:nvSpPr>
          <p:spPr bwMode="auto">
            <a:xfrm>
              <a:off x="3168" y="912"/>
              <a:ext cx="0" cy="24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aphicFrame>
        <p:nvGraphicFramePr>
          <p:cNvPr id="37900" name="Object 14"/>
          <p:cNvGraphicFramePr>
            <a:graphicFrameLocks noChangeAspect="1"/>
          </p:cNvGraphicFramePr>
          <p:nvPr/>
        </p:nvGraphicFramePr>
        <p:xfrm>
          <a:off x="690563" y="1758950"/>
          <a:ext cx="3749675" cy="542925"/>
        </p:xfrm>
        <a:graphic>
          <a:graphicData uri="http://schemas.openxmlformats.org/presentationml/2006/ole">
            <mc:AlternateContent xmlns:mc="http://schemas.openxmlformats.org/markup-compatibility/2006">
              <mc:Choice xmlns:v="urn:schemas-microsoft-com:vml" Requires="v">
                <p:oleObj spid="_x0000_s37952" name="Equation" r:id="rId7" imgW="1752600" imgH="254000" progId="Equation.DSMT4">
                  <p:embed/>
                </p:oleObj>
              </mc:Choice>
              <mc:Fallback>
                <p:oleObj name="Equation" r:id="rId7" imgW="1752600" imgH="254000" progId="Equation.DSMT4">
                  <p:embed/>
                  <p:pic>
                    <p:nvPicPr>
                      <p:cNvPr id="0"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0563" y="1758950"/>
                        <a:ext cx="374967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7901" name="Text Box 15"/>
          <p:cNvSpPr txBox="1">
            <a:spLocks noChangeArrowheads="1"/>
          </p:cNvSpPr>
          <p:nvPr/>
        </p:nvSpPr>
        <p:spPr bwMode="auto">
          <a:xfrm>
            <a:off x="457200" y="1222375"/>
            <a:ext cx="8172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eaLnBrk="1" hangingPunct="1">
              <a:spcBef>
                <a:spcPct val="0"/>
              </a:spcBef>
            </a:pPr>
            <a:r>
              <a:rPr lang="en-US" altLang="en-US">
                <a:solidFill>
                  <a:srgbClr val="000000"/>
                </a:solidFill>
              </a:rPr>
              <a:t>As a pulse propagates through a medium, it becomes phase delayed:</a:t>
            </a:r>
          </a:p>
        </p:txBody>
      </p:sp>
      <p:sp>
        <p:nvSpPr>
          <p:cNvPr id="39950" name="Text Box 16"/>
          <p:cNvSpPr txBox="1">
            <a:spLocks noChangeArrowheads="1"/>
          </p:cNvSpPr>
          <p:nvPr/>
        </p:nvSpPr>
        <p:spPr bwMode="auto">
          <a:xfrm>
            <a:off x="4876800" y="1781175"/>
            <a:ext cx="2686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eaLnBrk="1" hangingPunct="1">
              <a:spcBef>
                <a:spcPct val="50000"/>
              </a:spcBef>
            </a:pPr>
            <a:r>
              <a:rPr lang="en-US" altLang="en-US">
                <a:solidFill>
                  <a:srgbClr val="000000"/>
                </a:solidFill>
              </a:rPr>
              <a:t>But  </a:t>
            </a:r>
            <a:r>
              <a:rPr lang="en-US" altLang="en-US" sz="2400" i="1">
                <a:solidFill>
                  <a:srgbClr val="000000"/>
                </a:solidFill>
                <a:latin typeface="Times New Roman" charset="0"/>
              </a:rPr>
              <a:t>n</a:t>
            </a:r>
            <a:r>
              <a:rPr lang="en-US" altLang="en-US" sz="2400">
                <a:solidFill>
                  <a:srgbClr val="000000"/>
                </a:solidFill>
                <a:latin typeface="Times New Roman" charset="0"/>
              </a:rPr>
              <a:t> = </a:t>
            </a:r>
            <a:r>
              <a:rPr lang="en-US" altLang="en-US" sz="2400" i="1">
                <a:solidFill>
                  <a:srgbClr val="000000"/>
                </a:solidFill>
                <a:latin typeface="Times New Roman" charset="0"/>
              </a:rPr>
              <a:t>n</a:t>
            </a:r>
            <a:r>
              <a:rPr lang="en-US" altLang="en-US" sz="2400" baseline="-25000">
                <a:solidFill>
                  <a:srgbClr val="000000"/>
                </a:solidFill>
                <a:latin typeface="Times New Roman" charset="0"/>
              </a:rPr>
              <a:t>0</a:t>
            </a:r>
            <a:r>
              <a:rPr lang="en-US" altLang="en-US" sz="2400">
                <a:solidFill>
                  <a:srgbClr val="000000"/>
                </a:solidFill>
                <a:latin typeface="Times New Roman" charset="0"/>
              </a:rPr>
              <a:t> + </a:t>
            </a:r>
            <a:r>
              <a:rPr lang="en-US" altLang="en-US" sz="2400" i="1">
                <a:solidFill>
                  <a:srgbClr val="000000"/>
                </a:solidFill>
                <a:latin typeface="Times New Roman" charset="0"/>
              </a:rPr>
              <a:t>n</a:t>
            </a:r>
            <a:r>
              <a:rPr lang="en-US" altLang="en-US" sz="2400" baseline="-25000">
                <a:solidFill>
                  <a:srgbClr val="000000"/>
                </a:solidFill>
                <a:latin typeface="Times New Roman" charset="0"/>
              </a:rPr>
              <a:t>2 </a:t>
            </a:r>
            <a:r>
              <a:rPr lang="en-US" altLang="en-US" sz="2400" b="1" i="1">
                <a:solidFill>
                  <a:srgbClr val="FF0000"/>
                </a:solidFill>
                <a:latin typeface="Times New Roman" charset="0"/>
              </a:rPr>
              <a:t>I</a:t>
            </a:r>
            <a:r>
              <a:rPr lang="en-US" altLang="en-US" sz="2400" b="1">
                <a:solidFill>
                  <a:srgbClr val="FF0000"/>
                </a:solidFill>
                <a:latin typeface="Times New Roman" charset="0"/>
              </a:rPr>
              <a:t>(</a:t>
            </a:r>
            <a:r>
              <a:rPr lang="en-US" altLang="en-US" sz="2400" b="1" i="1">
                <a:solidFill>
                  <a:srgbClr val="FF0000"/>
                </a:solidFill>
                <a:latin typeface="Times New Roman" charset="0"/>
              </a:rPr>
              <a:t>t</a:t>
            </a:r>
            <a:r>
              <a:rPr lang="en-US" altLang="en-US" sz="2400" b="1">
                <a:solidFill>
                  <a:srgbClr val="FF0000"/>
                </a:solidFill>
                <a:latin typeface="Times New Roman" charset="0"/>
              </a:rPr>
              <a:t>)</a:t>
            </a:r>
            <a:endParaRPr lang="en-US" altLang="en-US" sz="2400" b="1" i="1">
              <a:solidFill>
                <a:srgbClr val="FF0000"/>
              </a:solidFill>
              <a:latin typeface="Times New Roman" charset="0"/>
            </a:endParaRPr>
          </a:p>
        </p:txBody>
      </p:sp>
      <p:sp>
        <p:nvSpPr>
          <p:cNvPr id="3" name="Rectangle 2"/>
          <p:cNvSpPr>
            <a:spLocks noChangeArrowheads="1"/>
          </p:cNvSpPr>
          <p:nvPr/>
        </p:nvSpPr>
        <p:spPr bwMode="auto">
          <a:xfrm>
            <a:off x="457200" y="5641975"/>
            <a:ext cx="8356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eaLnBrk="1" hangingPunct="1">
              <a:spcBef>
                <a:spcPct val="0"/>
              </a:spcBef>
            </a:pPr>
            <a:r>
              <a:rPr lang="en-US" altLang="en-US">
                <a:solidFill>
                  <a:srgbClr val="000000"/>
                </a:solidFill>
              </a:rPr>
              <a:t>This is </a:t>
            </a:r>
            <a:r>
              <a:rPr lang="en-US" altLang="en-US" b="1">
                <a:solidFill>
                  <a:srgbClr val="FFFFFF"/>
                </a:solidFill>
              </a:rPr>
              <a:t>not</a:t>
            </a:r>
            <a:r>
              <a:rPr lang="en-US" altLang="en-US">
                <a:solidFill>
                  <a:srgbClr val="000000"/>
                </a:solidFill>
              </a:rPr>
              <a:t> a small effect!  A total phase variation of hundreds can occur!  A broad spectrum generated in this manner is called </a:t>
            </a:r>
            <a:r>
              <a:rPr lang="en-US" altLang="en-US" b="1">
                <a:solidFill>
                  <a:srgbClr val="FFFFFF"/>
                </a:solidFill>
              </a:rPr>
              <a:t>Continuum</a:t>
            </a:r>
            <a:r>
              <a:rPr lang="en-US" altLang="en-US">
                <a:solidFill>
                  <a:srgbClr val="00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50"/>
                                        </p:tgtEl>
                                        <p:attrNameLst>
                                          <p:attrName>style.visibility</p:attrName>
                                        </p:attrNameLst>
                                      </p:cBhvr>
                                      <p:to>
                                        <p:strVal val="visible"/>
                                      </p:to>
                                    </p:set>
                                    <p:animEffect transition="in" filter="fade">
                                      <p:cBhvr>
                                        <p:cTn id="7" dur="500"/>
                                        <p:tgtEl>
                                          <p:spTgt spid="399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38"/>
                                        </p:tgtEl>
                                        <p:attrNameLst>
                                          <p:attrName>style.visibility</p:attrName>
                                        </p:attrNameLst>
                                      </p:cBhvr>
                                      <p:to>
                                        <p:strVal val="visible"/>
                                      </p:to>
                                    </p:set>
                                    <p:animEffect transition="in" filter="fade">
                                      <p:cBhvr>
                                        <p:cTn id="12" dur="500"/>
                                        <p:tgtEl>
                                          <p:spTgt spid="39938"/>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39940"/>
                                        </p:tgtEl>
                                        <p:attrNameLst>
                                          <p:attrName>style.visibility</p:attrName>
                                        </p:attrNameLst>
                                      </p:cBhvr>
                                      <p:to>
                                        <p:strVal val="visible"/>
                                      </p:to>
                                    </p:set>
                                    <p:animEffect transition="in" filter="fade">
                                      <p:cBhvr>
                                        <p:cTn id="16" dur="500"/>
                                        <p:tgtEl>
                                          <p:spTgt spid="3994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9946"/>
                                        </p:tgtEl>
                                        <p:attrNameLst>
                                          <p:attrName>style.visibility</p:attrName>
                                        </p:attrNameLst>
                                      </p:cBhvr>
                                      <p:to>
                                        <p:strVal val="visible"/>
                                      </p:to>
                                    </p:set>
                                    <p:animEffect transition="in" filter="fade">
                                      <p:cBhvr>
                                        <p:cTn id="21" dur="500"/>
                                        <p:tgtEl>
                                          <p:spTgt spid="39946"/>
                                        </p:tgtEl>
                                      </p:cBhvr>
                                    </p:animEffect>
                                  </p:childTnLst>
                                </p:cTn>
                              </p:par>
                              <p:par>
                                <p:cTn id="22" presetID="10" presetClass="entr" presetSubtype="0" fill="hold" nodeType="withEffect">
                                  <p:stCondLst>
                                    <p:cond delay="0"/>
                                  </p:stCondLst>
                                  <p:childTnLst>
                                    <p:set>
                                      <p:cBhvr>
                                        <p:cTn id="23" dur="1" fill="hold">
                                          <p:stCondLst>
                                            <p:cond delay="0"/>
                                          </p:stCondLst>
                                        </p:cTn>
                                        <p:tgtEl>
                                          <p:spTgt spid="39947"/>
                                        </p:tgtEl>
                                        <p:attrNameLst>
                                          <p:attrName>style.visibility</p:attrName>
                                        </p:attrNameLst>
                                      </p:cBhvr>
                                      <p:to>
                                        <p:strVal val="visible"/>
                                      </p:to>
                                    </p:set>
                                    <p:animEffect transition="in" filter="fade">
                                      <p:cBhvr>
                                        <p:cTn id="24" dur="500"/>
                                        <p:tgtEl>
                                          <p:spTgt spid="3994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9942"/>
                                        </p:tgtEl>
                                        <p:attrNameLst>
                                          <p:attrName>style.visibility</p:attrName>
                                        </p:attrNameLst>
                                      </p:cBhvr>
                                      <p:to>
                                        <p:strVal val="visible"/>
                                      </p:to>
                                    </p:set>
                                    <p:animEffect transition="in" filter="fade">
                                      <p:cBhvr>
                                        <p:cTn id="29" dur="500"/>
                                        <p:tgtEl>
                                          <p:spTgt spid="3994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9941"/>
                                        </p:tgtEl>
                                        <p:attrNameLst>
                                          <p:attrName>style.visibility</p:attrName>
                                        </p:attrNameLst>
                                      </p:cBhvr>
                                      <p:to>
                                        <p:strVal val="visible"/>
                                      </p:to>
                                    </p:set>
                                    <p:animEffect transition="in" filter="fade">
                                      <p:cBhvr>
                                        <p:cTn id="32" dur="500"/>
                                        <p:tgtEl>
                                          <p:spTgt spid="3994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9944"/>
                                        </p:tgtEl>
                                        <p:attrNameLst>
                                          <p:attrName>style.visibility</p:attrName>
                                        </p:attrNameLst>
                                      </p:cBhvr>
                                      <p:to>
                                        <p:strVal val="visible"/>
                                      </p:to>
                                    </p:set>
                                    <p:animEffect transition="in" filter="fade">
                                      <p:cBhvr>
                                        <p:cTn id="37" dur="500"/>
                                        <p:tgtEl>
                                          <p:spTgt spid="3994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9945"/>
                                        </p:tgtEl>
                                        <p:attrNameLst>
                                          <p:attrName>style.visibility</p:attrName>
                                        </p:attrNameLst>
                                      </p:cBhvr>
                                      <p:to>
                                        <p:strVal val="visible"/>
                                      </p:to>
                                    </p:set>
                                    <p:animEffect transition="in" filter="fade">
                                      <p:cBhvr>
                                        <p:cTn id="40" dur="500"/>
                                        <p:tgtEl>
                                          <p:spTgt spid="3994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9943"/>
                                        </p:tgtEl>
                                        <p:attrNameLst>
                                          <p:attrName>style.visibility</p:attrName>
                                        </p:attrNameLst>
                                      </p:cBhvr>
                                      <p:to>
                                        <p:strVal val="visible"/>
                                      </p:to>
                                    </p:set>
                                    <p:animEffect transition="in" filter="fade">
                                      <p:cBhvr>
                                        <p:cTn id="45" dur="500"/>
                                        <p:tgtEl>
                                          <p:spTgt spid="3994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41" grpId="0"/>
      <p:bldP spid="39942" grpId="0" animBg="1"/>
      <p:bldP spid="39943" grpId="0"/>
      <p:bldP spid="39945" grpId="0"/>
      <p:bldP spid="39946" grpId="0"/>
      <p:bldP spid="39950"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11"/>
          <p:cNvGrpSpPr>
            <a:grpSpLocks/>
          </p:cNvGrpSpPr>
          <p:nvPr/>
        </p:nvGrpSpPr>
        <p:grpSpPr bwMode="auto">
          <a:xfrm>
            <a:off x="5133975" y="711200"/>
            <a:ext cx="3349625" cy="5362575"/>
            <a:chOff x="3288" y="613"/>
            <a:chExt cx="2110" cy="3707"/>
          </a:xfrm>
        </p:grpSpPr>
        <p:sp>
          <p:nvSpPr>
            <p:cNvPr id="38920" name="Rectangle 10"/>
            <p:cNvSpPr>
              <a:spLocks noChangeArrowheads="1"/>
            </p:cNvSpPr>
            <p:nvPr/>
          </p:nvSpPr>
          <p:spPr bwMode="auto">
            <a:xfrm>
              <a:off x="3288" y="613"/>
              <a:ext cx="2110" cy="370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p>
          </p:txBody>
        </p:sp>
        <p:pic>
          <p:nvPicPr>
            <p:cNvPr id="3892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7333">
              <a:off x="3313" y="672"/>
              <a:ext cx="2038" cy="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15" name="Rectangle 2"/>
          <p:cNvSpPr>
            <a:spLocks noGrp="1" noChangeArrowheads="1"/>
          </p:cNvSpPr>
          <p:nvPr>
            <p:ph type="title"/>
          </p:nvPr>
        </p:nvSpPr>
        <p:spPr>
          <a:xfrm>
            <a:off x="684213" y="406400"/>
            <a:ext cx="2781300" cy="1905000"/>
          </a:xfrm>
        </p:spPr>
        <p:txBody>
          <a:bodyPr/>
          <a:lstStyle/>
          <a:p>
            <a:pPr algn="l" eaLnBrk="1" hangingPunct="1"/>
            <a:r>
              <a:rPr lang="en-US" altLang="en-US" sz="3200" b="1">
                <a:solidFill>
                  <a:srgbClr val="669900"/>
                </a:solidFill>
              </a:rPr>
              <a:t>Experimental Continuum </a:t>
            </a:r>
            <a:br>
              <a:rPr lang="en-US" altLang="en-US" sz="3200" b="1">
                <a:solidFill>
                  <a:srgbClr val="669900"/>
                </a:solidFill>
              </a:rPr>
            </a:br>
            <a:r>
              <a:rPr lang="en-US" altLang="en-US" sz="3200" b="1">
                <a:solidFill>
                  <a:srgbClr val="669900"/>
                </a:solidFill>
              </a:rPr>
              <a:t>Spectrum in a Fiber</a:t>
            </a:r>
          </a:p>
        </p:txBody>
      </p:sp>
      <p:sp>
        <p:nvSpPr>
          <p:cNvPr id="38916" name="Rectangle 3"/>
          <p:cNvSpPr>
            <a:spLocks noGrp="1" noChangeArrowheads="1"/>
          </p:cNvSpPr>
          <p:nvPr>
            <p:ph type="body" idx="1"/>
          </p:nvPr>
        </p:nvSpPr>
        <p:spPr>
          <a:xfrm>
            <a:off x="838200" y="2835275"/>
            <a:ext cx="3089275" cy="1362075"/>
          </a:xfrm>
        </p:spPr>
        <p:txBody>
          <a:bodyPr/>
          <a:lstStyle/>
          <a:p>
            <a:pPr marL="0" indent="0" eaLnBrk="1" hangingPunct="1">
              <a:buFontTx/>
              <a:buNone/>
            </a:pPr>
            <a:r>
              <a:rPr lang="en-US" altLang="en-US" sz="2000"/>
              <a:t>Continua created by propagating 500-fs 625-nm pulses through 30 cm of single-mode fiber.</a:t>
            </a:r>
          </a:p>
        </p:txBody>
      </p:sp>
      <p:sp>
        <p:nvSpPr>
          <p:cNvPr id="38917" name="Rectangle 4"/>
          <p:cNvSpPr>
            <a:spLocks noChangeArrowheads="1"/>
          </p:cNvSpPr>
          <p:nvPr/>
        </p:nvSpPr>
        <p:spPr bwMode="auto">
          <a:xfrm>
            <a:off x="238125" y="6369050"/>
            <a:ext cx="44386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1600" i="1"/>
              <a:t>The Supercontinuum Laser Source</a:t>
            </a:r>
            <a:r>
              <a:rPr lang="en-US" altLang="en-US" sz="1600"/>
              <a:t>, Alfano, ed.</a:t>
            </a:r>
          </a:p>
        </p:txBody>
      </p:sp>
      <p:sp>
        <p:nvSpPr>
          <p:cNvPr id="38918" name="Rectangle 5"/>
          <p:cNvSpPr>
            <a:spLocks noChangeArrowheads="1"/>
          </p:cNvSpPr>
          <p:nvPr/>
        </p:nvSpPr>
        <p:spPr bwMode="auto">
          <a:xfrm>
            <a:off x="4038600" y="1114425"/>
            <a:ext cx="1295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000"/>
              <a:t>Low</a:t>
            </a:r>
          </a:p>
          <a:p>
            <a:pPr eaLnBrk="1" hangingPunct="1">
              <a:buFontTx/>
              <a:buNone/>
            </a:pPr>
            <a:r>
              <a:rPr lang="en-US" altLang="en-US" sz="2000"/>
              <a:t>Energy</a:t>
            </a:r>
          </a:p>
          <a:p>
            <a:pPr eaLnBrk="1" hangingPunct="1">
              <a:buFontTx/>
              <a:buNone/>
            </a:pPr>
            <a:endParaRPr lang="en-US" altLang="en-US" sz="2000"/>
          </a:p>
          <a:p>
            <a:pPr eaLnBrk="1" hangingPunct="1">
              <a:buFontTx/>
              <a:buNone/>
            </a:pPr>
            <a:endParaRPr lang="en-US" altLang="en-US" sz="2000"/>
          </a:p>
          <a:p>
            <a:pPr eaLnBrk="1" hangingPunct="1">
              <a:buFontTx/>
              <a:buNone/>
            </a:pPr>
            <a:endParaRPr lang="en-US" altLang="en-US" sz="2000"/>
          </a:p>
          <a:p>
            <a:pPr eaLnBrk="1" hangingPunct="1">
              <a:buFontTx/>
              <a:buNone/>
            </a:pPr>
            <a:r>
              <a:rPr lang="en-US" altLang="en-US" sz="2000"/>
              <a:t>Medium</a:t>
            </a:r>
          </a:p>
          <a:p>
            <a:pPr eaLnBrk="1" hangingPunct="1">
              <a:buFontTx/>
              <a:buNone/>
            </a:pPr>
            <a:r>
              <a:rPr lang="en-US" altLang="en-US" sz="2000"/>
              <a:t>Energy</a:t>
            </a:r>
          </a:p>
          <a:p>
            <a:pPr eaLnBrk="1" hangingPunct="1">
              <a:buFontTx/>
              <a:buNone/>
            </a:pPr>
            <a:endParaRPr lang="en-US" altLang="en-US" sz="2000"/>
          </a:p>
          <a:p>
            <a:pPr eaLnBrk="1" hangingPunct="1">
              <a:buFontTx/>
              <a:buNone/>
            </a:pPr>
            <a:endParaRPr lang="en-US" altLang="en-US" sz="2000"/>
          </a:p>
          <a:p>
            <a:pPr eaLnBrk="1" hangingPunct="1">
              <a:buFontTx/>
              <a:buNone/>
            </a:pPr>
            <a:endParaRPr lang="en-US" altLang="en-US" sz="2000"/>
          </a:p>
          <a:p>
            <a:pPr eaLnBrk="1" hangingPunct="1">
              <a:buFontTx/>
              <a:buNone/>
            </a:pPr>
            <a:r>
              <a:rPr lang="en-US" altLang="en-US" sz="2000"/>
              <a:t>High</a:t>
            </a:r>
          </a:p>
          <a:p>
            <a:pPr eaLnBrk="1" hangingPunct="1">
              <a:buFontTx/>
              <a:buNone/>
            </a:pPr>
            <a:r>
              <a:rPr lang="en-US" altLang="en-US" sz="2000"/>
              <a:t>Energy</a:t>
            </a:r>
          </a:p>
        </p:txBody>
      </p:sp>
      <p:sp>
        <p:nvSpPr>
          <p:cNvPr id="38919" name="Rectangle 6"/>
          <p:cNvSpPr>
            <a:spLocks noChangeArrowheads="1"/>
          </p:cNvSpPr>
          <p:nvPr/>
        </p:nvSpPr>
        <p:spPr bwMode="auto">
          <a:xfrm>
            <a:off x="838200" y="4714875"/>
            <a:ext cx="2895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000"/>
              <a:t>The broadest spectrum occurs for highest energy.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905000"/>
            <a:ext cx="5913438"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10"/>
          <p:cNvSpPr>
            <a:spLocks noGrp="1" noChangeArrowheads="1"/>
          </p:cNvSpPr>
          <p:nvPr>
            <p:ph type="title"/>
          </p:nvPr>
        </p:nvSpPr>
        <p:spPr>
          <a:xfrm>
            <a:off x="533400" y="228600"/>
            <a:ext cx="4467225" cy="533400"/>
          </a:xfrm>
        </p:spPr>
        <p:txBody>
          <a:bodyPr/>
          <a:lstStyle/>
          <a:p>
            <a:pPr algn="l" eaLnBrk="1" hangingPunct="1"/>
            <a:r>
              <a:rPr lang="en-US" altLang="en-US" sz="3200" b="1">
                <a:solidFill>
                  <a:schemeClr val="accent2"/>
                </a:solidFill>
              </a:rPr>
              <a:t>UV Continuum in </a:t>
            </a:r>
            <a:r>
              <a:rPr lang="en-US" altLang="en-US" sz="3200" b="1">
                <a:solidFill>
                  <a:schemeClr val="bg1"/>
                </a:solidFill>
              </a:rPr>
              <a:t>Air!</a:t>
            </a:r>
          </a:p>
        </p:txBody>
      </p:sp>
      <p:sp>
        <p:nvSpPr>
          <p:cNvPr id="39940" name="Text Box 13"/>
          <p:cNvSpPr txBox="1">
            <a:spLocks noChangeArrowheads="1"/>
          </p:cNvSpPr>
          <p:nvPr/>
        </p:nvSpPr>
        <p:spPr bwMode="auto">
          <a:xfrm>
            <a:off x="609600" y="1066800"/>
            <a:ext cx="599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a:latin typeface="Arial Unicode MS" charset="0"/>
              </a:rPr>
              <a:t>308 nm input pulse; weak focusing with a 1-m lens. </a:t>
            </a:r>
          </a:p>
        </p:txBody>
      </p:sp>
      <p:sp>
        <p:nvSpPr>
          <p:cNvPr id="39941" name="Text Box 15"/>
          <p:cNvSpPr txBox="1">
            <a:spLocks noChangeArrowheads="1"/>
          </p:cNvSpPr>
          <p:nvPr/>
        </p:nvSpPr>
        <p:spPr bwMode="auto">
          <a:xfrm>
            <a:off x="6248400" y="5867400"/>
            <a:ext cx="24780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600" i="1">
                <a:latin typeface="Arial Unicode MS" charset="0"/>
              </a:rPr>
              <a:t>The Supercontinuum</a:t>
            </a:r>
          </a:p>
          <a:p>
            <a:pPr>
              <a:spcBef>
                <a:spcPct val="0"/>
              </a:spcBef>
              <a:buFontTx/>
              <a:buNone/>
            </a:pPr>
            <a:r>
              <a:rPr lang="en-US" altLang="en-US" sz="1600" i="1">
                <a:latin typeface="Arial Unicode MS" charset="0"/>
              </a:rPr>
              <a:t>Laser Source</a:t>
            </a:r>
            <a:r>
              <a:rPr lang="en-US" altLang="en-US" sz="1600">
                <a:latin typeface="Arial Unicode MS" charset="0"/>
              </a:rPr>
              <a:t>, Alfano, ed.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587375" y="328613"/>
            <a:ext cx="5029200" cy="1828800"/>
          </a:xfrm>
        </p:spPr>
        <p:txBody>
          <a:bodyPr/>
          <a:lstStyle/>
          <a:p>
            <a:pPr algn="l" eaLnBrk="1" hangingPunct="1"/>
            <a:r>
              <a:rPr lang="en-US" altLang="en-US">
                <a:solidFill>
                  <a:schemeClr val="bg1"/>
                </a:solidFill>
              </a:rPr>
              <a:t>The continuum from microstructure optical fiber is ultrabroadband.</a:t>
            </a:r>
          </a:p>
        </p:txBody>
      </p:sp>
      <p:sp>
        <p:nvSpPr>
          <p:cNvPr id="40963" name="Rectangle 4"/>
          <p:cNvSpPr>
            <a:spLocks noChangeArrowheads="1"/>
          </p:cNvSpPr>
          <p:nvPr/>
        </p:nvSpPr>
        <p:spPr bwMode="auto">
          <a:xfrm>
            <a:off x="457200" y="57912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eaLnBrk="1" hangingPunct="1"/>
            <a:r>
              <a:rPr lang="en-US" altLang="en-US">
                <a:solidFill>
                  <a:srgbClr val="000000"/>
                </a:solidFill>
                <a:latin typeface="Arial" charset="0"/>
              </a:rPr>
              <a:t>This continuum was created using </a:t>
            </a:r>
            <a:r>
              <a:rPr lang="en-US" altLang="en-US" b="1">
                <a:solidFill>
                  <a:srgbClr val="FFFFFF"/>
                </a:solidFill>
                <a:latin typeface="Arial" charset="0"/>
              </a:rPr>
              <a:t>unamplified </a:t>
            </a:r>
            <a:r>
              <a:rPr lang="en-US" altLang="en-US">
                <a:solidFill>
                  <a:srgbClr val="000000"/>
                </a:solidFill>
                <a:latin typeface="Arial" charset="0"/>
              </a:rPr>
              <a:t>Ti:Sapphire pulses.</a:t>
            </a:r>
          </a:p>
          <a:p>
            <a:pPr algn="ctr" eaLnBrk="1" hangingPunct="1"/>
            <a:r>
              <a:rPr lang="en-US" altLang="en-US" sz="1400">
                <a:solidFill>
                  <a:srgbClr val="000000"/>
                </a:solidFill>
                <a:latin typeface="Arial" charset="0"/>
              </a:rPr>
              <a:t>J.K. Ranka, R.S. Windeler, and A.J. Stentz, Opt. Lett. Vol. 25, pp. 25-27, 2000</a:t>
            </a:r>
          </a:p>
        </p:txBody>
      </p:sp>
      <p:sp>
        <p:nvSpPr>
          <p:cNvPr id="40964" name="Text Box 5"/>
          <p:cNvSpPr txBox="1">
            <a:spLocks noChangeArrowheads="1"/>
          </p:cNvSpPr>
          <p:nvPr/>
        </p:nvSpPr>
        <p:spPr bwMode="auto">
          <a:xfrm>
            <a:off x="6248400" y="2819400"/>
            <a:ext cx="25130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eaLnBrk="1" hangingPunct="1">
              <a:spcBef>
                <a:spcPct val="0"/>
              </a:spcBef>
            </a:pPr>
            <a:r>
              <a:rPr lang="en-US" altLang="en-US">
                <a:solidFill>
                  <a:srgbClr val="000000"/>
                </a:solidFill>
                <a:latin typeface="Arial" charset="0"/>
              </a:rPr>
              <a:t>Cross section of the microstructure fiber.</a:t>
            </a:r>
          </a:p>
        </p:txBody>
      </p:sp>
      <p:pic>
        <p:nvPicPr>
          <p:cNvPr id="40965" name="Picture 7" descr="Microstr fib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4450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66" name="Group 24"/>
          <p:cNvGrpSpPr>
            <a:grpSpLocks/>
          </p:cNvGrpSpPr>
          <p:nvPr/>
        </p:nvGrpSpPr>
        <p:grpSpPr bwMode="auto">
          <a:xfrm>
            <a:off x="771525" y="2505075"/>
            <a:ext cx="4892675" cy="3121025"/>
            <a:chOff x="486" y="1578"/>
            <a:chExt cx="3082" cy="1966"/>
          </a:xfrm>
        </p:grpSpPr>
        <p:grpSp>
          <p:nvGrpSpPr>
            <p:cNvPr id="40968" name="Group 9"/>
            <p:cNvGrpSpPr>
              <a:grpSpLocks/>
            </p:cNvGrpSpPr>
            <p:nvPr/>
          </p:nvGrpSpPr>
          <p:grpSpPr bwMode="auto">
            <a:xfrm>
              <a:off x="486" y="1578"/>
              <a:ext cx="3082" cy="1966"/>
              <a:chOff x="1074" y="2160"/>
              <a:chExt cx="2070" cy="1530"/>
            </a:xfrm>
          </p:grpSpPr>
          <p:sp>
            <p:nvSpPr>
              <p:cNvPr id="40980" name="Rectangle 10"/>
              <p:cNvSpPr>
                <a:spLocks noChangeArrowheads="1"/>
              </p:cNvSpPr>
              <p:nvPr/>
            </p:nvSpPr>
            <p:spPr bwMode="auto">
              <a:xfrm>
                <a:off x="1074" y="2160"/>
                <a:ext cx="2070" cy="15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eaLnBrk="1" hangingPunct="1">
                  <a:spcBef>
                    <a:spcPct val="0"/>
                  </a:spcBef>
                </a:pPr>
                <a:endParaRPr lang="en-US" altLang="en-US">
                  <a:solidFill>
                    <a:srgbClr val="000000"/>
                  </a:solidFill>
                </a:endParaRPr>
              </a:p>
            </p:txBody>
          </p:sp>
          <p:pic>
            <p:nvPicPr>
              <p:cNvPr id="40981" name="Picture 11" descr="Contin spectr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7" y="2226"/>
                <a:ext cx="1980" cy="1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969" name="Rectangle 12"/>
            <p:cNvSpPr>
              <a:spLocks noChangeArrowheads="1"/>
            </p:cNvSpPr>
            <p:nvPr/>
          </p:nvSpPr>
          <p:spPr bwMode="auto">
            <a:xfrm>
              <a:off x="933" y="1788"/>
              <a:ext cx="2452" cy="1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eaLnBrk="1" hangingPunct="1">
                <a:spcBef>
                  <a:spcPct val="0"/>
                </a:spcBef>
              </a:pPr>
              <a:endParaRPr lang="en-US" altLang="en-US">
                <a:solidFill>
                  <a:srgbClr val="000000"/>
                </a:solidFill>
              </a:endParaRPr>
            </a:p>
          </p:txBody>
        </p:sp>
        <p:sp>
          <p:nvSpPr>
            <p:cNvPr id="40970" name="Freeform 13"/>
            <p:cNvSpPr>
              <a:spLocks/>
            </p:cNvSpPr>
            <p:nvPr/>
          </p:nvSpPr>
          <p:spPr bwMode="auto">
            <a:xfrm>
              <a:off x="915" y="1938"/>
              <a:ext cx="2470" cy="1216"/>
            </a:xfrm>
            <a:custGeom>
              <a:avLst/>
              <a:gdLst>
                <a:gd name="T0" fmla="*/ 3 w 2919"/>
                <a:gd name="T1" fmla="*/ 48 h 1458"/>
                <a:gd name="T2" fmla="*/ 7 w 2919"/>
                <a:gd name="T3" fmla="*/ 57 h 1458"/>
                <a:gd name="T4" fmla="*/ 12 w 2919"/>
                <a:gd name="T5" fmla="*/ 65 h 1458"/>
                <a:gd name="T6" fmla="*/ 13 w 2919"/>
                <a:gd name="T7" fmla="*/ 50 h 1458"/>
                <a:gd name="T8" fmla="*/ 13 w 2919"/>
                <a:gd name="T9" fmla="*/ 28 h 1458"/>
                <a:gd name="T10" fmla="*/ 14 w 2919"/>
                <a:gd name="T11" fmla="*/ 9 h 1458"/>
                <a:gd name="T12" fmla="*/ 18 w 2919"/>
                <a:gd name="T13" fmla="*/ 4 h 1458"/>
                <a:gd name="T14" fmla="*/ 18 w 2919"/>
                <a:gd name="T15" fmla="*/ 10 h 1458"/>
                <a:gd name="T16" fmla="*/ 22 w 2919"/>
                <a:gd name="T17" fmla="*/ 7 h 1458"/>
                <a:gd name="T18" fmla="*/ 30 w 2919"/>
                <a:gd name="T19" fmla="*/ 3 h 1458"/>
                <a:gd name="T20" fmla="*/ 35 w 2919"/>
                <a:gd name="T21" fmla="*/ 11 h 1458"/>
                <a:gd name="T22" fmla="*/ 41 w 2919"/>
                <a:gd name="T23" fmla="*/ 13 h 1458"/>
                <a:gd name="T24" fmla="*/ 49 w 2919"/>
                <a:gd name="T25" fmla="*/ 18 h 1458"/>
                <a:gd name="T26" fmla="*/ 54 w 2919"/>
                <a:gd name="T27" fmla="*/ 16 h 1458"/>
                <a:gd name="T28" fmla="*/ 63 w 2919"/>
                <a:gd name="T29" fmla="*/ 15 h 1458"/>
                <a:gd name="T30" fmla="*/ 74 w 2919"/>
                <a:gd name="T31" fmla="*/ 22 h 1458"/>
                <a:gd name="T32" fmla="*/ 80 w 2919"/>
                <a:gd name="T33" fmla="*/ 28 h 1458"/>
                <a:gd name="T34" fmla="*/ 87 w 2919"/>
                <a:gd name="T35" fmla="*/ 19 h 1458"/>
                <a:gd name="T36" fmla="*/ 102 w 2919"/>
                <a:gd name="T37" fmla="*/ 15 h 1458"/>
                <a:gd name="T38" fmla="*/ 113 w 2919"/>
                <a:gd name="T39" fmla="*/ 15 h 1458"/>
                <a:gd name="T40" fmla="*/ 125 w 2919"/>
                <a:gd name="T41" fmla="*/ 16 h 1458"/>
                <a:gd name="T42" fmla="*/ 137 w 2919"/>
                <a:gd name="T43" fmla="*/ 19 h 1458"/>
                <a:gd name="T44" fmla="*/ 151 w 2919"/>
                <a:gd name="T45" fmla="*/ 19 h 1458"/>
                <a:gd name="T46" fmla="*/ 165 w 2919"/>
                <a:gd name="T47" fmla="*/ 18 h 1458"/>
                <a:gd name="T48" fmla="*/ 175 w 2919"/>
                <a:gd name="T49" fmla="*/ 20 h 1458"/>
                <a:gd name="T50" fmla="*/ 184 w 2919"/>
                <a:gd name="T51" fmla="*/ 19 h 1458"/>
                <a:gd name="T52" fmla="*/ 198 w 2919"/>
                <a:gd name="T53" fmla="*/ 19 h 1458"/>
                <a:gd name="T54" fmla="*/ 206 w 2919"/>
                <a:gd name="T55" fmla="*/ 21 h 1458"/>
                <a:gd name="T56" fmla="*/ 215 w 2919"/>
                <a:gd name="T57" fmla="*/ 19 h 1458"/>
                <a:gd name="T58" fmla="*/ 226 w 2919"/>
                <a:gd name="T59" fmla="*/ 21 h 1458"/>
                <a:gd name="T60" fmla="*/ 239 w 2919"/>
                <a:gd name="T61" fmla="*/ 23 h 1458"/>
                <a:gd name="T62" fmla="*/ 246 w 2919"/>
                <a:gd name="T63" fmla="*/ 28 h 1458"/>
                <a:gd name="T64" fmla="*/ 251 w 2919"/>
                <a:gd name="T65" fmla="*/ 36 h 1458"/>
                <a:gd name="T66" fmla="*/ 258 w 2919"/>
                <a:gd name="T67" fmla="*/ 43 h 1458"/>
                <a:gd name="T68" fmla="*/ 261 w 2919"/>
                <a:gd name="T69" fmla="*/ 52 h 1458"/>
                <a:gd name="T70" fmla="*/ 263 w 2919"/>
                <a:gd name="T71" fmla="*/ 62 h 1458"/>
                <a:gd name="T72" fmla="*/ 268 w 2919"/>
                <a:gd name="T73" fmla="*/ 69 h 1458"/>
                <a:gd name="T74" fmla="*/ 269 w 2919"/>
                <a:gd name="T75" fmla="*/ 74 h 1458"/>
                <a:gd name="T76" fmla="*/ 272 w 2919"/>
                <a:gd name="T77" fmla="*/ 82 h 1458"/>
                <a:gd name="T78" fmla="*/ 275 w 2919"/>
                <a:gd name="T79" fmla="*/ 91 h 1458"/>
                <a:gd name="T80" fmla="*/ 278 w 2919"/>
                <a:gd name="T81" fmla="*/ 98 h 1458"/>
                <a:gd name="T82" fmla="*/ 278 w 2919"/>
                <a:gd name="T83" fmla="*/ 105 h 1458"/>
                <a:gd name="T84" fmla="*/ 282 w 2919"/>
                <a:gd name="T85" fmla="*/ 111 h 14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19" h="1458">
                  <a:moveTo>
                    <a:pt x="0" y="519"/>
                  </a:moveTo>
                  <a:lnTo>
                    <a:pt x="12" y="573"/>
                  </a:lnTo>
                  <a:lnTo>
                    <a:pt x="27" y="612"/>
                  </a:lnTo>
                  <a:lnTo>
                    <a:pt x="45" y="645"/>
                  </a:lnTo>
                  <a:lnTo>
                    <a:pt x="63" y="690"/>
                  </a:lnTo>
                  <a:lnTo>
                    <a:pt x="69" y="717"/>
                  </a:lnTo>
                  <a:lnTo>
                    <a:pt x="96" y="759"/>
                  </a:lnTo>
                  <a:lnTo>
                    <a:pt x="105" y="789"/>
                  </a:lnTo>
                  <a:lnTo>
                    <a:pt x="120" y="831"/>
                  </a:lnTo>
                  <a:lnTo>
                    <a:pt x="129" y="786"/>
                  </a:lnTo>
                  <a:lnTo>
                    <a:pt x="138" y="717"/>
                  </a:lnTo>
                  <a:lnTo>
                    <a:pt x="138" y="630"/>
                  </a:lnTo>
                  <a:lnTo>
                    <a:pt x="132" y="558"/>
                  </a:lnTo>
                  <a:lnTo>
                    <a:pt x="129" y="471"/>
                  </a:lnTo>
                  <a:lnTo>
                    <a:pt x="135" y="354"/>
                  </a:lnTo>
                  <a:lnTo>
                    <a:pt x="138" y="291"/>
                  </a:lnTo>
                  <a:lnTo>
                    <a:pt x="147" y="201"/>
                  </a:lnTo>
                  <a:lnTo>
                    <a:pt x="141" y="108"/>
                  </a:lnTo>
                  <a:lnTo>
                    <a:pt x="156" y="72"/>
                  </a:lnTo>
                  <a:lnTo>
                    <a:pt x="165" y="9"/>
                  </a:lnTo>
                  <a:lnTo>
                    <a:pt x="177" y="45"/>
                  </a:lnTo>
                  <a:lnTo>
                    <a:pt x="186" y="78"/>
                  </a:lnTo>
                  <a:lnTo>
                    <a:pt x="192" y="123"/>
                  </a:lnTo>
                  <a:lnTo>
                    <a:pt x="207" y="87"/>
                  </a:lnTo>
                  <a:lnTo>
                    <a:pt x="228" y="120"/>
                  </a:lnTo>
                  <a:lnTo>
                    <a:pt x="234" y="75"/>
                  </a:lnTo>
                  <a:lnTo>
                    <a:pt x="252" y="30"/>
                  </a:lnTo>
                  <a:lnTo>
                    <a:pt x="279" y="0"/>
                  </a:lnTo>
                  <a:lnTo>
                    <a:pt x="300" y="39"/>
                  </a:lnTo>
                  <a:lnTo>
                    <a:pt x="327" y="72"/>
                  </a:lnTo>
                  <a:lnTo>
                    <a:pt x="357" y="102"/>
                  </a:lnTo>
                  <a:lnTo>
                    <a:pt x="360" y="141"/>
                  </a:lnTo>
                  <a:lnTo>
                    <a:pt x="369" y="174"/>
                  </a:lnTo>
                  <a:lnTo>
                    <a:pt x="390" y="183"/>
                  </a:lnTo>
                  <a:lnTo>
                    <a:pt x="420" y="168"/>
                  </a:lnTo>
                  <a:lnTo>
                    <a:pt x="441" y="183"/>
                  </a:lnTo>
                  <a:lnTo>
                    <a:pt x="468" y="219"/>
                  </a:lnTo>
                  <a:lnTo>
                    <a:pt x="511" y="219"/>
                  </a:lnTo>
                  <a:lnTo>
                    <a:pt x="526" y="234"/>
                  </a:lnTo>
                  <a:lnTo>
                    <a:pt x="553" y="246"/>
                  </a:lnTo>
                  <a:lnTo>
                    <a:pt x="562" y="204"/>
                  </a:lnTo>
                  <a:lnTo>
                    <a:pt x="589" y="210"/>
                  </a:lnTo>
                  <a:lnTo>
                    <a:pt x="619" y="168"/>
                  </a:lnTo>
                  <a:lnTo>
                    <a:pt x="661" y="180"/>
                  </a:lnTo>
                  <a:lnTo>
                    <a:pt x="703" y="213"/>
                  </a:lnTo>
                  <a:lnTo>
                    <a:pt x="724" y="225"/>
                  </a:lnTo>
                  <a:lnTo>
                    <a:pt x="769" y="267"/>
                  </a:lnTo>
                  <a:lnTo>
                    <a:pt x="787" y="294"/>
                  </a:lnTo>
                  <a:lnTo>
                    <a:pt x="796" y="315"/>
                  </a:lnTo>
                  <a:lnTo>
                    <a:pt x="820" y="342"/>
                  </a:lnTo>
                  <a:lnTo>
                    <a:pt x="853" y="321"/>
                  </a:lnTo>
                  <a:lnTo>
                    <a:pt x="883" y="285"/>
                  </a:lnTo>
                  <a:lnTo>
                    <a:pt x="901" y="234"/>
                  </a:lnTo>
                  <a:lnTo>
                    <a:pt x="970" y="222"/>
                  </a:lnTo>
                  <a:lnTo>
                    <a:pt x="1003" y="195"/>
                  </a:lnTo>
                  <a:lnTo>
                    <a:pt x="1054" y="189"/>
                  </a:lnTo>
                  <a:lnTo>
                    <a:pt x="1114" y="165"/>
                  </a:lnTo>
                  <a:lnTo>
                    <a:pt x="1147" y="174"/>
                  </a:lnTo>
                  <a:lnTo>
                    <a:pt x="1171" y="189"/>
                  </a:lnTo>
                  <a:lnTo>
                    <a:pt x="1204" y="180"/>
                  </a:lnTo>
                  <a:lnTo>
                    <a:pt x="1264" y="201"/>
                  </a:lnTo>
                  <a:lnTo>
                    <a:pt x="1303" y="201"/>
                  </a:lnTo>
                  <a:lnTo>
                    <a:pt x="1369" y="219"/>
                  </a:lnTo>
                  <a:lnTo>
                    <a:pt x="1405" y="237"/>
                  </a:lnTo>
                  <a:lnTo>
                    <a:pt x="1423" y="231"/>
                  </a:lnTo>
                  <a:lnTo>
                    <a:pt x="1478" y="195"/>
                  </a:lnTo>
                  <a:lnTo>
                    <a:pt x="1523" y="216"/>
                  </a:lnTo>
                  <a:lnTo>
                    <a:pt x="1565" y="231"/>
                  </a:lnTo>
                  <a:lnTo>
                    <a:pt x="1616" y="246"/>
                  </a:lnTo>
                  <a:lnTo>
                    <a:pt x="1664" y="240"/>
                  </a:lnTo>
                  <a:lnTo>
                    <a:pt x="1718" y="228"/>
                  </a:lnTo>
                  <a:lnTo>
                    <a:pt x="1757" y="228"/>
                  </a:lnTo>
                  <a:lnTo>
                    <a:pt x="1775" y="249"/>
                  </a:lnTo>
                  <a:lnTo>
                    <a:pt x="1814" y="258"/>
                  </a:lnTo>
                  <a:lnTo>
                    <a:pt x="1850" y="261"/>
                  </a:lnTo>
                  <a:lnTo>
                    <a:pt x="1871" y="258"/>
                  </a:lnTo>
                  <a:lnTo>
                    <a:pt x="1901" y="252"/>
                  </a:lnTo>
                  <a:lnTo>
                    <a:pt x="1937" y="240"/>
                  </a:lnTo>
                  <a:lnTo>
                    <a:pt x="2015" y="234"/>
                  </a:lnTo>
                  <a:lnTo>
                    <a:pt x="2051" y="246"/>
                  </a:lnTo>
                  <a:lnTo>
                    <a:pt x="2066" y="258"/>
                  </a:lnTo>
                  <a:lnTo>
                    <a:pt x="2099" y="264"/>
                  </a:lnTo>
                  <a:lnTo>
                    <a:pt x="2135" y="264"/>
                  </a:lnTo>
                  <a:lnTo>
                    <a:pt x="2135" y="246"/>
                  </a:lnTo>
                  <a:lnTo>
                    <a:pt x="2177" y="237"/>
                  </a:lnTo>
                  <a:lnTo>
                    <a:pt x="2225" y="234"/>
                  </a:lnTo>
                  <a:lnTo>
                    <a:pt x="2243" y="246"/>
                  </a:lnTo>
                  <a:lnTo>
                    <a:pt x="2294" y="267"/>
                  </a:lnTo>
                  <a:lnTo>
                    <a:pt x="2336" y="261"/>
                  </a:lnTo>
                  <a:lnTo>
                    <a:pt x="2378" y="243"/>
                  </a:lnTo>
                  <a:lnTo>
                    <a:pt x="2444" y="237"/>
                  </a:lnTo>
                  <a:lnTo>
                    <a:pt x="2478" y="279"/>
                  </a:lnTo>
                  <a:lnTo>
                    <a:pt x="2508" y="297"/>
                  </a:lnTo>
                  <a:lnTo>
                    <a:pt x="2526" y="315"/>
                  </a:lnTo>
                  <a:lnTo>
                    <a:pt x="2550" y="345"/>
                  </a:lnTo>
                  <a:lnTo>
                    <a:pt x="2571" y="390"/>
                  </a:lnTo>
                  <a:lnTo>
                    <a:pt x="2598" y="405"/>
                  </a:lnTo>
                  <a:lnTo>
                    <a:pt x="2607" y="450"/>
                  </a:lnTo>
                  <a:lnTo>
                    <a:pt x="2637" y="489"/>
                  </a:lnTo>
                  <a:lnTo>
                    <a:pt x="2646" y="513"/>
                  </a:lnTo>
                  <a:lnTo>
                    <a:pt x="2664" y="540"/>
                  </a:lnTo>
                  <a:lnTo>
                    <a:pt x="2679" y="588"/>
                  </a:lnTo>
                  <a:lnTo>
                    <a:pt x="2688" y="621"/>
                  </a:lnTo>
                  <a:lnTo>
                    <a:pt x="2703" y="657"/>
                  </a:lnTo>
                  <a:lnTo>
                    <a:pt x="2706" y="705"/>
                  </a:lnTo>
                  <a:lnTo>
                    <a:pt x="2724" y="735"/>
                  </a:lnTo>
                  <a:lnTo>
                    <a:pt x="2739" y="780"/>
                  </a:lnTo>
                  <a:lnTo>
                    <a:pt x="2763" y="801"/>
                  </a:lnTo>
                  <a:lnTo>
                    <a:pt x="2775" y="846"/>
                  </a:lnTo>
                  <a:lnTo>
                    <a:pt x="2784" y="876"/>
                  </a:lnTo>
                  <a:lnTo>
                    <a:pt x="2787" y="894"/>
                  </a:lnTo>
                  <a:lnTo>
                    <a:pt x="2796" y="912"/>
                  </a:lnTo>
                  <a:lnTo>
                    <a:pt x="2796" y="942"/>
                  </a:lnTo>
                  <a:lnTo>
                    <a:pt x="2796" y="966"/>
                  </a:lnTo>
                  <a:lnTo>
                    <a:pt x="2796" y="1005"/>
                  </a:lnTo>
                  <a:lnTo>
                    <a:pt x="2814" y="1035"/>
                  </a:lnTo>
                  <a:lnTo>
                    <a:pt x="2832" y="1104"/>
                  </a:lnTo>
                  <a:lnTo>
                    <a:pt x="2844" y="1146"/>
                  </a:lnTo>
                  <a:lnTo>
                    <a:pt x="2856" y="1161"/>
                  </a:lnTo>
                  <a:lnTo>
                    <a:pt x="2856" y="1212"/>
                  </a:lnTo>
                  <a:lnTo>
                    <a:pt x="2856" y="1230"/>
                  </a:lnTo>
                  <a:lnTo>
                    <a:pt x="2877" y="1239"/>
                  </a:lnTo>
                  <a:lnTo>
                    <a:pt x="2871" y="1272"/>
                  </a:lnTo>
                  <a:lnTo>
                    <a:pt x="2883" y="1290"/>
                  </a:lnTo>
                  <a:lnTo>
                    <a:pt x="2886" y="1332"/>
                  </a:lnTo>
                  <a:lnTo>
                    <a:pt x="2910" y="1329"/>
                  </a:lnTo>
                  <a:lnTo>
                    <a:pt x="2919" y="1365"/>
                  </a:lnTo>
                  <a:lnTo>
                    <a:pt x="2919" y="1404"/>
                  </a:lnTo>
                  <a:lnTo>
                    <a:pt x="2919" y="1458"/>
                  </a:lnTo>
                </a:path>
              </a:pathLst>
            </a:custGeom>
            <a:noFill/>
            <a:ln w="38100" cmpd="sng">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1" name="Freeform 14"/>
            <p:cNvSpPr>
              <a:spLocks/>
            </p:cNvSpPr>
            <p:nvPr/>
          </p:nvSpPr>
          <p:spPr bwMode="auto">
            <a:xfrm>
              <a:off x="1682" y="2256"/>
              <a:ext cx="117" cy="898"/>
            </a:xfrm>
            <a:custGeom>
              <a:avLst/>
              <a:gdLst>
                <a:gd name="T0" fmla="*/ 0 w 138"/>
                <a:gd name="T1" fmla="*/ 85 h 1077"/>
                <a:gd name="T2" fmla="*/ 3 w 138"/>
                <a:gd name="T3" fmla="*/ 78 h 1077"/>
                <a:gd name="T4" fmla="*/ 3 w 138"/>
                <a:gd name="T5" fmla="*/ 68 h 1077"/>
                <a:gd name="T6" fmla="*/ 3 w 138"/>
                <a:gd name="T7" fmla="*/ 63 h 1077"/>
                <a:gd name="T8" fmla="*/ 3 w 138"/>
                <a:gd name="T9" fmla="*/ 54 h 1077"/>
                <a:gd name="T10" fmla="*/ 3 w 138"/>
                <a:gd name="T11" fmla="*/ 36 h 1077"/>
                <a:gd name="T12" fmla="*/ 4 w 138"/>
                <a:gd name="T13" fmla="*/ 31 h 1077"/>
                <a:gd name="T14" fmla="*/ 4 w 138"/>
                <a:gd name="T15" fmla="*/ 26 h 1077"/>
                <a:gd name="T16" fmla="*/ 5 w 138"/>
                <a:gd name="T17" fmla="*/ 19 h 1077"/>
                <a:gd name="T18" fmla="*/ 5 w 138"/>
                <a:gd name="T19" fmla="*/ 13 h 1077"/>
                <a:gd name="T20" fmla="*/ 7 w 138"/>
                <a:gd name="T21" fmla="*/ 0 h 1077"/>
                <a:gd name="T22" fmla="*/ 7 w 138"/>
                <a:gd name="T23" fmla="*/ 3 h 1077"/>
                <a:gd name="T24" fmla="*/ 7 w 138"/>
                <a:gd name="T25" fmla="*/ 6 h 1077"/>
                <a:gd name="T26" fmla="*/ 8 w 138"/>
                <a:gd name="T27" fmla="*/ 8 h 1077"/>
                <a:gd name="T28" fmla="*/ 10 w 138"/>
                <a:gd name="T29" fmla="*/ 32 h 1077"/>
                <a:gd name="T30" fmla="*/ 10 w 138"/>
                <a:gd name="T31" fmla="*/ 40 h 1077"/>
                <a:gd name="T32" fmla="*/ 10 w 138"/>
                <a:gd name="T33" fmla="*/ 43 h 1077"/>
                <a:gd name="T34" fmla="*/ 12 w 138"/>
                <a:gd name="T35" fmla="*/ 54 h 1077"/>
                <a:gd name="T36" fmla="*/ 12 w 138"/>
                <a:gd name="T37" fmla="*/ 56 h 1077"/>
                <a:gd name="T38" fmla="*/ 12 w 138"/>
                <a:gd name="T39" fmla="*/ 58 h 1077"/>
                <a:gd name="T40" fmla="*/ 12 w 138"/>
                <a:gd name="T41" fmla="*/ 65 h 1077"/>
                <a:gd name="T42" fmla="*/ 12 w 138"/>
                <a:gd name="T43" fmla="*/ 68 h 1077"/>
                <a:gd name="T44" fmla="*/ 12 w 138"/>
                <a:gd name="T45" fmla="*/ 71 h 1077"/>
                <a:gd name="T46" fmla="*/ 12 w 138"/>
                <a:gd name="T47" fmla="*/ 76 h 1077"/>
                <a:gd name="T48" fmla="*/ 12 w 138"/>
                <a:gd name="T49" fmla="*/ 78 h 1077"/>
                <a:gd name="T50" fmla="*/ 14 w 138"/>
                <a:gd name="T51" fmla="*/ 80 h 1077"/>
                <a:gd name="T52" fmla="*/ 14 w 138"/>
                <a:gd name="T53" fmla="*/ 83 h 10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38" h="1077">
                  <a:moveTo>
                    <a:pt x="0" y="1077"/>
                  </a:moveTo>
                  <a:lnTo>
                    <a:pt x="12" y="1002"/>
                  </a:lnTo>
                  <a:lnTo>
                    <a:pt x="15" y="873"/>
                  </a:lnTo>
                  <a:lnTo>
                    <a:pt x="18" y="804"/>
                  </a:lnTo>
                  <a:lnTo>
                    <a:pt x="24" y="699"/>
                  </a:lnTo>
                  <a:lnTo>
                    <a:pt x="39" y="447"/>
                  </a:lnTo>
                  <a:lnTo>
                    <a:pt x="45" y="384"/>
                  </a:lnTo>
                  <a:lnTo>
                    <a:pt x="45" y="321"/>
                  </a:lnTo>
                  <a:lnTo>
                    <a:pt x="51" y="246"/>
                  </a:lnTo>
                  <a:lnTo>
                    <a:pt x="54" y="174"/>
                  </a:lnTo>
                  <a:lnTo>
                    <a:pt x="66" y="0"/>
                  </a:lnTo>
                  <a:lnTo>
                    <a:pt x="72" y="30"/>
                  </a:lnTo>
                  <a:lnTo>
                    <a:pt x="75" y="63"/>
                  </a:lnTo>
                  <a:lnTo>
                    <a:pt x="78" y="87"/>
                  </a:lnTo>
                  <a:lnTo>
                    <a:pt x="96" y="399"/>
                  </a:lnTo>
                  <a:lnTo>
                    <a:pt x="105" y="504"/>
                  </a:lnTo>
                  <a:lnTo>
                    <a:pt x="105" y="543"/>
                  </a:lnTo>
                  <a:lnTo>
                    <a:pt x="114" y="693"/>
                  </a:lnTo>
                  <a:lnTo>
                    <a:pt x="114" y="711"/>
                  </a:lnTo>
                  <a:lnTo>
                    <a:pt x="114" y="738"/>
                  </a:lnTo>
                  <a:lnTo>
                    <a:pt x="114" y="828"/>
                  </a:lnTo>
                  <a:lnTo>
                    <a:pt x="117" y="867"/>
                  </a:lnTo>
                  <a:lnTo>
                    <a:pt x="117" y="897"/>
                  </a:lnTo>
                  <a:lnTo>
                    <a:pt x="123" y="963"/>
                  </a:lnTo>
                  <a:lnTo>
                    <a:pt x="123" y="993"/>
                  </a:lnTo>
                  <a:lnTo>
                    <a:pt x="132" y="1020"/>
                  </a:lnTo>
                  <a:lnTo>
                    <a:pt x="138" y="1053"/>
                  </a:lnTo>
                </a:path>
              </a:pathLst>
            </a:custGeom>
            <a:noFill/>
            <a:ln w="38100" cmpd="sng">
              <a:solidFill>
                <a:srgbClr val="008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2" name="Rectangle 15"/>
            <p:cNvSpPr>
              <a:spLocks noChangeArrowheads="1"/>
            </p:cNvSpPr>
            <p:nvPr/>
          </p:nvSpPr>
          <p:spPr bwMode="auto">
            <a:xfrm>
              <a:off x="1425" y="3131"/>
              <a:ext cx="282" cy="5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eaLnBrk="1" hangingPunct="1">
                <a:spcBef>
                  <a:spcPct val="0"/>
                </a:spcBef>
              </a:pPr>
              <a:endParaRPr lang="en-US" altLang="en-US">
                <a:solidFill>
                  <a:srgbClr val="000000"/>
                </a:solidFill>
              </a:endParaRPr>
            </a:p>
          </p:txBody>
        </p:sp>
        <p:sp>
          <p:nvSpPr>
            <p:cNvPr id="40973" name="Rectangle 16"/>
            <p:cNvSpPr>
              <a:spLocks noChangeArrowheads="1"/>
            </p:cNvSpPr>
            <p:nvPr/>
          </p:nvSpPr>
          <p:spPr bwMode="auto">
            <a:xfrm>
              <a:off x="1788" y="3131"/>
              <a:ext cx="282" cy="5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eaLnBrk="1" hangingPunct="1">
                <a:spcBef>
                  <a:spcPct val="0"/>
                </a:spcBef>
              </a:pPr>
              <a:endParaRPr lang="en-US" altLang="en-US">
                <a:solidFill>
                  <a:srgbClr val="000000"/>
                </a:solidFill>
              </a:endParaRPr>
            </a:p>
          </p:txBody>
        </p:sp>
        <p:sp>
          <p:nvSpPr>
            <p:cNvPr id="40974" name="Text Box 17"/>
            <p:cNvSpPr txBox="1">
              <a:spLocks noChangeArrowheads="1"/>
            </p:cNvSpPr>
            <p:nvPr/>
          </p:nvSpPr>
          <p:spPr bwMode="auto">
            <a:xfrm>
              <a:off x="2024" y="2158"/>
              <a:ext cx="772"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eaLnBrk="1" hangingPunct="1">
                <a:spcBef>
                  <a:spcPct val="50000"/>
                </a:spcBef>
              </a:pPr>
              <a:r>
                <a:rPr lang="en-US" altLang="en-US" sz="1600">
                  <a:solidFill>
                    <a:srgbClr val="008000"/>
                  </a:solidFill>
                  <a:latin typeface="Arial" charset="0"/>
                  <a:ea typeface="Arial" charset="0"/>
                  <a:cs typeface="Arial" charset="0"/>
                </a:rPr>
                <a:t>Continuum</a:t>
              </a:r>
            </a:p>
          </p:txBody>
        </p:sp>
        <p:sp>
          <p:nvSpPr>
            <p:cNvPr id="40975" name="Text Box 18"/>
            <p:cNvSpPr txBox="1">
              <a:spLocks noChangeArrowheads="1"/>
            </p:cNvSpPr>
            <p:nvPr/>
          </p:nvSpPr>
          <p:spPr bwMode="auto">
            <a:xfrm>
              <a:off x="1786" y="2884"/>
              <a:ext cx="1142"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eaLnBrk="1" hangingPunct="1">
                <a:spcBef>
                  <a:spcPct val="50000"/>
                </a:spcBef>
              </a:pPr>
              <a:r>
                <a:rPr lang="en-US" altLang="en-US" sz="1600">
                  <a:solidFill>
                    <a:srgbClr val="008080"/>
                  </a:solidFill>
                  <a:latin typeface="Arial" charset="0"/>
                  <a:ea typeface="Arial" charset="0"/>
                  <a:cs typeface="Arial" charset="0"/>
                </a:rPr>
                <a:t>100fs input pulse</a:t>
              </a:r>
            </a:p>
          </p:txBody>
        </p:sp>
        <p:sp>
          <p:nvSpPr>
            <p:cNvPr id="40976" name="Rectangle 19"/>
            <p:cNvSpPr>
              <a:spLocks noChangeArrowheads="1"/>
            </p:cNvSpPr>
            <p:nvPr/>
          </p:nvSpPr>
          <p:spPr bwMode="auto">
            <a:xfrm>
              <a:off x="914" y="2236"/>
              <a:ext cx="47" cy="1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eaLnBrk="1" hangingPunct="1">
                <a:spcBef>
                  <a:spcPct val="0"/>
                </a:spcBef>
              </a:pPr>
              <a:endParaRPr lang="en-US" altLang="en-US">
                <a:solidFill>
                  <a:srgbClr val="000000"/>
                </a:solidFill>
              </a:endParaRPr>
            </a:p>
          </p:txBody>
        </p:sp>
        <p:sp>
          <p:nvSpPr>
            <p:cNvPr id="40977" name="Rectangle 20"/>
            <p:cNvSpPr>
              <a:spLocks noChangeArrowheads="1"/>
            </p:cNvSpPr>
            <p:nvPr/>
          </p:nvSpPr>
          <p:spPr bwMode="auto">
            <a:xfrm>
              <a:off x="3383" y="2939"/>
              <a:ext cx="31" cy="1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eaLnBrk="1" hangingPunct="1">
                <a:spcBef>
                  <a:spcPct val="0"/>
                </a:spcBef>
              </a:pPr>
              <a:endParaRPr lang="en-US" altLang="en-US">
                <a:solidFill>
                  <a:srgbClr val="000000"/>
                </a:solidFill>
              </a:endParaRPr>
            </a:p>
          </p:txBody>
        </p:sp>
        <p:sp>
          <p:nvSpPr>
            <p:cNvPr id="40978" name="Rectangle 21"/>
            <p:cNvSpPr>
              <a:spLocks noChangeArrowheads="1"/>
            </p:cNvSpPr>
            <p:nvPr/>
          </p:nvSpPr>
          <p:spPr bwMode="auto">
            <a:xfrm>
              <a:off x="3392" y="3037"/>
              <a:ext cx="23" cy="5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eaLnBrk="1" hangingPunct="1">
                <a:spcBef>
                  <a:spcPct val="0"/>
                </a:spcBef>
              </a:pPr>
              <a:endParaRPr lang="en-US" altLang="en-US">
                <a:solidFill>
                  <a:srgbClr val="000000"/>
                </a:solidFill>
              </a:endParaRPr>
            </a:p>
          </p:txBody>
        </p:sp>
        <p:sp>
          <p:nvSpPr>
            <p:cNvPr id="40979" name="Rectangle 22"/>
            <p:cNvSpPr>
              <a:spLocks noChangeArrowheads="1"/>
            </p:cNvSpPr>
            <p:nvPr/>
          </p:nvSpPr>
          <p:spPr bwMode="auto">
            <a:xfrm>
              <a:off x="3362" y="2900"/>
              <a:ext cx="32" cy="4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lvl1pPr eaLnBrk="0" hangingPunct="0">
                <a:spcBef>
                  <a:spcPct val="20000"/>
                </a:spcBef>
                <a:defRPr sz="2000">
                  <a:solidFill>
                    <a:schemeClr val="tx1"/>
                  </a:solidFill>
                  <a:latin typeface="Helvetica" charset="0"/>
                </a:defRPr>
              </a:lvl1pPr>
              <a:lvl2pPr marL="742950" indent="-285750" eaLnBrk="0" hangingPunct="0">
                <a:spcBef>
                  <a:spcPct val="20000"/>
                </a:spcBef>
                <a:buChar char="–"/>
                <a:defRPr>
                  <a:solidFill>
                    <a:schemeClr val="tx1"/>
                  </a:solidFill>
                  <a:latin typeface="Helvetica" charset="0"/>
                </a:defRPr>
              </a:lvl2pPr>
              <a:lvl3pPr marL="1143000" indent="-228600" eaLnBrk="0" hangingPunct="0">
                <a:spcBef>
                  <a:spcPct val="20000"/>
                </a:spcBef>
                <a:buChar char="•"/>
                <a:defRPr sz="1600">
                  <a:solidFill>
                    <a:schemeClr val="tx1"/>
                  </a:solidFill>
                  <a:latin typeface="Helvetica" charset="0"/>
                </a:defRPr>
              </a:lvl3pPr>
              <a:lvl4pPr marL="1600200" indent="-228600" eaLnBrk="0" hangingPunct="0">
                <a:spcBef>
                  <a:spcPct val="20000"/>
                </a:spcBef>
                <a:buChar char="–"/>
                <a:defRPr sz="1400">
                  <a:solidFill>
                    <a:schemeClr val="tx1"/>
                  </a:solidFill>
                  <a:latin typeface="Helvetica" charset="0"/>
                </a:defRPr>
              </a:lvl4pPr>
              <a:lvl5pPr marL="2057400" indent="-228600" eaLnBrk="0" hangingPunct="0">
                <a:spcBef>
                  <a:spcPct val="20000"/>
                </a:spcBef>
                <a:buChar char="»"/>
                <a:defRPr sz="1200">
                  <a:solidFill>
                    <a:schemeClr val="tx1"/>
                  </a:solidFill>
                  <a:latin typeface="Helvetica" charset="0"/>
                </a:defRPr>
              </a:lvl5pPr>
              <a:lvl6pPr marL="2514600" indent="-228600" eaLnBrk="0" fontAlgn="base" hangingPunct="0">
                <a:spcBef>
                  <a:spcPct val="20000"/>
                </a:spcBef>
                <a:spcAft>
                  <a:spcPct val="0"/>
                </a:spcAft>
                <a:buChar char="»"/>
                <a:defRPr sz="1200">
                  <a:solidFill>
                    <a:schemeClr val="tx1"/>
                  </a:solidFill>
                  <a:latin typeface="Helvetica" charset="0"/>
                </a:defRPr>
              </a:lvl6pPr>
              <a:lvl7pPr marL="2971800" indent="-228600" eaLnBrk="0" fontAlgn="base" hangingPunct="0">
                <a:spcBef>
                  <a:spcPct val="20000"/>
                </a:spcBef>
                <a:spcAft>
                  <a:spcPct val="0"/>
                </a:spcAft>
                <a:buChar char="»"/>
                <a:defRPr sz="1200">
                  <a:solidFill>
                    <a:schemeClr val="tx1"/>
                  </a:solidFill>
                  <a:latin typeface="Helvetica" charset="0"/>
                </a:defRPr>
              </a:lvl7pPr>
              <a:lvl8pPr marL="3429000" indent="-228600" eaLnBrk="0" fontAlgn="base" hangingPunct="0">
                <a:spcBef>
                  <a:spcPct val="20000"/>
                </a:spcBef>
                <a:spcAft>
                  <a:spcPct val="0"/>
                </a:spcAft>
                <a:buChar char="»"/>
                <a:defRPr sz="1200">
                  <a:solidFill>
                    <a:schemeClr val="tx1"/>
                  </a:solidFill>
                  <a:latin typeface="Helvetica" charset="0"/>
                </a:defRPr>
              </a:lvl8pPr>
              <a:lvl9pPr marL="3886200" indent="-228600" eaLnBrk="0" fontAlgn="base" hangingPunct="0">
                <a:spcBef>
                  <a:spcPct val="20000"/>
                </a:spcBef>
                <a:spcAft>
                  <a:spcPct val="0"/>
                </a:spcAft>
                <a:buChar char="»"/>
                <a:defRPr sz="1200">
                  <a:solidFill>
                    <a:schemeClr val="tx1"/>
                  </a:solidFill>
                  <a:latin typeface="Helvetica" charset="0"/>
                </a:defRPr>
              </a:lvl9pPr>
            </a:lstStyle>
            <a:p>
              <a:pPr eaLnBrk="1" hangingPunct="1">
                <a:spcBef>
                  <a:spcPct val="0"/>
                </a:spcBef>
              </a:pPr>
              <a:endParaRPr lang="en-US" altLang="en-US">
                <a:solidFill>
                  <a:srgbClr val="000000"/>
                </a:solidFill>
              </a:endParaRPr>
            </a:p>
          </p:txBody>
        </p:sp>
      </p:grpSp>
      <p:sp>
        <p:nvSpPr>
          <p:cNvPr id="23" name="Rectangle 3"/>
          <p:cNvSpPr txBox="1">
            <a:spLocks noChangeArrowheads="1"/>
          </p:cNvSpPr>
          <p:nvPr/>
        </p:nvSpPr>
        <p:spPr bwMode="auto">
          <a:xfrm>
            <a:off x="5791200" y="3962400"/>
            <a:ext cx="2933700" cy="154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a:lstStyle>
          <a:p>
            <a:pPr marL="0" indent="0" eaLnBrk="1" hangingPunct="1">
              <a:defRPr/>
            </a:pPr>
            <a:r>
              <a:rPr lang="en-US" altLang="en-US" kern="0" smtClean="0"/>
              <a:t>The spectrum extends from ~400 to ~1500 nm and is relatively flat (when averaged over time).</a:t>
            </a:r>
            <a:endParaRPr lang="en-US" altLang="en-US" kern="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Supercontinuum_in_a_microstructured_optical_fiber"/>
          <p:cNvPicPr>
            <a:picLocks noChangeAspect="1" noChangeArrowheads="1"/>
          </p:cNvPicPr>
          <p:nvPr/>
        </p:nvPicPr>
        <p:blipFill>
          <a:blip r:embed="rId3">
            <a:extLst>
              <a:ext uri="{28A0092B-C50C-407E-A947-70E740481C1C}">
                <a14:useLocalDpi xmlns:a14="http://schemas.microsoft.com/office/drawing/2010/main" val="0"/>
              </a:ext>
            </a:extLst>
          </a:blip>
          <a:srcRect t="52637" r="3269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
          <p:cNvSpPr>
            <a:spLocks noGrp="1" noChangeArrowheads="1"/>
          </p:cNvSpPr>
          <p:nvPr>
            <p:ph type="title"/>
          </p:nvPr>
        </p:nvSpPr>
        <p:spPr>
          <a:xfrm>
            <a:off x="522288" y="257175"/>
            <a:ext cx="7405687" cy="638175"/>
          </a:xfrm>
        </p:spPr>
        <p:txBody>
          <a:bodyPr/>
          <a:lstStyle/>
          <a:p>
            <a:pPr algn="l" eaLnBrk="1" hangingPunct="1"/>
            <a:r>
              <a:rPr lang="en-US" altLang="en-US">
                <a:solidFill>
                  <a:srgbClr val="66CCFF"/>
                </a:solidFill>
              </a:rPr>
              <a:t>Continuum is quite beautiful!</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23"/>
          <p:cNvGrpSpPr/>
          <p:nvPr/>
        </p:nvGrpSpPr>
        <p:grpSpPr>
          <a:xfrm>
            <a:off x="874643" y="3041373"/>
            <a:ext cx="0" cy="3054628"/>
            <a:chOff x="874643" y="3041373"/>
            <a:chExt cx="0" cy="3054628"/>
          </a:xfrm>
        </p:grpSpPr>
        <p:cxnSp>
          <p:nvCxnSpPr>
            <p:cNvPr id="10" name="Straight Connector 9"/>
            <p:cNvCxnSpPr/>
            <p:nvPr/>
          </p:nvCxnSpPr>
          <p:spPr>
            <a:xfrm flipV="1">
              <a:off x="874643" y="3041373"/>
              <a:ext cx="0" cy="37768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874643" y="4909931"/>
              <a:ext cx="0" cy="118607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2" name="Rectangle 21"/>
          <p:cNvSpPr/>
          <p:nvPr/>
        </p:nvSpPr>
        <p:spPr>
          <a:xfrm>
            <a:off x="3359917" y="2524539"/>
            <a:ext cx="5784083" cy="41943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1550505" y="238539"/>
            <a:ext cx="6191310" cy="707886"/>
          </a:xfrm>
          <a:prstGeom prst="rect">
            <a:avLst/>
          </a:prstGeom>
          <a:noFill/>
        </p:spPr>
        <p:txBody>
          <a:bodyPr wrap="none" rtlCol="0">
            <a:spAutoFit/>
          </a:bodyPr>
          <a:lstStyle/>
          <a:p>
            <a:r>
              <a:rPr lang="en-US" sz="4000" dirty="0" smtClean="0"/>
              <a:t>Self </a:t>
            </a:r>
            <a:r>
              <a:rPr lang="en-US" sz="4000" smtClean="0"/>
              <a:t>phase modulation (SPM)</a:t>
            </a:r>
            <a:endParaRPr lang="en-US" sz="4000" dirty="0"/>
          </a:p>
        </p:txBody>
      </p:sp>
      <mc:AlternateContent xmlns:mc="http://schemas.openxmlformats.org/markup-compatibility/2006" xmlns:a14="http://schemas.microsoft.com/office/drawing/2010/main">
        <mc:Choice Requires="a14">
          <p:sp>
            <p:nvSpPr>
              <p:cNvPr id="6" name="Rectangle 5"/>
              <p:cNvSpPr/>
              <p:nvPr/>
            </p:nvSpPr>
            <p:spPr>
              <a:xfrm>
                <a:off x="3525100" y="986181"/>
                <a:ext cx="3632616" cy="707886"/>
              </a:xfrm>
              <a:prstGeom prst="rect">
                <a:avLst/>
              </a:prstGeom>
              <a:solidFill>
                <a:srgbClr val="FFFF00"/>
              </a:solidFill>
              <a:ln w="44450">
                <a:solidFill>
                  <a:srgbClr val="C00000"/>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n-US" sz="4000" i="1">
                          <a:latin typeface="Cambria Math" charset="0"/>
                        </a:rPr>
                        <m:t>𝑛</m:t>
                      </m:r>
                      <m:r>
                        <a:rPr lang="en-US" sz="4000" i="0">
                          <a:latin typeface="Cambria Math" charset="0"/>
                        </a:rPr>
                        <m:t>=</m:t>
                      </m:r>
                      <m:sSub>
                        <m:sSubPr>
                          <m:ctrlPr>
                            <a:rPr lang="en-US" sz="4000" i="1">
                              <a:latin typeface="Cambria Math" charset="0"/>
                            </a:rPr>
                          </m:ctrlPr>
                        </m:sSubPr>
                        <m:e>
                          <m:r>
                            <a:rPr lang="en-US" sz="4000" i="1">
                              <a:latin typeface="Cambria Math" charset="0"/>
                            </a:rPr>
                            <m:t>𝑛</m:t>
                          </m:r>
                        </m:e>
                        <m:sub>
                          <m:r>
                            <a:rPr lang="en-US" sz="4000" i="0">
                              <a:latin typeface="Cambria Math" charset="0"/>
                            </a:rPr>
                            <m:t>0</m:t>
                          </m:r>
                        </m:sub>
                      </m:sSub>
                      <m:r>
                        <a:rPr lang="en-US" sz="4000" i="0">
                          <a:latin typeface="Cambria Math" charset="0"/>
                        </a:rPr>
                        <m:t>+</m:t>
                      </m:r>
                      <m:sSub>
                        <m:sSubPr>
                          <m:ctrlPr>
                            <a:rPr lang="en-US" sz="4000" i="1">
                              <a:latin typeface="Cambria Math" charset="0"/>
                            </a:rPr>
                          </m:ctrlPr>
                        </m:sSubPr>
                        <m:e>
                          <m:r>
                            <a:rPr lang="en-US" sz="4000" i="1">
                              <a:latin typeface="Cambria Math" charset="0"/>
                            </a:rPr>
                            <m:t>𝑛</m:t>
                          </m:r>
                        </m:e>
                        <m:sub>
                          <m:r>
                            <a:rPr lang="en-US" sz="4000" i="0">
                              <a:latin typeface="Cambria Math" charset="0"/>
                            </a:rPr>
                            <m:t>2</m:t>
                          </m:r>
                        </m:sub>
                      </m:sSub>
                      <m:r>
                        <a:rPr lang="en-US" sz="4000" i="0">
                          <a:latin typeface="Cambria Math" charset="0"/>
                        </a:rPr>
                        <m:t>∙</m:t>
                      </m:r>
                      <m:r>
                        <a:rPr lang="en-US" sz="4000" i="1">
                          <a:latin typeface="Cambria Math" charset="0"/>
                        </a:rPr>
                        <m:t>𝐼</m:t>
                      </m:r>
                    </m:oMath>
                  </m:oMathPara>
                </a14:m>
                <a:endParaRPr lang="en-US" sz="4000" dirty="0"/>
              </a:p>
            </p:txBody>
          </p:sp>
        </mc:Choice>
        <mc:Fallback xmlns="">
          <p:sp>
            <p:nvSpPr>
              <p:cNvPr id="6" name="Rectangle 5"/>
              <p:cNvSpPr>
                <a:spLocks noRot="1" noChangeAspect="1" noMove="1" noResize="1" noEditPoints="1" noAdjustHandles="1" noChangeArrowheads="1" noChangeShapeType="1" noTextEdit="1"/>
              </p:cNvSpPr>
              <p:nvPr/>
            </p:nvSpPr>
            <p:spPr>
              <a:xfrm>
                <a:off x="3525100" y="986181"/>
                <a:ext cx="3632616" cy="707886"/>
              </a:xfrm>
              <a:prstGeom prst="rect">
                <a:avLst/>
              </a:prstGeom>
              <a:blipFill rotWithShape="0">
                <a:blip r:embed="rId2"/>
                <a:stretch>
                  <a:fillRect/>
                </a:stretch>
              </a:blipFill>
              <a:ln w="44450">
                <a:solidFill>
                  <a:srgbClr val="C00000"/>
                </a:solidFill>
              </a:ln>
            </p:spPr>
            <p:txBody>
              <a:bodyPr/>
              <a:lstStyle/>
              <a:p>
                <a:r>
                  <a:rPr lang="en-US">
                    <a:noFill/>
                  </a:rPr>
                  <a:t> </a:t>
                </a:r>
              </a:p>
            </p:txBody>
          </p:sp>
        </mc:Fallback>
      </mc:AlternateContent>
      <p:sp>
        <p:nvSpPr>
          <p:cNvPr id="7" name="Rectangle 6"/>
          <p:cNvSpPr/>
          <p:nvPr/>
        </p:nvSpPr>
        <p:spPr>
          <a:xfrm>
            <a:off x="3419059" y="2683564"/>
            <a:ext cx="5766610" cy="9541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419059" y="5300870"/>
            <a:ext cx="5766610" cy="9541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318052" y="3419060"/>
            <a:ext cx="1003752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342025" y="6096001"/>
            <a:ext cx="10013555"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421537" y="1084586"/>
            <a:ext cx="2727926" cy="523220"/>
          </a:xfrm>
          <a:prstGeom prst="rect">
            <a:avLst/>
          </a:prstGeom>
          <a:noFill/>
        </p:spPr>
        <p:txBody>
          <a:bodyPr wrap="none" rtlCol="0">
            <a:spAutoFit/>
          </a:bodyPr>
          <a:lstStyle/>
          <a:p>
            <a:r>
              <a:rPr lang="en-US" sz="2800" smtClean="0"/>
              <a:t>Refraction index :</a:t>
            </a:r>
            <a:endParaRPr lang="en-US" sz="2800" dirty="0"/>
          </a:p>
        </p:txBody>
      </p:sp>
      <p:sp>
        <p:nvSpPr>
          <p:cNvPr id="19" name="TextBox 18"/>
          <p:cNvSpPr txBox="1"/>
          <p:nvPr/>
        </p:nvSpPr>
        <p:spPr>
          <a:xfrm>
            <a:off x="337929" y="2305878"/>
            <a:ext cx="1931683" cy="369332"/>
          </a:xfrm>
          <a:prstGeom prst="rect">
            <a:avLst/>
          </a:prstGeom>
          <a:noFill/>
        </p:spPr>
        <p:txBody>
          <a:bodyPr wrap="none" rtlCol="0">
            <a:spAutoFit/>
          </a:bodyPr>
          <a:lstStyle/>
          <a:p>
            <a:r>
              <a:rPr lang="en-US" dirty="0" smtClean="0"/>
              <a:t>Low laser intensity</a:t>
            </a:r>
            <a:endParaRPr lang="en-US" dirty="0"/>
          </a:p>
        </p:txBody>
      </p:sp>
      <p:sp>
        <p:nvSpPr>
          <p:cNvPr id="20" name="TextBox 19"/>
          <p:cNvSpPr txBox="1"/>
          <p:nvPr/>
        </p:nvSpPr>
        <p:spPr>
          <a:xfrm>
            <a:off x="337928" y="4321939"/>
            <a:ext cx="1975669" cy="369332"/>
          </a:xfrm>
          <a:prstGeom prst="rect">
            <a:avLst/>
          </a:prstGeom>
          <a:noFill/>
        </p:spPr>
        <p:txBody>
          <a:bodyPr wrap="none" rtlCol="0">
            <a:spAutoFit/>
          </a:bodyPr>
          <a:lstStyle/>
          <a:p>
            <a:r>
              <a:rPr lang="en-US" smtClean="0"/>
              <a:t>High laser intensity</a:t>
            </a:r>
            <a:endParaRPr lang="en-US"/>
          </a:p>
        </p:txBody>
      </p:sp>
      <p:cxnSp>
        <p:nvCxnSpPr>
          <p:cNvPr id="25" name="Straight Connector 24"/>
          <p:cNvCxnSpPr/>
          <p:nvPr/>
        </p:nvCxnSpPr>
        <p:spPr>
          <a:xfrm flipV="1">
            <a:off x="3383195" y="3041373"/>
            <a:ext cx="0" cy="37768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3359917" y="4909931"/>
            <a:ext cx="0" cy="118607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3315932" y="2675210"/>
            <a:ext cx="92966" cy="35798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7012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17 -0.00023 L 0.28003 0.00533 " pathEditMode="relative" rAng="0" ptsTypes="AA">
                                      <p:cBhvr>
                                        <p:cTn id="6" dur="5000" fill="hold"/>
                                        <p:tgtEl>
                                          <p:spTgt spid="24"/>
                                        </p:tgtEl>
                                        <p:attrNameLst>
                                          <p:attrName>ppt_x</p:attrName>
                                          <p:attrName>ppt_y</p:attrName>
                                        </p:attrNameLst>
                                      </p:cBhvr>
                                      <p:rCtr x="14010" y="278"/>
                                    </p:animMotion>
                                  </p:childTnLst>
                                </p:cTn>
                              </p:par>
                            </p:childTnLst>
                          </p:cTn>
                        </p:par>
                        <p:par>
                          <p:cTn id="7" fill="hold">
                            <p:stCondLst>
                              <p:cond delay="5000"/>
                            </p:stCondLst>
                            <p:childTnLst>
                              <p:par>
                                <p:cTn id="8" presetID="0" presetClass="path" presetSubtype="0" accel="50000" decel="50000" fill="hold" nodeType="afterEffect">
                                  <p:stCondLst>
                                    <p:cond delay="0"/>
                                  </p:stCondLst>
                                  <p:childTnLst>
                                    <p:animMotion origin="layout" path="M 0.00017 0.00024 L 0.7625 0.00602 " pathEditMode="relative" rAng="0" ptsTypes="AA">
                                      <p:cBhvr>
                                        <p:cTn id="9" dur="14000" fill="hold"/>
                                        <p:tgtEl>
                                          <p:spTgt spid="25"/>
                                        </p:tgtEl>
                                        <p:attrNameLst>
                                          <p:attrName>ppt_x</p:attrName>
                                          <p:attrName>ppt_y</p:attrName>
                                        </p:attrNameLst>
                                      </p:cBhvr>
                                      <p:rCtr x="38108" y="278"/>
                                    </p:animMotion>
                                  </p:childTnLst>
                                </p:cTn>
                              </p:par>
                              <p:par>
                                <p:cTn id="10" presetID="0" presetClass="path" presetSubtype="0" accel="50000" decel="50000" fill="hold" nodeType="withEffect">
                                  <p:stCondLst>
                                    <p:cond delay="0"/>
                                  </p:stCondLst>
                                  <p:childTnLst>
                                    <p:animMotion origin="layout" path="M 0.00347 -0.00162 L 0.76892 -0.00416 " pathEditMode="relative" rAng="0" ptsTypes="AA">
                                      <p:cBhvr>
                                        <p:cTn id="11" dur="20000" fill="hold"/>
                                        <p:tgtEl>
                                          <p:spTgt spid="26"/>
                                        </p:tgtEl>
                                        <p:attrNameLst>
                                          <p:attrName>ppt_x</p:attrName>
                                          <p:attrName>ppt_y</p:attrName>
                                        </p:attrNameLst>
                                      </p:cBhvr>
                                      <p:rCtr x="38264"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1550505" y="238539"/>
            <a:ext cx="6191310" cy="707886"/>
          </a:xfrm>
          <a:prstGeom prst="rect">
            <a:avLst/>
          </a:prstGeom>
          <a:noFill/>
        </p:spPr>
        <p:txBody>
          <a:bodyPr wrap="none" rtlCol="0">
            <a:spAutoFit/>
          </a:bodyPr>
          <a:lstStyle/>
          <a:p>
            <a:r>
              <a:rPr lang="en-US" sz="4000" dirty="0" smtClean="0"/>
              <a:t>Self </a:t>
            </a:r>
            <a:r>
              <a:rPr lang="en-US" sz="4000" smtClean="0"/>
              <a:t>phase modulation (SPM)</a:t>
            </a:r>
            <a:endParaRPr lang="en-US" sz="4000" dirty="0"/>
          </a:p>
        </p:txBody>
      </p:sp>
      <p:sp>
        <p:nvSpPr>
          <p:cNvPr id="7" name="Rectangle 6"/>
          <p:cNvSpPr/>
          <p:nvPr/>
        </p:nvSpPr>
        <p:spPr>
          <a:xfrm>
            <a:off x="-254000" y="1883553"/>
            <a:ext cx="9439669" cy="9541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318052" y="2619049"/>
            <a:ext cx="1003752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18052" y="1329187"/>
            <a:ext cx="1931683" cy="369332"/>
          </a:xfrm>
          <a:prstGeom prst="rect">
            <a:avLst/>
          </a:prstGeom>
          <a:noFill/>
        </p:spPr>
        <p:txBody>
          <a:bodyPr wrap="none" rtlCol="0">
            <a:spAutoFit/>
          </a:bodyPr>
          <a:lstStyle/>
          <a:p>
            <a:r>
              <a:rPr lang="en-US" dirty="0" smtClean="0"/>
              <a:t>Low laser intensity</a:t>
            </a:r>
            <a:endParaRPr lang="en-US" dirty="0"/>
          </a:p>
        </p:txBody>
      </p:sp>
      <p:grpSp>
        <p:nvGrpSpPr>
          <p:cNvPr id="2" name="Group 1"/>
          <p:cNvGrpSpPr/>
          <p:nvPr/>
        </p:nvGrpSpPr>
        <p:grpSpPr>
          <a:xfrm>
            <a:off x="1505251" y="2236946"/>
            <a:ext cx="570835" cy="377688"/>
            <a:chOff x="1505251" y="3036957"/>
            <a:chExt cx="570835" cy="377688"/>
          </a:xfrm>
        </p:grpSpPr>
        <p:cxnSp>
          <p:nvCxnSpPr>
            <p:cNvPr id="25" name="Straight Connector 24"/>
            <p:cNvCxnSpPr/>
            <p:nvPr/>
          </p:nvCxnSpPr>
          <p:spPr>
            <a:xfrm flipV="1">
              <a:off x="1505251" y="3244645"/>
              <a:ext cx="0" cy="1700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1796798" y="3036957"/>
              <a:ext cx="0" cy="37768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2076086" y="3244645"/>
              <a:ext cx="0" cy="1700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4" name="Rectangle 33"/>
          <p:cNvSpPr/>
          <p:nvPr/>
        </p:nvSpPr>
        <p:spPr>
          <a:xfrm>
            <a:off x="-240145" y="3577996"/>
            <a:ext cx="9439669" cy="9541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p:nvCxnSpPr>
        <p:spPr>
          <a:xfrm>
            <a:off x="331907" y="4313492"/>
            <a:ext cx="1003752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351784" y="3110223"/>
            <a:ext cx="2050561" cy="369332"/>
          </a:xfrm>
          <a:prstGeom prst="rect">
            <a:avLst/>
          </a:prstGeom>
          <a:noFill/>
        </p:spPr>
        <p:txBody>
          <a:bodyPr wrap="none" rtlCol="0">
            <a:spAutoFit/>
          </a:bodyPr>
          <a:lstStyle/>
          <a:p>
            <a:r>
              <a:rPr lang="en-US" dirty="0" smtClean="0"/>
              <a:t>High laser intensity</a:t>
            </a:r>
            <a:endParaRPr lang="en-US" dirty="0"/>
          </a:p>
        </p:txBody>
      </p:sp>
      <p:cxnSp>
        <p:nvCxnSpPr>
          <p:cNvPr id="39" name="Straight Connector 38"/>
          <p:cNvCxnSpPr/>
          <p:nvPr/>
        </p:nvCxnSpPr>
        <p:spPr>
          <a:xfrm flipV="1">
            <a:off x="1810653" y="3488167"/>
            <a:ext cx="0" cy="82090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41" name="Group 40"/>
          <p:cNvGrpSpPr/>
          <p:nvPr/>
        </p:nvGrpSpPr>
        <p:grpSpPr>
          <a:xfrm>
            <a:off x="1519106" y="3939579"/>
            <a:ext cx="570835" cy="369497"/>
            <a:chOff x="1519106" y="5164890"/>
            <a:chExt cx="570835" cy="369497"/>
          </a:xfrm>
        </p:grpSpPr>
        <p:cxnSp>
          <p:nvCxnSpPr>
            <p:cNvPr id="38" name="Straight Connector 37"/>
            <p:cNvCxnSpPr/>
            <p:nvPr/>
          </p:nvCxnSpPr>
          <p:spPr>
            <a:xfrm flipV="1">
              <a:off x="1519106" y="5164890"/>
              <a:ext cx="0" cy="36949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2089941" y="5164890"/>
              <a:ext cx="0" cy="36949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43" name="Picture 4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5769"/>
            <a:ext cx="9144000" cy="1492231"/>
          </a:xfrm>
          <a:prstGeom prst="rect">
            <a:avLst/>
          </a:prstGeom>
        </p:spPr>
      </p:pic>
      <p:pic>
        <p:nvPicPr>
          <p:cNvPr id="44" name="Picture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77539"/>
            <a:ext cx="9144000" cy="1492231"/>
          </a:xfrm>
          <a:prstGeom prst="rect">
            <a:avLst/>
          </a:prstGeom>
        </p:spPr>
      </p:pic>
      <p:pic>
        <p:nvPicPr>
          <p:cNvPr id="45" name="Picture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377538"/>
            <a:ext cx="9144000" cy="1492231"/>
          </a:xfrm>
          <a:prstGeom prst="rect">
            <a:avLst/>
          </a:prstGeom>
        </p:spPr>
      </p:pic>
    </p:spTree>
    <p:extLst>
      <p:ext uri="{BB962C8B-B14F-4D97-AF65-F5344CB8AC3E}">
        <p14:creationId xmlns:p14="http://schemas.microsoft.com/office/powerpoint/2010/main" val="1385376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52 0.00209 L 0.96233 0.00209 " pathEditMode="relative" rAng="0" ptsTypes="AA">
                                      <p:cBhvr>
                                        <p:cTn id="6" dur="8000" fill="hold"/>
                                        <p:tgtEl>
                                          <p:spTgt spid="2"/>
                                        </p:tgtEl>
                                        <p:attrNameLst>
                                          <p:attrName>ppt_x</p:attrName>
                                          <p:attrName>ppt_y</p:attrName>
                                        </p:attrNameLst>
                                      </p:cBhvr>
                                      <p:rCtr x="48142" y="0"/>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wipe(down)">
                                      <p:cBhvr>
                                        <p:cTn id="11" dur="500"/>
                                        <p:tgtEl>
                                          <p:spTgt spid="44"/>
                                        </p:tgtEl>
                                      </p:cBhvr>
                                    </p:animEffect>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nodeType="clickEffect">
                                  <p:stCondLst>
                                    <p:cond delay="0"/>
                                  </p:stCondLst>
                                  <p:childTnLst>
                                    <p:animMotion origin="layout" path="M 0.00087 -0.0007 L 0.93681 -0.0007 " pathEditMode="relative" rAng="0" ptsTypes="AA">
                                      <p:cBhvr>
                                        <p:cTn id="15" dur="8000" fill="hold"/>
                                        <p:tgtEl>
                                          <p:spTgt spid="41"/>
                                        </p:tgtEl>
                                        <p:attrNameLst>
                                          <p:attrName>ppt_x</p:attrName>
                                          <p:attrName>ppt_y</p:attrName>
                                        </p:attrNameLst>
                                      </p:cBhvr>
                                      <p:rCtr x="46788" y="0"/>
                                    </p:animMotion>
                                  </p:childTnLst>
                                </p:cTn>
                              </p:par>
                              <p:par>
                                <p:cTn id="16" presetID="0" presetClass="path" presetSubtype="0" accel="50000" decel="50000" fill="hold" nodeType="withEffect">
                                  <p:stCondLst>
                                    <p:cond delay="0"/>
                                  </p:stCondLst>
                                  <p:childTnLst>
                                    <p:animMotion origin="layout" path="M -0.00017 0.00046 L 0.93733 0.00046 " pathEditMode="relative" rAng="0" ptsTypes="AA">
                                      <p:cBhvr>
                                        <p:cTn id="17" dur="8100" fill="hold"/>
                                        <p:tgtEl>
                                          <p:spTgt spid="39"/>
                                        </p:tgtEl>
                                        <p:attrNameLst>
                                          <p:attrName>ppt_x</p:attrName>
                                          <p:attrName>ppt_y</p:attrName>
                                        </p:attrNameLst>
                                      </p:cBhvr>
                                      <p:rCtr x="46875" y="0"/>
                                    </p:animMotion>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down)">
                                      <p:cBhvr>
                                        <p:cTn id="2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2" name="Rectangle 51"/>
          <p:cNvSpPr/>
          <p:nvPr/>
        </p:nvSpPr>
        <p:spPr>
          <a:xfrm>
            <a:off x="2952379" y="1809378"/>
            <a:ext cx="505643" cy="161962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266"/>
          </a:p>
        </p:txBody>
      </p:sp>
      <p:sp>
        <p:nvSpPr>
          <p:cNvPr id="53" name="Rectangle 52"/>
          <p:cNvSpPr/>
          <p:nvPr/>
        </p:nvSpPr>
        <p:spPr>
          <a:xfrm>
            <a:off x="3458022" y="1809378"/>
            <a:ext cx="506760" cy="161962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266"/>
          </a:p>
        </p:txBody>
      </p:sp>
      <p:sp>
        <p:nvSpPr>
          <p:cNvPr id="54" name="Rectangle 53"/>
          <p:cNvSpPr/>
          <p:nvPr/>
        </p:nvSpPr>
        <p:spPr>
          <a:xfrm>
            <a:off x="3964781" y="1809378"/>
            <a:ext cx="505644" cy="161962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266"/>
          </a:p>
        </p:txBody>
      </p:sp>
      <p:sp>
        <p:nvSpPr>
          <p:cNvPr id="55" name="Rectangle 54"/>
          <p:cNvSpPr/>
          <p:nvPr/>
        </p:nvSpPr>
        <p:spPr>
          <a:xfrm>
            <a:off x="4470425" y="1809378"/>
            <a:ext cx="506760" cy="161962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266"/>
          </a:p>
        </p:txBody>
      </p:sp>
      <p:sp>
        <p:nvSpPr>
          <p:cNvPr id="56" name="Rectangle 55"/>
          <p:cNvSpPr/>
          <p:nvPr/>
        </p:nvSpPr>
        <p:spPr>
          <a:xfrm>
            <a:off x="4926955" y="1809378"/>
            <a:ext cx="505644" cy="161962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266"/>
          </a:p>
        </p:txBody>
      </p:sp>
      <p:sp>
        <p:nvSpPr>
          <p:cNvPr id="207878" name="標題 1"/>
          <p:cNvSpPr>
            <a:spLocks noGrp="1"/>
          </p:cNvSpPr>
          <p:nvPr>
            <p:ph type="title"/>
          </p:nvPr>
        </p:nvSpPr>
        <p:spPr>
          <a:xfrm>
            <a:off x="420812" y="87064"/>
            <a:ext cx="8228707" cy="1143000"/>
          </a:xfrm>
        </p:spPr>
        <p:txBody>
          <a:bodyPr/>
          <a:lstStyle/>
          <a:p>
            <a:pPr eaLnBrk="1" hangingPunct="1"/>
            <a:r>
              <a:rPr lang="en-US" altLang="zh-TW" sz="3797" dirty="0">
                <a:solidFill>
                  <a:schemeClr val="bg1"/>
                </a:solidFill>
                <a:latin typeface="Arial" charset="0"/>
                <a:ea typeface="新細明體" charset="-120"/>
              </a:rPr>
              <a:t>The concept of </a:t>
            </a:r>
            <a:r>
              <a:rPr lang="en-US" altLang="zh-TW" sz="3797" dirty="0" err="1">
                <a:solidFill>
                  <a:schemeClr val="bg1"/>
                </a:solidFill>
                <a:latin typeface="Arial" charset="0"/>
                <a:ea typeface="新細明體" charset="-120"/>
              </a:rPr>
              <a:t>MPContinuum</a:t>
            </a:r>
            <a:endParaRPr lang="zh-TW" altLang="en-US" sz="3797" dirty="0">
              <a:solidFill>
                <a:schemeClr val="bg1"/>
              </a:solidFill>
              <a:latin typeface="Arial" charset="0"/>
              <a:ea typeface="新細明體" charset="-120"/>
            </a:endParaRPr>
          </a:p>
        </p:txBody>
      </p:sp>
      <p:pic>
        <p:nvPicPr>
          <p:cNvPr id="207879" name="圖片 38" descr="DSCN200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15980"/>
            <a:ext cx="9148465" cy="44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80" name="圖片 4" descr="sinica_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94960" y="13395"/>
            <a:ext cx="1249040" cy="123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2952379" y="1809378"/>
            <a:ext cx="505643" cy="161962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266"/>
          </a:p>
        </p:txBody>
      </p:sp>
      <p:sp>
        <p:nvSpPr>
          <p:cNvPr id="42" name="Rectangle 41"/>
          <p:cNvSpPr/>
          <p:nvPr/>
        </p:nvSpPr>
        <p:spPr>
          <a:xfrm>
            <a:off x="3458022" y="1809378"/>
            <a:ext cx="506760" cy="161962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266"/>
          </a:p>
        </p:txBody>
      </p:sp>
      <p:sp>
        <p:nvSpPr>
          <p:cNvPr id="44" name="Rectangle 43"/>
          <p:cNvSpPr/>
          <p:nvPr/>
        </p:nvSpPr>
        <p:spPr>
          <a:xfrm>
            <a:off x="3964781" y="1809378"/>
            <a:ext cx="505644" cy="161962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266"/>
          </a:p>
        </p:txBody>
      </p:sp>
      <p:sp>
        <p:nvSpPr>
          <p:cNvPr id="45" name="Rectangle 44"/>
          <p:cNvSpPr/>
          <p:nvPr/>
        </p:nvSpPr>
        <p:spPr>
          <a:xfrm>
            <a:off x="4470425" y="1809378"/>
            <a:ext cx="506760" cy="161962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266"/>
          </a:p>
        </p:txBody>
      </p:sp>
      <p:sp>
        <p:nvSpPr>
          <p:cNvPr id="49" name="Rectangle 48"/>
          <p:cNvSpPr/>
          <p:nvPr/>
        </p:nvSpPr>
        <p:spPr>
          <a:xfrm>
            <a:off x="4926955" y="1809378"/>
            <a:ext cx="505644" cy="161962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266"/>
          </a:p>
        </p:txBody>
      </p:sp>
      <p:grpSp>
        <p:nvGrpSpPr>
          <p:cNvPr id="19" name="Group 18"/>
          <p:cNvGrpSpPr>
            <a:grpSpLocks/>
          </p:cNvGrpSpPr>
          <p:nvPr/>
        </p:nvGrpSpPr>
        <p:grpSpPr bwMode="auto">
          <a:xfrm>
            <a:off x="724421" y="1606228"/>
            <a:ext cx="3695774" cy="2073920"/>
            <a:chOff x="1605856" y="2284512"/>
            <a:chExt cx="4680520" cy="2949575"/>
          </a:xfrm>
        </p:grpSpPr>
        <p:grpSp>
          <p:nvGrpSpPr>
            <p:cNvPr id="207889" name="Group 17"/>
            <p:cNvGrpSpPr>
              <a:grpSpLocks/>
            </p:cNvGrpSpPr>
            <p:nvPr/>
          </p:nvGrpSpPr>
          <p:grpSpPr bwMode="auto">
            <a:xfrm>
              <a:off x="1605856" y="2284512"/>
              <a:ext cx="4680520" cy="2949575"/>
              <a:chOff x="1605856" y="2284512"/>
              <a:chExt cx="4680520" cy="2949575"/>
            </a:xfrm>
          </p:grpSpPr>
          <p:pic>
            <p:nvPicPr>
              <p:cNvPr id="207891" name="圖片 33" descr="未命.png"/>
              <p:cNvPicPr>
                <a:picLocks noChangeAspect="1"/>
              </p:cNvPicPr>
              <p:nvPr/>
            </p:nvPicPr>
            <p:blipFill>
              <a:blip r:embed="rId5">
                <a:extLst>
                  <a:ext uri="{28A0092B-C50C-407E-A947-70E740481C1C}">
                    <a14:useLocalDpi xmlns:a14="http://schemas.microsoft.com/office/drawing/2010/main" val="0"/>
                  </a:ext>
                </a:extLst>
              </a:blip>
              <a:srcRect l="19560" t="24210" r="50197" b="19839"/>
              <a:stretch>
                <a:fillRect/>
              </a:stretch>
            </p:blipFill>
            <p:spPr bwMode="auto">
              <a:xfrm>
                <a:off x="1605856" y="2284512"/>
                <a:ext cx="2582863"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Isosceles Triangle 12"/>
              <p:cNvSpPr/>
              <p:nvPr/>
            </p:nvSpPr>
            <p:spPr>
              <a:xfrm rot="5400000">
                <a:off x="4486371" y="3149115"/>
                <a:ext cx="576262" cy="1152106"/>
              </a:xfrm>
              <a:prstGeom prst="triangle">
                <a:avLst/>
              </a:prstGeom>
              <a:gradFill>
                <a:gsLst>
                  <a:gs pos="0">
                    <a:srgbClr val="BB0000"/>
                  </a:gs>
                  <a:gs pos="100000">
                    <a:srgbClr val="FFFFFF"/>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266"/>
              </a:p>
            </p:txBody>
          </p:sp>
          <p:sp>
            <p:nvSpPr>
              <p:cNvPr id="15" name="Explosion 1 14"/>
              <p:cNvSpPr/>
              <p:nvPr/>
            </p:nvSpPr>
            <p:spPr>
              <a:xfrm>
                <a:off x="4701700" y="2860774"/>
                <a:ext cx="1584676" cy="1800225"/>
              </a:xfrm>
              <a:prstGeom prst="irregularSeal1">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266"/>
              </a:p>
            </p:txBody>
          </p:sp>
        </p:grpSp>
        <p:sp>
          <p:nvSpPr>
            <p:cNvPr id="207890" name="TextBox 15"/>
            <p:cNvSpPr txBox="1">
              <a:spLocks noChangeArrowheads="1"/>
            </p:cNvSpPr>
            <p:nvPr/>
          </p:nvSpPr>
          <p:spPr bwMode="auto">
            <a:xfrm>
              <a:off x="4993536" y="3356018"/>
              <a:ext cx="1104796" cy="623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4600">
                  <a:solidFill>
                    <a:schemeClr val="tx1"/>
                  </a:solidFill>
                  <a:latin typeface="Calibri" charset="0"/>
                  <a:ea typeface="新細明體" charset="-120"/>
                </a:defRPr>
              </a:lvl1pPr>
              <a:lvl2pPr marL="742950" indent="-285750">
                <a:spcBef>
                  <a:spcPct val="20000"/>
                </a:spcBef>
                <a:buFont typeface="Arial" charset="0"/>
                <a:buChar char="–"/>
                <a:defRPr kumimoji="1" sz="4000">
                  <a:solidFill>
                    <a:schemeClr val="tx1"/>
                  </a:solidFill>
                  <a:latin typeface="Calibri" charset="0"/>
                  <a:ea typeface="新細明體" charset="-120"/>
                </a:defRPr>
              </a:lvl2pPr>
              <a:lvl3pPr marL="1143000" indent="-228600">
                <a:spcBef>
                  <a:spcPct val="20000"/>
                </a:spcBef>
                <a:buFont typeface="Arial" charset="0"/>
                <a:buChar char="•"/>
                <a:defRPr kumimoji="1" sz="3400">
                  <a:solidFill>
                    <a:schemeClr val="tx1"/>
                  </a:solidFill>
                  <a:latin typeface="Calibri" charset="0"/>
                  <a:ea typeface="新細明體" charset="-120"/>
                </a:defRPr>
              </a:lvl3pPr>
              <a:lvl4pPr marL="1600200" indent="-228600">
                <a:spcBef>
                  <a:spcPct val="20000"/>
                </a:spcBef>
                <a:buFont typeface="Arial" charset="0"/>
                <a:buChar char="–"/>
                <a:defRPr kumimoji="1" sz="2800">
                  <a:solidFill>
                    <a:schemeClr val="tx1"/>
                  </a:solidFill>
                  <a:latin typeface="Calibri" charset="0"/>
                  <a:ea typeface="新細明體" charset="-120"/>
                </a:defRPr>
              </a:lvl4pPr>
              <a:lvl5pPr marL="2057400" indent="-228600">
                <a:spcBef>
                  <a:spcPct val="20000"/>
                </a:spcBef>
                <a:buFont typeface="Arial" charset="0"/>
                <a:buChar char="»"/>
                <a:defRPr kumimoji="1" sz="28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9pPr>
            </a:lstStyle>
            <a:p>
              <a:pPr eaLnBrk="1" hangingPunct="1">
                <a:spcBef>
                  <a:spcPct val="0"/>
                </a:spcBef>
                <a:buFontTx/>
                <a:buNone/>
              </a:pPr>
              <a:r>
                <a:rPr kumimoji="0" lang="en-US" altLang="en-US" sz="2250">
                  <a:solidFill>
                    <a:schemeClr val="bg1"/>
                  </a:solidFill>
                  <a:latin typeface="Gill Sans" charset="0"/>
                  <a:ea typeface="Heiti TC Light" charset="-120"/>
                </a:rPr>
                <a:t>Bomb</a:t>
              </a:r>
            </a:p>
          </p:txBody>
        </p:sp>
      </p:grpSp>
      <p:sp>
        <p:nvSpPr>
          <p:cNvPr id="207888" name="TextBox 2"/>
          <p:cNvSpPr txBox="1">
            <a:spLocks noChangeArrowheads="1"/>
          </p:cNvSpPr>
          <p:nvPr/>
        </p:nvSpPr>
        <p:spPr bwMode="auto">
          <a:xfrm>
            <a:off x="774651" y="2365251"/>
            <a:ext cx="1903085" cy="52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4600">
                <a:solidFill>
                  <a:schemeClr val="tx1"/>
                </a:solidFill>
                <a:latin typeface="Calibri" charset="0"/>
                <a:ea typeface="新細明體" charset="-120"/>
              </a:defRPr>
            </a:lvl1pPr>
            <a:lvl2pPr marL="742950" indent="-285750">
              <a:spcBef>
                <a:spcPct val="20000"/>
              </a:spcBef>
              <a:buFont typeface="Arial" charset="0"/>
              <a:buChar char="–"/>
              <a:defRPr kumimoji="1" sz="4000">
                <a:solidFill>
                  <a:schemeClr val="tx1"/>
                </a:solidFill>
                <a:latin typeface="Calibri" charset="0"/>
                <a:ea typeface="新細明體" charset="-120"/>
              </a:defRPr>
            </a:lvl2pPr>
            <a:lvl3pPr marL="1143000" indent="-228600">
              <a:spcBef>
                <a:spcPct val="20000"/>
              </a:spcBef>
              <a:buFont typeface="Arial" charset="0"/>
              <a:buChar char="•"/>
              <a:defRPr kumimoji="1" sz="3400">
                <a:solidFill>
                  <a:schemeClr val="tx1"/>
                </a:solidFill>
                <a:latin typeface="Calibri" charset="0"/>
                <a:ea typeface="新細明體" charset="-120"/>
              </a:defRPr>
            </a:lvl3pPr>
            <a:lvl4pPr marL="1600200" indent="-228600">
              <a:spcBef>
                <a:spcPct val="20000"/>
              </a:spcBef>
              <a:buFont typeface="Arial" charset="0"/>
              <a:buChar char="–"/>
              <a:defRPr kumimoji="1" sz="2800">
                <a:solidFill>
                  <a:schemeClr val="tx1"/>
                </a:solidFill>
                <a:latin typeface="Calibri" charset="0"/>
                <a:ea typeface="新細明體" charset="-120"/>
              </a:defRPr>
            </a:lvl4pPr>
            <a:lvl5pPr marL="2057400" indent="-228600">
              <a:spcBef>
                <a:spcPct val="20000"/>
              </a:spcBef>
              <a:buFont typeface="Arial" charset="0"/>
              <a:buChar char="»"/>
              <a:defRPr kumimoji="1" sz="28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9pPr>
          </a:lstStyle>
          <a:p>
            <a:pPr eaLnBrk="1" hangingPunct="1">
              <a:spcBef>
                <a:spcPct val="0"/>
              </a:spcBef>
              <a:buFontTx/>
              <a:buNone/>
            </a:pPr>
            <a:r>
              <a:rPr kumimoji="0" lang="en-US" altLang="en-US" sz="2812">
                <a:solidFill>
                  <a:srgbClr val="FFFFFF"/>
                </a:solidFill>
                <a:latin typeface="Gill Sans" charset="0"/>
                <a:ea typeface="Heiti TC Light" charset="-120"/>
              </a:rPr>
              <a:t>10 - 300 </a:t>
            </a:r>
            <a:r>
              <a:rPr kumimoji="0" lang="en-US" altLang="en-US" sz="2812" b="1">
                <a:solidFill>
                  <a:srgbClr val="FFFFFF"/>
                </a:solidFill>
                <a:latin typeface="Lucida Grande" charset="0"/>
                <a:ea typeface="Heiti TC Light" charset="-120"/>
              </a:rPr>
              <a:t>μJ</a:t>
            </a:r>
            <a:endParaRPr kumimoji="0" lang="en-US" altLang="en-US" sz="2812">
              <a:solidFill>
                <a:srgbClr val="FFFFFF"/>
              </a:solidFill>
              <a:latin typeface="Gill Sans" charset="0"/>
              <a:ea typeface="Heiti TC Light" charset="-120"/>
            </a:endParaRPr>
          </a:p>
        </p:txBody>
      </p:sp>
      <p:pic>
        <p:nvPicPr>
          <p:cNvPr id="25" name="Picture 24"/>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8100" y="38100"/>
            <a:ext cx="1041400" cy="1041400"/>
          </a:xfrm>
          <a:prstGeom prst="rect">
            <a:avLst/>
          </a:prstGeom>
        </p:spPr>
      </p:pic>
    </p:spTree>
    <p:extLst>
      <p:ext uri="{BB962C8B-B14F-4D97-AF65-F5344CB8AC3E}">
        <p14:creationId xmlns:p14="http://schemas.microsoft.com/office/powerpoint/2010/main" val="1005622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0" presetClass="path" presetSubtype="0" accel="50000" decel="50000" fill="hold" grpId="0" nodeType="clickEffect">
                                  <p:stCondLst>
                                    <p:cond delay="0"/>
                                  </p:stCondLst>
                                  <p:childTnLst>
                                    <p:animMotion origin="layout" path="M 5.49451E-7 -3.8945E-6 L 5.49451E-7 0.26588 " pathEditMode="relative" ptsTypes="AA">
                                      <p:cBhvr>
                                        <p:cTn id="11" dur="500" fill="hold"/>
                                        <p:tgtEl>
                                          <p:spTgt spid="11"/>
                                        </p:tgtEl>
                                        <p:attrNameLst>
                                          <p:attrName>ppt_x</p:attrName>
                                          <p:attrName>ppt_y</p:attrName>
                                        </p:attrNameLst>
                                      </p:cBhvr>
                                    </p:animMotion>
                                  </p:childTnLst>
                                </p:cTn>
                              </p:par>
                              <p:par>
                                <p:cTn id="12" presetID="0" presetClass="path" presetSubtype="0" accel="50000" decel="50000" fill="hold" grpId="0" nodeType="withEffect">
                                  <p:stCondLst>
                                    <p:cond delay="0"/>
                                  </p:stCondLst>
                                  <p:childTnLst>
                                    <p:animMotion origin="layout" path="M 4.50549E-6 5.82872E-7 L 0.08303 0.25838 " pathEditMode="relative" ptsTypes="AA">
                                      <p:cBhvr>
                                        <p:cTn id="13" dur="500" fill="hold"/>
                                        <p:tgtEl>
                                          <p:spTgt spid="42"/>
                                        </p:tgtEl>
                                        <p:attrNameLst>
                                          <p:attrName>ppt_x</p:attrName>
                                          <p:attrName>ppt_y</p:attrName>
                                        </p:attrNameLst>
                                      </p:cBhvr>
                                    </p:animMotion>
                                  </p:childTnLst>
                                </p:cTn>
                              </p:par>
                              <p:par>
                                <p:cTn id="14" presetID="0" presetClass="path" presetSubtype="0" accel="50000" decel="50000" fill="hold" grpId="0" nodeType="withEffect">
                                  <p:stCondLst>
                                    <p:cond delay="0"/>
                                  </p:stCondLst>
                                  <p:childTnLst>
                                    <p:animMotion origin="layout" path="M -4.26129E-6 -2.73527E-7 L 0.16069 0.25855 " pathEditMode="relative" rAng="0" ptsTypes="AA">
                                      <p:cBhvr>
                                        <p:cTn id="15" dur="500" fill="hold"/>
                                        <p:tgtEl>
                                          <p:spTgt spid="44"/>
                                        </p:tgtEl>
                                        <p:attrNameLst>
                                          <p:attrName>ppt_x</p:attrName>
                                          <p:attrName>ppt_y</p:attrName>
                                        </p:attrNameLst>
                                      </p:cBhvr>
                                      <p:rCtr x="8034" y="12927"/>
                                    </p:animMotion>
                                  </p:childTnLst>
                                </p:cTn>
                              </p:par>
                              <p:par>
                                <p:cTn id="16" presetID="0" presetClass="path" presetSubtype="0" accel="50000" decel="50000" fill="hold" grpId="0" nodeType="withEffect">
                                  <p:stCondLst>
                                    <p:cond delay="0"/>
                                  </p:stCondLst>
                                  <p:childTnLst>
                                    <p:animMotion origin="layout" path="M 2.28327E-6 -2.73527E-7 L 0.2492 0.25855 " pathEditMode="relative" rAng="0" ptsTypes="AA">
                                      <p:cBhvr>
                                        <p:cTn id="17" dur="500" fill="hold"/>
                                        <p:tgtEl>
                                          <p:spTgt spid="45"/>
                                        </p:tgtEl>
                                        <p:attrNameLst>
                                          <p:attrName>ppt_x</p:attrName>
                                          <p:attrName>ppt_y</p:attrName>
                                        </p:attrNameLst>
                                      </p:cBhvr>
                                      <p:rCtr x="12454" y="12927"/>
                                    </p:animMotion>
                                  </p:childTnLst>
                                </p:cTn>
                              </p:par>
                              <p:par>
                                <p:cTn id="18" presetID="0" presetClass="path" presetSubtype="0" accel="50000" decel="50000" fill="hold" grpId="0" nodeType="withEffect">
                                  <p:stCondLst>
                                    <p:cond delay="0"/>
                                  </p:stCondLst>
                                  <p:childTnLst>
                                    <p:animMotion origin="layout" path="M -4.56654E-6 -2.73527E-7 L 0.33786 0.25106 " pathEditMode="relative" ptsTypes="AA">
                                      <p:cBhvr>
                                        <p:cTn id="19" dur="500" fill="hold"/>
                                        <p:tgtEl>
                                          <p:spTgt spid="4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2" grpId="0" animBg="1"/>
      <p:bldP spid="44" grpId="0" animBg="1"/>
      <p:bldP spid="45" grpId="0" animBg="1"/>
      <p:bldP spid="4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9921" name="標題 1"/>
          <p:cNvSpPr>
            <a:spLocks noGrp="1"/>
          </p:cNvSpPr>
          <p:nvPr>
            <p:ph type="title"/>
          </p:nvPr>
        </p:nvSpPr>
        <p:spPr>
          <a:xfrm>
            <a:off x="420812" y="87064"/>
            <a:ext cx="8228707" cy="1143000"/>
          </a:xfrm>
        </p:spPr>
        <p:txBody>
          <a:bodyPr/>
          <a:lstStyle/>
          <a:p>
            <a:pPr eaLnBrk="1" hangingPunct="1"/>
            <a:r>
              <a:rPr lang="en-US" altLang="zh-TW" sz="3797" dirty="0">
                <a:solidFill>
                  <a:schemeClr val="bg1"/>
                </a:solidFill>
                <a:latin typeface="Arial" charset="0"/>
                <a:ea typeface="新細明體" charset="-120"/>
              </a:rPr>
              <a:t>The concept of </a:t>
            </a:r>
            <a:r>
              <a:rPr lang="en-US" altLang="zh-TW" sz="3797" dirty="0" err="1">
                <a:solidFill>
                  <a:schemeClr val="bg1"/>
                </a:solidFill>
                <a:latin typeface="Arial" charset="0"/>
                <a:ea typeface="新細明體" charset="-120"/>
              </a:rPr>
              <a:t>MPContinuum</a:t>
            </a:r>
            <a:endParaRPr lang="zh-TW" altLang="en-US" sz="3797" dirty="0">
              <a:solidFill>
                <a:schemeClr val="bg1"/>
              </a:solidFill>
              <a:latin typeface="Arial" charset="0"/>
              <a:ea typeface="新細明體" charset="-120"/>
            </a:endParaRPr>
          </a:p>
        </p:txBody>
      </p:sp>
      <p:pic>
        <p:nvPicPr>
          <p:cNvPr id="209922" name="圖片 38" descr="DSCN200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15980"/>
            <a:ext cx="9148465" cy="44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23" name="圖片 4" descr="sinica_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94960" y="13395"/>
            <a:ext cx="1249040" cy="123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矩形 31"/>
          <p:cNvSpPr>
            <a:spLocks noChangeArrowheads="1"/>
          </p:cNvSpPr>
          <p:nvPr/>
        </p:nvSpPr>
        <p:spPr bwMode="auto">
          <a:xfrm>
            <a:off x="770186" y="4227091"/>
            <a:ext cx="7544470" cy="21777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205" tIns="22603" rIns="45205" bIns="22603"/>
          <a:lstStyle>
            <a:lvl1pPr defTabSz="641350">
              <a:spcBef>
                <a:spcPct val="20000"/>
              </a:spcBef>
              <a:buFont typeface="Arial" charset="0"/>
              <a:buChar char="•"/>
              <a:defRPr kumimoji="1" sz="4600">
                <a:solidFill>
                  <a:schemeClr val="tx1"/>
                </a:solidFill>
                <a:latin typeface="Calibri" charset="0"/>
                <a:ea typeface="新細明體" charset="-120"/>
              </a:defRPr>
            </a:lvl1pPr>
            <a:lvl2pPr marL="742950" indent="-285750" defTabSz="641350">
              <a:spcBef>
                <a:spcPct val="20000"/>
              </a:spcBef>
              <a:buFont typeface="Arial" charset="0"/>
              <a:buChar char="–"/>
              <a:defRPr kumimoji="1" sz="4000">
                <a:solidFill>
                  <a:schemeClr val="tx1"/>
                </a:solidFill>
                <a:latin typeface="Calibri" charset="0"/>
                <a:ea typeface="新細明體" charset="-120"/>
              </a:defRPr>
            </a:lvl2pPr>
            <a:lvl3pPr marL="1143000" indent="-228600" defTabSz="641350">
              <a:spcBef>
                <a:spcPct val="20000"/>
              </a:spcBef>
              <a:buFont typeface="Arial" charset="0"/>
              <a:buChar char="•"/>
              <a:defRPr kumimoji="1" sz="3400">
                <a:solidFill>
                  <a:schemeClr val="tx1"/>
                </a:solidFill>
                <a:latin typeface="Calibri" charset="0"/>
                <a:ea typeface="新細明體" charset="-120"/>
              </a:defRPr>
            </a:lvl3pPr>
            <a:lvl4pPr marL="1600200" indent="-228600" defTabSz="641350">
              <a:spcBef>
                <a:spcPct val="20000"/>
              </a:spcBef>
              <a:buFont typeface="Arial" charset="0"/>
              <a:buChar char="–"/>
              <a:defRPr kumimoji="1" sz="2800">
                <a:solidFill>
                  <a:schemeClr val="tx1"/>
                </a:solidFill>
                <a:latin typeface="Calibri" charset="0"/>
                <a:ea typeface="新細明體" charset="-120"/>
              </a:defRPr>
            </a:lvl4pPr>
            <a:lvl5pPr marL="2057400" indent="-228600" defTabSz="641350">
              <a:spcBef>
                <a:spcPct val="20000"/>
              </a:spcBef>
              <a:buFont typeface="Arial" charset="0"/>
              <a:buChar char="»"/>
              <a:defRPr kumimoji="1" sz="2800">
                <a:solidFill>
                  <a:schemeClr val="tx1"/>
                </a:solidFill>
                <a:latin typeface="Calibri" charset="0"/>
                <a:ea typeface="新細明體" charset="-120"/>
              </a:defRPr>
            </a:lvl5pPr>
            <a:lvl6pPr marL="2514600" indent="-228600" defTabSz="64135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6pPr>
            <a:lvl7pPr marL="2971800" indent="-228600" defTabSz="64135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7pPr>
            <a:lvl8pPr marL="3429000" indent="-228600" defTabSz="64135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8pPr>
            <a:lvl9pPr marL="3886200" indent="-228600" defTabSz="64135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9pPr>
          </a:lstStyle>
          <a:p>
            <a:pPr eaLnBrk="1" hangingPunct="1">
              <a:spcBef>
                <a:spcPct val="0"/>
              </a:spcBef>
              <a:buFontTx/>
              <a:buNone/>
            </a:pPr>
            <a:endParaRPr kumimoji="0" lang="zh-TW" altLang="en-US" sz="562">
              <a:solidFill>
                <a:srgbClr val="FFFFFF"/>
              </a:solidFill>
              <a:latin typeface="Gill Sans" charset="0"/>
              <a:ea typeface="Heiti TC Light" charset="-120"/>
            </a:endParaRPr>
          </a:p>
        </p:txBody>
      </p:sp>
      <p:pic>
        <p:nvPicPr>
          <p:cNvPr id="33" name="圖片 32" descr="未命.png"/>
          <p:cNvPicPr>
            <a:picLocks noChangeAspect="1"/>
          </p:cNvPicPr>
          <p:nvPr/>
        </p:nvPicPr>
        <p:blipFill>
          <a:blip r:embed="rId5">
            <a:extLst>
              <a:ext uri="{28A0092B-C50C-407E-A947-70E740481C1C}">
                <a14:useLocalDpi xmlns:a14="http://schemas.microsoft.com/office/drawing/2010/main" val="0"/>
              </a:ext>
            </a:extLst>
          </a:blip>
          <a:srcRect l="33716" t="13860" r="35445" b="11955"/>
          <a:stretch>
            <a:fillRect/>
          </a:stretch>
        </p:blipFill>
        <p:spPr bwMode="auto">
          <a:xfrm>
            <a:off x="2903265" y="4656832"/>
            <a:ext cx="1285875" cy="128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圖片 33" descr="未命.png"/>
          <p:cNvPicPr>
            <a:picLocks noChangeAspect="1"/>
          </p:cNvPicPr>
          <p:nvPr/>
        </p:nvPicPr>
        <p:blipFill>
          <a:blip r:embed="rId6">
            <a:extLst>
              <a:ext uri="{28A0092B-C50C-407E-A947-70E740481C1C}">
                <a14:useLocalDpi xmlns:a14="http://schemas.microsoft.com/office/drawing/2010/main" val="0"/>
              </a:ext>
            </a:extLst>
          </a:blip>
          <a:srcRect l="19560" t="24210" r="50197" b="19839"/>
          <a:stretch>
            <a:fillRect/>
          </a:stretch>
        </p:blipFill>
        <p:spPr bwMode="auto">
          <a:xfrm>
            <a:off x="770186" y="4284018"/>
            <a:ext cx="1816076" cy="207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圖片 34" descr="未命.png"/>
          <p:cNvPicPr>
            <a:picLocks noChangeAspect="1"/>
          </p:cNvPicPr>
          <p:nvPr/>
        </p:nvPicPr>
        <p:blipFill>
          <a:blip r:embed="rId7">
            <a:extLst>
              <a:ext uri="{28A0092B-C50C-407E-A947-70E740481C1C}">
                <a14:useLocalDpi xmlns:a14="http://schemas.microsoft.com/office/drawing/2010/main" val="0"/>
              </a:ext>
            </a:extLst>
          </a:blip>
          <a:srcRect l="38780" t="31795" r="39320" b="27852"/>
          <a:stretch>
            <a:fillRect/>
          </a:stretch>
        </p:blipFill>
        <p:spPr bwMode="auto">
          <a:xfrm>
            <a:off x="4505028" y="4990580"/>
            <a:ext cx="792510" cy="713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圖片 35" descr="未命.png"/>
          <p:cNvPicPr>
            <a:picLocks noChangeAspect="1"/>
          </p:cNvPicPr>
          <p:nvPr/>
        </p:nvPicPr>
        <p:blipFill>
          <a:blip r:embed="rId8">
            <a:extLst>
              <a:ext uri="{28A0092B-C50C-407E-A947-70E740481C1C}">
                <a14:useLocalDpi xmlns:a14="http://schemas.microsoft.com/office/drawing/2010/main" val="0"/>
              </a:ext>
            </a:extLst>
          </a:blip>
          <a:srcRect l="43398" t="30573" r="42896" b="29482"/>
          <a:stretch>
            <a:fillRect/>
          </a:stretch>
        </p:blipFill>
        <p:spPr bwMode="auto">
          <a:xfrm>
            <a:off x="5613425" y="4970488"/>
            <a:ext cx="36388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圖片 36" descr="未命.png"/>
          <p:cNvPicPr>
            <a:picLocks noChangeAspect="1"/>
          </p:cNvPicPr>
          <p:nvPr/>
        </p:nvPicPr>
        <p:blipFill>
          <a:blip r:embed="rId9">
            <a:extLst>
              <a:ext uri="{28A0092B-C50C-407E-A947-70E740481C1C}">
                <a14:useLocalDpi xmlns:a14="http://schemas.microsoft.com/office/drawing/2010/main" val="0"/>
              </a:ext>
            </a:extLst>
          </a:blip>
          <a:srcRect l="50102" t="26544" r="20573" b="26492"/>
          <a:stretch>
            <a:fillRect/>
          </a:stretch>
        </p:blipFill>
        <p:spPr bwMode="auto">
          <a:xfrm>
            <a:off x="6293198" y="4492750"/>
            <a:ext cx="2021458" cy="167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矩形 37"/>
          <p:cNvSpPr>
            <a:spLocks noChangeArrowheads="1"/>
          </p:cNvSpPr>
          <p:nvPr/>
        </p:nvSpPr>
        <p:spPr bwMode="auto">
          <a:xfrm>
            <a:off x="5297537" y="4511725"/>
            <a:ext cx="315888" cy="1569393"/>
          </a:xfrm>
          <a:prstGeom prst="rect">
            <a:avLst/>
          </a:prstGeom>
          <a:solidFill>
            <a:srgbClr val="82DBFF"/>
          </a:solidFill>
          <a:ln w="9525">
            <a:solidFill>
              <a:srgbClr val="356DFF"/>
            </a:solidFill>
            <a:miter lim="800000"/>
            <a:headEnd/>
            <a:tailEnd/>
          </a:ln>
        </p:spPr>
        <p:txBody>
          <a:bodyPr/>
          <a:lstStyle>
            <a:lvl1pPr defTabSz="641350">
              <a:spcBef>
                <a:spcPct val="20000"/>
              </a:spcBef>
              <a:buFont typeface="Arial" charset="0"/>
              <a:buChar char="•"/>
              <a:defRPr kumimoji="1" sz="4600">
                <a:solidFill>
                  <a:schemeClr val="tx1"/>
                </a:solidFill>
                <a:latin typeface="Calibri" charset="0"/>
                <a:ea typeface="新細明體" charset="-120"/>
              </a:defRPr>
            </a:lvl1pPr>
            <a:lvl2pPr marL="742950" indent="-285750" defTabSz="641350">
              <a:spcBef>
                <a:spcPct val="20000"/>
              </a:spcBef>
              <a:buFont typeface="Arial" charset="0"/>
              <a:buChar char="–"/>
              <a:defRPr kumimoji="1" sz="4000">
                <a:solidFill>
                  <a:schemeClr val="tx1"/>
                </a:solidFill>
                <a:latin typeface="Calibri" charset="0"/>
                <a:ea typeface="新細明體" charset="-120"/>
              </a:defRPr>
            </a:lvl2pPr>
            <a:lvl3pPr marL="1143000" indent="-228600" defTabSz="641350">
              <a:spcBef>
                <a:spcPct val="20000"/>
              </a:spcBef>
              <a:buFont typeface="Arial" charset="0"/>
              <a:buChar char="•"/>
              <a:defRPr kumimoji="1" sz="3400">
                <a:solidFill>
                  <a:schemeClr val="tx1"/>
                </a:solidFill>
                <a:latin typeface="Calibri" charset="0"/>
                <a:ea typeface="新細明體" charset="-120"/>
              </a:defRPr>
            </a:lvl3pPr>
            <a:lvl4pPr marL="1600200" indent="-228600" defTabSz="641350">
              <a:spcBef>
                <a:spcPct val="20000"/>
              </a:spcBef>
              <a:buFont typeface="Arial" charset="0"/>
              <a:buChar char="–"/>
              <a:defRPr kumimoji="1" sz="2800">
                <a:solidFill>
                  <a:schemeClr val="tx1"/>
                </a:solidFill>
                <a:latin typeface="Calibri" charset="0"/>
                <a:ea typeface="新細明體" charset="-120"/>
              </a:defRPr>
            </a:lvl4pPr>
            <a:lvl5pPr marL="2057400" indent="-228600" defTabSz="641350">
              <a:spcBef>
                <a:spcPct val="20000"/>
              </a:spcBef>
              <a:buFont typeface="Arial" charset="0"/>
              <a:buChar char="»"/>
              <a:defRPr kumimoji="1" sz="2800">
                <a:solidFill>
                  <a:schemeClr val="tx1"/>
                </a:solidFill>
                <a:latin typeface="Calibri" charset="0"/>
                <a:ea typeface="新細明體" charset="-120"/>
              </a:defRPr>
            </a:lvl5pPr>
            <a:lvl6pPr marL="2514600" indent="-228600" defTabSz="64135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6pPr>
            <a:lvl7pPr marL="2971800" indent="-228600" defTabSz="64135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7pPr>
            <a:lvl8pPr marL="3429000" indent="-228600" defTabSz="64135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8pPr>
            <a:lvl9pPr marL="3886200" indent="-228600" defTabSz="64135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9pPr>
          </a:lstStyle>
          <a:p>
            <a:pPr eaLnBrk="1" hangingPunct="1">
              <a:spcBef>
                <a:spcPct val="0"/>
              </a:spcBef>
              <a:buFontTx/>
              <a:buNone/>
            </a:pPr>
            <a:endParaRPr kumimoji="0" lang="zh-TW" altLang="en-US" sz="562">
              <a:solidFill>
                <a:schemeClr val="bg2"/>
              </a:solidFill>
              <a:latin typeface="Gill Sans" charset="0"/>
              <a:ea typeface="Heiti TC Light" charset="-120"/>
            </a:endParaRPr>
          </a:p>
        </p:txBody>
      </p:sp>
      <p:sp>
        <p:nvSpPr>
          <p:cNvPr id="39" name="矩形 38"/>
          <p:cNvSpPr>
            <a:spLocks noChangeArrowheads="1"/>
          </p:cNvSpPr>
          <p:nvPr/>
        </p:nvSpPr>
        <p:spPr bwMode="auto">
          <a:xfrm>
            <a:off x="4189140" y="4511725"/>
            <a:ext cx="315887" cy="1569393"/>
          </a:xfrm>
          <a:prstGeom prst="rect">
            <a:avLst/>
          </a:prstGeom>
          <a:solidFill>
            <a:srgbClr val="82DBFF"/>
          </a:solidFill>
          <a:ln w="9525">
            <a:solidFill>
              <a:srgbClr val="356DFF"/>
            </a:solidFill>
            <a:miter lim="800000"/>
            <a:headEnd/>
            <a:tailEnd/>
          </a:ln>
        </p:spPr>
        <p:txBody>
          <a:bodyPr/>
          <a:lstStyle>
            <a:lvl1pPr defTabSz="641350">
              <a:spcBef>
                <a:spcPct val="20000"/>
              </a:spcBef>
              <a:buFont typeface="Arial" charset="0"/>
              <a:buChar char="•"/>
              <a:defRPr kumimoji="1" sz="4600">
                <a:solidFill>
                  <a:schemeClr val="tx1"/>
                </a:solidFill>
                <a:latin typeface="Calibri" charset="0"/>
                <a:ea typeface="新細明體" charset="-120"/>
              </a:defRPr>
            </a:lvl1pPr>
            <a:lvl2pPr marL="742950" indent="-285750" defTabSz="641350">
              <a:spcBef>
                <a:spcPct val="20000"/>
              </a:spcBef>
              <a:buFont typeface="Arial" charset="0"/>
              <a:buChar char="–"/>
              <a:defRPr kumimoji="1" sz="4000">
                <a:solidFill>
                  <a:schemeClr val="tx1"/>
                </a:solidFill>
                <a:latin typeface="Calibri" charset="0"/>
                <a:ea typeface="新細明體" charset="-120"/>
              </a:defRPr>
            </a:lvl2pPr>
            <a:lvl3pPr marL="1143000" indent="-228600" defTabSz="641350">
              <a:spcBef>
                <a:spcPct val="20000"/>
              </a:spcBef>
              <a:buFont typeface="Arial" charset="0"/>
              <a:buChar char="•"/>
              <a:defRPr kumimoji="1" sz="3400">
                <a:solidFill>
                  <a:schemeClr val="tx1"/>
                </a:solidFill>
                <a:latin typeface="Calibri" charset="0"/>
                <a:ea typeface="新細明體" charset="-120"/>
              </a:defRPr>
            </a:lvl3pPr>
            <a:lvl4pPr marL="1600200" indent="-228600" defTabSz="641350">
              <a:spcBef>
                <a:spcPct val="20000"/>
              </a:spcBef>
              <a:buFont typeface="Arial" charset="0"/>
              <a:buChar char="–"/>
              <a:defRPr kumimoji="1" sz="2800">
                <a:solidFill>
                  <a:schemeClr val="tx1"/>
                </a:solidFill>
                <a:latin typeface="Calibri" charset="0"/>
                <a:ea typeface="新細明體" charset="-120"/>
              </a:defRPr>
            </a:lvl4pPr>
            <a:lvl5pPr marL="2057400" indent="-228600" defTabSz="641350">
              <a:spcBef>
                <a:spcPct val="20000"/>
              </a:spcBef>
              <a:buFont typeface="Arial" charset="0"/>
              <a:buChar char="»"/>
              <a:defRPr kumimoji="1" sz="2800">
                <a:solidFill>
                  <a:schemeClr val="tx1"/>
                </a:solidFill>
                <a:latin typeface="Calibri" charset="0"/>
                <a:ea typeface="新細明體" charset="-120"/>
              </a:defRPr>
            </a:lvl5pPr>
            <a:lvl6pPr marL="2514600" indent="-228600" defTabSz="64135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6pPr>
            <a:lvl7pPr marL="2971800" indent="-228600" defTabSz="64135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7pPr>
            <a:lvl8pPr marL="3429000" indent="-228600" defTabSz="64135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8pPr>
            <a:lvl9pPr marL="3886200" indent="-228600" defTabSz="64135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9pPr>
          </a:lstStyle>
          <a:p>
            <a:pPr eaLnBrk="1" hangingPunct="1">
              <a:spcBef>
                <a:spcPct val="0"/>
              </a:spcBef>
              <a:buFontTx/>
              <a:buNone/>
            </a:pPr>
            <a:endParaRPr kumimoji="0" lang="zh-TW" altLang="en-US" sz="562">
              <a:solidFill>
                <a:schemeClr val="bg2"/>
              </a:solidFill>
              <a:latin typeface="Gill Sans" charset="0"/>
              <a:ea typeface="Heiti TC Light" charset="-120"/>
            </a:endParaRPr>
          </a:p>
        </p:txBody>
      </p:sp>
      <p:sp>
        <p:nvSpPr>
          <p:cNvPr id="40" name="矩形 39"/>
          <p:cNvSpPr>
            <a:spLocks noChangeArrowheads="1"/>
          </p:cNvSpPr>
          <p:nvPr/>
        </p:nvSpPr>
        <p:spPr bwMode="auto">
          <a:xfrm>
            <a:off x="2586261" y="4511725"/>
            <a:ext cx="317004" cy="1569393"/>
          </a:xfrm>
          <a:prstGeom prst="rect">
            <a:avLst/>
          </a:prstGeom>
          <a:solidFill>
            <a:srgbClr val="82DBFF"/>
          </a:solidFill>
          <a:ln w="9525">
            <a:solidFill>
              <a:srgbClr val="356DFF"/>
            </a:solidFill>
            <a:miter lim="800000"/>
            <a:headEnd/>
            <a:tailEnd/>
          </a:ln>
        </p:spPr>
        <p:txBody>
          <a:bodyPr/>
          <a:lstStyle>
            <a:lvl1pPr defTabSz="641350">
              <a:spcBef>
                <a:spcPct val="20000"/>
              </a:spcBef>
              <a:buFont typeface="Arial" charset="0"/>
              <a:buChar char="•"/>
              <a:defRPr kumimoji="1" sz="4600">
                <a:solidFill>
                  <a:schemeClr val="tx1"/>
                </a:solidFill>
                <a:latin typeface="Calibri" charset="0"/>
                <a:ea typeface="新細明體" charset="-120"/>
              </a:defRPr>
            </a:lvl1pPr>
            <a:lvl2pPr marL="742950" indent="-285750" defTabSz="641350">
              <a:spcBef>
                <a:spcPct val="20000"/>
              </a:spcBef>
              <a:buFont typeface="Arial" charset="0"/>
              <a:buChar char="–"/>
              <a:defRPr kumimoji="1" sz="4000">
                <a:solidFill>
                  <a:schemeClr val="tx1"/>
                </a:solidFill>
                <a:latin typeface="Calibri" charset="0"/>
                <a:ea typeface="新細明體" charset="-120"/>
              </a:defRPr>
            </a:lvl2pPr>
            <a:lvl3pPr marL="1143000" indent="-228600" defTabSz="641350">
              <a:spcBef>
                <a:spcPct val="20000"/>
              </a:spcBef>
              <a:buFont typeface="Arial" charset="0"/>
              <a:buChar char="•"/>
              <a:defRPr kumimoji="1" sz="3400">
                <a:solidFill>
                  <a:schemeClr val="tx1"/>
                </a:solidFill>
                <a:latin typeface="Calibri" charset="0"/>
                <a:ea typeface="新細明體" charset="-120"/>
              </a:defRPr>
            </a:lvl3pPr>
            <a:lvl4pPr marL="1600200" indent="-228600" defTabSz="641350">
              <a:spcBef>
                <a:spcPct val="20000"/>
              </a:spcBef>
              <a:buFont typeface="Arial" charset="0"/>
              <a:buChar char="–"/>
              <a:defRPr kumimoji="1" sz="2800">
                <a:solidFill>
                  <a:schemeClr val="tx1"/>
                </a:solidFill>
                <a:latin typeface="Calibri" charset="0"/>
                <a:ea typeface="新細明體" charset="-120"/>
              </a:defRPr>
            </a:lvl4pPr>
            <a:lvl5pPr marL="2057400" indent="-228600" defTabSz="641350">
              <a:spcBef>
                <a:spcPct val="20000"/>
              </a:spcBef>
              <a:buFont typeface="Arial" charset="0"/>
              <a:buChar char="»"/>
              <a:defRPr kumimoji="1" sz="2800">
                <a:solidFill>
                  <a:schemeClr val="tx1"/>
                </a:solidFill>
                <a:latin typeface="Calibri" charset="0"/>
                <a:ea typeface="新細明體" charset="-120"/>
              </a:defRPr>
            </a:lvl5pPr>
            <a:lvl6pPr marL="2514600" indent="-228600" defTabSz="64135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6pPr>
            <a:lvl7pPr marL="2971800" indent="-228600" defTabSz="64135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7pPr>
            <a:lvl8pPr marL="3429000" indent="-228600" defTabSz="64135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8pPr>
            <a:lvl9pPr marL="3886200" indent="-228600" defTabSz="64135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9pPr>
          </a:lstStyle>
          <a:p>
            <a:pPr eaLnBrk="1" hangingPunct="1">
              <a:spcBef>
                <a:spcPct val="0"/>
              </a:spcBef>
              <a:buFontTx/>
              <a:buNone/>
            </a:pPr>
            <a:endParaRPr kumimoji="0" lang="zh-TW" altLang="en-US" sz="562">
              <a:solidFill>
                <a:schemeClr val="bg2"/>
              </a:solidFill>
              <a:latin typeface="Gill Sans" charset="0"/>
              <a:ea typeface="Heiti TC Light" charset="-120"/>
            </a:endParaRPr>
          </a:p>
        </p:txBody>
      </p:sp>
      <p:sp>
        <p:nvSpPr>
          <p:cNvPr id="41" name="矩形 40"/>
          <p:cNvSpPr>
            <a:spLocks noChangeArrowheads="1"/>
          </p:cNvSpPr>
          <p:nvPr/>
        </p:nvSpPr>
        <p:spPr bwMode="auto">
          <a:xfrm>
            <a:off x="5977310" y="4511725"/>
            <a:ext cx="315887" cy="1569393"/>
          </a:xfrm>
          <a:prstGeom prst="rect">
            <a:avLst/>
          </a:prstGeom>
          <a:solidFill>
            <a:srgbClr val="82DBFF"/>
          </a:solidFill>
          <a:ln w="9525">
            <a:solidFill>
              <a:srgbClr val="356DFF"/>
            </a:solidFill>
            <a:miter lim="800000"/>
            <a:headEnd/>
            <a:tailEnd/>
          </a:ln>
        </p:spPr>
        <p:txBody>
          <a:bodyPr/>
          <a:lstStyle>
            <a:lvl1pPr defTabSz="641350">
              <a:spcBef>
                <a:spcPct val="20000"/>
              </a:spcBef>
              <a:buFont typeface="Arial" charset="0"/>
              <a:buChar char="•"/>
              <a:defRPr kumimoji="1" sz="4600">
                <a:solidFill>
                  <a:schemeClr val="tx1"/>
                </a:solidFill>
                <a:latin typeface="Calibri" charset="0"/>
                <a:ea typeface="新細明體" charset="-120"/>
              </a:defRPr>
            </a:lvl1pPr>
            <a:lvl2pPr marL="742950" indent="-285750" defTabSz="641350">
              <a:spcBef>
                <a:spcPct val="20000"/>
              </a:spcBef>
              <a:buFont typeface="Arial" charset="0"/>
              <a:buChar char="–"/>
              <a:defRPr kumimoji="1" sz="4000">
                <a:solidFill>
                  <a:schemeClr val="tx1"/>
                </a:solidFill>
                <a:latin typeface="Calibri" charset="0"/>
                <a:ea typeface="新細明體" charset="-120"/>
              </a:defRPr>
            </a:lvl2pPr>
            <a:lvl3pPr marL="1143000" indent="-228600" defTabSz="641350">
              <a:spcBef>
                <a:spcPct val="20000"/>
              </a:spcBef>
              <a:buFont typeface="Arial" charset="0"/>
              <a:buChar char="•"/>
              <a:defRPr kumimoji="1" sz="3400">
                <a:solidFill>
                  <a:schemeClr val="tx1"/>
                </a:solidFill>
                <a:latin typeface="Calibri" charset="0"/>
                <a:ea typeface="新細明體" charset="-120"/>
              </a:defRPr>
            </a:lvl3pPr>
            <a:lvl4pPr marL="1600200" indent="-228600" defTabSz="641350">
              <a:spcBef>
                <a:spcPct val="20000"/>
              </a:spcBef>
              <a:buFont typeface="Arial" charset="0"/>
              <a:buChar char="–"/>
              <a:defRPr kumimoji="1" sz="2800">
                <a:solidFill>
                  <a:schemeClr val="tx1"/>
                </a:solidFill>
                <a:latin typeface="Calibri" charset="0"/>
                <a:ea typeface="新細明體" charset="-120"/>
              </a:defRPr>
            </a:lvl4pPr>
            <a:lvl5pPr marL="2057400" indent="-228600" defTabSz="641350">
              <a:spcBef>
                <a:spcPct val="20000"/>
              </a:spcBef>
              <a:buFont typeface="Arial" charset="0"/>
              <a:buChar char="»"/>
              <a:defRPr kumimoji="1" sz="2800">
                <a:solidFill>
                  <a:schemeClr val="tx1"/>
                </a:solidFill>
                <a:latin typeface="Calibri" charset="0"/>
                <a:ea typeface="新細明體" charset="-120"/>
              </a:defRPr>
            </a:lvl5pPr>
            <a:lvl6pPr marL="2514600" indent="-228600" defTabSz="64135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6pPr>
            <a:lvl7pPr marL="2971800" indent="-228600" defTabSz="64135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7pPr>
            <a:lvl8pPr marL="3429000" indent="-228600" defTabSz="64135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8pPr>
            <a:lvl9pPr marL="3886200" indent="-228600" defTabSz="64135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9pPr>
          </a:lstStyle>
          <a:p>
            <a:pPr eaLnBrk="1" hangingPunct="1">
              <a:spcBef>
                <a:spcPct val="0"/>
              </a:spcBef>
              <a:buFontTx/>
              <a:buNone/>
            </a:pPr>
            <a:endParaRPr kumimoji="0" lang="zh-TW" altLang="en-US" sz="562">
              <a:solidFill>
                <a:schemeClr val="bg2"/>
              </a:solidFill>
              <a:latin typeface="Gill Sans" charset="0"/>
              <a:ea typeface="Heiti TC Light" charset="-120"/>
            </a:endParaRPr>
          </a:p>
        </p:txBody>
      </p:sp>
      <p:pic>
        <p:nvPicPr>
          <p:cNvPr id="4" name="圖片 3" descr="DSCN2142.JPG"/>
          <p:cNvPicPr>
            <a:picLocks noChangeAspect="1"/>
          </p:cNvPicPr>
          <p:nvPr/>
        </p:nvPicPr>
        <p:blipFill>
          <a:blip r:embed="rId10">
            <a:extLst>
              <a:ext uri="{28A0092B-C50C-407E-A947-70E740481C1C}">
                <a14:useLocalDpi xmlns:a14="http://schemas.microsoft.com/office/drawing/2010/main" val="0"/>
              </a:ext>
            </a:extLst>
          </a:blip>
          <a:srcRect t="26770" b="24240"/>
          <a:stretch>
            <a:fillRect/>
          </a:stretch>
        </p:blipFill>
        <p:spPr bwMode="auto">
          <a:xfrm>
            <a:off x="267891" y="1606228"/>
            <a:ext cx="8607103" cy="468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圖片 4" descr="DSCN2141.JPG"/>
          <p:cNvPicPr>
            <a:picLocks noChangeAspect="1"/>
          </p:cNvPicPr>
          <p:nvPr/>
        </p:nvPicPr>
        <p:blipFill>
          <a:blip r:embed="rId11">
            <a:extLst>
              <a:ext uri="{28A0092B-C50C-407E-A947-70E740481C1C}">
                <a14:useLocalDpi xmlns:a14="http://schemas.microsoft.com/office/drawing/2010/main" val="0"/>
              </a:ext>
            </a:extLst>
          </a:blip>
          <a:srcRect l="458" t="35284" r="179" b="18521"/>
          <a:stretch>
            <a:fillRect/>
          </a:stretch>
        </p:blipFill>
        <p:spPr bwMode="auto">
          <a:xfrm>
            <a:off x="272355" y="2087315"/>
            <a:ext cx="8603754" cy="444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圖片 5" descr="DSCN2140.JPG"/>
          <p:cNvPicPr>
            <a:picLocks noChangeAspect="1"/>
          </p:cNvPicPr>
          <p:nvPr/>
        </p:nvPicPr>
        <p:blipFill>
          <a:blip r:embed="rId12">
            <a:extLst>
              <a:ext uri="{28A0092B-C50C-407E-A947-70E740481C1C}">
                <a14:useLocalDpi xmlns:a14="http://schemas.microsoft.com/office/drawing/2010/main" val="0"/>
              </a:ext>
            </a:extLst>
          </a:blip>
          <a:srcRect t="25473" b="21107"/>
          <a:stretch>
            <a:fillRect/>
          </a:stretch>
        </p:blipFill>
        <p:spPr bwMode="auto">
          <a:xfrm>
            <a:off x="267891" y="2548310"/>
            <a:ext cx="8607103" cy="514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圖片 6" descr="DSCN2139.JPG"/>
          <p:cNvPicPr>
            <a:picLocks noChangeAspect="1"/>
          </p:cNvPicPr>
          <p:nvPr/>
        </p:nvPicPr>
        <p:blipFill>
          <a:blip r:embed="rId13">
            <a:extLst>
              <a:ext uri="{28A0092B-C50C-407E-A947-70E740481C1C}">
                <a14:useLocalDpi xmlns:a14="http://schemas.microsoft.com/office/drawing/2010/main" val="0"/>
              </a:ext>
            </a:extLst>
          </a:blip>
          <a:srcRect t="21309" b="22649"/>
          <a:stretch>
            <a:fillRect/>
          </a:stretch>
        </p:blipFill>
        <p:spPr bwMode="auto">
          <a:xfrm>
            <a:off x="267891" y="3079627"/>
            <a:ext cx="8608219" cy="54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圖片 7" descr="DSCN2138.JPG"/>
          <p:cNvPicPr>
            <a:picLocks noChangeAspect="1"/>
          </p:cNvPicPr>
          <p:nvPr/>
        </p:nvPicPr>
        <p:blipFill>
          <a:blip r:embed="rId14">
            <a:clrChange>
              <a:clrFrom>
                <a:srgbClr val="000000"/>
              </a:clrFrom>
              <a:clrTo>
                <a:srgbClr val="000000">
                  <a:alpha val="0"/>
                </a:srgbClr>
              </a:clrTo>
            </a:clrChange>
            <a:extLst>
              <a:ext uri="{28A0092B-C50C-407E-A947-70E740481C1C}">
                <a14:useLocalDpi xmlns:a14="http://schemas.microsoft.com/office/drawing/2010/main" val="0"/>
              </a:ext>
            </a:extLst>
          </a:blip>
          <a:srcRect t="21362" b="20438"/>
          <a:stretch>
            <a:fillRect/>
          </a:stretch>
        </p:blipFill>
        <p:spPr bwMode="auto">
          <a:xfrm>
            <a:off x="267891" y="3638848"/>
            <a:ext cx="8607103" cy="5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字方塊 9"/>
          <p:cNvSpPr txBox="1">
            <a:spLocks noChangeArrowheads="1"/>
          </p:cNvSpPr>
          <p:nvPr/>
        </p:nvSpPr>
        <p:spPr bwMode="auto">
          <a:xfrm>
            <a:off x="1179835" y="4239369"/>
            <a:ext cx="1362874" cy="35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4600">
                <a:solidFill>
                  <a:schemeClr val="tx1"/>
                </a:solidFill>
                <a:latin typeface="Calibri" charset="0"/>
                <a:ea typeface="新細明體" charset="-120"/>
              </a:defRPr>
            </a:lvl1pPr>
            <a:lvl2pPr marL="742950" indent="-285750">
              <a:spcBef>
                <a:spcPct val="20000"/>
              </a:spcBef>
              <a:buFont typeface="Arial" charset="0"/>
              <a:buChar char="–"/>
              <a:defRPr kumimoji="1" sz="4000">
                <a:solidFill>
                  <a:schemeClr val="tx1"/>
                </a:solidFill>
                <a:latin typeface="Calibri" charset="0"/>
                <a:ea typeface="新細明體" charset="-120"/>
              </a:defRPr>
            </a:lvl2pPr>
            <a:lvl3pPr marL="1143000" indent="-228600">
              <a:spcBef>
                <a:spcPct val="20000"/>
              </a:spcBef>
              <a:buFont typeface="Arial" charset="0"/>
              <a:buChar char="•"/>
              <a:defRPr kumimoji="1" sz="3400">
                <a:solidFill>
                  <a:schemeClr val="tx1"/>
                </a:solidFill>
                <a:latin typeface="Calibri" charset="0"/>
                <a:ea typeface="新細明體" charset="-120"/>
              </a:defRPr>
            </a:lvl3pPr>
            <a:lvl4pPr marL="1600200" indent="-228600">
              <a:spcBef>
                <a:spcPct val="20000"/>
              </a:spcBef>
              <a:buFont typeface="Arial" charset="0"/>
              <a:buChar char="–"/>
              <a:defRPr kumimoji="1" sz="2800">
                <a:solidFill>
                  <a:schemeClr val="tx1"/>
                </a:solidFill>
                <a:latin typeface="Calibri" charset="0"/>
                <a:ea typeface="新細明體" charset="-120"/>
              </a:defRPr>
            </a:lvl4pPr>
            <a:lvl5pPr marL="2057400" indent="-228600">
              <a:spcBef>
                <a:spcPct val="20000"/>
              </a:spcBef>
              <a:buFont typeface="Arial" charset="0"/>
              <a:buChar char="»"/>
              <a:defRPr kumimoji="1" sz="28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9pPr>
          </a:lstStyle>
          <a:p>
            <a:pPr eaLnBrk="1" hangingPunct="1">
              <a:spcBef>
                <a:spcPct val="0"/>
              </a:spcBef>
              <a:buFontTx/>
              <a:buNone/>
            </a:pPr>
            <a:r>
              <a:rPr lang="en-US" altLang="zh-TW" sz="1687">
                <a:solidFill>
                  <a:srgbClr val="800000"/>
                </a:solidFill>
                <a:latin typeface="Arial" charset="0"/>
                <a:ea typeface="Heiti TC Light" charset="-120"/>
              </a:rPr>
              <a:t>140 </a:t>
            </a:r>
            <a:r>
              <a:rPr kumimoji="0" lang="en-US" altLang="zh-TW" sz="1687">
                <a:solidFill>
                  <a:srgbClr val="800000"/>
                </a:solidFill>
                <a:latin typeface="Arial" charset="0"/>
                <a:ea typeface="Heiti TC Light" charset="-120"/>
              </a:rPr>
              <a:t>μJ, 30fs</a:t>
            </a:r>
            <a:endParaRPr lang="zh-TW" altLang="en-US" sz="1687">
              <a:solidFill>
                <a:srgbClr val="800000"/>
              </a:solidFill>
              <a:latin typeface="Arial" charset="0"/>
              <a:ea typeface="Heiti TC Light" charset="-120"/>
            </a:endParaRPr>
          </a:p>
        </p:txBody>
      </p:sp>
      <p:sp>
        <p:nvSpPr>
          <p:cNvPr id="27" name="文字方塊 26"/>
          <p:cNvSpPr txBox="1"/>
          <p:nvPr/>
        </p:nvSpPr>
        <p:spPr>
          <a:xfrm>
            <a:off x="3154343" y="4239090"/>
            <a:ext cx="837089" cy="351956"/>
          </a:xfrm>
          <a:prstGeom prst="rect">
            <a:avLst/>
          </a:prstGeom>
          <a:noFill/>
        </p:spPr>
        <p:txBody>
          <a:bodyPr wrap="none">
            <a:spAutoFit/>
          </a:bodyPr>
          <a:lstStyle/>
          <a:p>
            <a:pPr eaLnBrk="1" hangingPunct="1">
              <a:defRPr/>
            </a:pPr>
            <a:r>
              <a:rPr kumimoji="1" lang="en-US" altLang="zh-TW" sz="1687" dirty="0">
                <a:ln>
                  <a:solidFill>
                    <a:srgbClr val="FF0000"/>
                  </a:solidFill>
                </a:ln>
                <a:solidFill>
                  <a:srgbClr val="FF0000"/>
                </a:solidFill>
                <a:latin typeface="Arial"/>
                <a:ea typeface="Heiti TC Light" charset="0"/>
                <a:cs typeface="Arial"/>
              </a:rPr>
              <a:t>132 </a:t>
            </a:r>
            <a:r>
              <a:rPr lang="en-US" altLang="zh-TW" sz="1687" dirty="0" err="1">
                <a:ln>
                  <a:solidFill>
                    <a:srgbClr val="FF0000"/>
                  </a:solidFill>
                </a:ln>
                <a:solidFill>
                  <a:srgbClr val="FF0000"/>
                </a:solidFill>
                <a:latin typeface="Arial"/>
                <a:ea typeface="Heiti TC Light" charset="0"/>
                <a:cs typeface="Arial"/>
              </a:rPr>
              <a:t>μJ</a:t>
            </a:r>
            <a:endParaRPr kumimoji="1" lang="zh-TW" altLang="en-US" sz="1687" dirty="0">
              <a:ln>
                <a:solidFill>
                  <a:srgbClr val="FF0000"/>
                </a:solidFill>
              </a:ln>
              <a:solidFill>
                <a:srgbClr val="FF0000"/>
              </a:solidFill>
              <a:latin typeface="Arial"/>
              <a:ea typeface="Heiti TC Light" charset="0"/>
              <a:cs typeface="Arial"/>
            </a:endParaRPr>
          </a:p>
        </p:txBody>
      </p:sp>
      <p:sp>
        <p:nvSpPr>
          <p:cNvPr id="28" name="文字方塊 27"/>
          <p:cNvSpPr txBox="1">
            <a:spLocks noChangeArrowheads="1"/>
          </p:cNvSpPr>
          <p:nvPr/>
        </p:nvSpPr>
        <p:spPr bwMode="auto">
          <a:xfrm>
            <a:off x="4521771" y="4239369"/>
            <a:ext cx="837089" cy="35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4600">
                <a:solidFill>
                  <a:schemeClr val="tx1"/>
                </a:solidFill>
                <a:latin typeface="Calibri" charset="0"/>
                <a:ea typeface="新細明體" charset="-120"/>
              </a:defRPr>
            </a:lvl1pPr>
            <a:lvl2pPr marL="742950" indent="-285750">
              <a:spcBef>
                <a:spcPct val="20000"/>
              </a:spcBef>
              <a:buFont typeface="Arial" charset="0"/>
              <a:buChar char="–"/>
              <a:defRPr kumimoji="1" sz="4000">
                <a:solidFill>
                  <a:schemeClr val="tx1"/>
                </a:solidFill>
                <a:latin typeface="Calibri" charset="0"/>
                <a:ea typeface="新細明體" charset="-120"/>
              </a:defRPr>
            </a:lvl2pPr>
            <a:lvl3pPr marL="1143000" indent="-228600">
              <a:spcBef>
                <a:spcPct val="20000"/>
              </a:spcBef>
              <a:buFont typeface="Arial" charset="0"/>
              <a:buChar char="•"/>
              <a:defRPr kumimoji="1" sz="3400">
                <a:solidFill>
                  <a:schemeClr val="tx1"/>
                </a:solidFill>
                <a:latin typeface="Calibri" charset="0"/>
                <a:ea typeface="新細明體" charset="-120"/>
              </a:defRPr>
            </a:lvl3pPr>
            <a:lvl4pPr marL="1600200" indent="-228600">
              <a:spcBef>
                <a:spcPct val="20000"/>
              </a:spcBef>
              <a:buFont typeface="Arial" charset="0"/>
              <a:buChar char="–"/>
              <a:defRPr kumimoji="1" sz="2800">
                <a:solidFill>
                  <a:schemeClr val="tx1"/>
                </a:solidFill>
                <a:latin typeface="Calibri" charset="0"/>
                <a:ea typeface="新細明體" charset="-120"/>
              </a:defRPr>
            </a:lvl4pPr>
            <a:lvl5pPr marL="2057400" indent="-228600">
              <a:spcBef>
                <a:spcPct val="20000"/>
              </a:spcBef>
              <a:buFont typeface="Arial" charset="0"/>
              <a:buChar char="»"/>
              <a:defRPr kumimoji="1" sz="28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9pPr>
          </a:lstStyle>
          <a:p>
            <a:pPr eaLnBrk="1" hangingPunct="1">
              <a:spcBef>
                <a:spcPct val="0"/>
              </a:spcBef>
              <a:buFontTx/>
              <a:buNone/>
            </a:pPr>
            <a:r>
              <a:rPr lang="en-US" altLang="zh-TW" sz="1687">
                <a:solidFill>
                  <a:srgbClr val="FF6600"/>
                </a:solidFill>
                <a:latin typeface="Arial" charset="0"/>
                <a:ea typeface="Heiti TC Light" charset="-120"/>
              </a:rPr>
              <a:t>125 </a:t>
            </a:r>
            <a:r>
              <a:rPr kumimoji="0" lang="en-US" altLang="zh-TW" sz="1687">
                <a:solidFill>
                  <a:srgbClr val="FF6600"/>
                </a:solidFill>
                <a:latin typeface="Arial" charset="0"/>
                <a:ea typeface="Heiti TC Light" charset="-120"/>
              </a:rPr>
              <a:t>μJ</a:t>
            </a:r>
            <a:endParaRPr lang="zh-TW" altLang="en-US" sz="1687">
              <a:solidFill>
                <a:srgbClr val="FF6600"/>
              </a:solidFill>
              <a:latin typeface="Arial" charset="0"/>
              <a:ea typeface="Heiti TC Light" charset="-120"/>
            </a:endParaRPr>
          </a:p>
        </p:txBody>
      </p:sp>
      <p:sp>
        <p:nvSpPr>
          <p:cNvPr id="29" name="文字方塊 28"/>
          <p:cNvSpPr txBox="1">
            <a:spLocks noChangeArrowheads="1"/>
          </p:cNvSpPr>
          <p:nvPr/>
        </p:nvSpPr>
        <p:spPr bwMode="auto">
          <a:xfrm>
            <a:off x="5432599" y="4239369"/>
            <a:ext cx="821059" cy="35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4600">
                <a:solidFill>
                  <a:schemeClr val="tx1"/>
                </a:solidFill>
                <a:latin typeface="Calibri" charset="0"/>
                <a:ea typeface="新細明體" charset="-120"/>
              </a:defRPr>
            </a:lvl1pPr>
            <a:lvl2pPr marL="742950" indent="-285750">
              <a:spcBef>
                <a:spcPct val="20000"/>
              </a:spcBef>
              <a:buFont typeface="Arial" charset="0"/>
              <a:buChar char="–"/>
              <a:defRPr kumimoji="1" sz="4000">
                <a:solidFill>
                  <a:schemeClr val="tx1"/>
                </a:solidFill>
                <a:latin typeface="Calibri" charset="0"/>
                <a:ea typeface="新細明體" charset="-120"/>
              </a:defRPr>
            </a:lvl2pPr>
            <a:lvl3pPr marL="1143000" indent="-228600">
              <a:spcBef>
                <a:spcPct val="20000"/>
              </a:spcBef>
              <a:buFont typeface="Arial" charset="0"/>
              <a:buChar char="•"/>
              <a:defRPr kumimoji="1" sz="3400">
                <a:solidFill>
                  <a:schemeClr val="tx1"/>
                </a:solidFill>
                <a:latin typeface="Calibri" charset="0"/>
                <a:ea typeface="新細明體" charset="-120"/>
              </a:defRPr>
            </a:lvl3pPr>
            <a:lvl4pPr marL="1600200" indent="-228600">
              <a:spcBef>
                <a:spcPct val="20000"/>
              </a:spcBef>
              <a:buFont typeface="Arial" charset="0"/>
              <a:buChar char="–"/>
              <a:defRPr kumimoji="1" sz="2800">
                <a:solidFill>
                  <a:schemeClr val="tx1"/>
                </a:solidFill>
                <a:latin typeface="Calibri" charset="0"/>
                <a:ea typeface="新細明體" charset="-120"/>
              </a:defRPr>
            </a:lvl4pPr>
            <a:lvl5pPr marL="2057400" indent="-228600">
              <a:spcBef>
                <a:spcPct val="20000"/>
              </a:spcBef>
              <a:buFont typeface="Arial" charset="0"/>
              <a:buChar char="»"/>
              <a:defRPr kumimoji="1" sz="28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9pPr>
          </a:lstStyle>
          <a:p>
            <a:pPr eaLnBrk="1" hangingPunct="1">
              <a:spcBef>
                <a:spcPct val="0"/>
              </a:spcBef>
              <a:buFontTx/>
              <a:buNone/>
            </a:pPr>
            <a:r>
              <a:rPr lang="en-US" altLang="zh-TW" sz="1687">
                <a:solidFill>
                  <a:srgbClr val="FFFF00"/>
                </a:solidFill>
                <a:latin typeface="Arial" charset="0"/>
                <a:ea typeface="Heiti TC Light" charset="-120"/>
              </a:rPr>
              <a:t>114 </a:t>
            </a:r>
            <a:r>
              <a:rPr kumimoji="0" lang="en-US" altLang="zh-TW" sz="1687">
                <a:solidFill>
                  <a:srgbClr val="FFFF00"/>
                </a:solidFill>
                <a:latin typeface="Arial" charset="0"/>
                <a:ea typeface="Heiti TC Light" charset="-120"/>
              </a:rPr>
              <a:t>μJ</a:t>
            </a:r>
            <a:endParaRPr lang="zh-TW" altLang="en-US" sz="1687">
              <a:solidFill>
                <a:srgbClr val="FFFF00"/>
              </a:solidFill>
              <a:latin typeface="Arial" charset="0"/>
              <a:ea typeface="Heiti TC Light" charset="-120"/>
            </a:endParaRPr>
          </a:p>
        </p:txBody>
      </p:sp>
      <p:sp>
        <p:nvSpPr>
          <p:cNvPr id="30" name="文字方塊 29"/>
          <p:cNvSpPr txBox="1">
            <a:spLocks noChangeArrowheads="1"/>
          </p:cNvSpPr>
          <p:nvPr/>
        </p:nvSpPr>
        <p:spPr bwMode="auto">
          <a:xfrm>
            <a:off x="6648153" y="4239369"/>
            <a:ext cx="837089" cy="35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4600">
                <a:solidFill>
                  <a:schemeClr val="tx1"/>
                </a:solidFill>
                <a:latin typeface="Calibri" charset="0"/>
                <a:ea typeface="新細明體" charset="-120"/>
              </a:defRPr>
            </a:lvl1pPr>
            <a:lvl2pPr marL="742950" indent="-285750">
              <a:spcBef>
                <a:spcPct val="20000"/>
              </a:spcBef>
              <a:buFont typeface="Arial" charset="0"/>
              <a:buChar char="–"/>
              <a:defRPr kumimoji="1" sz="4000">
                <a:solidFill>
                  <a:schemeClr val="tx1"/>
                </a:solidFill>
                <a:latin typeface="Calibri" charset="0"/>
                <a:ea typeface="新細明體" charset="-120"/>
              </a:defRPr>
            </a:lvl2pPr>
            <a:lvl3pPr marL="1143000" indent="-228600">
              <a:spcBef>
                <a:spcPct val="20000"/>
              </a:spcBef>
              <a:buFont typeface="Arial" charset="0"/>
              <a:buChar char="•"/>
              <a:defRPr kumimoji="1" sz="3400">
                <a:solidFill>
                  <a:schemeClr val="tx1"/>
                </a:solidFill>
                <a:latin typeface="Calibri" charset="0"/>
                <a:ea typeface="新細明體" charset="-120"/>
              </a:defRPr>
            </a:lvl3pPr>
            <a:lvl4pPr marL="1600200" indent="-228600">
              <a:spcBef>
                <a:spcPct val="20000"/>
              </a:spcBef>
              <a:buFont typeface="Arial" charset="0"/>
              <a:buChar char="–"/>
              <a:defRPr kumimoji="1" sz="2800">
                <a:solidFill>
                  <a:schemeClr val="tx1"/>
                </a:solidFill>
                <a:latin typeface="Calibri" charset="0"/>
                <a:ea typeface="新細明體" charset="-120"/>
              </a:defRPr>
            </a:lvl4pPr>
            <a:lvl5pPr marL="2057400" indent="-228600">
              <a:spcBef>
                <a:spcPct val="20000"/>
              </a:spcBef>
              <a:buFont typeface="Arial" charset="0"/>
              <a:buChar char="»"/>
              <a:defRPr kumimoji="1" sz="28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9pPr>
          </a:lstStyle>
          <a:p>
            <a:pPr eaLnBrk="1" hangingPunct="1">
              <a:spcBef>
                <a:spcPct val="0"/>
              </a:spcBef>
              <a:buFontTx/>
              <a:buNone/>
            </a:pPr>
            <a:r>
              <a:rPr lang="en-US" altLang="zh-TW" sz="1687">
                <a:solidFill>
                  <a:schemeClr val="bg1"/>
                </a:solidFill>
                <a:latin typeface="Arial" charset="0"/>
                <a:ea typeface="Heiti TC Light" charset="-120"/>
              </a:rPr>
              <a:t>190 </a:t>
            </a:r>
            <a:r>
              <a:rPr kumimoji="0" lang="en-US" altLang="zh-TW" sz="1687">
                <a:solidFill>
                  <a:schemeClr val="bg1"/>
                </a:solidFill>
                <a:latin typeface="Arial" charset="0"/>
                <a:ea typeface="Heiti TC Light" charset="-120"/>
              </a:rPr>
              <a:t>μJ</a:t>
            </a:r>
            <a:endParaRPr lang="zh-TW" altLang="en-US" sz="1687">
              <a:solidFill>
                <a:schemeClr val="bg1"/>
              </a:solidFill>
              <a:latin typeface="Arial" charset="0"/>
              <a:ea typeface="Heiti TC Light" charset="-120"/>
            </a:endParaRPr>
          </a:p>
        </p:txBody>
      </p:sp>
      <p:sp>
        <p:nvSpPr>
          <p:cNvPr id="12" name="文字方塊 11"/>
          <p:cNvSpPr txBox="1">
            <a:spLocks noChangeArrowheads="1"/>
          </p:cNvSpPr>
          <p:nvPr/>
        </p:nvSpPr>
        <p:spPr bwMode="auto">
          <a:xfrm>
            <a:off x="6901533" y="4239369"/>
            <a:ext cx="837089" cy="35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4600">
                <a:solidFill>
                  <a:schemeClr val="tx1"/>
                </a:solidFill>
                <a:latin typeface="Calibri" charset="0"/>
                <a:ea typeface="新細明體" charset="-120"/>
              </a:defRPr>
            </a:lvl1pPr>
            <a:lvl2pPr marL="742950" indent="-285750">
              <a:spcBef>
                <a:spcPct val="20000"/>
              </a:spcBef>
              <a:buFont typeface="Arial" charset="0"/>
              <a:buChar char="–"/>
              <a:defRPr kumimoji="1" sz="4000">
                <a:solidFill>
                  <a:schemeClr val="tx1"/>
                </a:solidFill>
                <a:latin typeface="Calibri" charset="0"/>
                <a:ea typeface="新細明體" charset="-120"/>
              </a:defRPr>
            </a:lvl2pPr>
            <a:lvl3pPr marL="1143000" indent="-228600">
              <a:spcBef>
                <a:spcPct val="20000"/>
              </a:spcBef>
              <a:buFont typeface="Arial" charset="0"/>
              <a:buChar char="•"/>
              <a:defRPr kumimoji="1" sz="3400">
                <a:solidFill>
                  <a:schemeClr val="tx1"/>
                </a:solidFill>
                <a:latin typeface="Calibri" charset="0"/>
                <a:ea typeface="新細明體" charset="-120"/>
              </a:defRPr>
            </a:lvl3pPr>
            <a:lvl4pPr marL="1600200" indent="-228600">
              <a:spcBef>
                <a:spcPct val="20000"/>
              </a:spcBef>
              <a:buFont typeface="Arial" charset="0"/>
              <a:buChar char="–"/>
              <a:defRPr kumimoji="1" sz="2800">
                <a:solidFill>
                  <a:schemeClr val="tx1"/>
                </a:solidFill>
                <a:latin typeface="Calibri" charset="0"/>
                <a:ea typeface="新細明體" charset="-120"/>
              </a:defRPr>
            </a:lvl4pPr>
            <a:lvl5pPr marL="2057400" indent="-228600">
              <a:spcBef>
                <a:spcPct val="20000"/>
              </a:spcBef>
              <a:buFont typeface="Arial" charset="0"/>
              <a:buChar char="»"/>
              <a:defRPr kumimoji="1" sz="28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9pPr>
          </a:lstStyle>
          <a:p>
            <a:pPr eaLnBrk="1" hangingPunct="1">
              <a:spcBef>
                <a:spcPct val="0"/>
              </a:spcBef>
              <a:buFontTx/>
              <a:buNone/>
            </a:pPr>
            <a:r>
              <a:rPr lang="en-US" altLang="zh-TW" sz="1687">
                <a:latin typeface="Arial" charset="0"/>
                <a:ea typeface="Heiti TC Light" charset="-120"/>
              </a:rPr>
              <a:t>109</a:t>
            </a:r>
            <a:r>
              <a:rPr lang="zh-TW" altLang="en-US" sz="1687">
                <a:latin typeface="Arial" charset="0"/>
                <a:ea typeface="Heiti TC Light" charset="-120"/>
              </a:rPr>
              <a:t> </a:t>
            </a:r>
            <a:r>
              <a:rPr kumimoji="0" lang="en-US" altLang="zh-TW" sz="1687">
                <a:latin typeface="Arial" charset="0"/>
                <a:ea typeface="Heiti TC Light" charset="-120"/>
              </a:rPr>
              <a:t>μJ</a:t>
            </a:r>
            <a:endParaRPr kumimoji="0" lang="zh-TW" altLang="en-US" sz="1687">
              <a:latin typeface="Arial" charset="0"/>
              <a:ea typeface="Heiti TC Light" charset="-120"/>
            </a:endParaRPr>
          </a:p>
        </p:txBody>
      </p:sp>
      <p:pic>
        <p:nvPicPr>
          <p:cNvPr id="14" name="圖片 13" descr="DSCN2182 2.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496348" y="4289599"/>
            <a:ext cx="2280419" cy="197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橢圓 8"/>
          <p:cNvSpPr>
            <a:spLocks noChangeArrowheads="1"/>
          </p:cNvSpPr>
          <p:nvPr/>
        </p:nvSpPr>
        <p:spPr bwMode="auto">
          <a:xfrm>
            <a:off x="7356947" y="4948163"/>
            <a:ext cx="607219" cy="607219"/>
          </a:xfrm>
          <a:prstGeom prst="ellipse">
            <a:avLst/>
          </a:prstGeom>
          <a:noFill/>
          <a:ln w="5715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charset="0"/>
              <a:buChar char="•"/>
              <a:defRPr kumimoji="1" sz="4600">
                <a:solidFill>
                  <a:schemeClr val="tx1"/>
                </a:solidFill>
                <a:latin typeface="Calibri" charset="0"/>
                <a:ea typeface="新細明體" charset="-120"/>
              </a:defRPr>
            </a:lvl1pPr>
            <a:lvl2pPr marL="742950" indent="-285750">
              <a:spcBef>
                <a:spcPct val="20000"/>
              </a:spcBef>
              <a:buFont typeface="Arial" charset="0"/>
              <a:buChar char="–"/>
              <a:defRPr kumimoji="1" sz="4000">
                <a:solidFill>
                  <a:schemeClr val="tx1"/>
                </a:solidFill>
                <a:latin typeface="Calibri" charset="0"/>
                <a:ea typeface="新細明體" charset="-120"/>
              </a:defRPr>
            </a:lvl2pPr>
            <a:lvl3pPr marL="1143000" indent="-228600">
              <a:spcBef>
                <a:spcPct val="20000"/>
              </a:spcBef>
              <a:buFont typeface="Arial" charset="0"/>
              <a:buChar char="•"/>
              <a:defRPr kumimoji="1" sz="3400">
                <a:solidFill>
                  <a:schemeClr val="tx1"/>
                </a:solidFill>
                <a:latin typeface="Calibri" charset="0"/>
                <a:ea typeface="新細明體" charset="-120"/>
              </a:defRPr>
            </a:lvl3pPr>
            <a:lvl4pPr marL="1600200" indent="-228600">
              <a:spcBef>
                <a:spcPct val="20000"/>
              </a:spcBef>
              <a:buFont typeface="Arial" charset="0"/>
              <a:buChar char="–"/>
              <a:defRPr kumimoji="1" sz="2800">
                <a:solidFill>
                  <a:schemeClr val="tx1"/>
                </a:solidFill>
                <a:latin typeface="Calibri" charset="0"/>
                <a:ea typeface="新細明體" charset="-120"/>
              </a:defRPr>
            </a:lvl4pPr>
            <a:lvl5pPr marL="2057400" indent="-228600">
              <a:spcBef>
                <a:spcPct val="20000"/>
              </a:spcBef>
              <a:buFont typeface="Arial" charset="0"/>
              <a:buChar char="»"/>
              <a:defRPr kumimoji="1" sz="28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9pPr>
          </a:lstStyle>
          <a:p>
            <a:pPr eaLnBrk="1" hangingPunct="1">
              <a:spcBef>
                <a:spcPct val="0"/>
              </a:spcBef>
              <a:buFontTx/>
              <a:buNone/>
            </a:pPr>
            <a:endParaRPr kumimoji="0" lang="zh-TW" altLang="en-US" sz="844">
              <a:solidFill>
                <a:srgbClr val="FFFFFF"/>
              </a:solidFill>
              <a:latin typeface="Gill Sans" charset="0"/>
              <a:ea typeface="Heiti TC Light" charset="-120"/>
            </a:endParaRPr>
          </a:p>
        </p:txBody>
      </p:sp>
      <p:sp>
        <p:nvSpPr>
          <p:cNvPr id="209948" name="TextBox 1"/>
          <p:cNvSpPr txBox="1">
            <a:spLocks noChangeArrowheads="1"/>
          </p:cNvSpPr>
          <p:nvPr/>
        </p:nvSpPr>
        <p:spPr bwMode="auto">
          <a:xfrm>
            <a:off x="2192239" y="1302619"/>
            <a:ext cx="2231701" cy="35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4600">
                <a:solidFill>
                  <a:schemeClr val="tx1"/>
                </a:solidFill>
                <a:latin typeface="Calibri" charset="0"/>
                <a:ea typeface="新細明體" charset="-120"/>
              </a:defRPr>
            </a:lvl1pPr>
            <a:lvl2pPr marL="742950" indent="-285750">
              <a:spcBef>
                <a:spcPct val="20000"/>
              </a:spcBef>
              <a:buFont typeface="Arial" charset="0"/>
              <a:buChar char="–"/>
              <a:defRPr kumimoji="1" sz="4000">
                <a:solidFill>
                  <a:schemeClr val="tx1"/>
                </a:solidFill>
                <a:latin typeface="Calibri" charset="0"/>
                <a:ea typeface="新細明體" charset="-120"/>
              </a:defRPr>
            </a:lvl2pPr>
            <a:lvl3pPr marL="1143000" indent="-228600">
              <a:spcBef>
                <a:spcPct val="20000"/>
              </a:spcBef>
              <a:buFont typeface="Arial" charset="0"/>
              <a:buChar char="•"/>
              <a:defRPr kumimoji="1" sz="3400">
                <a:solidFill>
                  <a:schemeClr val="tx1"/>
                </a:solidFill>
                <a:latin typeface="Calibri" charset="0"/>
                <a:ea typeface="新細明體" charset="-120"/>
              </a:defRPr>
            </a:lvl3pPr>
            <a:lvl4pPr marL="1600200" indent="-228600">
              <a:spcBef>
                <a:spcPct val="20000"/>
              </a:spcBef>
              <a:buFont typeface="Arial" charset="0"/>
              <a:buChar char="–"/>
              <a:defRPr kumimoji="1" sz="2800">
                <a:solidFill>
                  <a:schemeClr val="tx1"/>
                </a:solidFill>
                <a:latin typeface="Calibri" charset="0"/>
                <a:ea typeface="新細明體" charset="-120"/>
              </a:defRPr>
            </a:lvl4pPr>
            <a:lvl5pPr marL="2057400" indent="-228600">
              <a:spcBef>
                <a:spcPct val="20000"/>
              </a:spcBef>
              <a:buFont typeface="Arial" charset="0"/>
              <a:buChar char="»"/>
              <a:defRPr kumimoji="1" sz="28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9pPr>
          </a:lstStyle>
          <a:p>
            <a:pPr eaLnBrk="1" hangingPunct="1">
              <a:spcBef>
                <a:spcPct val="0"/>
              </a:spcBef>
              <a:buFontTx/>
              <a:buNone/>
            </a:pPr>
            <a:r>
              <a:rPr kumimoji="0" lang="en-US" altLang="en-US" sz="1687">
                <a:solidFill>
                  <a:srgbClr val="FFFFFF"/>
                </a:solidFill>
                <a:latin typeface="Gill Sans" charset="0"/>
                <a:ea typeface="Heiti TC Light" charset="-120"/>
              </a:rPr>
              <a:t>Experimental Spectrum</a:t>
            </a:r>
          </a:p>
        </p:txBody>
      </p:sp>
      <p:pic>
        <p:nvPicPr>
          <p:cNvPr id="42" name="Picture 41"/>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38100" y="38100"/>
            <a:ext cx="1041400" cy="1041400"/>
          </a:xfrm>
          <a:prstGeom prst="rect">
            <a:avLst/>
          </a:prstGeom>
        </p:spPr>
      </p:pic>
    </p:spTree>
    <p:extLst>
      <p:ext uri="{BB962C8B-B14F-4D97-AF65-F5344CB8AC3E}">
        <p14:creationId xmlns:p14="http://schemas.microsoft.com/office/powerpoint/2010/main" val="1195035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4"/>
                                        </p:tgtEl>
                                        <p:attrNameLst>
                                          <p:attrName>style.visibility</p:attrName>
                                        </p:attrNameLst>
                                      </p:cBhvr>
                                      <p:to>
                                        <p:strVal val="visible"/>
                                      </p:to>
                                    </p:set>
                                    <p:animEffect transition="in" filter="wipe(left)">
                                      <p:cBhvr>
                                        <p:cTn id="9" dur="1000"/>
                                        <p:tgtEl>
                                          <p:spTgt spid="34"/>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0"/>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1000"/>
                                        <p:tgtEl>
                                          <p:spTgt spid="33"/>
                                        </p:tgtEl>
                                      </p:cBhvr>
                                    </p:animEffec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left)">
                                      <p:cBhvr>
                                        <p:cTn id="35" dur="1000"/>
                                        <p:tgtEl>
                                          <p:spTgt spid="35"/>
                                        </p:tgtEl>
                                      </p:cBhvr>
                                    </p:animEffect>
                                  </p:childTnLst>
                                </p:cTn>
                              </p:par>
                              <p:par>
                                <p:cTn id="36" presetID="1" presetClass="entr" presetSubtype="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wipe(left)">
                                      <p:cBhvr>
                                        <p:cTn id="48" dur="500"/>
                                        <p:tgtEl>
                                          <p:spTgt spid="36"/>
                                        </p:tgtEl>
                                      </p:cBhvr>
                                    </p:animEffect>
                                  </p:childTnLst>
                                </p:cTn>
                              </p:par>
                              <p:par>
                                <p:cTn id="49" presetID="1" presetClass="entr" presetSubtype="0" fill="hold" nodeType="withEffect">
                                  <p:stCondLst>
                                    <p:cond delay="0"/>
                                  </p:stCondLst>
                                  <p:childTnLst>
                                    <p:set>
                                      <p:cBhvr>
                                        <p:cTn id="50" dur="1" fill="hold">
                                          <p:stCondLst>
                                            <p:cond delay="0"/>
                                          </p:stCondLst>
                                        </p:cTn>
                                        <p:tgtEl>
                                          <p:spTgt spid="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1000"/>
                                        <p:tgtEl>
                                          <p:spTgt spid="37"/>
                                        </p:tgtEl>
                                      </p:cBhvr>
                                    </p:animEffect>
                                  </p:childTnLst>
                                </p:cTn>
                              </p:par>
                              <p:par>
                                <p:cTn id="62" presetID="1" presetClass="entr" presetSubtype="0" fill="hold" nodeType="withEffect">
                                  <p:stCondLst>
                                    <p:cond delay="0"/>
                                  </p:stCondLst>
                                  <p:childTnLst>
                                    <p:set>
                                      <p:cBhvr>
                                        <p:cTn id="63" dur="1" fill="hold">
                                          <p:stCondLst>
                                            <p:cond delay="0"/>
                                          </p:stCondLst>
                                        </p:cTn>
                                        <p:tgtEl>
                                          <p:spTgt spid="8"/>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12"/>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30"/>
                                        </p:tgtEl>
                                        <p:attrNameLst>
                                          <p:attrName>style.visibility</p:attrName>
                                        </p:attrNameLst>
                                      </p:cBhvr>
                                      <p:to>
                                        <p:strVal val="visibl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nodeType="clickEffect">
                                  <p:stCondLst>
                                    <p:cond delay="0"/>
                                  </p:stCondLst>
                                  <p:childTnLst>
                                    <p:set>
                                      <p:cBhvr>
                                        <p:cTn id="71" dur="1" fill="hold">
                                          <p:stCondLst>
                                            <p:cond delay="0"/>
                                          </p:stCondLst>
                                        </p:cTn>
                                        <p:tgtEl>
                                          <p:spTgt spid="14"/>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8" grpId="0" animBg="1"/>
      <p:bldP spid="39" grpId="0" animBg="1"/>
      <p:bldP spid="40" grpId="0" animBg="1"/>
      <p:bldP spid="41" grpId="0" animBg="1"/>
      <p:bldP spid="10" grpId="0"/>
      <p:bldP spid="28" grpId="0"/>
      <p:bldP spid="29" grpId="0"/>
      <p:bldP spid="30" grpId="0"/>
      <p:bldP spid="12" grpId="0"/>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1969" name="圖片 4" descr="sinica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94960" y="13395"/>
            <a:ext cx="1249040" cy="123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p:txBody>
          <a:bodyPr rtlCol="0">
            <a:normAutofit fontScale="90000"/>
          </a:bodyPr>
          <a:lstStyle/>
          <a:p>
            <a:pPr defTabSz="914353">
              <a:defRPr/>
            </a:pPr>
            <a:r>
              <a:rPr lang="en-US" altLang="zh-TW" sz="2812" dirty="0">
                <a:solidFill>
                  <a:schemeClr val="bg1"/>
                </a:solidFill>
                <a:latin typeface="Arial"/>
                <a:cs typeface="Arial"/>
              </a:rPr>
              <a:t>Broadband spectrum generation with </a:t>
            </a:r>
            <a:br>
              <a:rPr lang="en-US" altLang="zh-TW" sz="2812" dirty="0">
                <a:solidFill>
                  <a:schemeClr val="bg1"/>
                </a:solidFill>
                <a:latin typeface="Arial"/>
                <a:cs typeface="Arial"/>
              </a:rPr>
            </a:br>
            <a:r>
              <a:rPr lang="en-US" altLang="zh-TW" sz="2812" dirty="0">
                <a:solidFill>
                  <a:schemeClr val="bg1"/>
                </a:solidFill>
                <a:latin typeface="Arial"/>
                <a:cs typeface="Arial"/>
              </a:rPr>
              <a:t>different number of thin plates of crystal </a:t>
            </a:r>
            <a:br>
              <a:rPr lang="en-US" altLang="zh-TW" sz="2812" dirty="0">
                <a:solidFill>
                  <a:schemeClr val="bg1"/>
                </a:solidFill>
                <a:latin typeface="Arial"/>
                <a:cs typeface="Arial"/>
              </a:rPr>
            </a:br>
            <a:endParaRPr lang="zh-TW" altLang="en-US" sz="2812" dirty="0">
              <a:solidFill>
                <a:schemeClr val="bg1"/>
              </a:solidFill>
              <a:latin typeface="Arial"/>
              <a:cs typeface="Arial"/>
            </a:endParaRPr>
          </a:p>
        </p:txBody>
      </p:sp>
      <p:pic>
        <p:nvPicPr>
          <p:cNvPr id="211971" name="圖片 6" descr="DSCN200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415980"/>
            <a:ext cx="9148465" cy="44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73" name="圖片 2" descr="未命名.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76685" y="1352848"/>
            <a:ext cx="7306717" cy="496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974" name="TextBox 10"/>
          <p:cNvSpPr txBox="1">
            <a:spLocks noChangeArrowheads="1"/>
          </p:cNvSpPr>
          <p:nvPr/>
        </p:nvSpPr>
        <p:spPr bwMode="auto">
          <a:xfrm>
            <a:off x="6546578" y="6314406"/>
            <a:ext cx="2423292" cy="35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4600">
                <a:solidFill>
                  <a:schemeClr val="tx1"/>
                </a:solidFill>
                <a:latin typeface="Calibri" charset="0"/>
                <a:ea typeface="新細明體" charset="-120"/>
              </a:defRPr>
            </a:lvl1pPr>
            <a:lvl2pPr marL="742950" indent="-285750">
              <a:spcBef>
                <a:spcPct val="20000"/>
              </a:spcBef>
              <a:buFont typeface="Arial" charset="0"/>
              <a:buChar char="–"/>
              <a:defRPr kumimoji="1" sz="4000">
                <a:solidFill>
                  <a:schemeClr val="tx1"/>
                </a:solidFill>
                <a:latin typeface="Calibri" charset="0"/>
                <a:ea typeface="新細明體" charset="-120"/>
              </a:defRPr>
            </a:lvl2pPr>
            <a:lvl3pPr marL="1143000" indent="-228600">
              <a:spcBef>
                <a:spcPct val="20000"/>
              </a:spcBef>
              <a:buFont typeface="Arial" charset="0"/>
              <a:buChar char="•"/>
              <a:defRPr kumimoji="1" sz="3400">
                <a:solidFill>
                  <a:schemeClr val="tx1"/>
                </a:solidFill>
                <a:latin typeface="Calibri" charset="0"/>
                <a:ea typeface="新細明體" charset="-120"/>
              </a:defRPr>
            </a:lvl3pPr>
            <a:lvl4pPr marL="1600200" indent="-228600">
              <a:spcBef>
                <a:spcPct val="20000"/>
              </a:spcBef>
              <a:buFont typeface="Arial" charset="0"/>
              <a:buChar char="–"/>
              <a:defRPr kumimoji="1" sz="2800">
                <a:solidFill>
                  <a:schemeClr val="tx1"/>
                </a:solidFill>
                <a:latin typeface="Calibri" charset="0"/>
                <a:ea typeface="新細明體" charset="-120"/>
              </a:defRPr>
            </a:lvl4pPr>
            <a:lvl5pPr marL="2057400" indent="-228600">
              <a:spcBef>
                <a:spcPct val="20000"/>
              </a:spcBef>
              <a:buFont typeface="Arial" charset="0"/>
              <a:buChar char="»"/>
              <a:defRPr kumimoji="1" sz="28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9pPr>
          </a:lstStyle>
          <a:p>
            <a:pPr eaLnBrk="1" hangingPunct="1">
              <a:spcBef>
                <a:spcPct val="0"/>
              </a:spcBef>
              <a:buFontTx/>
              <a:buNone/>
            </a:pPr>
            <a:r>
              <a:rPr kumimoji="0" lang="es-ES_tradnl" altLang="en-US" sz="1687">
                <a:latin typeface="Gill Sans" charset="0"/>
                <a:ea typeface="Heiti TC Light" charset="-120"/>
              </a:rPr>
              <a:t>Optica 1, 400-406 (2014).</a:t>
            </a:r>
            <a:endParaRPr kumimoji="0" lang="en-US" altLang="en-US" sz="1687">
              <a:latin typeface="Gill Sans" charset="0"/>
              <a:ea typeface="Heiti TC Light" charset="-120"/>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8100" y="38100"/>
            <a:ext cx="1041400" cy="1041400"/>
          </a:xfrm>
          <a:prstGeom prst="rect">
            <a:avLst/>
          </a:prstGeom>
        </p:spPr>
      </p:pic>
    </p:spTree>
    <p:extLst>
      <p:ext uri="{BB962C8B-B14F-4D97-AF65-F5344CB8AC3E}">
        <p14:creationId xmlns:p14="http://schemas.microsoft.com/office/powerpoint/2010/main" val="281298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9"/>
          <p:cNvSpPr txBox="1">
            <a:spLocks noChangeArrowheads="1"/>
          </p:cNvSpPr>
          <p:nvPr/>
        </p:nvSpPr>
        <p:spPr bwMode="auto">
          <a:xfrm>
            <a:off x="796925" y="6034088"/>
            <a:ext cx="76406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000"/>
              <a:t>So an electron’s motion will also depart from a sine wave.</a:t>
            </a:r>
          </a:p>
        </p:txBody>
      </p:sp>
      <p:grpSp>
        <p:nvGrpSpPr>
          <p:cNvPr id="8195" name="Group 28"/>
          <p:cNvGrpSpPr>
            <a:grpSpLocks/>
          </p:cNvGrpSpPr>
          <p:nvPr/>
        </p:nvGrpSpPr>
        <p:grpSpPr bwMode="auto">
          <a:xfrm>
            <a:off x="908050" y="1450975"/>
            <a:ext cx="7445375" cy="4140200"/>
            <a:chOff x="572" y="914"/>
            <a:chExt cx="4690" cy="2608"/>
          </a:xfrm>
        </p:grpSpPr>
        <p:sp>
          <p:nvSpPr>
            <p:cNvPr id="8197" name="Rectangle 20"/>
            <p:cNvSpPr>
              <a:spLocks noChangeArrowheads="1"/>
            </p:cNvSpPr>
            <p:nvPr/>
          </p:nvSpPr>
          <p:spPr bwMode="auto">
            <a:xfrm>
              <a:off x="572" y="914"/>
              <a:ext cx="4690" cy="260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p>
          </p:txBody>
        </p:sp>
        <p:sp>
          <p:nvSpPr>
            <p:cNvPr id="8198" name="Text Box 11"/>
            <p:cNvSpPr txBox="1">
              <a:spLocks noChangeArrowheads="1"/>
            </p:cNvSpPr>
            <p:nvPr/>
          </p:nvSpPr>
          <p:spPr bwMode="auto">
            <a:xfrm>
              <a:off x="3303" y="1844"/>
              <a:ext cx="1835"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000"/>
                <a:t>The potential gets very flat out at infinity, so the electron’s motion can easily go nonlinear! </a:t>
              </a:r>
            </a:p>
          </p:txBody>
        </p:sp>
        <p:grpSp>
          <p:nvGrpSpPr>
            <p:cNvPr id="8199" name="Group 27"/>
            <p:cNvGrpSpPr>
              <a:grpSpLocks/>
            </p:cNvGrpSpPr>
            <p:nvPr/>
          </p:nvGrpSpPr>
          <p:grpSpPr bwMode="auto">
            <a:xfrm>
              <a:off x="1057" y="1055"/>
              <a:ext cx="2243" cy="1978"/>
              <a:chOff x="1057" y="1055"/>
              <a:chExt cx="2243" cy="1978"/>
            </a:xfrm>
          </p:grpSpPr>
          <p:sp>
            <p:nvSpPr>
              <p:cNvPr id="8205" name="Oval 6"/>
              <p:cNvSpPr>
                <a:spLocks noChangeArrowheads="1"/>
              </p:cNvSpPr>
              <p:nvPr/>
            </p:nvSpPr>
            <p:spPr bwMode="auto">
              <a:xfrm>
                <a:off x="2105" y="2651"/>
                <a:ext cx="148" cy="148"/>
              </a:xfrm>
              <a:prstGeom prst="ellipse">
                <a:avLst/>
              </a:prstGeom>
              <a:solidFill>
                <a:srgbClr val="00CCFF"/>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p>
            </p:txBody>
          </p:sp>
          <p:grpSp>
            <p:nvGrpSpPr>
              <p:cNvPr id="8206" name="Group 9"/>
              <p:cNvGrpSpPr>
                <a:grpSpLocks/>
              </p:cNvGrpSpPr>
              <p:nvPr/>
            </p:nvGrpSpPr>
            <p:grpSpPr bwMode="auto">
              <a:xfrm>
                <a:off x="1057" y="1546"/>
                <a:ext cx="2243" cy="1177"/>
                <a:chOff x="1333" y="1487"/>
                <a:chExt cx="3297" cy="1177"/>
              </a:xfrm>
            </p:grpSpPr>
            <p:sp>
              <p:nvSpPr>
                <p:cNvPr id="8212" name="Arc 7"/>
                <p:cNvSpPr>
                  <a:spLocks/>
                </p:cNvSpPr>
                <p:nvPr/>
              </p:nvSpPr>
              <p:spPr bwMode="auto">
                <a:xfrm>
                  <a:off x="1333" y="1487"/>
                  <a:ext cx="1506" cy="117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7150">
                  <a:solidFill>
                    <a:srgbClr val="CC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13" name="Arc 8"/>
                <p:cNvSpPr>
                  <a:spLocks/>
                </p:cNvSpPr>
                <p:nvPr/>
              </p:nvSpPr>
              <p:spPr bwMode="auto">
                <a:xfrm flipH="1">
                  <a:off x="3124" y="1487"/>
                  <a:ext cx="1506" cy="117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7150">
                  <a:solidFill>
                    <a:srgbClr val="CC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207" name="Text Box 12"/>
              <p:cNvSpPr txBox="1">
                <a:spLocks noChangeArrowheads="1"/>
              </p:cNvSpPr>
              <p:nvPr/>
            </p:nvSpPr>
            <p:spPr bwMode="auto">
              <a:xfrm>
                <a:off x="1227" y="1055"/>
                <a:ext cx="20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000"/>
                  <a:t>Potential due to nucleus</a:t>
                </a:r>
              </a:p>
            </p:txBody>
          </p:sp>
          <p:sp>
            <p:nvSpPr>
              <p:cNvPr id="8208" name="Text Box 13"/>
              <p:cNvSpPr txBox="1">
                <a:spLocks noChangeArrowheads="1"/>
              </p:cNvSpPr>
              <p:nvPr/>
            </p:nvSpPr>
            <p:spPr bwMode="auto">
              <a:xfrm>
                <a:off x="1862" y="2783"/>
                <a:ext cx="77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000"/>
                  <a:t>Nucleus</a:t>
                </a:r>
              </a:p>
            </p:txBody>
          </p:sp>
          <p:grpSp>
            <p:nvGrpSpPr>
              <p:cNvPr id="8209" name="Group 16"/>
              <p:cNvGrpSpPr>
                <a:grpSpLocks/>
              </p:cNvGrpSpPr>
              <p:nvPr/>
            </p:nvGrpSpPr>
            <p:grpSpPr bwMode="auto">
              <a:xfrm>
                <a:off x="1599" y="1332"/>
                <a:ext cx="1158" cy="272"/>
                <a:chOff x="3398" y="1478"/>
                <a:chExt cx="1158" cy="272"/>
              </a:xfrm>
            </p:grpSpPr>
            <p:sp>
              <p:nvSpPr>
                <p:cNvPr id="8210" name="Line 14"/>
                <p:cNvSpPr>
                  <a:spLocks noChangeShapeType="1"/>
                </p:cNvSpPr>
                <p:nvPr/>
              </p:nvSpPr>
              <p:spPr bwMode="auto">
                <a:xfrm flipH="1">
                  <a:off x="3398" y="1478"/>
                  <a:ext cx="157" cy="27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211" name="Line 15"/>
                <p:cNvSpPr>
                  <a:spLocks noChangeShapeType="1"/>
                </p:cNvSpPr>
                <p:nvPr/>
              </p:nvSpPr>
              <p:spPr bwMode="auto">
                <a:xfrm>
                  <a:off x="4399" y="1478"/>
                  <a:ext cx="157" cy="27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sp>
          <p:nvSpPr>
            <p:cNvPr id="8200" name="Line 18"/>
            <p:cNvSpPr>
              <a:spLocks noChangeShapeType="1"/>
            </p:cNvSpPr>
            <p:nvPr/>
          </p:nvSpPr>
          <p:spPr bwMode="auto">
            <a:xfrm flipH="1" flipV="1">
              <a:off x="3154" y="1606"/>
              <a:ext cx="272" cy="25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201" name="Line 21"/>
            <p:cNvSpPr>
              <a:spLocks noChangeShapeType="1"/>
            </p:cNvSpPr>
            <p:nvPr/>
          </p:nvSpPr>
          <p:spPr bwMode="auto">
            <a:xfrm flipV="1">
              <a:off x="916" y="1393"/>
              <a:ext cx="0" cy="186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202" name="Text Box 22"/>
            <p:cNvSpPr txBox="1">
              <a:spLocks noChangeArrowheads="1"/>
            </p:cNvSpPr>
            <p:nvPr/>
          </p:nvSpPr>
          <p:spPr bwMode="auto">
            <a:xfrm rot="-5400000">
              <a:off x="454" y="1898"/>
              <a:ext cx="6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Energy</a:t>
              </a:r>
            </a:p>
          </p:txBody>
        </p:sp>
        <p:sp>
          <p:nvSpPr>
            <p:cNvPr id="8203" name="Line 23"/>
            <p:cNvSpPr>
              <a:spLocks noChangeShapeType="1"/>
            </p:cNvSpPr>
            <p:nvPr/>
          </p:nvSpPr>
          <p:spPr bwMode="auto">
            <a:xfrm rot="5400000" flipV="1">
              <a:off x="2168" y="1756"/>
              <a:ext cx="0" cy="279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204" name="Text Box 24"/>
            <p:cNvSpPr txBox="1">
              <a:spLocks noChangeArrowheads="1"/>
            </p:cNvSpPr>
            <p:nvPr/>
          </p:nvSpPr>
          <p:spPr bwMode="auto">
            <a:xfrm>
              <a:off x="2339" y="3142"/>
              <a:ext cx="68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Position</a:t>
              </a:r>
            </a:p>
          </p:txBody>
        </p:sp>
      </p:grpSp>
      <p:sp>
        <p:nvSpPr>
          <p:cNvPr id="2" name="Title 1"/>
          <p:cNvSpPr>
            <a:spLocks noGrp="1"/>
          </p:cNvSpPr>
          <p:nvPr>
            <p:ph type="title"/>
          </p:nvPr>
        </p:nvSpPr>
        <p:spPr>
          <a:xfrm>
            <a:off x="423863" y="265113"/>
            <a:ext cx="8262937" cy="715962"/>
          </a:xfrm>
        </p:spPr>
        <p:txBody>
          <a:bodyPr/>
          <a:lstStyle/>
          <a:p>
            <a:pPr algn="l" eaLnBrk="1" hangingPunct="1">
              <a:defRPr/>
            </a:pPr>
            <a:r>
              <a:rPr lang="en-US" sz="3200" b="1" kern="1200" dirty="0" smtClean="0">
                <a:solidFill>
                  <a:srgbClr val="CC0066"/>
                </a:solidFill>
                <a:ea typeface="+mn-ea"/>
                <a:cs typeface="+mn-cs"/>
              </a:rPr>
              <a:t>Nonlinear Effects in Atoms and Molecules</a:t>
            </a:r>
            <a:endParaRPr lang="en-US" sz="60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4017" name="標題 1"/>
          <p:cNvSpPr>
            <a:spLocks noGrp="1"/>
          </p:cNvSpPr>
          <p:nvPr>
            <p:ph type="title"/>
          </p:nvPr>
        </p:nvSpPr>
        <p:spPr>
          <a:xfrm>
            <a:off x="471041" y="0"/>
            <a:ext cx="8228707" cy="1143000"/>
          </a:xfrm>
        </p:spPr>
        <p:txBody>
          <a:bodyPr/>
          <a:lstStyle/>
          <a:p>
            <a:pPr eaLnBrk="1" hangingPunct="1"/>
            <a:r>
              <a:rPr lang="en-US" altLang="zh-TW" sz="3375" dirty="0">
                <a:solidFill>
                  <a:schemeClr val="bg1"/>
                </a:solidFill>
                <a:latin typeface="Arial" charset="0"/>
                <a:ea typeface="新細明體" charset="-120"/>
              </a:rPr>
              <a:t>The Configuration of </a:t>
            </a:r>
            <a:r>
              <a:rPr lang="en-US" altLang="zh-TW" sz="3375" dirty="0" err="1">
                <a:solidFill>
                  <a:schemeClr val="bg1"/>
                </a:solidFill>
                <a:latin typeface="Arial" charset="0"/>
                <a:ea typeface="新細明體" charset="-120"/>
              </a:rPr>
              <a:t>MPContinuum</a:t>
            </a:r>
            <a:endParaRPr lang="zh-TW" altLang="en-US" sz="3375" dirty="0">
              <a:solidFill>
                <a:schemeClr val="bg1"/>
              </a:solidFill>
              <a:latin typeface="Arial" charset="0"/>
              <a:ea typeface="新細明體" charset="-120"/>
            </a:endParaRPr>
          </a:p>
        </p:txBody>
      </p:sp>
      <p:pic>
        <p:nvPicPr>
          <p:cNvPr id="214018" name="圖片 38" descr="DSCN200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15980"/>
            <a:ext cx="9148465" cy="44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19" name="圖片 4" descr="sinica_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94960" y="13395"/>
            <a:ext cx="1249040" cy="123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020" name="文字方塊 30"/>
          <p:cNvSpPr txBox="1">
            <a:spLocks noChangeArrowheads="1"/>
          </p:cNvSpPr>
          <p:nvPr/>
        </p:nvSpPr>
        <p:spPr bwMode="auto">
          <a:xfrm>
            <a:off x="2647653" y="1201043"/>
            <a:ext cx="3850734" cy="52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4600">
                <a:solidFill>
                  <a:schemeClr val="tx1"/>
                </a:solidFill>
                <a:latin typeface="Calibri" charset="0"/>
                <a:ea typeface="新細明體" charset="-120"/>
              </a:defRPr>
            </a:lvl1pPr>
            <a:lvl2pPr marL="742950" indent="-285750">
              <a:spcBef>
                <a:spcPct val="20000"/>
              </a:spcBef>
              <a:buFont typeface="Arial" charset="0"/>
              <a:buChar char="–"/>
              <a:defRPr kumimoji="1" sz="4000">
                <a:solidFill>
                  <a:schemeClr val="tx1"/>
                </a:solidFill>
                <a:latin typeface="Calibri" charset="0"/>
                <a:ea typeface="新細明體" charset="-120"/>
              </a:defRPr>
            </a:lvl2pPr>
            <a:lvl3pPr marL="1143000" indent="-228600">
              <a:spcBef>
                <a:spcPct val="20000"/>
              </a:spcBef>
              <a:buFont typeface="Arial" charset="0"/>
              <a:buChar char="•"/>
              <a:defRPr kumimoji="1" sz="3400">
                <a:solidFill>
                  <a:schemeClr val="tx1"/>
                </a:solidFill>
                <a:latin typeface="Calibri" charset="0"/>
                <a:ea typeface="新細明體" charset="-120"/>
              </a:defRPr>
            </a:lvl3pPr>
            <a:lvl4pPr marL="1600200" indent="-228600">
              <a:spcBef>
                <a:spcPct val="20000"/>
              </a:spcBef>
              <a:buFont typeface="Arial" charset="0"/>
              <a:buChar char="–"/>
              <a:defRPr kumimoji="1" sz="2800">
                <a:solidFill>
                  <a:schemeClr val="tx1"/>
                </a:solidFill>
                <a:latin typeface="Calibri" charset="0"/>
                <a:ea typeface="新細明體" charset="-120"/>
              </a:defRPr>
            </a:lvl4pPr>
            <a:lvl5pPr marL="2057400" indent="-228600">
              <a:spcBef>
                <a:spcPct val="20000"/>
              </a:spcBef>
              <a:buFont typeface="Arial" charset="0"/>
              <a:buChar char="»"/>
              <a:defRPr kumimoji="1" sz="28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kumimoji="1" sz="2800">
                <a:solidFill>
                  <a:schemeClr val="tx1"/>
                </a:solidFill>
                <a:latin typeface="Calibri" charset="0"/>
                <a:ea typeface="新細明體" charset="-120"/>
              </a:defRPr>
            </a:lvl9pPr>
          </a:lstStyle>
          <a:p>
            <a:pPr eaLnBrk="1" hangingPunct="1">
              <a:spcBef>
                <a:spcPct val="0"/>
              </a:spcBef>
              <a:buFontTx/>
              <a:buNone/>
            </a:pPr>
            <a:r>
              <a:rPr lang="en-US" altLang="zh-TW" sz="2812">
                <a:solidFill>
                  <a:srgbClr val="FF0000"/>
                </a:solidFill>
                <a:latin typeface="Arial" charset="0"/>
                <a:ea typeface="Heiti TC Light" charset="-120"/>
              </a:rPr>
              <a:t>30 fs, </a:t>
            </a:r>
            <a:r>
              <a:rPr kumimoji="0" lang="en-US" altLang="zh-TW" sz="2812">
                <a:solidFill>
                  <a:srgbClr val="FF0000"/>
                </a:solidFill>
                <a:latin typeface="Arial" charset="0"/>
                <a:ea typeface="Heiti TC Light" charset="-120"/>
              </a:rPr>
              <a:t>2.8×10</a:t>
            </a:r>
            <a:r>
              <a:rPr kumimoji="0" lang="en-US" altLang="zh-TW" sz="2812" baseline="30000">
                <a:solidFill>
                  <a:srgbClr val="FF0000"/>
                </a:solidFill>
                <a:latin typeface="Arial" charset="0"/>
                <a:ea typeface="Heiti TC Light" charset="-120"/>
              </a:rPr>
              <a:t>13</a:t>
            </a:r>
            <a:r>
              <a:rPr kumimoji="0" lang="en-US" altLang="zh-TW" sz="2812">
                <a:solidFill>
                  <a:srgbClr val="FF0000"/>
                </a:solidFill>
                <a:latin typeface="Arial" charset="0"/>
                <a:ea typeface="Heiti TC Light" charset="-120"/>
              </a:rPr>
              <a:t> W/cm</a:t>
            </a:r>
            <a:r>
              <a:rPr kumimoji="0" lang="en-US" altLang="zh-TW" sz="2812" baseline="30000">
                <a:solidFill>
                  <a:srgbClr val="FF0000"/>
                </a:solidFill>
                <a:latin typeface="Arial" charset="0"/>
                <a:ea typeface="Heiti TC Light" charset="-120"/>
              </a:rPr>
              <a:t>2</a:t>
            </a:r>
            <a:r>
              <a:rPr lang="en-US" altLang="zh-TW" sz="2812">
                <a:solidFill>
                  <a:srgbClr val="FF0000"/>
                </a:solidFill>
                <a:latin typeface="Arial" charset="0"/>
                <a:ea typeface="Heiti TC Light" charset="-120"/>
              </a:rPr>
              <a:t> </a:t>
            </a:r>
            <a:endParaRPr lang="zh-TW" altLang="en-US" sz="2812">
              <a:solidFill>
                <a:srgbClr val="FF0000"/>
              </a:solidFill>
              <a:latin typeface="Arial" charset="0"/>
              <a:ea typeface="Heiti TC Light" charset="-120"/>
            </a:endParaRPr>
          </a:p>
        </p:txBody>
      </p:sp>
      <p:pic>
        <p:nvPicPr>
          <p:cNvPr id="214022" name="Picture 1" descr="Positive_chirp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590726"/>
            <a:ext cx="7929563" cy="396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圖片 11" descr="DSCN2182 2.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69163" y="1504653"/>
            <a:ext cx="2280419" cy="197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8100" y="38100"/>
            <a:ext cx="1041400" cy="1041400"/>
          </a:xfrm>
          <a:prstGeom prst="rect">
            <a:avLst/>
          </a:prstGeom>
        </p:spPr>
      </p:pic>
    </p:spTree>
    <p:extLst>
      <p:ext uri="{BB962C8B-B14F-4D97-AF65-F5344CB8AC3E}">
        <p14:creationId xmlns:p14="http://schemas.microsoft.com/office/powerpoint/2010/main" val="256327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Year_pulse_duration.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412624"/>
            <a:ext cx="9144000" cy="4088780"/>
          </a:xfrm>
          <a:prstGeom prst="rect">
            <a:avLst/>
          </a:prstGeom>
        </p:spPr>
      </p:pic>
      <p:sp>
        <p:nvSpPr>
          <p:cNvPr id="5" name="TextBox 4"/>
          <p:cNvSpPr txBox="1"/>
          <p:nvPr/>
        </p:nvSpPr>
        <p:spPr>
          <a:xfrm>
            <a:off x="273930" y="398851"/>
            <a:ext cx="7978466" cy="707886"/>
          </a:xfrm>
          <a:prstGeom prst="rect">
            <a:avLst/>
          </a:prstGeom>
          <a:noFill/>
        </p:spPr>
        <p:txBody>
          <a:bodyPr wrap="none" rtlCol="0">
            <a:spAutoFit/>
          </a:bodyPr>
          <a:lstStyle/>
          <a:p>
            <a:r>
              <a:rPr lang="en-US" sz="4000" b="1" dirty="0" smtClean="0"/>
              <a:t>How can we shorten </a:t>
            </a:r>
            <a:r>
              <a:rPr lang="en-US" sz="4000" b="1" smtClean="0"/>
              <a:t>pulses further? </a:t>
            </a:r>
            <a:endParaRPr lang="en-US" sz="4000" b="1" dirty="0"/>
          </a:p>
        </p:txBody>
      </p:sp>
      <p:grpSp>
        <p:nvGrpSpPr>
          <p:cNvPr id="6" name="Group 5"/>
          <p:cNvGrpSpPr/>
          <p:nvPr/>
        </p:nvGrpSpPr>
        <p:grpSpPr>
          <a:xfrm>
            <a:off x="3215293" y="3001620"/>
            <a:ext cx="3683419" cy="3267336"/>
            <a:chOff x="3215293" y="3001620"/>
            <a:chExt cx="3683419" cy="3267336"/>
          </a:xfrm>
        </p:grpSpPr>
        <p:sp>
          <p:nvSpPr>
            <p:cNvPr id="2" name="Oval 1"/>
            <p:cNvSpPr/>
            <p:nvPr/>
          </p:nvSpPr>
          <p:spPr>
            <a:xfrm>
              <a:off x="3215293" y="3001620"/>
              <a:ext cx="1351723" cy="2666525"/>
            </a:xfrm>
            <a:prstGeom prst="ellipse">
              <a:avLst/>
            </a:prstGeom>
            <a:noFill/>
            <a:ln w="4762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3561452" y="5807291"/>
              <a:ext cx="3337260" cy="461665"/>
            </a:xfrm>
            <a:prstGeom prst="rect">
              <a:avLst/>
            </a:prstGeom>
            <a:noFill/>
          </p:spPr>
          <p:txBody>
            <a:bodyPr wrap="none" rtlCol="0">
              <a:spAutoFit/>
            </a:bodyPr>
            <a:lstStyle/>
            <a:p>
              <a:r>
                <a:rPr lang="en-US" sz="2400" dirty="0" smtClean="0"/>
                <a:t>Our stories happen here</a:t>
              </a:r>
              <a:endParaRPr lang="en-US" sz="2400" dirty="0"/>
            </a:p>
          </p:txBody>
        </p:sp>
      </p:grpSp>
    </p:spTree>
    <p:extLst>
      <p:ext uri="{BB962C8B-B14F-4D97-AF65-F5344CB8AC3E}">
        <p14:creationId xmlns:p14="http://schemas.microsoft.com/office/powerpoint/2010/main" val="1276813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7794" name="Rectangle 1026"/>
          <p:cNvSpPr>
            <a:spLocks noChangeArrowheads="1"/>
          </p:cNvSpPr>
          <p:nvPr/>
        </p:nvSpPr>
        <p:spPr bwMode="auto">
          <a:xfrm>
            <a:off x="0" y="3233738"/>
            <a:ext cx="9144000" cy="0"/>
          </a:xfrm>
          <a:prstGeom prst="rect">
            <a:avLst/>
          </a:prstGeom>
          <a:noFill/>
          <a:ln w="28575">
            <a:noFill/>
            <a:miter lim="800000"/>
            <a:headEnd/>
            <a:tailEnd/>
          </a:ln>
          <a:effectLst/>
        </p:spPr>
        <p:txBody>
          <a:bodyPr wrap="none" anchor="ctr">
            <a:prstTxWarp prst="textNoShape">
              <a:avLst/>
            </a:prstTxWarp>
            <a:spAutoFit/>
          </a:bodyPr>
          <a:lstStyle/>
          <a:p>
            <a:endParaRPr lang="en-US"/>
          </a:p>
        </p:txBody>
      </p:sp>
      <p:pic>
        <p:nvPicPr>
          <p:cNvPr id="417795" name="Picture 1027"/>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22288" y="1292225"/>
            <a:ext cx="8112125" cy="255588"/>
          </a:xfrm>
          <a:prstGeom prst="rect">
            <a:avLst/>
          </a:prstGeom>
          <a:noFill/>
          <a:ln w="9525">
            <a:noFill/>
            <a:miter lim="800000"/>
            <a:headEnd/>
            <a:tailEnd/>
          </a:ln>
        </p:spPr>
      </p:pic>
      <p:pic>
        <p:nvPicPr>
          <p:cNvPr id="417796" name="Picture 1028"/>
          <p:cNvPicPr>
            <a:picLocks noChangeAspect="1" noChangeArrowheads="1"/>
          </p:cNvPicPr>
          <p:nvPr/>
        </p:nvPicPr>
        <p:blipFill>
          <a:blip r:embed="rId4" cstate="print">
            <a:extLst>
              <a:ext uri="{28A0092B-C50C-407E-A947-70E740481C1C}">
                <a14:useLocalDpi xmlns:a14="http://schemas.microsoft.com/office/drawing/2010/main"/>
              </a:ext>
            </a:extLst>
          </a:blip>
          <a:srcRect b="2469"/>
          <a:stretch>
            <a:fillRect/>
          </a:stretch>
        </p:blipFill>
        <p:spPr bwMode="auto">
          <a:xfrm>
            <a:off x="522288" y="1798638"/>
            <a:ext cx="8112125" cy="250825"/>
          </a:xfrm>
          <a:prstGeom prst="rect">
            <a:avLst/>
          </a:prstGeom>
          <a:noFill/>
          <a:ln w="9525">
            <a:noFill/>
            <a:miter lim="800000"/>
            <a:headEnd/>
            <a:tailEnd/>
          </a:ln>
        </p:spPr>
      </p:pic>
      <p:pic>
        <p:nvPicPr>
          <p:cNvPr id="417797" name="Picture 1029"/>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22288" y="2049463"/>
            <a:ext cx="8112125" cy="257175"/>
          </a:xfrm>
          <a:prstGeom prst="rect">
            <a:avLst/>
          </a:prstGeom>
          <a:noFill/>
          <a:ln w="9525">
            <a:noFill/>
            <a:miter lim="800000"/>
            <a:headEnd/>
            <a:tailEnd/>
          </a:ln>
        </p:spPr>
      </p:pic>
      <p:pic>
        <p:nvPicPr>
          <p:cNvPr id="417798" name="Picture 1030"/>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22288" y="2293938"/>
            <a:ext cx="8112125" cy="242887"/>
          </a:xfrm>
          <a:prstGeom prst="rect">
            <a:avLst/>
          </a:prstGeom>
          <a:noFill/>
          <a:ln w="9525">
            <a:noFill/>
            <a:miter lim="800000"/>
            <a:headEnd/>
            <a:tailEnd/>
          </a:ln>
        </p:spPr>
      </p:pic>
      <p:pic>
        <p:nvPicPr>
          <p:cNvPr id="417799" name="Picture 1031"/>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22288" y="2536825"/>
            <a:ext cx="8112125" cy="257175"/>
          </a:xfrm>
          <a:prstGeom prst="rect">
            <a:avLst/>
          </a:prstGeom>
          <a:noFill/>
          <a:ln w="9525">
            <a:noFill/>
            <a:miter lim="800000"/>
            <a:headEnd/>
            <a:tailEnd/>
          </a:ln>
        </p:spPr>
      </p:pic>
      <p:pic>
        <p:nvPicPr>
          <p:cNvPr id="417800" name="Picture 1032"/>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22288" y="2768600"/>
            <a:ext cx="8112125" cy="257175"/>
          </a:xfrm>
          <a:prstGeom prst="rect">
            <a:avLst/>
          </a:prstGeom>
          <a:noFill/>
          <a:ln w="9525">
            <a:noFill/>
            <a:miter lim="800000"/>
            <a:headEnd/>
            <a:tailEnd/>
          </a:ln>
        </p:spPr>
      </p:pic>
      <p:pic>
        <p:nvPicPr>
          <p:cNvPr id="417801" name="Picture 1033"/>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522288" y="3025775"/>
            <a:ext cx="8112125" cy="244475"/>
          </a:xfrm>
          <a:prstGeom prst="rect">
            <a:avLst/>
          </a:prstGeom>
          <a:noFill/>
          <a:ln w="9525">
            <a:noFill/>
            <a:miter lim="800000"/>
            <a:headEnd/>
            <a:tailEnd/>
          </a:ln>
        </p:spPr>
      </p:pic>
      <p:pic>
        <p:nvPicPr>
          <p:cNvPr id="417802" name="Picture 1034"/>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522288" y="3257550"/>
            <a:ext cx="8112125" cy="257175"/>
          </a:xfrm>
          <a:prstGeom prst="rect">
            <a:avLst/>
          </a:prstGeom>
          <a:noFill/>
          <a:ln w="9525">
            <a:noFill/>
            <a:miter lim="800000"/>
            <a:headEnd/>
            <a:tailEnd/>
          </a:ln>
        </p:spPr>
      </p:pic>
      <p:pic>
        <p:nvPicPr>
          <p:cNvPr id="417803" name="Picture 1035"/>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522288" y="3514725"/>
            <a:ext cx="8112125" cy="257175"/>
          </a:xfrm>
          <a:prstGeom prst="rect">
            <a:avLst/>
          </a:prstGeom>
          <a:noFill/>
          <a:ln w="9525">
            <a:noFill/>
            <a:miter lim="800000"/>
            <a:headEnd/>
            <a:tailEnd/>
          </a:ln>
        </p:spPr>
      </p:pic>
      <p:sp>
        <p:nvSpPr>
          <p:cNvPr id="417804" name="Text Box 1036"/>
          <p:cNvSpPr txBox="1">
            <a:spLocks noChangeArrowheads="1"/>
          </p:cNvSpPr>
          <p:nvPr/>
        </p:nvSpPr>
        <p:spPr bwMode="auto">
          <a:xfrm>
            <a:off x="895350" y="1463675"/>
            <a:ext cx="1276350" cy="366713"/>
          </a:xfrm>
          <a:prstGeom prst="rect">
            <a:avLst/>
          </a:prstGeom>
          <a:solidFill>
            <a:srgbClr val="FFFFFF"/>
          </a:solidFill>
          <a:ln w="12700">
            <a:noFill/>
            <a:miter lim="800000"/>
            <a:headEnd type="none" w="sm" len="sm"/>
            <a:tailEnd type="none" w="sm" len="sm"/>
          </a:ln>
          <a:effectLst/>
        </p:spPr>
        <p:txBody>
          <a:bodyPr>
            <a:prstTxWarp prst="textNoShape">
              <a:avLst/>
            </a:prstTxWarp>
            <a:spAutoFit/>
          </a:bodyPr>
          <a:lstStyle/>
          <a:p>
            <a:pPr eaLnBrk="0" hangingPunct="0">
              <a:spcBef>
                <a:spcPct val="50000"/>
              </a:spcBef>
            </a:pPr>
            <a:r>
              <a:rPr lang="en-US" b="1">
                <a:solidFill>
                  <a:schemeClr val="tx2"/>
                </a:solidFill>
                <a:latin typeface="Times" pitchFamily="-65" charset="0"/>
              </a:rPr>
              <a:t>Ruby laser</a:t>
            </a:r>
          </a:p>
        </p:txBody>
      </p:sp>
      <p:sp>
        <p:nvSpPr>
          <p:cNvPr id="417805" name="Text Box 1037"/>
          <p:cNvSpPr txBox="1">
            <a:spLocks noChangeArrowheads="1"/>
          </p:cNvSpPr>
          <p:nvPr/>
        </p:nvSpPr>
        <p:spPr bwMode="auto">
          <a:xfrm>
            <a:off x="2279650" y="1697038"/>
            <a:ext cx="1276350" cy="366712"/>
          </a:xfrm>
          <a:prstGeom prst="rect">
            <a:avLst/>
          </a:prstGeom>
          <a:solidFill>
            <a:srgbClr val="FFFFFF"/>
          </a:solidFill>
          <a:ln w="12700">
            <a:noFill/>
            <a:miter lim="800000"/>
            <a:headEnd type="none" w="sm" len="sm"/>
            <a:tailEnd type="none" w="sm" len="sm"/>
          </a:ln>
          <a:effectLst/>
        </p:spPr>
        <p:txBody>
          <a:bodyPr>
            <a:prstTxWarp prst="textNoShape">
              <a:avLst/>
            </a:prstTxWarp>
            <a:spAutoFit/>
          </a:bodyPr>
          <a:lstStyle/>
          <a:p>
            <a:pPr algn="ctr" eaLnBrk="0" hangingPunct="0">
              <a:spcBef>
                <a:spcPct val="50000"/>
              </a:spcBef>
            </a:pPr>
            <a:r>
              <a:rPr lang="en-US" b="1">
                <a:solidFill>
                  <a:schemeClr val="tx2"/>
                </a:solidFill>
                <a:latin typeface="Times" pitchFamily="-65" charset="0"/>
              </a:rPr>
              <a:t>Lens</a:t>
            </a:r>
          </a:p>
        </p:txBody>
      </p:sp>
      <p:sp>
        <p:nvSpPr>
          <p:cNvPr id="417806" name="Text Box 1038"/>
          <p:cNvSpPr txBox="1">
            <a:spLocks noChangeArrowheads="1"/>
          </p:cNvSpPr>
          <p:nvPr/>
        </p:nvSpPr>
        <p:spPr bwMode="auto">
          <a:xfrm>
            <a:off x="3194050" y="2058988"/>
            <a:ext cx="1701800" cy="366712"/>
          </a:xfrm>
          <a:prstGeom prst="rect">
            <a:avLst/>
          </a:prstGeom>
          <a:solidFill>
            <a:srgbClr val="FFFFFF"/>
          </a:solidFill>
          <a:ln w="12700">
            <a:noFill/>
            <a:miter lim="800000"/>
            <a:headEnd type="none" w="sm" len="sm"/>
            <a:tailEnd type="none" w="sm" len="sm"/>
          </a:ln>
          <a:effectLst/>
        </p:spPr>
        <p:txBody>
          <a:bodyPr>
            <a:prstTxWarp prst="textNoShape">
              <a:avLst/>
            </a:prstTxWarp>
            <a:spAutoFit/>
          </a:bodyPr>
          <a:lstStyle/>
          <a:p>
            <a:pPr algn="ctr" eaLnBrk="0" hangingPunct="0">
              <a:spcBef>
                <a:spcPct val="50000"/>
              </a:spcBef>
            </a:pPr>
            <a:r>
              <a:rPr lang="en-US" b="1">
                <a:solidFill>
                  <a:schemeClr val="tx2"/>
                </a:solidFill>
                <a:latin typeface="Times" pitchFamily="-65" charset="0"/>
              </a:rPr>
              <a:t>Quartz crystal</a:t>
            </a:r>
          </a:p>
        </p:txBody>
      </p:sp>
      <p:sp>
        <p:nvSpPr>
          <p:cNvPr id="417807" name="Text Box 1039"/>
          <p:cNvSpPr txBox="1">
            <a:spLocks noChangeArrowheads="1"/>
          </p:cNvSpPr>
          <p:nvPr/>
        </p:nvSpPr>
        <p:spPr bwMode="auto">
          <a:xfrm>
            <a:off x="5219700" y="2016125"/>
            <a:ext cx="1435100" cy="366713"/>
          </a:xfrm>
          <a:prstGeom prst="rect">
            <a:avLst/>
          </a:prstGeom>
          <a:solidFill>
            <a:srgbClr val="FFFFFF"/>
          </a:solidFill>
          <a:ln w="12700">
            <a:noFill/>
            <a:miter lim="800000"/>
            <a:headEnd type="none" w="sm" len="sm"/>
            <a:tailEnd type="none" w="sm" len="sm"/>
          </a:ln>
          <a:effectLst/>
        </p:spPr>
        <p:txBody>
          <a:bodyPr>
            <a:prstTxWarp prst="textNoShape">
              <a:avLst/>
            </a:prstTxWarp>
            <a:spAutoFit/>
          </a:bodyPr>
          <a:lstStyle/>
          <a:p>
            <a:pPr algn="ctr" eaLnBrk="0" hangingPunct="0">
              <a:spcBef>
                <a:spcPct val="50000"/>
              </a:spcBef>
            </a:pPr>
            <a:r>
              <a:rPr lang="en-US" b="1">
                <a:solidFill>
                  <a:schemeClr val="tx2"/>
                </a:solidFill>
                <a:latin typeface="Times" pitchFamily="-65" charset="0"/>
              </a:rPr>
              <a:t>Prism</a:t>
            </a:r>
          </a:p>
        </p:txBody>
      </p:sp>
      <p:sp>
        <p:nvSpPr>
          <p:cNvPr id="417808" name="Text Box 1040"/>
          <p:cNvSpPr txBox="1">
            <a:spLocks noChangeArrowheads="1"/>
          </p:cNvSpPr>
          <p:nvPr/>
        </p:nvSpPr>
        <p:spPr bwMode="auto">
          <a:xfrm>
            <a:off x="7016750" y="2770188"/>
            <a:ext cx="1701800" cy="581025"/>
          </a:xfrm>
          <a:prstGeom prst="rect">
            <a:avLst/>
          </a:prstGeom>
          <a:solidFill>
            <a:srgbClr val="FFFFFF"/>
          </a:solidFill>
          <a:ln w="12700">
            <a:noFill/>
            <a:miter lim="800000"/>
            <a:headEnd type="none" w="sm" len="sm"/>
            <a:tailEnd type="none" w="sm" len="sm"/>
          </a:ln>
          <a:effectLst/>
        </p:spPr>
        <p:txBody>
          <a:bodyPr>
            <a:prstTxWarp prst="textNoShape">
              <a:avLst/>
            </a:prstTxWarp>
            <a:spAutoFit/>
          </a:bodyPr>
          <a:lstStyle/>
          <a:p>
            <a:pPr algn="ctr" eaLnBrk="0" hangingPunct="0">
              <a:spcBef>
                <a:spcPct val="50000"/>
              </a:spcBef>
            </a:pPr>
            <a:r>
              <a:rPr lang="en-US" sz="1600" b="1">
                <a:solidFill>
                  <a:schemeClr val="tx2"/>
                </a:solidFill>
                <a:latin typeface="Times" pitchFamily="-65" charset="0"/>
              </a:rPr>
              <a:t>Photographic plate</a:t>
            </a:r>
          </a:p>
        </p:txBody>
      </p:sp>
      <p:sp>
        <p:nvSpPr>
          <p:cNvPr id="417809" name="Rectangle 1041"/>
          <p:cNvSpPr>
            <a:spLocks noChangeArrowheads="1"/>
          </p:cNvSpPr>
          <p:nvPr/>
        </p:nvSpPr>
        <p:spPr bwMode="auto">
          <a:xfrm>
            <a:off x="8115300" y="1233488"/>
            <a:ext cx="317500" cy="120650"/>
          </a:xfrm>
          <a:prstGeom prst="rect">
            <a:avLst/>
          </a:prstGeom>
          <a:solidFill>
            <a:srgbClr val="FFFFFF"/>
          </a:solidFill>
          <a:ln w="12700">
            <a:noFill/>
            <a:miter lim="800000"/>
            <a:headEnd type="none" w="sm" len="sm"/>
            <a:tailEnd type="none" w="sm" len="sm"/>
          </a:ln>
          <a:effectLst/>
        </p:spPr>
        <p:txBody>
          <a:bodyPr wrap="none" anchor="ctr">
            <a:prstTxWarp prst="textNoShape">
              <a:avLst/>
            </a:prstTxWarp>
          </a:bodyPr>
          <a:lstStyle/>
          <a:p>
            <a:endParaRPr lang="en-US"/>
          </a:p>
        </p:txBody>
      </p:sp>
      <p:sp>
        <p:nvSpPr>
          <p:cNvPr id="417810" name="Text Box 1042"/>
          <p:cNvSpPr txBox="1">
            <a:spLocks noChangeArrowheads="1"/>
          </p:cNvSpPr>
          <p:nvPr/>
        </p:nvSpPr>
        <p:spPr bwMode="auto">
          <a:xfrm>
            <a:off x="7859713" y="1570038"/>
            <a:ext cx="935037" cy="366712"/>
          </a:xfrm>
          <a:prstGeom prst="rect">
            <a:avLst/>
          </a:prstGeom>
          <a:solidFill>
            <a:srgbClr val="FFFFFF"/>
          </a:solidFill>
          <a:ln w="28575">
            <a:noFill/>
            <a:miter lim="800000"/>
            <a:headEnd/>
            <a:tailEnd/>
          </a:ln>
          <a:effectLst/>
        </p:spPr>
        <p:txBody>
          <a:bodyPr>
            <a:prstTxWarp prst="textNoShape">
              <a:avLst/>
            </a:prstTxWarp>
            <a:spAutoFit/>
          </a:bodyPr>
          <a:lstStyle/>
          <a:p>
            <a:pPr algn="r" eaLnBrk="0" hangingPunct="0">
              <a:spcBef>
                <a:spcPct val="50000"/>
              </a:spcBef>
            </a:pPr>
            <a:r>
              <a:rPr lang="en-US" b="1">
                <a:solidFill>
                  <a:srgbClr val="C20100"/>
                </a:solidFill>
                <a:latin typeface="Times" pitchFamily="-65" charset="0"/>
              </a:rPr>
              <a:t>694nm</a:t>
            </a:r>
          </a:p>
        </p:txBody>
      </p:sp>
      <p:sp>
        <p:nvSpPr>
          <p:cNvPr id="417811" name="Text Box 1043"/>
          <p:cNvSpPr txBox="1">
            <a:spLocks noChangeArrowheads="1"/>
          </p:cNvSpPr>
          <p:nvPr/>
        </p:nvSpPr>
        <p:spPr bwMode="auto">
          <a:xfrm>
            <a:off x="6778625" y="1425575"/>
            <a:ext cx="935038" cy="366713"/>
          </a:xfrm>
          <a:prstGeom prst="rect">
            <a:avLst/>
          </a:prstGeom>
          <a:solidFill>
            <a:srgbClr val="FFFFFF"/>
          </a:solidFill>
          <a:ln w="28575">
            <a:noFill/>
            <a:miter lim="800000"/>
            <a:headEnd/>
            <a:tailEnd/>
          </a:ln>
          <a:effectLst/>
        </p:spPr>
        <p:txBody>
          <a:bodyPr>
            <a:prstTxWarp prst="textNoShape">
              <a:avLst/>
            </a:prstTxWarp>
            <a:spAutoFit/>
          </a:bodyPr>
          <a:lstStyle/>
          <a:p>
            <a:pPr algn="r" eaLnBrk="0" hangingPunct="0">
              <a:spcBef>
                <a:spcPct val="50000"/>
              </a:spcBef>
            </a:pPr>
            <a:r>
              <a:rPr lang="en-US" b="1">
                <a:solidFill>
                  <a:srgbClr val="430BF0"/>
                </a:solidFill>
                <a:latin typeface="Times" pitchFamily="-65" charset="0"/>
              </a:rPr>
              <a:t>347nm</a:t>
            </a:r>
          </a:p>
        </p:txBody>
      </p:sp>
      <p:sp>
        <p:nvSpPr>
          <p:cNvPr id="417812" name="Rectangle 1044"/>
          <p:cNvSpPr>
            <a:spLocks noChangeArrowheads="1"/>
          </p:cNvSpPr>
          <p:nvPr/>
        </p:nvSpPr>
        <p:spPr bwMode="auto">
          <a:xfrm>
            <a:off x="-25400" y="2365375"/>
            <a:ext cx="9144000" cy="0"/>
          </a:xfrm>
          <a:prstGeom prst="rect">
            <a:avLst/>
          </a:prstGeom>
          <a:noFill/>
          <a:ln w="28575">
            <a:noFill/>
            <a:miter lim="800000"/>
            <a:headEnd/>
            <a:tailEnd/>
          </a:ln>
          <a:effectLst/>
        </p:spPr>
        <p:txBody>
          <a:bodyPr wrap="none" anchor="ctr">
            <a:prstTxWarp prst="textNoShape">
              <a:avLst/>
            </a:prstTxWarp>
            <a:spAutoFit/>
          </a:bodyPr>
          <a:lstStyle/>
          <a:p>
            <a:endParaRPr lang="en-US"/>
          </a:p>
        </p:txBody>
      </p:sp>
      <p:pic>
        <p:nvPicPr>
          <p:cNvPr id="417814" name="Picture 1046"/>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522288" y="3771900"/>
            <a:ext cx="8112125" cy="242888"/>
          </a:xfrm>
          <a:prstGeom prst="rect">
            <a:avLst/>
          </a:prstGeom>
          <a:noFill/>
          <a:ln w="9525">
            <a:noFill/>
            <a:miter lim="800000"/>
            <a:headEnd/>
            <a:tailEnd/>
          </a:ln>
        </p:spPr>
      </p:pic>
      <p:pic>
        <p:nvPicPr>
          <p:cNvPr id="417815" name="Picture 1047"/>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522288" y="4014788"/>
            <a:ext cx="8112125" cy="257175"/>
          </a:xfrm>
          <a:prstGeom prst="rect">
            <a:avLst/>
          </a:prstGeom>
          <a:noFill/>
          <a:ln w="9525">
            <a:noFill/>
            <a:miter lim="800000"/>
            <a:headEnd/>
            <a:tailEnd/>
          </a:ln>
        </p:spPr>
      </p:pic>
      <p:grpSp>
        <p:nvGrpSpPr>
          <p:cNvPr id="2" name="Group 1048"/>
          <p:cNvGrpSpPr>
            <a:grpSpLocks/>
          </p:cNvGrpSpPr>
          <p:nvPr/>
        </p:nvGrpSpPr>
        <p:grpSpPr bwMode="auto">
          <a:xfrm>
            <a:off x="428625" y="4013200"/>
            <a:ext cx="8312150" cy="2544763"/>
            <a:chOff x="342" y="2528"/>
            <a:chExt cx="5236" cy="1603"/>
          </a:xfrm>
        </p:grpSpPr>
        <p:sp>
          <p:nvSpPr>
            <p:cNvPr id="417817" name="Line 1049"/>
            <p:cNvSpPr>
              <a:spLocks noChangeShapeType="1"/>
            </p:cNvSpPr>
            <p:nvPr/>
          </p:nvSpPr>
          <p:spPr bwMode="auto">
            <a:xfrm rot="-10800000">
              <a:off x="344" y="2708"/>
              <a:ext cx="1" cy="1406"/>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17818" name="Text Box 1050"/>
            <p:cNvSpPr txBox="1">
              <a:spLocks noChangeArrowheads="1"/>
            </p:cNvSpPr>
            <p:nvPr/>
          </p:nvSpPr>
          <p:spPr bwMode="auto">
            <a:xfrm>
              <a:off x="1671" y="3452"/>
              <a:ext cx="169" cy="288"/>
            </a:xfrm>
            <a:prstGeom prst="rect">
              <a:avLst/>
            </a:prstGeom>
            <a:noFill/>
            <a:ln w="28575">
              <a:noFill/>
              <a:miter lim="800000"/>
              <a:headEnd/>
              <a:tailEnd/>
            </a:ln>
            <a:effectLst/>
          </p:spPr>
          <p:txBody>
            <a:bodyPr wrap="none">
              <a:prstTxWarp prst="textNoShape">
                <a:avLst/>
              </a:prstTxWarp>
              <a:spAutoFit/>
            </a:bodyPr>
            <a:lstStyle/>
            <a:p>
              <a:pPr algn="r" eaLnBrk="0" hangingPunct="0"/>
              <a:r>
                <a:rPr lang="en-US" sz="2400">
                  <a:latin typeface="Times" pitchFamily="-65" charset="0"/>
                </a:rPr>
                <a:t>t</a:t>
              </a:r>
            </a:p>
          </p:txBody>
        </p:sp>
        <p:sp>
          <p:nvSpPr>
            <p:cNvPr id="417819" name="Text Box 1051"/>
            <p:cNvSpPr txBox="1">
              <a:spLocks noChangeArrowheads="1"/>
            </p:cNvSpPr>
            <p:nvPr/>
          </p:nvSpPr>
          <p:spPr bwMode="auto">
            <a:xfrm>
              <a:off x="4250" y="2890"/>
              <a:ext cx="116" cy="288"/>
            </a:xfrm>
            <a:prstGeom prst="rect">
              <a:avLst/>
            </a:prstGeom>
            <a:noFill/>
            <a:ln w="28575">
              <a:noFill/>
              <a:miter lim="800000"/>
              <a:headEnd/>
              <a:tailEnd/>
            </a:ln>
            <a:effectLst/>
          </p:spPr>
          <p:txBody>
            <a:bodyPr wrap="none">
              <a:prstTxWarp prst="textNoShape">
                <a:avLst/>
              </a:prstTxWarp>
              <a:spAutoFit/>
            </a:bodyPr>
            <a:lstStyle/>
            <a:p>
              <a:endParaRPr lang="en-US" sz="2400" b="1">
                <a:latin typeface="Times New Roman" pitchFamily="-65" charset="0"/>
                <a:ea typeface="Times New Roman" pitchFamily="-65" charset="0"/>
                <a:cs typeface="Times New Roman" pitchFamily="-65" charset="0"/>
              </a:endParaRPr>
            </a:p>
          </p:txBody>
        </p:sp>
        <p:grpSp>
          <p:nvGrpSpPr>
            <p:cNvPr id="3" name="Group 1052"/>
            <p:cNvGrpSpPr>
              <a:grpSpLocks/>
            </p:cNvGrpSpPr>
            <p:nvPr/>
          </p:nvGrpSpPr>
          <p:grpSpPr bwMode="auto">
            <a:xfrm>
              <a:off x="342" y="2528"/>
              <a:ext cx="5236" cy="1603"/>
              <a:chOff x="342" y="2528"/>
              <a:chExt cx="5236" cy="1603"/>
            </a:xfrm>
          </p:grpSpPr>
          <p:grpSp>
            <p:nvGrpSpPr>
              <p:cNvPr id="4" name="Group 1053"/>
              <p:cNvGrpSpPr>
                <a:grpSpLocks/>
              </p:cNvGrpSpPr>
              <p:nvPr/>
            </p:nvGrpSpPr>
            <p:grpSpPr bwMode="auto">
              <a:xfrm>
                <a:off x="342" y="3121"/>
                <a:ext cx="1361" cy="994"/>
                <a:chOff x="590" y="3121"/>
                <a:chExt cx="1361" cy="994"/>
              </a:xfrm>
            </p:grpSpPr>
            <p:sp>
              <p:nvSpPr>
                <p:cNvPr id="417822" name="Freeform 1054"/>
                <p:cNvSpPr>
                  <a:spLocks/>
                </p:cNvSpPr>
                <p:nvPr/>
              </p:nvSpPr>
              <p:spPr bwMode="auto">
                <a:xfrm>
                  <a:off x="596" y="3121"/>
                  <a:ext cx="201" cy="560"/>
                </a:xfrm>
                <a:custGeom>
                  <a:avLst/>
                  <a:gdLst/>
                  <a:ahLst/>
                  <a:cxnLst>
                    <a:cxn ang="0">
                      <a:pos x="7" y="1148"/>
                    </a:cxn>
                    <a:cxn ang="0">
                      <a:pos x="15" y="1048"/>
                    </a:cxn>
                    <a:cxn ang="0">
                      <a:pos x="29" y="978"/>
                    </a:cxn>
                    <a:cxn ang="0">
                      <a:pos x="36" y="885"/>
                    </a:cxn>
                    <a:cxn ang="0">
                      <a:pos x="50" y="815"/>
                    </a:cxn>
                    <a:cxn ang="0">
                      <a:pos x="57" y="722"/>
                    </a:cxn>
                    <a:cxn ang="0">
                      <a:pos x="71" y="659"/>
                    </a:cxn>
                    <a:cxn ang="0">
                      <a:pos x="78" y="574"/>
                    </a:cxn>
                    <a:cxn ang="0">
                      <a:pos x="93" y="524"/>
                    </a:cxn>
                    <a:cxn ang="0">
                      <a:pos x="100" y="439"/>
                    </a:cxn>
                    <a:cxn ang="0">
                      <a:pos x="114" y="389"/>
                    </a:cxn>
                    <a:cxn ang="0">
                      <a:pos x="121" y="319"/>
                    </a:cxn>
                    <a:cxn ang="0">
                      <a:pos x="135" y="276"/>
                    </a:cxn>
                    <a:cxn ang="0">
                      <a:pos x="142" y="212"/>
                    </a:cxn>
                    <a:cxn ang="0">
                      <a:pos x="156" y="177"/>
                    </a:cxn>
                    <a:cxn ang="0">
                      <a:pos x="163" y="127"/>
                    </a:cxn>
                    <a:cxn ang="0">
                      <a:pos x="178" y="92"/>
                    </a:cxn>
                    <a:cxn ang="0">
                      <a:pos x="185" y="64"/>
                    </a:cxn>
                    <a:cxn ang="0">
                      <a:pos x="206" y="28"/>
                    </a:cxn>
                    <a:cxn ang="0">
                      <a:pos x="220" y="0"/>
                    </a:cxn>
                    <a:cxn ang="0">
                      <a:pos x="241" y="0"/>
                    </a:cxn>
                    <a:cxn ang="0">
                      <a:pos x="263" y="14"/>
                    </a:cxn>
                    <a:cxn ang="0">
                      <a:pos x="291" y="56"/>
                    </a:cxn>
                    <a:cxn ang="0">
                      <a:pos x="298" y="99"/>
                    </a:cxn>
                    <a:cxn ang="0">
                      <a:pos x="312" y="120"/>
                    </a:cxn>
                    <a:cxn ang="0">
                      <a:pos x="319" y="170"/>
                    </a:cxn>
                    <a:cxn ang="0">
                      <a:pos x="334" y="205"/>
                    </a:cxn>
                    <a:cxn ang="0">
                      <a:pos x="341" y="262"/>
                    </a:cxn>
                    <a:cxn ang="0">
                      <a:pos x="355" y="312"/>
                    </a:cxn>
                    <a:cxn ang="0">
                      <a:pos x="362" y="382"/>
                    </a:cxn>
                    <a:cxn ang="0">
                      <a:pos x="376" y="432"/>
                    </a:cxn>
                    <a:cxn ang="0">
                      <a:pos x="383" y="510"/>
                    </a:cxn>
                    <a:cxn ang="0">
                      <a:pos x="397" y="574"/>
                    </a:cxn>
                    <a:cxn ang="0">
                      <a:pos x="404" y="659"/>
                    </a:cxn>
                    <a:cxn ang="0">
                      <a:pos x="419" y="715"/>
                    </a:cxn>
                    <a:cxn ang="0">
                      <a:pos x="426" y="815"/>
                    </a:cxn>
                    <a:cxn ang="0">
                      <a:pos x="440" y="871"/>
                    </a:cxn>
                    <a:cxn ang="0">
                      <a:pos x="447" y="963"/>
                    </a:cxn>
                    <a:cxn ang="0">
                      <a:pos x="461" y="1034"/>
                    </a:cxn>
                    <a:cxn ang="0">
                      <a:pos x="468" y="1133"/>
                    </a:cxn>
                    <a:cxn ang="0">
                      <a:pos x="482" y="1204"/>
                    </a:cxn>
                    <a:cxn ang="0">
                      <a:pos x="489" y="1304"/>
                    </a:cxn>
                  </a:cxnLst>
                  <a:rect l="0" t="0" r="r" b="b"/>
                  <a:pathLst>
                    <a:path w="497" h="1360">
                      <a:moveTo>
                        <a:pt x="0" y="1211"/>
                      </a:moveTo>
                      <a:lnTo>
                        <a:pt x="0" y="1162"/>
                      </a:lnTo>
                      <a:lnTo>
                        <a:pt x="7" y="1148"/>
                      </a:lnTo>
                      <a:lnTo>
                        <a:pt x="7" y="1098"/>
                      </a:lnTo>
                      <a:lnTo>
                        <a:pt x="15" y="1084"/>
                      </a:lnTo>
                      <a:lnTo>
                        <a:pt x="15" y="1048"/>
                      </a:lnTo>
                      <a:lnTo>
                        <a:pt x="22" y="1041"/>
                      </a:lnTo>
                      <a:lnTo>
                        <a:pt x="22" y="992"/>
                      </a:lnTo>
                      <a:lnTo>
                        <a:pt x="29" y="978"/>
                      </a:lnTo>
                      <a:lnTo>
                        <a:pt x="29" y="935"/>
                      </a:lnTo>
                      <a:lnTo>
                        <a:pt x="36" y="921"/>
                      </a:lnTo>
                      <a:lnTo>
                        <a:pt x="36" y="885"/>
                      </a:lnTo>
                      <a:lnTo>
                        <a:pt x="43" y="871"/>
                      </a:lnTo>
                      <a:lnTo>
                        <a:pt x="43" y="829"/>
                      </a:lnTo>
                      <a:lnTo>
                        <a:pt x="50" y="815"/>
                      </a:lnTo>
                      <a:lnTo>
                        <a:pt x="50" y="779"/>
                      </a:lnTo>
                      <a:lnTo>
                        <a:pt x="57" y="772"/>
                      </a:lnTo>
                      <a:lnTo>
                        <a:pt x="57" y="722"/>
                      </a:lnTo>
                      <a:lnTo>
                        <a:pt x="64" y="715"/>
                      </a:lnTo>
                      <a:lnTo>
                        <a:pt x="64" y="673"/>
                      </a:lnTo>
                      <a:lnTo>
                        <a:pt x="71" y="659"/>
                      </a:lnTo>
                      <a:lnTo>
                        <a:pt x="71" y="630"/>
                      </a:lnTo>
                      <a:lnTo>
                        <a:pt x="78" y="616"/>
                      </a:lnTo>
                      <a:lnTo>
                        <a:pt x="78" y="574"/>
                      </a:lnTo>
                      <a:lnTo>
                        <a:pt x="85" y="567"/>
                      </a:lnTo>
                      <a:lnTo>
                        <a:pt x="85" y="531"/>
                      </a:lnTo>
                      <a:lnTo>
                        <a:pt x="93" y="524"/>
                      </a:lnTo>
                      <a:lnTo>
                        <a:pt x="93" y="482"/>
                      </a:lnTo>
                      <a:lnTo>
                        <a:pt x="100" y="474"/>
                      </a:lnTo>
                      <a:lnTo>
                        <a:pt x="100" y="439"/>
                      </a:lnTo>
                      <a:lnTo>
                        <a:pt x="107" y="425"/>
                      </a:lnTo>
                      <a:lnTo>
                        <a:pt x="107" y="397"/>
                      </a:lnTo>
                      <a:lnTo>
                        <a:pt x="114" y="389"/>
                      </a:lnTo>
                      <a:lnTo>
                        <a:pt x="114" y="354"/>
                      </a:lnTo>
                      <a:lnTo>
                        <a:pt x="121" y="347"/>
                      </a:lnTo>
                      <a:lnTo>
                        <a:pt x="121" y="319"/>
                      </a:lnTo>
                      <a:lnTo>
                        <a:pt x="128" y="312"/>
                      </a:lnTo>
                      <a:lnTo>
                        <a:pt x="128" y="283"/>
                      </a:lnTo>
                      <a:lnTo>
                        <a:pt x="135" y="276"/>
                      </a:lnTo>
                      <a:lnTo>
                        <a:pt x="135" y="241"/>
                      </a:lnTo>
                      <a:lnTo>
                        <a:pt x="142" y="234"/>
                      </a:lnTo>
                      <a:lnTo>
                        <a:pt x="142" y="212"/>
                      </a:lnTo>
                      <a:lnTo>
                        <a:pt x="149" y="205"/>
                      </a:lnTo>
                      <a:lnTo>
                        <a:pt x="149" y="184"/>
                      </a:lnTo>
                      <a:lnTo>
                        <a:pt x="156" y="177"/>
                      </a:lnTo>
                      <a:lnTo>
                        <a:pt x="156" y="156"/>
                      </a:lnTo>
                      <a:lnTo>
                        <a:pt x="163" y="149"/>
                      </a:lnTo>
                      <a:lnTo>
                        <a:pt x="163" y="127"/>
                      </a:lnTo>
                      <a:lnTo>
                        <a:pt x="170" y="120"/>
                      </a:lnTo>
                      <a:lnTo>
                        <a:pt x="170" y="99"/>
                      </a:lnTo>
                      <a:lnTo>
                        <a:pt x="178" y="92"/>
                      </a:lnTo>
                      <a:lnTo>
                        <a:pt x="178" y="85"/>
                      </a:lnTo>
                      <a:lnTo>
                        <a:pt x="185" y="78"/>
                      </a:lnTo>
                      <a:lnTo>
                        <a:pt x="185" y="64"/>
                      </a:lnTo>
                      <a:lnTo>
                        <a:pt x="192" y="56"/>
                      </a:lnTo>
                      <a:lnTo>
                        <a:pt x="192" y="42"/>
                      </a:lnTo>
                      <a:lnTo>
                        <a:pt x="206" y="28"/>
                      </a:lnTo>
                      <a:lnTo>
                        <a:pt x="206" y="21"/>
                      </a:lnTo>
                      <a:lnTo>
                        <a:pt x="220" y="7"/>
                      </a:lnTo>
                      <a:lnTo>
                        <a:pt x="220" y="0"/>
                      </a:lnTo>
                      <a:lnTo>
                        <a:pt x="227" y="0"/>
                      </a:lnTo>
                      <a:lnTo>
                        <a:pt x="234" y="0"/>
                      </a:lnTo>
                      <a:lnTo>
                        <a:pt x="241" y="0"/>
                      </a:lnTo>
                      <a:lnTo>
                        <a:pt x="248" y="0"/>
                      </a:lnTo>
                      <a:lnTo>
                        <a:pt x="256" y="7"/>
                      </a:lnTo>
                      <a:lnTo>
                        <a:pt x="263" y="14"/>
                      </a:lnTo>
                      <a:lnTo>
                        <a:pt x="277" y="28"/>
                      </a:lnTo>
                      <a:lnTo>
                        <a:pt x="277" y="42"/>
                      </a:lnTo>
                      <a:lnTo>
                        <a:pt x="291" y="56"/>
                      </a:lnTo>
                      <a:lnTo>
                        <a:pt x="291" y="71"/>
                      </a:lnTo>
                      <a:lnTo>
                        <a:pt x="298" y="78"/>
                      </a:lnTo>
                      <a:lnTo>
                        <a:pt x="298" y="99"/>
                      </a:lnTo>
                      <a:lnTo>
                        <a:pt x="305" y="106"/>
                      </a:lnTo>
                      <a:lnTo>
                        <a:pt x="305" y="113"/>
                      </a:lnTo>
                      <a:lnTo>
                        <a:pt x="312" y="120"/>
                      </a:lnTo>
                      <a:lnTo>
                        <a:pt x="312" y="141"/>
                      </a:lnTo>
                      <a:lnTo>
                        <a:pt x="319" y="149"/>
                      </a:lnTo>
                      <a:lnTo>
                        <a:pt x="319" y="170"/>
                      </a:lnTo>
                      <a:lnTo>
                        <a:pt x="326" y="177"/>
                      </a:lnTo>
                      <a:lnTo>
                        <a:pt x="326" y="198"/>
                      </a:lnTo>
                      <a:lnTo>
                        <a:pt x="334" y="205"/>
                      </a:lnTo>
                      <a:lnTo>
                        <a:pt x="334" y="234"/>
                      </a:lnTo>
                      <a:lnTo>
                        <a:pt x="341" y="241"/>
                      </a:lnTo>
                      <a:lnTo>
                        <a:pt x="341" y="262"/>
                      </a:lnTo>
                      <a:lnTo>
                        <a:pt x="348" y="276"/>
                      </a:lnTo>
                      <a:lnTo>
                        <a:pt x="348" y="304"/>
                      </a:lnTo>
                      <a:lnTo>
                        <a:pt x="355" y="312"/>
                      </a:lnTo>
                      <a:lnTo>
                        <a:pt x="355" y="347"/>
                      </a:lnTo>
                      <a:lnTo>
                        <a:pt x="362" y="354"/>
                      </a:lnTo>
                      <a:lnTo>
                        <a:pt x="362" y="382"/>
                      </a:lnTo>
                      <a:lnTo>
                        <a:pt x="369" y="389"/>
                      </a:lnTo>
                      <a:lnTo>
                        <a:pt x="369" y="425"/>
                      </a:lnTo>
                      <a:lnTo>
                        <a:pt x="376" y="432"/>
                      </a:lnTo>
                      <a:lnTo>
                        <a:pt x="376" y="460"/>
                      </a:lnTo>
                      <a:lnTo>
                        <a:pt x="383" y="474"/>
                      </a:lnTo>
                      <a:lnTo>
                        <a:pt x="383" y="510"/>
                      </a:lnTo>
                      <a:lnTo>
                        <a:pt x="390" y="524"/>
                      </a:lnTo>
                      <a:lnTo>
                        <a:pt x="390" y="560"/>
                      </a:lnTo>
                      <a:lnTo>
                        <a:pt x="397" y="574"/>
                      </a:lnTo>
                      <a:lnTo>
                        <a:pt x="397" y="602"/>
                      </a:lnTo>
                      <a:lnTo>
                        <a:pt x="404" y="616"/>
                      </a:lnTo>
                      <a:lnTo>
                        <a:pt x="404" y="659"/>
                      </a:lnTo>
                      <a:lnTo>
                        <a:pt x="411" y="666"/>
                      </a:lnTo>
                      <a:lnTo>
                        <a:pt x="411" y="701"/>
                      </a:lnTo>
                      <a:lnTo>
                        <a:pt x="419" y="715"/>
                      </a:lnTo>
                      <a:lnTo>
                        <a:pt x="419" y="758"/>
                      </a:lnTo>
                      <a:lnTo>
                        <a:pt x="426" y="765"/>
                      </a:lnTo>
                      <a:lnTo>
                        <a:pt x="426" y="815"/>
                      </a:lnTo>
                      <a:lnTo>
                        <a:pt x="433" y="822"/>
                      </a:lnTo>
                      <a:lnTo>
                        <a:pt x="433" y="857"/>
                      </a:lnTo>
                      <a:lnTo>
                        <a:pt x="440" y="871"/>
                      </a:lnTo>
                      <a:lnTo>
                        <a:pt x="440" y="921"/>
                      </a:lnTo>
                      <a:lnTo>
                        <a:pt x="447" y="928"/>
                      </a:lnTo>
                      <a:lnTo>
                        <a:pt x="447" y="963"/>
                      </a:lnTo>
                      <a:lnTo>
                        <a:pt x="454" y="978"/>
                      </a:lnTo>
                      <a:lnTo>
                        <a:pt x="454" y="1027"/>
                      </a:lnTo>
                      <a:lnTo>
                        <a:pt x="461" y="1034"/>
                      </a:lnTo>
                      <a:lnTo>
                        <a:pt x="461" y="1084"/>
                      </a:lnTo>
                      <a:lnTo>
                        <a:pt x="468" y="1098"/>
                      </a:lnTo>
                      <a:lnTo>
                        <a:pt x="468" y="1133"/>
                      </a:lnTo>
                      <a:lnTo>
                        <a:pt x="475" y="1148"/>
                      </a:lnTo>
                      <a:lnTo>
                        <a:pt x="475" y="1197"/>
                      </a:lnTo>
                      <a:lnTo>
                        <a:pt x="482" y="1204"/>
                      </a:lnTo>
                      <a:lnTo>
                        <a:pt x="482" y="1240"/>
                      </a:lnTo>
                      <a:lnTo>
                        <a:pt x="489" y="1254"/>
                      </a:lnTo>
                      <a:lnTo>
                        <a:pt x="489" y="1304"/>
                      </a:lnTo>
                      <a:lnTo>
                        <a:pt x="497" y="1318"/>
                      </a:lnTo>
                      <a:lnTo>
                        <a:pt x="497" y="1360"/>
                      </a:lnTo>
                    </a:path>
                  </a:pathLst>
                </a:custGeom>
                <a:noFill/>
                <a:ln w="22225">
                  <a:solidFill>
                    <a:schemeClr val="tx1"/>
                  </a:solidFill>
                  <a:prstDash val="solid"/>
                  <a:round/>
                  <a:headEnd/>
                  <a:tailEnd/>
                </a:ln>
              </p:spPr>
              <p:txBody>
                <a:bodyPr>
                  <a:prstTxWarp prst="textNoShape">
                    <a:avLst/>
                  </a:prstTxWarp>
                </a:bodyPr>
                <a:lstStyle/>
                <a:p>
                  <a:endParaRPr lang="en-US"/>
                </a:p>
              </p:txBody>
            </p:sp>
            <p:sp>
              <p:nvSpPr>
                <p:cNvPr id="417823" name="Freeform 1055"/>
                <p:cNvSpPr>
                  <a:spLocks/>
                </p:cNvSpPr>
                <p:nvPr/>
              </p:nvSpPr>
              <p:spPr bwMode="auto">
                <a:xfrm>
                  <a:off x="797" y="3529"/>
                  <a:ext cx="202" cy="586"/>
                </a:xfrm>
                <a:custGeom>
                  <a:avLst/>
                  <a:gdLst/>
                  <a:ahLst/>
                  <a:cxnLst>
                    <a:cxn ang="0">
                      <a:pos x="7" y="418"/>
                    </a:cxn>
                    <a:cxn ang="0">
                      <a:pos x="21" y="489"/>
                    </a:cxn>
                    <a:cxn ang="0">
                      <a:pos x="28" y="581"/>
                    </a:cxn>
                    <a:cxn ang="0">
                      <a:pos x="42" y="652"/>
                    </a:cxn>
                    <a:cxn ang="0">
                      <a:pos x="49" y="744"/>
                    </a:cxn>
                    <a:cxn ang="0">
                      <a:pos x="63" y="808"/>
                    </a:cxn>
                    <a:cxn ang="0">
                      <a:pos x="70" y="885"/>
                    </a:cxn>
                    <a:cxn ang="0">
                      <a:pos x="85" y="935"/>
                    </a:cxn>
                    <a:cxn ang="0">
                      <a:pos x="92" y="1020"/>
                    </a:cxn>
                    <a:cxn ang="0">
                      <a:pos x="106" y="1070"/>
                    </a:cxn>
                    <a:cxn ang="0">
                      <a:pos x="113" y="1133"/>
                    </a:cxn>
                    <a:cxn ang="0">
                      <a:pos x="127" y="1176"/>
                    </a:cxn>
                    <a:cxn ang="0">
                      <a:pos x="134" y="1233"/>
                    </a:cxn>
                    <a:cxn ang="0">
                      <a:pos x="148" y="1275"/>
                    </a:cxn>
                    <a:cxn ang="0">
                      <a:pos x="155" y="1318"/>
                    </a:cxn>
                    <a:cxn ang="0">
                      <a:pos x="170" y="1346"/>
                    </a:cxn>
                    <a:cxn ang="0">
                      <a:pos x="177" y="1374"/>
                    </a:cxn>
                    <a:cxn ang="0">
                      <a:pos x="191" y="1403"/>
                    </a:cxn>
                    <a:cxn ang="0">
                      <a:pos x="205" y="1417"/>
                    </a:cxn>
                    <a:cxn ang="0">
                      <a:pos x="226" y="1424"/>
                    </a:cxn>
                    <a:cxn ang="0">
                      <a:pos x="248" y="1410"/>
                    </a:cxn>
                    <a:cxn ang="0">
                      <a:pos x="269" y="1381"/>
                    </a:cxn>
                    <a:cxn ang="0">
                      <a:pos x="283" y="1332"/>
                    </a:cxn>
                    <a:cxn ang="0">
                      <a:pos x="297" y="1304"/>
                    </a:cxn>
                    <a:cxn ang="0">
                      <a:pos x="304" y="1254"/>
                    </a:cxn>
                    <a:cxn ang="0">
                      <a:pos x="318" y="1226"/>
                    </a:cxn>
                    <a:cxn ang="0">
                      <a:pos x="326" y="1162"/>
                    </a:cxn>
                    <a:cxn ang="0">
                      <a:pos x="340" y="1119"/>
                    </a:cxn>
                    <a:cxn ang="0">
                      <a:pos x="347" y="1056"/>
                    </a:cxn>
                    <a:cxn ang="0">
                      <a:pos x="361" y="999"/>
                    </a:cxn>
                    <a:cxn ang="0">
                      <a:pos x="368" y="921"/>
                    </a:cxn>
                    <a:cxn ang="0">
                      <a:pos x="382" y="864"/>
                    </a:cxn>
                    <a:cxn ang="0">
                      <a:pos x="389" y="779"/>
                    </a:cxn>
                    <a:cxn ang="0">
                      <a:pos x="404" y="715"/>
                    </a:cxn>
                    <a:cxn ang="0">
                      <a:pos x="411" y="623"/>
                    </a:cxn>
                    <a:cxn ang="0">
                      <a:pos x="425" y="552"/>
                    </a:cxn>
                    <a:cxn ang="0">
                      <a:pos x="432" y="460"/>
                    </a:cxn>
                    <a:cxn ang="0">
                      <a:pos x="446" y="404"/>
                    </a:cxn>
                    <a:cxn ang="0">
                      <a:pos x="453" y="290"/>
                    </a:cxn>
                    <a:cxn ang="0">
                      <a:pos x="467" y="234"/>
                    </a:cxn>
                    <a:cxn ang="0">
                      <a:pos x="474" y="134"/>
                    </a:cxn>
                    <a:cxn ang="0">
                      <a:pos x="489" y="64"/>
                    </a:cxn>
                  </a:cxnLst>
                  <a:rect l="0" t="0" r="r" b="b"/>
                  <a:pathLst>
                    <a:path w="496" h="1424">
                      <a:moveTo>
                        <a:pt x="0" y="368"/>
                      </a:moveTo>
                      <a:lnTo>
                        <a:pt x="7" y="382"/>
                      </a:lnTo>
                      <a:lnTo>
                        <a:pt x="7" y="418"/>
                      </a:lnTo>
                      <a:lnTo>
                        <a:pt x="14" y="432"/>
                      </a:lnTo>
                      <a:lnTo>
                        <a:pt x="14" y="482"/>
                      </a:lnTo>
                      <a:lnTo>
                        <a:pt x="21" y="489"/>
                      </a:lnTo>
                      <a:lnTo>
                        <a:pt x="21" y="538"/>
                      </a:lnTo>
                      <a:lnTo>
                        <a:pt x="28" y="545"/>
                      </a:lnTo>
                      <a:lnTo>
                        <a:pt x="28" y="581"/>
                      </a:lnTo>
                      <a:lnTo>
                        <a:pt x="35" y="595"/>
                      </a:lnTo>
                      <a:lnTo>
                        <a:pt x="35" y="637"/>
                      </a:lnTo>
                      <a:lnTo>
                        <a:pt x="42" y="652"/>
                      </a:lnTo>
                      <a:lnTo>
                        <a:pt x="42" y="687"/>
                      </a:lnTo>
                      <a:lnTo>
                        <a:pt x="49" y="694"/>
                      </a:lnTo>
                      <a:lnTo>
                        <a:pt x="49" y="744"/>
                      </a:lnTo>
                      <a:lnTo>
                        <a:pt x="56" y="751"/>
                      </a:lnTo>
                      <a:lnTo>
                        <a:pt x="56" y="793"/>
                      </a:lnTo>
                      <a:lnTo>
                        <a:pt x="63" y="808"/>
                      </a:lnTo>
                      <a:lnTo>
                        <a:pt x="63" y="836"/>
                      </a:lnTo>
                      <a:lnTo>
                        <a:pt x="70" y="850"/>
                      </a:lnTo>
                      <a:lnTo>
                        <a:pt x="70" y="885"/>
                      </a:lnTo>
                      <a:lnTo>
                        <a:pt x="77" y="900"/>
                      </a:lnTo>
                      <a:lnTo>
                        <a:pt x="77" y="928"/>
                      </a:lnTo>
                      <a:lnTo>
                        <a:pt x="85" y="935"/>
                      </a:lnTo>
                      <a:lnTo>
                        <a:pt x="85" y="978"/>
                      </a:lnTo>
                      <a:lnTo>
                        <a:pt x="92" y="985"/>
                      </a:lnTo>
                      <a:lnTo>
                        <a:pt x="92" y="1020"/>
                      </a:lnTo>
                      <a:lnTo>
                        <a:pt x="99" y="1034"/>
                      </a:lnTo>
                      <a:lnTo>
                        <a:pt x="99" y="1056"/>
                      </a:lnTo>
                      <a:lnTo>
                        <a:pt x="106" y="1070"/>
                      </a:lnTo>
                      <a:lnTo>
                        <a:pt x="106" y="1098"/>
                      </a:lnTo>
                      <a:lnTo>
                        <a:pt x="113" y="1112"/>
                      </a:lnTo>
                      <a:lnTo>
                        <a:pt x="113" y="1133"/>
                      </a:lnTo>
                      <a:lnTo>
                        <a:pt x="120" y="1141"/>
                      </a:lnTo>
                      <a:lnTo>
                        <a:pt x="120" y="1169"/>
                      </a:lnTo>
                      <a:lnTo>
                        <a:pt x="127" y="1176"/>
                      </a:lnTo>
                      <a:lnTo>
                        <a:pt x="127" y="1204"/>
                      </a:lnTo>
                      <a:lnTo>
                        <a:pt x="134" y="1211"/>
                      </a:lnTo>
                      <a:lnTo>
                        <a:pt x="134" y="1233"/>
                      </a:lnTo>
                      <a:lnTo>
                        <a:pt x="141" y="1240"/>
                      </a:lnTo>
                      <a:lnTo>
                        <a:pt x="141" y="1268"/>
                      </a:lnTo>
                      <a:lnTo>
                        <a:pt x="148" y="1275"/>
                      </a:lnTo>
                      <a:lnTo>
                        <a:pt x="148" y="1289"/>
                      </a:lnTo>
                      <a:lnTo>
                        <a:pt x="155" y="1296"/>
                      </a:lnTo>
                      <a:lnTo>
                        <a:pt x="155" y="1318"/>
                      </a:lnTo>
                      <a:lnTo>
                        <a:pt x="163" y="1325"/>
                      </a:lnTo>
                      <a:lnTo>
                        <a:pt x="163" y="1339"/>
                      </a:lnTo>
                      <a:lnTo>
                        <a:pt x="170" y="1346"/>
                      </a:lnTo>
                      <a:lnTo>
                        <a:pt x="170" y="1360"/>
                      </a:lnTo>
                      <a:lnTo>
                        <a:pt x="177" y="1367"/>
                      </a:lnTo>
                      <a:lnTo>
                        <a:pt x="177" y="1374"/>
                      </a:lnTo>
                      <a:lnTo>
                        <a:pt x="184" y="1381"/>
                      </a:lnTo>
                      <a:lnTo>
                        <a:pt x="184" y="1396"/>
                      </a:lnTo>
                      <a:lnTo>
                        <a:pt x="191" y="1403"/>
                      </a:lnTo>
                      <a:lnTo>
                        <a:pt x="205" y="1417"/>
                      </a:lnTo>
                      <a:lnTo>
                        <a:pt x="198" y="1417"/>
                      </a:lnTo>
                      <a:lnTo>
                        <a:pt x="205" y="1417"/>
                      </a:lnTo>
                      <a:lnTo>
                        <a:pt x="212" y="1424"/>
                      </a:lnTo>
                      <a:lnTo>
                        <a:pt x="219" y="1424"/>
                      </a:lnTo>
                      <a:lnTo>
                        <a:pt x="226" y="1424"/>
                      </a:lnTo>
                      <a:lnTo>
                        <a:pt x="233" y="1424"/>
                      </a:lnTo>
                      <a:lnTo>
                        <a:pt x="240" y="1417"/>
                      </a:lnTo>
                      <a:lnTo>
                        <a:pt x="248" y="1410"/>
                      </a:lnTo>
                      <a:lnTo>
                        <a:pt x="262" y="1396"/>
                      </a:lnTo>
                      <a:lnTo>
                        <a:pt x="262" y="1389"/>
                      </a:lnTo>
                      <a:lnTo>
                        <a:pt x="269" y="1381"/>
                      </a:lnTo>
                      <a:lnTo>
                        <a:pt x="269" y="1367"/>
                      </a:lnTo>
                      <a:lnTo>
                        <a:pt x="283" y="1353"/>
                      </a:lnTo>
                      <a:lnTo>
                        <a:pt x="283" y="1332"/>
                      </a:lnTo>
                      <a:lnTo>
                        <a:pt x="290" y="1325"/>
                      </a:lnTo>
                      <a:lnTo>
                        <a:pt x="290" y="1311"/>
                      </a:lnTo>
                      <a:lnTo>
                        <a:pt x="297" y="1304"/>
                      </a:lnTo>
                      <a:lnTo>
                        <a:pt x="297" y="1289"/>
                      </a:lnTo>
                      <a:lnTo>
                        <a:pt x="304" y="1282"/>
                      </a:lnTo>
                      <a:lnTo>
                        <a:pt x="304" y="1254"/>
                      </a:lnTo>
                      <a:lnTo>
                        <a:pt x="311" y="1247"/>
                      </a:lnTo>
                      <a:lnTo>
                        <a:pt x="311" y="1233"/>
                      </a:lnTo>
                      <a:lnTo>
                        <a:pt x="318" y="1226"/>
                      </a:lnTo>
                      <a:lnTo>
                        <a:pt x="318" y="1197"/>
                      </a:lnTo>
                      <a:lnTo>
                        <a:pt x="326" y="1190"/>
                      </a:lnTo>
                      <a:lnTo>
                        <a:pt x="326" y="1162"/>
                      </a:lnTo>
                      <a:lnTo>
                        <a:pt x="333" y="1155"/>
                      </a:lnTo>
                      <a:lnTo>
                        <a:pt x="333" y="1126"/>
                      </a:lnTo>
                      <a:lnTo>
                        <a:pt x="340" y="1119"/>
                      </a:lnTo>
                      <a:lnTo>
                        <a:pt x="340" y="1091"/>
                      </a:lnTo>
                      <a:lnTo>
                        <a:pt x="347" y="1077"/>
                      </a:lnTo>
                      <a:lnTo>
                        <a:pt x="347" y="1056"/>
                      </a:lnTo>
                      <a:lnTo>
                        <a:pt x="354" y="1041"/>
                      </a:lnTo>
                      <a:lnTo>
                        <a:pt x="354" y="1006"/>
                      </a:lnTo>
                      <a:lnTo>
                        <a:pt x="361" y="999"/>
                      </a:lnTo>
                      <a:lnTo>
                        <a:pt x="361" y="963"/>
                      </a:lnTo>
                      <a:lnTo>
                        <a:pt x="368" y="949"/>
                      </a:lnTo>
                      <a:lnTo>
                        <a:pt x="368" y="921"/>
                      </a:lnTo>
                      <a:lnTo>
                        <a:pt x="375" y="914"/>
                      </a:lnTo>
                      <a:lnTo>
                        <a:pt x="375" y="871"/>
                      </a:lnTo>
                      <a:lnTo>
                        <a:pt x="382" y="864"/>
                      </a:lnTo>
                      <a:lnTo>
                        <a:pt x="382" y="822"/>
                      </a:lnTo>
                      <a:lnTo>
                        <a:pt x="389" y="808"/>
                      </a:lnTo>
                      <a:lnTo>
                        <a:pt x="389" y="779"/>
                      </a:lnTo>
                      <a:lnTo>
                        <a:pt x="396" y="765"/>
                      </a:lnTo>
                      <a:lnTo>
                        <a:pt x="396" y="722"/>
                      </a:lnTo>
                      <a:lnTo>
                        <a:pt x="404" y="715"/>
                      </a:lnTo>
                      <a:lnTo>
                        <a:pt x="404" y="680"/>
                      </a:lnTo>
                      <a:lnTo>
                        <a:pt x="411" y="666"/>
                      </a:lnTo>
                      <a:lnTo>
                        <a:pt x="411" y="623"/>
                      </a:lnTo>
                      <a:lnTo>
                        <a:pt x="418" y="609"/>
                      </a:lnTo>
                      <a:lnTo>
                        <a:pt x="418" y="567"/>
                      </a:lnTo>
                      <a:lnTo>
                        <a:pt x="425" y="552"/>
                      </a:lnTo>
                      <a:lnTo>
                        <a:pt x="425" y="517"/>
                      </a:lnTo>
                      <a:lnTo>
                        <a:pt x="432" y="510"/>
                      </a:lnTo>
                      <a:lnTo>
                        <a:pt x="432" y="460"/>
                      </a:lnTo>
                      <a:lnTo>
                        <a:pt x="439" y="446"/>
                      </a:lnTo>
                      <a:lnTo>
                        <a:pt x="439" y="411"/>
                      </a:lnTo>
                      <a:lnTo>
                        <a:pt x="446" y="404"/>
                      </a:lnTo>
                      <a:lnTo>
                        <a:pt x="446" y="354"/>
                      </a:lnTo>
                      <a:lnTo>
                        <a:pt x="453" y="340"/>
                      </a:lnTo>
                      <a:lnTo>
                        <a:pt x="453" y="290"/>
                      </a:lnTo>
                      <a:lnTo>
                        <a:pt x="460" y="283"/>
                      </a:lnTo>
                      <a:lnTo>
                        <a:pt x="460" y="241"/>
                      </a:lnTo>
                      <a:lnTo>
                        <a:pt x="467" y="234"/>
                      </a:lnTo>
                      <a:lnTo>
                        <a:pt x="467" y="184"/>
                      </a:lnTo>
                      <a:lnTo>
                        <a:pt x="474" y="170"/>
                      </a:lnTo>
                      <a:lnTo>
                        <a:pt x="474" y="134"/>
                      </a:lnTo>
                      <a:lnTo>
                        <a:pt x="481" y="120"/>
                      </a:lnTo>
                      <a:lnTo>
                        <a:pt x="481" y="78"/>
                      </a:lnTo>
                      <a:lnTo>
                        <a:pt x="489" y="64"/>
                      </a:lnTo>
                      <a:lnTo>
                        <a:pt x="489" y="14"/>
                      </a:lnTo>
                      <a:lnTo>
                        <a:pt x="496" y="0"/>
                      </a:lnTo>
                    </a:path>
                  </a:pathLst>
                </a:custGeom>
                <a:noFill/>
                <a:ln w="22225">
                  <a:solidFill>
                    <a:schemeClr val="tx1"/>
                  </a:solidFill>
                  <a:prstDash val="solid"/>
                  <a:round/>
                  <a:headEnd/>
                  <a:tailEnd/>
                </a:ln>
              </p:spPr>
              <p:txBody>
                <a:bodyPr>
                  <a:prstTxWarp prst="textNoShape">
                    <a:avLst/>
                  </a:prstTxWarp>
                </a:bodyPr>
                <a:lstStyle/>
                <a:p>
                  <a:endParaRPr lang="en-US"/>
                </a:p>
              </p:txBody>
            </p:sp>
            <p:sp>
              <p:nvSpPr>
                <p:cNvPr id="417824" name="Freeform 1056"/>
                <p:cNvSpPr>
                  <a:spLocks/>
                </p:cNvSpPr>
                <p:nvPr/>
              </p:nvSpPr>
              <p:spPr bwMode="auto">
                <a:xfrm>
                  <a:off x="999" y="3121"/>
                  <a:ext cx="201" cy="624"/>
                </a:xfrm>
                <a:custGeom>
                  <a:avLst/>
                  <a:gdLst/>
                  <a:ahLst/>
                  <a:cxnLst>
                    <a:cxn ang="0">
                      <a:pos x="7" y="949"/>
                    </a:cxn>
                    <a:cxn ang="0">
                      <a:pos x="14" y="850"/>
                    </a:cxn>
                    <a:cxn ang="0">
                      <a:pos x="28" y="786"/>
                    </a:cxn>
                    <a:cxn ang="0">
                      <a:pos x="35" y="694"/>
                    </a:cxn>
                    <a:cxn ang="0">
                      <a:pos x="49" y="630"/>
                    </a:cxn>
                    <a:cxn ang="0">
                      <a:pos x="56" y="545"/>
                    </a:cxn>
                    <a:cxn ang="0">
                      <a:pos x="71" y="489"/>
                    </a:cxn>
                    <a:cxn ang="0">
                      <a:pos x="78" y="411"/>
                    </a:cxn>
                    <a:cxn ang="0">
                      <a:pos x="92" y="361"/>
                    </a:cxn>
                    <a:cxn ang="0">
                      <a:pos x="99" y="290"/>
                    </a:cxn>
                    <a:cxn ang="0">
                      <a:pos x="113" y="255"/>
                    </a:cxn>
                    <a:cxn ang="0">
                      <a:pos x="120" y="191"/>
                    </a:cxn>
                    <a:cxn ang="0">
                      <a:pos x="134" y="156"/>
                    </a:cxn>
                    <a:cxn ang="0">
                      <a:pos x="141" y="113"/>
                    </a:cxn>
                    <a:cxn ang="0">
                      <a:pos x="156" y="85"/>
                    </a:cxn>
                    <a:cxn ang="0">
                      <a:pos x="163" y="49"/>
                    </a:cxn>
                    <a:cxn ang="0">
                      <a:pos x="184" y="14"/>
                    </a:cxn>
                    <a:cxn ang="0">
                      <a:pos x="205" y="0"/>
                    </a:cxn>
                    <a:cxn ang="0">
                      <a:pos x="226" y="7"/>
                    </a:cxn>
                    <a:cxn ang="0">
                      <a:pos x="248" y="28"/>
                    </a:cxn>
                    <a:cxn ang="0">
                      <a:pos x="262" y="71"/>
                    </a:cxn>
                    <a:cxn ang="0">
                      <a:pos x="276" y="92"/>
                    </a:cxn>
                    <a:cxn ang="0">
                      <a:pos x="283" y="134"/>
                    </a:cxn>
                    <a:cxn ang="0">
                      <a:pos x="297" y="170"/>
                    </a:cxn>
                    <a:cxn ang="0">
                      <a:pos x="304" y="219"/>
                    </a:cxn>
                    <a:cxn ang="0">
                      <a:pos x="319" y="262"/>
                    </a:cxn>
                    <a:cxn ang="0">
                      <a:pos x="326" y="326"/>
                    </a:cxn>
                    <a:cxn ang="0">
                      <a:pos x="340" y="375"/>
                    </a:cxn>
                    <a:cxn ang="0">
                      <a:pos x="347" y="453"/>
                    </a:cxn>
                    <a:cxn ang="0">
                      <a:pos x="361" y="510"/>
                    </a:cxn>
                    <a:cxn ang="0">
                      <a:pos x="368" y="588"/>
                    </a:cxn>
                    <a:cxn ang="0">
                      <a:pos x="382" y="652"/>
                    </a:cxn>
                    <a:cxn ang="0">
                      <a:pos x="389" y="744"/>
                    </a:cxn>
                    <a:cxn ang="0">
                      <a:pos x="404" y="800"/>
                    </a:cxn>
                    <a:cxn ang="0">
                      <a:pos x="411" y="900"/>
                    </a:cxn>
                    <a:cxn ang="0">
                      <a:pos x="425" y="963"/>
                    </a:cxn>
                    <a:cxn ang="0">
                      <a:pos x="432" y="1056"/>
                    </a:cxn>
                    <a:cxn ang="0">
                      <a:pos x="446" y="1126"/>
                    </a:cxn>
                    <a:cxn ang="0">
                      <a:pos x="453" y="1226"/>
                    </a:cxn>
                    <a:cxn ang="0">
                      <a:pos x="467" y="1296"/>
                    </a:cxn>
                    <a:cxn ang="0">
                      <a:pos x="475" y="1396"/>
                    </a:cxn>
                    <a:cxn ang="0">
                      <a:pos x="489" y="1466"/>
                    </a:cxn>
                  </a:cxnLst>
                  <a:rect l="0" t="0" r="r" b="b"/>
                  <a:pathLst>
                    <a:path w="496" h="1516">
                      <a:moveTo>
                        <a:pt x="0" y="992"/>
                      </a:moveTo>
                      <a:lnTo>
                        <a:pt x="0" y="956"/>
                      </a:lnTo>
                      <a:lnTo>
                        <a:pt x="7" y="949"/>
                      </a:lnTo>
                      <a:lnTo>
                        <a:pt x="7" y="900"/>
                      </a:lnTo>
                      <a:lnTo>
                        <a:pt x="14" y="885"/>
                      </a:lnTo>
                      <a:lnTo>
                        <a:pt x="14" y="850"/>
                      </a:lnTo>
                      <a:lnTo>
                        <a:pt x="21" y="843"/>
                      </a:lnTo>
                      <a:lnTo>
                        <a:pt x="21" y="793"/>
                      </a:lnTo>
                      <a:lnTo>
                        <a:pt x="28" y="786"/>
                      </a:lnTo>
                      <a:lnTo>
                        <a:pt x="28" y="737"/>
                      </a:lnTo>
                      <a:lnTo>
                        <a:pt x="35" y="730"/>
                      </a:lnTo>
                      <a:lnTo>
                        <a:pt x="35" y="694"/>
                      </a:lnTo>
                      <a:lnTo>
                        <a:pt x="42" y="687"/>
                      </a:lnTo>
                      <a:lnTo>
                        <a:pt x="42" y="645"/>
                      </a:lnTo>
                      <a:lnTo>
                        <a:pt x="49" y="630"/>
                      </a:lnTo>
                      <a:lnTo>
                        <a:pt x="49" y="588"/>
                      </a:lnTo>
                      <a:lnTo>
                        <a:pt x="56" y="581"/>
                      </a:lnTo>
                      <a:lnTo>
                        <a:pt x="56" y="545"/>
                      </a:lnTo>
                      <a:lnTo>
                        <a:pt x="63" y="538"/>
                      </a:lnTo>
                      <a:lnTo>
                        <a:pt x="63" y="496"/>
                      </a:lnTo>
                      <a:lnTo>
                        <a:pt x="71" y="489"/>
                      </a:lnTo>
                      <a:lnTo>
                        <a:pt x="71" y="460"/>
                      </a:lnTo>
                      <a:lnTo>
                        <a:pt x="78" y="446"/>
                      </a:lnTo>
                      <a:lnTo>
                        <a:pt x="78" y="411"/>
                      </a:lnTo>
                      <a:lnTo>
                        <a:pt x="85" y="404"/>
                      </a:lnTo>
                      <a:lnTo>
                        <a:pt x="85" y="368"/>
                      </a:lnTo>
                      <a:lnTo>
                        <a:pt x="92" y="361"/>
                      </a:lnTo>
                      <a:lnTo>
                        <a:pt x="92" y="333"/>
                      </a:lnTo>
                      <a:lnTo>
                        <a:pt x="99" y="326"/>
                      </a:lnTo>
                      <a:lnTo>
                        <a:pt x="99" y="290"/>
                      </a:lnTo>
                      <a:lnTo>
                        <a:pt x="106" y="283"/>
                      </a:lnTo>
                      <a:lnTo>
                        <a:pt x="106" y="262"/>
                      </a:lnTo>
                      <a:lnTo>
                        <a:pt x="113" y="255"/>
                      </a:lnTo>
                      <a:lnTo>
                        <a:pt x="113" y="226"/>
                      </a:lnTo>
                      <a:lnTo>
                        <a:pt x="120" y="219"/>
                      </a:lnTo>
                      <a:lnTo>
                        <a:pt x="120" y="191"/>
                      </a:lnTo>
                      <a:lnTo>
                        <a:pt x="127" y="184"/>
                      </a:lnTo>
                      <a:lnTo>
                        <a:pt x="127" y="163"/>
                      </a:lnTo>
                      <a:lnTo>
                        <a:pt x="134" y="156"/>
                      </a:lnTo>
                      <a:lnTo>
                        <a:pt x="134" y="134"/>
                      </a:lnTo>
                      <a:lnTo>
                        <a:pt x="141" y="127"/>
                      </a:lnTo>
                      <a:lnTo>
                        <a:pt x="141" y="113"/>
                      </a:lnTo>
                      <a:lnTo>
                        <a:pt x="148" y="106"/>
                      </a:lnTo>
                      <a:lnTo>
                        <a:pt x="148" y="92"/>
                      </a:lnTo>
                      <a:lnTo>
                        <a:pt x="156" y="85"/>
                      </a:lnTo>
                      <a:lnTo>
                        <a:pt x="156" y="71"/>
                      </a:lnTo>
                      <a:lnTo>
                        <a:pt x="163" y="64"/>
                      </a:lnTo>
                      <a:lnTo>
                        <a:pt x="163" y="49"/>
                      </a:lnTo>
                      <a:lnTo>
                        <a:pt x="177" y="35"/>
                      </a:lnTo>
                      <a:lnTo>
                        <a:pt x="177" y="21"/>
                      </a:lnTo>
                      <a:lnTo>
                        <a:pt x="184" y="14"/>
                      </a:lnTo>
                      <a:lnTo>
                        <a:pt x="191" y="7"/>
                      </a:lnTo>
                      <a:lnTo>
                        <a:pt x="198" y="0"/>
                      </a:lnTo>
                      <a:lnTo>
                        <a:pt x="205" y="0"/>
                      </a:lnTo>
                      <a:lnTo>
                        <a:pt x="212" y="0"/>
                      </a:lnTo>
                      <a:lnTo>
                        <a:pt x="219" y="0"/>
                      </a:lnTo>
                      <a:lnTo>
                        <a:pt x="226" y="7"/>
                      </a:lnTo>
                      <a:lnTo>
                        <a:pt x="234" y="14"/>
                      </a:lnTo>
                      <a:lnTo>
                        <a:pt x="241" y="21"/>
                      </a:lnTo>
                      <a:lnTo>
                        <a:pt x="248" y="28"/>
                      </a:lnTo>
                      <a:lnTo>
                        <a:pt x="248" y="35"/>
                      </a:lnTo>
                      <a:lnTo>
                        <a:pt x="262" y="49"/>
                      </a:lnTo>
                      <a:lnTo>
                        <a:pt x="262" y="71"/>
                      </a:lnTo>
                      <a:lnTo>
                        <a:pt x="269" y="78"/>
                      </a:lnTo>
                      <a:lnTo>
                        <a:pt x="269" y="85"/>
                      </a:lnTo>
                      <a:lnTo>
                        <a:pt x="276" y="92"/>
                      </a:lnTo>
                      <a:lnTo>
                        <a:pt x="276" y="106"/>
                      </a:lnTo>
                      <a:lnTo>
                        <a:pt x="283" y="113"/>
                      </a:lnTo>
                      <a:lnTo>
                        <a:pt x="283" y="134"/>
                      </a:lnTo>
                      <a:lnTo>
                        <a:pt x="290" y="141"/>
                      </a:lnTo>
                      <a:lnTo>
                        <a:pt x="290" y="163"/>
                      </a:lnTo>
                      <a:lnTo>
                        <a:pt x="297" y="170"/>
                      </a:lnTo>
                      <a:lnTo>
                        <a:pt x="297" y="191"/>
                      </a:lnTo>
                      <a:lnTo>
                        <a:pt x="304" y="198"/>
                      </a:lnTo>
                      <a:lnTo>
                        <a:pt x="304" y="219"/>
                      </a:lnTo>
                      <a:lnTo>
                        <a:pt x="311" y="226"/>
                      </a:lnTo>
                      <a:lnTo>
                        <a:pt x="311" y="255"/>
                      </a:lnTo>
                      <a:lnTo>
                        <a:pt x="319" y="262"/>
                      </a:lnTo>
                      <a:lnTo>
                        <a:pt x="319" y="290"/>
                      </a:lnTo>
                      <a:lnTo>
                        <a:pt x="326" y="304"/>
                      </a:lnTo>
                      <a:lnTo>
                        <a:pt x="326" y="326"/>
                      </a:lnTo>
                      <a:lnTo>
                        <a:pt x="333" y="333"/>
                      </a:lnTo>
                      <a:lnTo>
                        <a:pt x="333" y="368"/>
                      </a:lnTo>
                      <a:lnTo>
                        <a:pt x="340" y="375"/>
                      </a:lnTo>
                      <a:lnTo>
                        <a:pt x="340" y="404"/>
                      </a:lnTo>
                      <a:lnTo>
                        <a:pt x="347" y="411"/>
                      </a:lnTo>
                      <a:lnTo>
                        <a:pt x="347" y="453"/>
                      </a:lnTo>
                      <a:lnTo>
                        <a:pt x="354" y="460"/>
                      </a:lnTo>
                      <a:lnTo>
                        <a:pt x="354" y="496"/>
                      </a:lnTo>
                      <a:lnTo>
                        <a:pt x="361" y="510"/>
                      </a:lnTo>
                      <a:lnTo>
                        <a:pt x="361" y="538"/>
                      </a:lnTo>
                      <a:lnTo>
                        <a:pt x="368" y="552"/>
                      </a:lnTo>
                      <a:lnTo>
                        <a:pt x="368" y="588"/>
                      </a:lnTo>
                      <a:lnTo>
                        <a:pt x="375" y="602"/>
                      </a:lnTo>
                      <a:lnTo>
                        <a:pt x="375" y="645"/>
                      </a:lnTo>
                      <a:lnTo>
                        <a:pt x="382" y="652"/>
                      </a:lnTo>
                      <a:lnTo>
                        <a:pt x="382" y="687"/>
                      </a:lnTo>
                      <a:lnTo>
                        <a:pt x="389" y="694"/>
                      </a:lnTo>
                      <a:lnTo>
                        <a:pt x="389" y="744"/>
                      </a:lnTo>
                      <a:lnTo>
                        <a:pt x="397" y="751"/>
                      </a:lnTo>
                      <a:lnTo>
                        <a:pt x="397" y="786"/>
                      </a:lnTo>
                      <a:lnTo>
                        <a:pt x="404" y="800"/>
                      </a:lnTo>
                      <a:lnTo>
                        <a:pt x="404" y="843"/>
                      </a:lnTo>
                      <a:lnTo>
                        <a:pt x="411" y="857"/>
                      </a:lnTo>
                      <a:lnTo>
                        <a:pt x="411" y="900"/>
                      </a:lnTo>
                      <a:lnTo>
                        <a:pt x="418" y="914"/>
                      </a:lnTo>
                      <a:lnTo>
                        <a:pt x="418" y="949"/>
                      </a:lnTo>
                      <a:lnTo>
                        <a:pt x="425" y="963"/>
                      </a:lnTo>
                      <a:lnTo>
                        <a:pt x="425" y="1006"/>
                      </a:lnTo>
                      <a:lnTo>
                        <a:pt x="432" y="1020"/>
                      </a:lnTo>
                      <a:lnTo>
                        <a:pt x="432" y="1056"/>
                      </a:lnTo>
                      <a:lnTo>
                        <a:pt x="439" y="1070"/>
                      </a:lnTo>
                      <a:lnTo>
                        <a:pt x="439" y="1119"/>
                      </a:lnTo>
                      <a:lnTo>
                        <a:pt x="446" y="1126"/>
                      </a:lnTo>
                      <a:lnTo>
                        <a:pt x="446" y="1176"/>
                      </a:lnTo>
                      <a:lnTo>
                        <a:pt x="453" y="1190"/>
                      </a:lnTo>
                      <a:lnTo>
                        <a:pt x="453" y="1226"/>
                      </a:lnTo>
                      <a:lnTo>
                        <a:pt x="460" y="1240"/>
                      </a:lnTo>
                      <a:lnTo>
                        <a:pt x="460" y="1289"/>
                      </a:lnTo>
                      <a:lnTo>
                        <a:pt x="467" y="1296"/>
                      </a:lnTo>
                      <a:lnTo>
                        <a:pt x="467" y="1332"/>
                      </a:lnTo>
                      <a:lnTo>
                        <a:pt x="475" y="1346"/>
                      </a:lnTo>
                      <a:lnTo>
                        <a:pt x="475" y="1396"/>
                      </a:lnTo>
                      <a:lnTo>
                        <a:pt x="482" y="1410"/>
                      </a:lnTo>
                      <a:lnTo>
                        <a:pt x="482" y="1452"/>
                      </a:lnTo>
                      <a:lnTo>
                        <a:pt x="489" y="1466"/>
                      </a:lnTo>
                      <a:lnTo>
                        <a:pt x="489" y="1502"/>
                      </a:lnTo>
                      <a:lnTo>
                        <a:pt x="496" y="1516"/>
                      </a:lnTo>
                    </a:path>
                  </a:pathLst>
                </a:custGeom>
                <a:noFill/>
                <a:ln w="22225">
                  <a:solidFill>
                    <a:schemeClr val="tx1"/>
                  </a:solidFill>
                  <a:prstDash val="solid"/>
                  <a:round/>
                  <a:headEnd/>
                  <a:tailEnd/>
                </a:ln>
              </p:spPr>
              <p:txBody>
                <a:bodyPr>
                  <a:prstTxWarp prst="textNoShape">
                    <a:avLst/>
                  </a:prstTxWarp>
                </a:bodyPr>
                <a:lstStyle/>
                <a:p>
                  <a:endParaRPr lang="en-US"/>
                </a:p>
              </p:txBody>
            </p:sp>
            <p:sp>
              <p:nvSpPr>
                <p:cNvPr id="417825" name="Freeform 1057"/>
                <p:cNvSpPr>
                  <a:spLocks/>
                </p:cNvSpPr>
                <p:nvPr/>
              </p:nvSpPr>
              <p:spPr bwMode="auto">
                <a:xfrm>
                  <a:off x="1200" y="3450"/>
                  <a:ext cx="201" cy="665"/>
                </a:xfrm>
                <a:custGeom>
                  <a:avLst/>
                  <a:gdLst/>
                  <a:ahLst/>
                  <a:cxnLst>
                    <a:cxn ang="0">
                      <a:pos x="7" y="773"/>
                    </a:cxn>
                    <a:cxn ang="0">
                      <a:pos x="14" y="865"/>
                    </a:cxn>
                    <a:cxn ang="0">
                      <a:pos x="28" y="929"/>
                    </a:cxn>
                    <a:cxn ang="0">
                      <a:pos x="35" y="1014"/>
                    </a:cxn>
                    <a:cxn ang="0">
                      <a:pos x="49" y="1070"/>
                    </a:cxn>
                    <a:cxn ang="0">
                      <a:pos x="56" y="1155"/>
                    </a:cxn>
                    <a:cxn ang="0">
                      <a:pos x="71" y="1205"/>
                    </a:cxn>
                    <a:cxn ang="0">
                      <a:pos x="78" y="1283"/>
                    </a:cxn>
                    <a:cxn ang="0">
                      <a:pos x="92" y="1325"/>
                    </a:cxn>
                    <a:cxn ang="0">
                      <a:pos x="99" y="1382"/>
                    </a:cxn>
                    <a:cxn ang="0">
                      <a:pos x="113" y="1425"/>
                    </a:cxn>
                    <a:cxn ang="0">
                      <a:pos x="120" y="1474"/>
                    </a:cxn>
                    <a:cxn ang="0">
                      <a:pos x="134" y="1510"/>
                    </a:cxn>
                    <a:cxn ang="0">
                      <a:pos x="142" y="1545"/>
                    </a:cxn>
                    <a:cxn ang="0">
                      <a:pos x="163" y="1581"/>
                    </a:cxn>
                    <a:cxn ang="0">
                      <a:pos x="177" y="1609"/>
                    </a:cxn>
                    <a:cxn ang="0">
                      <a:pos x="198" y="1616"/>
                    </a:cxn>
                    <a:cxn ang="0">
                      <a:pos x="219" y="1602"/>
                    </a:cxn>
                    <a:cxn ang="0">
                      <a:pos x="241" y="1566"/>
                    </a:cxn>
                    <a:cxn ang="0">
                      <a:pos x="255" y="1545"/>
                    </a:cxn>
                    <a:cxn ang="0">
                      <a:pos x="262" y="1510"/>
                    </a:cxn>
                    <a:cxn ang="0">
                      <a:pos x="276" y="1481"/>
                    </a:cxn>
                    <a:cxn ang="0">
                      <a:pos x="283" y="1432"/>
                    </a:cxn>
                    <a:cxn ang="0">
                      <a:pos x="297" y="1389"/>
                    </a:cxn>
                    <a:cxn ang="0">
                      <a:pos x="305" y="1333"/>
                    </a:cxn>
                    <a:cxn ang="0">
                      <a:pos x="319" y="1283"/>
                    </a:cxn>
                    <a:cxn ang="0">
                      <a:pos x="326" y="1212"/>
                    </a:cxn>
                    <a:cxn ang="0">
                      <a:pos x="340" y="1170"/>
                    </a:cxn>
                    <a:cxn ang="0">
                      <a:pos x="347" y="1077"/>
                    </a:cxn>
                    <a:cxn ang="0">
                      <a:pos x="361" y="1028"/>
                    </a:cxn>
                    <a:cxn ang="0">
                      <a:pos x="368" y="943"/>
                    </a:cxn>
                    <a:cxn ang="0">
                      <a:pos x="382" y="879"/>
                    </a:cxn>
                    <a:cxn ang="0">
                      <a:pos x="390" y="787"/>
                    </a:cxn>
                    <a:cxn ang="0">
                      <a:pos x="404" y="716"/>
                    </a:cxn>
                    <a:cxn ang="0">
                      <a:pos x="411" y="624"/>
                    </a:cxn>
                    <a:cxn ang="0">
                      <a:pos x="425" y="546"/>
                    </a:cxn>
                    <a:cxn ang="0">
                      <a:pos x="432" y="454"/>
                    </a:cxn>
                    <a:cxn ang="0">
                      <a:pos x="446" y="376"/>
                    </a:cxn>
                    <a:cxn ang="0">
                      <a:pos x="453" y="284"/>
                    </a:cxn>
                    <a:cxn ang="0">
                      <a:pos x="468" y="220"/>
                    </a:cxn>
                    <a:cxn ang="0">
                      <a:pos x="475" y="114"/>
                    </a:cxn>
                    <a:cxn ang="0">
                      <a:pos x="489" y="57"/>
                    </a:cxn>
                  </a:cxnLst>
                  <a:rect l="0" t="0" r="r" b="b"/>
                  <a:pathLst>
                    <a:path w="496" h="1616">
                      <a:moveTo>
                        <a:pt x="0" y="716"/>
                      </a:moveTo>
                      <a:lnTo>
                        <a:pt x="0" y="759"/>
                      </a:lnTo>
                      <a:lnTo>
                        <a:pt x="7" y="773"/>
                      </a:lnTo>
                      <a:lnTo>
                        <a:pt x="7" y="808"/>
                      </a:lnTo>
                      <a:lnTo>
                        <a:pt x="14" y="815"/>
                      </a:lnTo>
                      <a:lnTo>
                        <a:pt x="14" y="865"/>
                      </a:lnTo>
                      <a:lnTo>
                        <a:pt x="21" y="872"/>
                      </a:lnTo>
                      <a:lnTo>
                        <a:pt x="21" y="922"/>
                      </a:lnTo>
                      <a:lnTo>
                        <a:pt x="28" y="929"/>
                      </a:lnTo>
                      <a:lnTo>
                        <a:pt x="28" y="964"/>
                      </a:lnTo>
                      <a:lnTo>
                        <a:pt x="35" y="971"/>
                      </a:lnTo>
                      <a:lnTo>
                        <a:pt x="35" y="1014"/>
                      </a:lnTo>
                      <a:lnTo>
                        <a:pt x="42" y="1028"/>
                      </a:lnTo>
                      <a:lnTo>
                        <a:pt x="42" y="1056"/>
                      </a:lnTo>
                      <a:lnTo>
                        <a:pt x="49" y="1070"/>
                      </a:lnTo>
                      <a:lnTo>
                        <a:pt x="49" y="1106"/>
                      </a:lnTo>
                      <a:lnTo>
                        <a:pt x="56" y="1120"/>
                      </a:lnTo>
                      <a:lnTo>
                        <a:pt x="56" y="1155"/>
                      </a:lnTo>
                      <a:lnTo>
                        <a:pt x="64" y="1162"/>
                      </a:lnTo>
                      <a:lnTo>
                        <a:pt x="64" y="1191"/>
                      </a:lnTo>
                      <a:lnTo>
                        <a:pt x="71" y="1205"/>
                      </a:lnTo>
                      <a:lnTo>
                        <a:pt x="71" y="1240"/>
                      </a:lnTo>
                      <a:lnTo>
                        <a:pt x="78" y="1248"/>
                      </a:lnTo>
                      <a:lnTo>
                        <a:pt x="78" y="1283"/>
                      </a:lnTo>
                      <a:lnTo>
                        <a:pt x="85" y="1290"/>
                      </a:lnTo>
                      <a:lnTo>
                        <a:pt x="85" y="1311"/>
                      </a:lnTo>
                      <a:lnTo>
                        <a:pt x="92" y="1325"/>
                      </a:lnTo>
                      <a:lnTo>
                        <a:pt x="92" y="1354"/>
                      </a:lnTo>
                      <a:lnTo>
                        <a:pt x="99" y="1361"/>
                      </a:lnTo>
                      <a:lnTo>
                        <a:pt x="99" y="1382"/>
                      </a:lnTo>
                      <a:lnTo>
                        <a:pt x="106" y="1389"/>
                      </a:lnTo>
                      <a:lnTo>
                        <a:pt x="106" y="1418"/>
                      </a:lnTo>
                      <a:lnTo>
                        <a:pt x="113" y="1425"/>
                      </a:lnTo>
                      <a:lnTo>
                        <a:pt x="113" y="1453"/>
                      </a:lnTo>
                      <a:lnTo>
                        <a:pt x="120" y="1460"/>
                      </a:lnTo>
                      <a:lnTo>
                        <a:pt x="120" y="1474"/>
                      </a:lnTo>
                      <a:lnTo>
                        <a:pt x="127" y="1481"/>
                      </a:lnTo>
                      <a:lnTo>
                        <a:pt x="127" y="1503"/>
                      </a:lnTo>
                      <a:lnTo>
                        <a:pt x="134" y="1510"/>
                      </a:lnTo>
                      <a:lnTo>
                        <a:pt x="134" y="1524"/>
                      </a:lnTo>
                      <a:lnTo>
                        <a:pt x="142" y="1531"/>
                      </a:lnTo>
                      <a:lnTo>
                        <a:pt x="142" y="1545"/>
                      </a:lnTo>
                      <a:lnTo>
                        <a:pt x="149" y="1552"/>
                      </a:lnTo>
                      <a:lnTo>
                        <a:pt x="149" y="1566"/>
                      </a:lnTo>
                      <a:lnTo>
                        <a:pt x="163" y="1581"/>
                      </a:lnTo>
                      <a:lnTo>
                        <a:pt x="163" y="1595"/>
                      </a:lnTo>
                      <a:lnTo>
                        <a:pt x="170" y="1602"/>
                      </a:lnTo>
                      <a:lnTo>
                        <a:pt x="177" y="1609"/>
                      </a:lnTo>
                      <a:lnTo>
                        <a:pt x="184" y="1616"/>
                      </a:lnTo>
                      <a:lnTo>
                        <a:pt x="191" y="1616"/>
                      </a:lnTo>
                      <a:lnTo>
                        <a:pt x="198" y="1616"/>
                      </a:lnTo>
                      <a:lnTo>
                        <a:pt x="205" y="1616"/>
                      </a:lnTo>
                      <a:lnTo>
                        <a:pt x="212" y="1616"/>
                      </a:lnTo>
                      <a:lnTo>
                        <a:pt x="219" y="1602"/>
                      </a:lnTo>
                      <a:lnTo>
                        <a:pt x="227" y="1595"/>
                      </a:lnTo>
                      <a:lnTo>
                        <a:pt x="241" y="1581"/>
                      </a:lnTo>
                      <a:lnTo>
                        <a:pt x="241" y="1566"/>
                      </a:lnTo>
                      <a:lnTo>
                        <a:pt x="248" y="1559"/>
                      </a:lnTo>
                      <a:lnTo>
                        <a:pt x="248" y="1552"/>
                      </a:lnTo>
                      <a:lnTo>
                        <a:pt x="255" y="1545"/>
                      </a:lnTo>
                      <a:lnTo>
                        <a:pt x="255" y="1531"/>
                      </a:lnTo>
                      <a:lnTo>
                        <a:pt x="262" y="1524"/>
                      </a:lnTo>
                      <a:lnTo>
                        <a:pt x="262" y="1510"/>
                      </a:lnTo>
                      <a:lnTo>
                        <a:pt x="269" y="1503"/>
                      </a:lnTo>
                      <a:lnTo>
                        <a:pt x="269" y="1488"/>
                      </a:lnTo>
                      <a:lnTo>
                        <a:pt x="276" y="1481"/>
                      </a:lnTo>
                      <a:lnTo>
                        <a:pt x="276" y="1460"/>
                      </a:lnTo>
                      <a:lnTo>
                        <a:pt x="283" y="1453"/>
                      </a:lnTo>
                      <a:lnTo>
                        <a:pt x="283" y="1432"/>
                      </a:lnTo>
                      <a:lnTo>
                        <a:pt x="290" y="1425"/>
                      </a:lnTo>
                      <a:lnTo>
                        <a:pt x="290" y="1396"/>
                      </a:lnTo>
                      <a:lnTo>
                        <a:pt x="297" y="1389"/>
                      </a:lnTo>
                      <a:lnTo>
                        <a:pt x="297" y="1368"/>
                      </a:lnTo>
                      <a:lnTo>
                        <a:pt x="305" y="1361"/>
                      </a:lnTo>
                      <a:lnTo>
                        <a:pt x="305" y="1333"/>
                      </a:lnTo>
                      <a:lnTo>
                        <a:pt x="312" y="1325"/>
                      </a:lnTo>
                      <a:lnTo>
                        <a:pt x="312" y="1290"/>
                      </a:lnTo>
                      <a:lnTo>
                        <a:pt x="319" y="1283"/>
                      </a:lnTo>
                      <a:lnTo>
                        <a:pt x="319" y="1255"/>
                      </a:lnTo>
                      <a:lnTo>
                        <a:pt x="326" y="1248"/>
                      </a:lnTo>
                      <a:lnTo>
                        <a:pt x="326" y="1212"/>
                      </a:lnTo>
                      <a:lnTo>
                        <a:pt x="333" y="1205"/>
                      </a:lnTo>
                      <a:lnTo>
                        <a:pt x="333" y="1177"/>
                      </a:lnTo>
                      <a:lnTo>
                        <a:pt x="340" y="1170"/>
                      </a:lnTo>
                      <a:lnTo>
                        <a:pt x="340" y="1127"/>
                      </a:lnTo>
                      <a:lnTo>
                        <a:pt x="347" y="1120"/>
                      </a:lnTo>
                      <a:lnTo>
                        <a:pt x="347" y="1077"/>
                      </a:lnTo>
                      <a:lnTo>
                        <a:pt x="354" y="1070"/>
                      </a:lnTo>
                      <a:lnTo>
                        <a:pt x="354" y="1035"/>
                      </a:lnTo>
                      <a:lnTo>
                        <a:pt x="361" y="1028"/>
                      </a:lnTo>
                      <a:lnTo>
                        <a:pt x="361" y="985"/>
                      </a:lnTo>
                      <a:lnTo>
                        <a:pt x="368" y="971"/>
                      </a:lnTo>
                      <a:lnTo>
                        <a:pt x="368" y="943"/>
                      </a:lnTo>
                      <a:lnTo>
                        <a:pt x="375" y="929"/>
                      </a:lnTo>
                      <a:lnTo>
                        <a:pt x="375" y="886"/>
                      </a:lnTo>
                      <a:lnTo>
                        <a:pt x="382" y="879"/>
                      </a:lnTo>
                      <a:lnTo>
                        <a:pt x="382" y="829"/>
                      </a:lnTo>
                      <a:lnTo>
                        <a:pt x="390" y="822"/>
                      </a:lnTo>
                      <a:lnTo>
                        <a:pt x="390" y="787"/>
                      </a:lnTo>
                      <a:lnTo>
                        <a:pt x="397" y="773"/>
                      </a:lnTo>
                      <a:lnTo>
                        <a:pt x="397" y="730"/>
                      </a:lnTo>
                      <a:lnTo>
                        <a:pt x="404" y="716"/>
                      </a:lnTo>
                      <a:lnTo>
                        <a:pt x="404" y="666"/>
                      </a:lnTo>
                      <a:lnTo>
                        <a:pt x="411" y="659"/>
                      </a:lnTo>
                      <a:lnTo>
                        <a:pt x="411" y="624"/>
                      </a:lnTo>
                      <a:lnTo>
                        <a:pt x="418" y="610"/>
                      </a:lnTo>
                      <a:lnTo>
                        <a:pt x="418" y="560"/>
                      </a:lnTo>
                      <a:lnTo>
                        <a:pt x="425" y="546"/>
                      </a:lnTo>
                      <a:lnTo>
                        <a:pt x="425" y="511"/>
                      </a:lnTo>
                      <a:lnTo>
                        <a:pt x="432" y="504"/>
                      </a:lnTo>
                      <a:lnTo>
                        <a:pt x="432" y="454"/>
                      </a:lnTo>
                      <a:lnTo>
                        <a:pt x="439" y="440"/>
                      </a:lnTo>
                      <a:lnTo>
                        <a:pt x="439" y="390"/>
                      </a:lnTo>
                      <a:lnTo>
                        <a:pt x="446" y="376"/>
                      </a:lnTo>
                      <a:lnTo>
                        <a:pt x="446" y="341"/>
                      </a:lnTo>
                      <a:lnTo>
                        <a:pt x="453" y="333"/>
                      </a:lnTo>
                      <a:lnTo>
                        <a:pt x="453" y="284"/>
                      </a:lnTo>
                      <a:lnTo>
                        <a:pt x="460" y="270"/>
                      </a:lnTo>
                      <a:lnTo>
                        <a:pt x="460" y="234"/>
                      </a:lnTo>
                      <a:lnTo>
                        <a:pt x="468" y="220"/>
                      </a:lnTo>
                      <a:lnTo>
                        <a:pt x="468" y="178"/>
                      </a:lnTo>
                      <a:lnTo>
                        <a:pt x="475" y="163"/>
                      </a:lnTo>
                      <a:lnTo>
                        <a:pt x="475" y="114"/>
                      </a:lnTo>
                      <a:lnTo>
                        <a:pt x="482" y="107"/>
                      </a:lnTo>
                      <a:lnTo>
                        <a:pt x="482" y="71"/>
                      </a:lnTo>
                      <a:lnTo>
                        <a:pt x="489" y="57"/>
                      </a:lnTo>
                      <a:lnTo>
                        <a:pt x="489" y="15"/>
                      </a:lnTo>
                      <a:lnTo>
                        <a:pt x="496" y="0"/>
                      </a:lnTo>
                    </a:path>
                  </a:pathLst>
                </a:custGeom>
                <a:noFill/>
                <a:ln w="22225">
                  <a:solidFill>
                    <a:schemeClr val="tx1"/>
                  </a:solidFill>
                  <a:prstDash val="solid"/>
                  <a:round/>
                  <a:headEnd/>
                  <a:tailEnd/>
                </a:ln>
              </p:spPr>
              <p:txBody>
                <a:bodyPr>
                  <a:prstTxWarp prst="textNoShape">
                    <a:avLst/>
                  </a:prstTxWarp>
                </a:bodyPr>
                <a:lstStyle/>
                <a:p>
                  <a:endParaRPr lang="en-US"/>
                </a:p>
              </p:txBody>
            </p:sp>
            <p:sp>
              <p:nvSpPr>
                <p:cNvPr id="417826" name="Freeform 1058"/>
                <p:cNvSpPr>
                  <a:spLocks/>
                </p:cNvSpPr>
                <p:nvPr/>
              </p:nvSpPr>
              <p:spPr bwMode="auto">
                <a:xfrm>
                  <a:off x="1401" y="3121"/>
                  <a:ext cx="198" cy="682"/>
                </a:xfrm>
                <a:custGeom>
                  <a:avLst/>
                  <a:gdLst/>
                  <a:ahLst/>
                  <a:cxnLst>
                    <a:cxn ang="0">
                      <a:pos x="7" y="751"/>
                    </a:cxn>
                    <a:cxn ang="0">
                      <a:pos x="14" y="659"/>
                    </a:cxn>
                    <a:cxn ang="0">
                      <a:pos x="28" y="602"/>
                    </a:cxn>
                    <a:cxn ang="0">
                      <a:pos x="35" y="517"/>
                    </a:cxn>
                    <a:cxn ang="0">
                      <a:pos x="50" y="460"/>
                    </a:cxn>
                    <a:cxn ang="0">
                      <a:pos x="57" y="389"/>
                    </a:cxn>
                    <a:cxn ang="0">
                      <a:pos x="71" y="333"/>
                    </a:cxn>
                    <a:cxn ang="0">
                      <a:pos x="78" y="269"/>
                    </a:cxn>
                    <a:cxn ang="0">
                      <a:pos x="92" y="226"/>
                    </a:cxn>
                    <a:cxn ang="0">
                      <a:pos x="99" y="170"/>
                    </a:cxn>
                    <a:cxn ang="0">
                      <a:pos x="113" y="134"/>
                    </a:cxn>
                    <a:cxn ang="0">
                      <a:pos x="120" y="92"/>
                    </a:cxn>
                    <a:cxn ang="0">
                      <a:pos x="135" y="71"/>
                    </a:cxn>
                    <a:cxn ang="0">
                      <a:pos x="142" y="42"/>
                    </a:cxn>
                    <a:cxn ang="0">
                      <a:pos x="163" y="7"/>
                    </a:cxn>
                    <a:cxn ang="0">
                      <a:pos x="184" y="0"/>
                    </a:cxn>
                    <a:cxn ang="0">
                      <a:pos x="205" y="7"/>
                    </a:cxn>
                    <a:cxn ang="0">
                      <a:pos x="227" y="35"/>
                    </a:cxn>
                    <a:cxn ang="0">
                      <a:pos x="234" y="64"/>
                    </a:cxn>
                    <a:cxn ang="0">
                      <a:pos x="248" y="85"/>
                    </a:cxn>
                    <a:cxn ang="0">
                      <a:pos x="255" y="120"/>
                    </a:cxn>
                    <a:cxn ang="0">
                      <a:pos x="269" y="156"/>
                    </a:cxn>
                    <a:cxn ang="0">
                      <a:pos x="276" y="212"/>
                    </a:cxn>
                    <a:cxn ang="0">
                      <a:pos x="290" y="255"/>
                    </a:cxn>
                    <a:cxn ang="0">
                      <a:pos x="298" y="319"/>
                    </a:cxn>
                    <a:cxn ang="0">
                      <a:pos x="312" y="368"/>
                    </a:cxn>
                    <a:cxn ang="0">
                      <a:pos x="319" y="439"/>
                    </a:cxn>
                    <a:cxn ang="0">
                      <a:pos x="333" y="489"/>
                    </a:cxn>
                    <a:cxn ang="0">
                      <a:pos x="340" y="574"/>
                    </a:cxn>
                    <a:cxn ang="0">
                      <a:pos x="354" y="630"/>
                    </a:cxn>
                    <a:cxn ang="0">
                      <a:pos x="361" y="715"/>
                    </a:cxn>
                    <a:cxn ang="0">
                      <a:pos x="376" y="786"/>
                    </a:cxn>
                    <a:cxn ang="0">
                      <a:pos x="383" y="878"/>
                    </a:cxn>
                    <a:cxn ang="0">
                      <a:pos x="397" y="949"/>
                    </a:cxn>
                    <a:cxn ang="0">
                      <a:pos x="404" y="1041"/>
                    </a:cxn>
                    <a:cxn ang="0">
                      <a:pos x="418" y="1112"/>
                    </a:cxn>
                    <a:cxn ang="0">
                      <a:pos x="425" y="1211"/>
                    </a:cxn>
                    <a:cxn ang="0">
                      <a:pos x="439" y="1282"/>
                    </a:cxn>
                    <a:cxn ang="0">
                      <a:pos x="446" y="1381"/>
                    </a:cxn>
                    <a:cxn ang="0">
                      <a:pos x="461" y="1438"/>
                    </a:cxn>
                    <a:cxn ang="0">
                      <a:pos x="468" y="1544"/>
                    </a:cxn>
                    <a:cxn ang="0">
                      <a:pos x="482" y="1601"/>
                    </a:cxn>
                  </a:cxnLst>
                  <a:rect l="0" t="0" r="r" b="b"/>
                  <a:pathLst>
                    <a:path w="489" h="1658">
                      <a:moveTo>
                        <a:pt x="0" y="800"/>
                      </a:moveTo>
                      <a:lnTo>
                        <a:pt x="0" y="765"/>
                      </a:lnTo>
                      <a:lnTo>
                        <a:pt x="7" y="751"/>
                      </a:lnTo>
                      <a:lnTo>
                        <a:pt x="7" y="708"/>
                      </a:lnTo>
                      <a:lnTo>
                        <a:pt x="14" y="701"/>
                      </a:lnTo>
                      <a:lnTo>
                        <a:pt x="14" y="659"/>
                      </a:lnTo>
                      <a:lnTo>
                        <a:pt x="21" y="645"/>
                      </a:lnTo>
                      <a:lnTo>
                        <a:pt x="21" y="609"/>
                      </a:lnTo>
                      <a:lnTo>
                        <a:pt x="28" y="602"/>
                      </a:lnTo>
                      <a:lnTo>
                        <a:pt x="28" y="560"/>
                      </a:lnTo>
                      <a:lnTo>
                        <a:pt x="35" y="552"/>
                      </a:lnTo>
                      <a:lnTo>
                        <a:pt x="35" y="517"/>
                      </a:lnTo>
                      <a:lnTo>
                        <a:pt x="42" y="510"/>
                      </a:lnTo>
                      <a:lnTo>
                        <a:pt x="42" y="474"/>
                      </a:lnTo>
                      <a:lnTo>
                        <a:pt x="50" y="460"/>
                      </a:lnTo>
                      <a:lnTo>
                        <a:pt x="50" y="425"/>
                      </a:lnTo>
                      <a:lnTo>
                        <a:pt x="57" y="418"/>
                      </a:lnTo>
                      <a:lnTo>
                        <a:pt x="57" y="389"/>
                      </a:lnTo>
                      <a:lnTo>
                        <a:pt x="64" y="375"/>
                      </a:lnTo>
                      <a:lnTo>
                        <a:pt x="64" y="347"/>
                      </a:lnTo>
                      <a:lnTo>
                        <a:pt x="71" y="333"/>
                      </a:lnTo>
                      <a:lnTo>
                        <a:pt x="71" y="304"/>
                      </a:lnTo>
                      <a:lnTo>
                        <a:pt x="78" y="297"/>
                      </a:lnTo>
                      <a:lnTo>
                        <a:pt x="78" y="269"/>
                      </a:lnTo>
                      <a:lnTo>
                        <a:pt x="85" y="262"/>
                      </a:lnTo>
                      <a:lnTo>
                        <a:pt x="85" y="234"/>
                      </a:lnTo>
                      <a:lnTo>
                        <a:pt x="92" y="226"/>
                      </a:lnTo>
                      <a:lnTo>
                        <a:pt x="92" y="205"/>
                      </a:lnTo>
                      <a:lnTo>
                        <a:pt x="99" y="198"/>
                      </a:lnTo>
                      <a:lnTo>
                        <a:pt x="99" y="170"/>
                      </a:lnTo>
                      <a:lnTo>
                        <a:pt x="106" y="163"/>
                      </a:lnTo>
                      <a:lnTo>
                        <a:pt x="106" y="141"/>
                      </a:lnTo>
                      <a:lnTo>
                        <a:pt x="113" y="134"/>
                      </a:lnTo>
                      <a:lnTo>
                        <a:pt x="113" y="120"/>
                      </a:lnTo>
                      <a:lnTo>
                        <a:pt x="120" y="113"/>
                      </a:lnTo>
                      <a:lnTo>
                        <a:pt x="120" y="92"/>
                      </a:lnTo>
                      <a:lnTo>
                        <a:pt x="127" y="85"/>
                      </a:lnTo>
                      <a:lnTo>
                        <a:pt x="127" y="78"/>
                      </a:lnTo>
                      <a:lnTo>
                        <a:pt x="135" y="71"/>
                      </a:lnTo>
                      <a:lnTo>
                        <a:pt x="135" y="56"/>
                      </a:lnTo>
                      <a:lnTo>
                        <a:pt x="142" y="49"/>
                      </a:lnTo>
                      <a:lnTo>
                        <a:pt x="142" y="42"/>
                      </a:lnTo>
                      <a:lnTo>
                        <a:pt x="156" y="28"/>
                      </a:lnTo>
                      <a:lnTo>
                        <a:pt x="156" y="14"/>
                      </a:lnTo>
                      <a:lnTo>
                        <a:pt x="163" y="7"/>
                      </a:lnTo>
                      <a:lnTo>
                        <a:pt x="170" y="0"/>
                      </a:lnTo>
                      <a:lnTo>
                        <a:pt x="177" y="0"/>
                      </a:lnTo>
                      <a:lnTo>
                        <a:pt x="184" y="0"/>
                      </a:lnTo>
                      <a:lnTo>
                        <a:pt x="191" y="0"/>
                      </a:lnTo>
                      <a:lnTo>
                        <a:pt x="198" y="0"/>
                      </a:lnTo>
                      <a:lnTo>
                        <a:pt x="205" y="7"/>
                      </a:lnTo>
                      <a:lnTo>
                        <a:pt x="220" y="21"/>
                      </a:lnTo>
                      <a:lnTo>
                        <a:pt x="220" y="28"/>
                      </a:lnTo>
                      <a:lnTo>
                        <a:pt x="227" y="35"/>
                      </a:lnTo>
                      <a:lnTo>
                        <a:pt x="227" y="42"/>
                      </a:lnTo>
                      <a:lnTo>
                        <a:pt x="234" y="49"/>
                      </a:lnTo>
                      <a:lnTo>
                        <a:pt x="234" y="64"/>
                      </a:lnTo>
                      <a:lnTo>
                        <a:pt x="241" y="71"/>
                      </a:lnTo>
                      <a:lnTo>
                        <a:pt x="241" y="78"/>
                      </a:lnTo>
                      <a:lnTo>
                        <a:pt x="248" y="85"/>
                      </a:lnTo>
                      <a:lnTo>
                        <a:pt x="248" y="106"/>
                      </a:lnTo>
                      <a:lnTo>
                        <a:pt x="255" y="113"/>
                      </a:lnTo>
                      <a:lnTo>
                        <a:pt x="255" y="120"/>
                      </a:lnTo>
                      <a:lnTo>
                        <a:pt x="262" y="127"/>
                      </a:lnTo>
                      <a:lnTo>
                        <a:pt x="262" y="149"/>
                      </a:lnTo>
                      <a:lnTo>
                        <a:pt x="269" y="156"/>
                      </a:lnTo>
                      <a:lnTo>
                        <a:pt x="269" y="184"/>
                      </a:lnTo>
                      <a:lnTo>
                        <a:pt x="276" y="191"/>
                      </a:lnTo>
                      <a:lnTo>
                        <a:pt x="276" y="212"/>
                      </a:lnTo>
                      <a:lnTo>
                        <a:pt x="283" y="219"/>
                      </a:lnTo>
                      <a:lnTo>
                        <a:pt x="283" y="248"/>
                      </a:lnTo>
                      <a:lnTo>
                        <a:pt x="290" y="255"/>
                      </a:lnTo>
                      <a:lnTo>
                        <a:pt x="290" y="276"/>
                      </a:lnTo>
                      <a:lnTo>
                        <a:pt x="298" y="283"/>
                      </a:lnTo>
                      <a:lnTo>
                        <a:pt x="298" y="319"/>
                      </a:lnTo>
                      <a:lnTo>
                        <a:pt x="305" y="326"/>
                      </a:lnTo>
                      <a:lnTo>
                        <a:pt x="305" y="354"/>
                      </a:lnTo>
                      <a:lnTo>
                        <a:pt x="312" y="368"/>
                      </a:lnTo>
                      <a:lnTo>
                        <a:pt x="312" y="389"/>
                      </a:lnTo>
                      <a:lnTo>
                        <a:pt x="319" y="404"/>
                      </a:lnTo>
                      <a:lnTo>
                        <a:pt x="319" y="439"/>
                      </a:lnTo>
                      <a:lnTo>
                        <a:pt x="326" y="446"/>
                      </a:lnTo>
                      <a:lnTo>
                        <a:pt x="326" y="474"/>
                      </a:lnTo>
                      <a:lnTo>
                        <a:pt x="333" y="489"/>
                      </a:lnTo>
                      <a:lnTo>
                        <a:pt x="333" y="524"/>
                      </a:lnTo>
                      <a:lnTo>
                        <a:pt x="340" y="538"/>
                      </a:lnTo>
                      <a:lnTo>
                        <a:pt x="340" y="574"/>
                      </a:lnTo>
                      <a:lnTo>
                        <a:pt x="347" y="588"/>
                      </a:lnTo>
                      <a:lnTo>
                        <a:pt x="347" y="616"/>
                      </a:lnTo>
                      <a:lnTo>
                        <a:pt x="354" y="630"/>
                      </a:lnTo>
                      <a:lnTo>
                        <a:pt x="354" y="673"/>
                      </a:lnTo>
                      <a:lnTo>
                        <a:pt x="361" y="680"/>
                      </a:lnTo>
                      <a:lnTo>
                        <a:pt x="361" y="715"/>
                      </a:lnTo>
                      <a:lnTo>
                        <a:pt x="368" y="730"/>
                      </a:lnTo>
                      <a:lnTo>
                        <a:pt x="368" y="772"/>
                      </a:lnTo>
                      <a:lnTo>
                        <a:pt x="376" y="786"/>
                      </a:lnTo>
                      <a:lnTo>
                        <a:pt x="376" y="829"/>
                      </a:lnTo>
                      <a:lnTo>
                        <a:pt x="383" y="843"/>
                      </a:lnTo>
                      <a:lnTo>
                        <a:pt x="383" y="878"/>
                      </a:lnTo>
                      <a:lnTo>
                        <a:pt x="390" y="885"/>
                      </a:lnTo>
                      <a:lnTo>
                        <a:pt x="390" y="935"/>
                      </a:lnTo>
                      <a:lnTo>
                        <a:pt x="397" y="949"/>
                      </a:lnTo>
                      <a:lnTo>
                        <a:pt x="397" y="985"/>
                      </a:lnTo>
                      <a:lnTo>
                        <a:pt x="404" y="992"/>
                      </a:lnTo>
                      <a:lnTo>
                        <a:pt x="404" y="1041"/>
                      </a:lnTo>
                      <a:lnTo>
                        <a:pt x="411" y="1056"/>
                      </a:lnTo>
                      <a:lnTo>
                        <a:pt x="411" y="1098"/>
                      </a:lnTo>
                      <a:lnTo>
                        <a:pt x="418" y="1112"/>
                      </a:lnTo>
                      <a:lnTo>
                        <a:pt x="418" y="1148"/>
                      </a:lnTo>
                      <a:lnTo>
                        <a:pt x="425" y="1162"/>
                      </a:lnTo>
                      <a:lnTo>
                        <a:pt x="425" y="1211"/>
                      </a:lnTo>
                      <a:lnTo>
                        <a:pt x="432" y="1226"/>
                      </a:lnTo>
                      <a:lnTo>
                        <a:pt x="432" y="1268"/>
                      </a:lnTo>
                      <a:lnTo>
                        <a:pt x="439" y="1282"/>
                      </a:lnTo>
                      <a:lnTo>
                        <a:pt x="439" y="1318"/>
                      </a:lnTo>
                      <a:lnTo>
                        <a:pt x="446" y="1332"/>
                      </a:lnTo>
                      <a:lnTo>
                        <a:pt x="446" y="1381"/>
                      </a:lnTo>
                      <a:lnTo>
                        <a:pt x="453" y="1389"/>
                      </a:lnTo>
                      <a:lnTo>
                        <a:pt x="453" y="1424"/>
                      </a:lnTo>
                      <a:lnTo>
                        <a:pt x="461" y="1438"/>
                      </a:lnTo>
                      <a:lnTo>
                        <a:pt x="461" y="1488"/>
                      </a:lnTo>
                      <a:lnTo>
                        <a:pt x="468" y="1495"/>
                      </a:lnTo>
                      <a:lnTo>
                        <a:pt x="468" y="1544"/>
                      </a:lnTo>
                      <a:lnTo>
                        <a:pt x="475" y="1559"/>
                      </a:lnTo>
                      <a:lnTo>
                        <a:pt x="475" y="1594"/>
                      </a:lnTo>
                      <a:lnTo>
                        <a:pt x="482" y="1601"/>
                      </a:lnTo>
                      <a:lnTo>
                        <a:pt x="482" y="1651"/>
                      </a:lnTo>
                      <a:lnTo>
                        <a:pt x="489" y="1658"/>
                      </a:lnTo>
                    </a:path>
                  </a:pathLst>
                </a:custGeom>
                <a:noFill/>
                <a:ln w="22225">
                  <a:solidFill>
                    <a:schemeClr val="tx1"/>
                  </a:solidFill>
                  <a:prstDash val="solid"/>
                  <a:round/>
                  <a:headEnd/>
                  <a:tailEnd/>
                </a:ln>
              </p:spPr>
              <p:txBody>
                <a:bodyPr>
                  <a:prstTxWarp prst="textNoShape">
                    <a:avLst/>
                  </a:prstTxWarp>
                </a:bodyPr>
                <a:lstStyle/>
                <a:p>
                  <a:endParaRPr lang="en-US"/>
                </a:p>
              </p:txBody>
            </p:sp>
            <p:sp>
              <p:nvSpPr>
                <p:cNvPr id="417827" name="Freeform 1059"/>
                <p:cNvSpPr>
                  <a:spLocks/>
                </p:cNvSpPr>
                <p:nvPr/>
              </p:nvSpPr>
              <p:spPr bwMode="auto">
                <a:xfrm>
                  <a:off x="1599" y="3401"/>
                  <a:ext cx="198" cy="714"/>
                </a:xfrm>
                <a:custGeom>
                  <a:avLst/>
                  <a:gdLst/>
                  <a:ahLst/>
                  <a:cxnLst>
                    <a:cxn ang="0">
                      <a:pos x="7" y="1027"/>
                    </a:cxn>
                    <a:cxn ang="0">
                      <a:pos x="14" y="1120"/>
                    </a:cxn>
                    <a:cxn ang="0">
                      <a:pos x="28" y="1176"/>
                    </a:cxn>
                    <a:cxn ang="0">
                      <a:pos x="35" y="1254"/>
                    </a:cxn>
                    <a:cxn ang="0">
                      <a:pos x="50" y="1311"/>
                    </a:cxn>
                    <a:cxn ang="0">
                      <a:pos x="57" y="1382"/>
                    </a:cxn>
                    <a:cxn ang="0">
                      <a:pos x="71" y="1431"/>
                    </a:cxn>
                    <a:cxn ang="0">
                      <a:pos x="78" y="1495"/>
                    </a:cxn>
                    <a:cxn ang="0">
                      <a:pos x="92" y="1538"/>
                    </a:cxn>
                    <a:cxn ang="0">
                      <a:pos x="99" y="1587"/>
                    </a:cxn>
                    <a:cxn ang="0">
                      <a:pos x="113" y="1623"/>
                    </a:cxn>
                    <a:cxn ang="0">
                      <a:pos x="120" y="1658"/>
                    </a:cxn>
                    <a:cxn ang="0">
                      <a:pos x="135" y="1679"/>
                    </a:cxn>
                    <a:cxn ang="0">
                      <a:pos x="149" y="1715"/>
                    </a:cxn>
                    <a:cxn ang="0">
                      <a:pos x="170" y="1736"/>
                    </a:cxn>
                    <a:cxn ang="0">
                      <a:pos x="191" y="1736"/>
                    </a:cxn>
                    <a:cxn ang="0">
                      <a:pos x="220" y="1708"/>
                    </a:cxn>
                    <a:cxn ang="0">
                      <a:pos x="227" y="1679"/>
                    </a:cxn>
                    <a:cxn ang="0">
                      <a:pos x="241" y="1651"/>
                    </a:cxn>
                    <a:cxn ang="0">
                      <a:pos x="248" y="1616"/>
                    </a:cxn>
                    <a:cxn ang="0">
                      <a:pos x="262" y="1580"/>
                    </a:cxn>
                    <a:cxn ang="0">
                      <a:pos x="269" y="1530"/>
                    </a:cxn>
                    <a:cxn ang="0">
                      <a:pos x="283" y="1495"/>
                    </a:cxn>
                    <a:cxn ang="0">
                      <a:pos x="291" y="1431"/>
                    </a:cxn>
                    <a:cxn ang="0">
                      <a:pos x="305" y="1382"/>
                    </a:cxn>
                    <a:cxn ang="0">
                      <a:pos x="312" y="1311"/>
                    </a:cxn>
                    <a:cxn ang="0">
                      <a:pos x="326" y="1254"/>
                    </a:cxn>
                    <a:cxn ang="0">
                      <a:pos x="333" y="1169"/>
                    </a:cxn>
                    <a:cxn ang="0">
                      <a:pos x="347" y="1105"/>
                    </a:cxn>
                    <a:cxn ang="0">
                      <a:pos x="354" y="1020"/>
                    </a:cxn>
                    <a:cxn ang="0">
                      <a:pos x="368" y="964"/>
                    </a:cxn>
                    <a:cxn ang="0">
                      <a:pos x="376" y="864"/>
                    </a:cxn>
                    <a:cxn ang="0">
                      <a:pos x="390" y="801"/>
                    </a:cxn>
                    <a:cxn ang="0">
                      <a:pos x="397" y="709"/>
                    </a:cxn>
                    <a:cxn ang="0">
                      <a:pos x="411" y="638"/>
                    </a:cxn>
                    <a:cxn ang="0">
                      <a:pos x="418" y="538"/>
                    </a:cxn>
                    <a:cxn ang="0">
                      <a:pos x="432" y="468"/>
                    </a:cxn>
                    <a:cxn ang="0">
                      <a:pos x="439" y="368"/>
                    </a:cxn>
                    <a:cxn ang="0">
                      <a:pos x="454" y="298"/>
                    </a:cxn>
                    <a:cxn ang="0">
                      <a:pos x="461" y="205"/>
                    </a:cxn>
                    <a:cxn ang="0">
                      <a:pos x="475" y="135"/>
                    </a:cxn>
                    <a:cxn ang="0">
                      <a:pos x="482" y="42"/>
                    </a:cxn>
                  </a:cxnLst>
                  <a:rect l="0" t="0" r="r" b="b"/>
                  <a:pathLst>
                    <a:path w="489" h="1736">
                      <a:moveTo>
                        <a:pt x="0" y="978"/>
                      </a:moveTo>
                      <a:lnTo>
                        <a:pt x="0" y="1013"/>
                      </a:lnTo>
                      <a:lnTo>
                        <a:pt x="7" y="1027"/>
                      </a:lnTo>
                      <a:lnTo>
                        <a:pt x="7" y="1070"/>
                      </a:lnTo>
                      <a:lnTo>
                        <a:pt x="14" y="1077"/>
                      </a:lnTo>
                      <a:lnTo>
                        <a:pt x="14" y="1120"/>
                      </a:lnTo>
                      <a:lnTo>
                        <a:pt x="21" y="1134"/>
                      </a:lnTo>
                      <a:lnTo>
                        <a:pt x="21" y="1162"/>
                      </a:lnTo>
                      <a:lnTo>
                        <a:pt x="28" y="1176"/>
                      </a:lnTo>
                      <a:lnTo>
                        <a:pt x="28" y="1212"/>
                      </a:lnTo>
                      <a:lnTo>
                        <a:pt x="35" y="1226"/>
                      </a:lnTo>
                      <a:lnTo>
                        <a:pt x="35" y="1254"/>
                      </a:lnTo>
                      <a:lnTo>
                        <a:pt x="42" y="1261"/>
                      </a:lnTo>
                      <a:lnTo>
                        <a:pt x="42" y="1304"/>
                      </a:lnTo>
                      <a:lnTo>
                        <a:pt x="50" y="1311"/>
                      </a:lnTo>
                      <a:lnTo>
                        <a:pt x="50" y="1346"/>
                      </a:lnTo>
                      <a:lnTo>
                        <a:pt x="57" y="1353"/>
                      </a:lnTo>
                      <a:lnTo>
                        <a:pt x="57" y="1382"/>
                      </a:lnTo>
                      <a:lnTo>
                        <a:pt x="64" y="1389"/>
                      </a:lnTo>
                      <a:lnTo>
                        <a:pt x="64" y="1424"/>
                      </a:lnTo>
                      <a:lnTo>
                        <a:pt x="71" y="1431"/>
                      </a:lnTo>
                      <a:lnTo>
                        <a:pt x="71" y="1453"/>
                      </a:lnTo>
                      <a:lnTo>
                        <a:pt x="78" y="1467"/>
                      </a:lnTo>
                      <a:lnTo>
                        <a:pt x="78" y="1495"/>
                      </a:lnTo>
                      <a:lnTo>
                        <a:pt x="85" y="1502"/>
                      </a:lnTo>
                      <a:lnTo>
                        <a:pt x="85" y="1530"/>
                      </a:lnTo>
                      <a:lnTo>
                        <a:pt x="92" y="1538"/>
                      </a:lnTo>
                      <a:lnTo>
                        <a:pt x="92" y="1552"/>
                      </a:lnTo>
                      <a:lnTo>
                        <a:pt x="99" y="1559"/>
                      </a:lnTo>
                      <a:lnTo>
                        <a:pt x="99" y="1587"/>
                      </a:lnTo>
                      <a:lnTo>
                        <a:pt x="106" y="1594"/>
                      </a:lnTo>
                      <a:lnTo>
                        <a:pt x="106" y="1616"/>
                      </a:lnTo>
                      <a:lnTo>
                        <a:pt x="113" y="1623"/>
                      </a:lnTo>
                      <a:lnTo>
                        <a:pt x="113" y="1637"/>
                      </a:lnTo>
                      <a:lnTo>
                        <a:pt x="120" y="1644"/>
                      </a:lnTo>
                      <a:lnTo>
                        <a:pt x="120" y="1658"/>
                      </a:lnTo>
                      <a:lnTo>
                        <a:pt x="128" y="1665"/>
                      </a:lnTo>
                      <a:lnTo>
                        <a:pt x="128" y="1672"/>
                      </a:lnTo>
                      <a:lnTo>
                        <a:pt x="135" y="1679"/>
                      </a:lnTo>
                      <a:lnTo>
                        <a:pt x="135" y="1693"/>
                      </a:lnTo>
                      <a:lnTo>
                        <a:pt x="149" y="1708"/>
                      </a:lnTo>
                      <a:lnTo>
                        <a:pt x="149" y="1715"/>
                      </a:lnTo>
                      <a:lnTo>
                        <a:pt x="163" y="1729"/>
                      </a:lnTo>
                      <a:lnTo>
                        <a:pt x="163" y="1736"/>
                      </a:lnTo>
                      <a:lnTo>
                        <a:pt x="170" y="1736"/>
                      </a:lnTo>
                      <a:lnTo>
                        <a:pt x="177" y="1736"/>
                      </a:lnTo>
                      <a:lnTo>
                        <a:pt x="184" y="1736"/>
                      </a:lnTo>
                      <a:lnTo>
                        <a:pt x="191" y="1736"/>
                      </a:lnTo>
                      <a:lnTo>
                        <a:pt x="198" y="1729"/>
                      </a:lnTo>
                      <a:lnTo>
                        <a:pt x="205" y="1722"/>
                      </a:lnTo>
                      <a:lnTo>
                        <a:pt x="220" y="1708"/>
                      </a:lnTo>
                      <a:lnTo>
                        <a:pt x="220" y="1693"/>
                      </a:lnTo>
                      <a:lnTo>
                        <a:pt x="227" y="1686"/>
                      </a:lnTo>
                      <a:lnTo>
                        <a:pt x="227" y="1679"/>
                      </a:lnTo>
                      <a:lnTo>
                        <a:pt x="234" y="1672"/>
                      </a:lnTo>
                      <a:lnTo>
                        <a:pt x="234" y="1658"/>
                      </a:lnTo>
                      <a:lnTo>
                        <a:pt x="241" y="1651"/>
                      </a:lnTo>
                      <a:lnTo>
                        <a:pt x="241" y="1637"/>
                      </a:lnTo>
                      <a:lnTo>
                        <a:pt x="248" y="1630"/>
                      </a:lnTo>
                      <a:lnTo>
                        <a:pt x="248" y="1616"/>
                      </a:lnTo>
                      <a:lnTo>
                        <a:pt x="255" y="1608"/>
                      </a:lnTo>
                      <a:lnTo>
                        <a:pt x="255" y="1587"/>
                      </a:lnTo>
                      <a:lnTo>
                        <a:pt x="262" y="1580"/>
                      </a:lnTo>
                      <a:lnTo>
                        <a:pt x="262" y="1559"/>
                      </a:lnTo>
                      <a:lnTo>
                        <a:pt x="269" y="1552"/>
                      </a:lnTo>
                      <a:lnTo>
                        <a:pt x="269" y="1530"/>
                      </a:lnTo>
                      <a:lnTo>
                        <a:pt x="276" y="1523"/>
                      </a:lnTo>
                      <a:lnTo>
                        <a:pt x="276" y="1502"/>
                      </a:lnTo>
                      <a:lnTo>
                        <a:pt x="283" y="1495"/>
                      </a:lnTo>
                      <a:lnTo>
                        <a:pt x="283" y="1460"/>
                      </a:lnTo>
                      <a:lnTo>
                        <a:pt x="291" y="1453"/>
                      </a:lnTo>
                      <a:lnTo>
                        <a:pt x="291" y="1431"/>
                      </a:lnTo>
                      <a:lnTo>
                        <a:pt x="298" y="1424"/>
                      </a:lnTo>
                      <a:lnTo>
                        <a:pt x="298" y="1389"/>
                      </a:lnTo>
                      <a:lnTo>
                        <a:pt x="305" y="1382"/>
                      </a:lnTo>
                      <a:lnTo>
                        <a:pt x="305" y="1346"/>
                      </a:lnTo>
                      <a:lnTo>
                        <a:pt x="312" y="1332"/>
                      </a:lnTo>
                      <a:lnTo>
                        <a:pt x="312" y="1311"/>
                      </a:lnTo>
                      <a:lnTo>
                        <a:pt x="319" y="1297"/>
                      </a:lnTo>
                      <a:lnTo>
                        <a:pt x="319" y="1261"/>
                      </a:lnTo>
                      <a:lnTo>
                        <a:pt x="326" y="1254"/>
                      </a:lnTo>
                      <a:lnTo>
                        <a:pt x="326" y="1219"/>
                      </a:lnTo>
                      <a:lnTo>
                        <a:pt x="333" y="1212"/>
                      </a:lnTo>
                      <a:lnTo>
                        <a:pt x="333" y="1169"/>
                      </a:lnTo>
                      <a:lnTo>
                        <a:pt x="340" y="1162"/>
                      </a:lnTo>
                      <a:lnTo>
                        <a:pt x="340" y="1120"/>
                      </a:lnTo>
                      <a:lnTo>
                        <a:pt x="347" y="1105"/>
                      </a:lnTo>
                      <a:lnTo>
                        <a:pt x="347" y="1077"/>
                      </a:lnTo>
                      <a:lnTo>
                        <a:pt x="354" y="1063"/>
                      </a:lnTo>
                      <a:lnTo>
                        <a:pt x="354" y="1020"/>
                      </a:lnTo>
                      <a:lnTo>
                        <a:pt x="361" y="1013"/>
                      </a:lnTo>
                      <a:lnTo>
                        <a:pt x="361" y="978"/>
                      </a:lnTo>
                      <a:lnTo>
                        <a:pt x="368" y="964"/>
                      </a:lnTo>
                      <a:lnTo>
                        <a:pt x="368" y="921"/>
                      </a:lnTo>
                      <a:lnTo>
                        <a:pt x="376" y="907"/>
                      </a:lnTo>
                      <a:lnTo>
                        <a:pt x="376" y="864"/>
                      </a:lnTo>
                      <a:lnTo>
                        <a:pt x="383" y="850"/>
                      </a:lnTo>
                      <a:lnTo>
                        <a:pt x="383" y="815"/>
                      </a:lnTo>
                      <a:lnTo>
                        <a:pt x="390" y="801"/>
                      </a:lnTo>
                      <a:lnTo>
                        <a:pt x="390" y="758"/>
                      </a:lnTo>
                      <a:lnTo>
                        <a:pt x="397" y="744"/>
                      </a:lnTo>
                      <a:lnTo>
                        <a:pt x="397" y="709"/>
                      </a:lnTo>
                      <a:lnTo>
                        <a:pt x="404" y="694"/>
                      </a:lnTo>
                      <a:lnTo>
                        <a:pt x="404" y="645"/>
                      </a:lnTo>
                      <a:lnTo>
                        <a:pt x="411" y="638"/>
                      </a:lnTo>
                      <a:lnTo>
                        <a:pt x="411" y="588"/>
                      </a:lnTo>
                      <a:lnTo>
                        <a:pt x="418" y="574"/>
                      </a:lnTo>
                      <a:lnTo>
                        <a:pt x="418" y="538"/>
                      </a:lnTo>
                      <a:lnTo>
                        <a:pt x="425" y="524"/>
                      </a:lnTo>
                      <a:lnTo>
                        <a:pt x="425" y="482"/>
                      </a:lnTo>
                      <a:lnTo>
                        <a:pt x="432" y="468"/>
                      </a:lnTo>
                      <a:lnTo>
                        <a:pt x="432" y="418"/>
                      </a:lnTo>
                      <a:lnTo>
                        <a:pt x="439" y="404"/>
                      </a:lnTo>
                      <a:lnTo>
                        <a:pt x="439" y="368"/>
                      </a:lnTo>
                      <a:lnTo>
                        <a:pt x="446" y="361"/>
                      </a:lnTo>
                      <a:lnTo>
                        <a:pt x="446" y="312"/>
                      </a:lnTo>
                      <a:lnTo>
                        <a:pt x="454" y="298"/>
                      </a:lnTo>
                      <a:lnTo>
                        <a:pt x="454" y="262"/>
                      </a:lnTo>
                      <a:lnTo>
                        <a:pt x="461" y="248"/>
                      </a:lnTo>
                      <a:lnTo>
                        <a:pt x="461" y="205"/>
                      </a:lnTo>
                      <a:lnTo>
                        <a:pt x="468" y="191"/>
                      </a:lnTo>
                      <a:lnTo>
                        <a:pt x="468" y="149"/>
                      </a:lnTo>
                      <a:lnTo>
                        <a:pt x="475" y="135"/>
                      </a:lnTo>
                      <a:lnTo>
                        <a:pt x="475" y="99"/>
                      </a:lnTo>
                      <a:lnTo>
                        <a:pt x="482" y="92"/>
                      </a:lnTo>
                      <a:lnTo>
                        <a:pt x="482" y="42"/>
                      </a:lnTo>
                      <a:lnTo>
                        <a:pt x="489" y="35"/>
                      </a:lnTo>
                      <a:lnTo>
                        <a:pt x="489" y="0"/>
                      </a:lnTo>
                    </a:path>
                  </a:pathLst>
                </a:custGeom>
                <a:noFill/>
                <a:ln w="22225">
                  <a:solidFill>
                    <a:schemeClr val="tx1"/>
                  </a:solidFill>
                  <a:prstDash val="solid"/>
                  <a:round/>
                  <a:headEnd/>
                  <a:tailEnd/>
                </a:ln>
              </p:spPr>
              <p:txBody>
                <a:bodyPr>
                  <a:prstTxWarp prst="textNoShape">
                    <a:avLst/>
                  </a:prstTxWarp>
                </a:bodyPr>
                <a:lstStyle/>
                <a:p>
                  <a:endParaRPr lang="en-US"/>
                </a:p>
              </p:txBody>
            </p:sp>
            <p:sp>
              <p:nvSpPr>
                <p:cNvPr id="417828" name="Line 1060"/>
                <p:cNvSpPr>
                  <a:spLocks noChangeShapeType="1"/>
                </p:cNvSpPr>
                <p:nvPr/>
              </p:nvSpPr>
              <p:spPr bwMode="auto">
                <a:xfrm>
                  <a:off x="590" y="3620"/>
                  <a:ext cx="1361" cy="0"/>
                </a:xfrm>
                <a:prstGeom prst="line">
                  <a:avLst/>
                </a:prstGeom>
                <a:noFill/>
                <a:ln w="12700">
                  <a:solidFill>
                    <a:schemeClr val="tx1"/>
                  </a:solidFill>
                  <a:round/>
                  <a:headEnd/>
                  <a:tailEnd type="triangle" w="lg" len="med"/>
                </a:ln>
                <a:effectLst/>
              </p:spPr>
              <p:txBody>
                <a:bodyPr>
                  <a:prstTxWarp prst="textNoShape">
                    <a:avLst/>
                  </a:prstTxWarp>
                </a:bodyPr>
                <a:lstStyle/>
                <a:p>
                  <a:endParaRPr lang="en-US"/>
                </a:p>
              </p:txBody>
            </p:sp>
          </p:grpSp>
          <p:grpSp>
            <p:nvGrpSpPr>
              <p:cNvPr id="5" name="Group 1061"/>
              <p:cNvGrpSpPr>
                <a:grpSpLocks/>
              </p:cNvGrpSpPr>
              <p:nvPr/>
            </p:nvGrpSpPr>
            <p:grpSpPr bwMode="auto">
              <a:xfrm rot="-21600000">
                <a:off x="351" y="3457"/>
                <a:ext cx="1235" cy="550"/>
                <a:chOff x="3714" y="2894"/>
                <a:chExt cx="1180" cy="751"/>
              </a:xfrm>
            </p:grpSpPr>
            <p:sp>
              <p:nvSpPr>
                <p:cNvPr id="417830" name="Freeform 1062"/>
                <p:cNvSpPr>
                  <a:spLocks/>
                </p:cNvSpPr>
                <p:nvPr/>
              </p:nvSpPr>
              <p:spPr bwMode="auto">
                <a:xfrm>
                  <a:off x="3714" y="2894"/>
                  <a:ext cx="233" cy="552"/>
                </a:xfrm>
                <a:custGeom>
                  <a:avLst/>
                  <a:gdLst/>
                  <a:ahLst/>
                  <a:cxnLst>
                    <a:cxn ang="0">
                      <a:pos x="2" y="139"/>
                    </a:cxn>
                    <a:cxn ang="0">
                      <a:pos x="5" y="112"/>
                    </a:cxn>
                    <a:cxn ang="0">
                      <a:pos x="10" y="93"/>
                    </a:cxn>
                    <a:cxn ang="0">
                      <a:pos x="13" y="74"/>
                    </a:cxn>
                    <a:cxn ang="0">
                      <a:pos x="19" y="57"/>
                    </a:cxn>
                    <a:cxn ang="0">
                      <a:pos x="21" y="44"/>
                    </a:cxn>
                    <a:cxn ang="0">
                      <a:pos x="27" y="33"/>
                    </a:cxn>
                    <a:cxn ang="0">
                      <a:pos x="29" y="22"/>
                    </a:cxn>
                    <a:cxn ang="0">
                      <a:pos x="38" y="8"/>
                    </a:cxn>
                    <a:cxn ang="0">
                      <a:pos x="46" y="3"/>
                    </a:cxn>
                    <a:cxn ang="0">
                      <a:pos x="54" y="0"/>
                    </a:cxn>
                    <a:cxn ang="0">
                      <a:pos x="62" y="3"/>
                    </a:cxn>
                    <a:cxn ang="0">
                      <a:pos x="70" y="3"/>
                    </a:cxn>
                    <a:cxn ang="0">
                      <a:pos x="78" y="6"/>
                    </a:cxn>
                    <a:cxn ang="0">
                      <a:pos x="87" y="8"/>
                    </a:cxn>
                    <a:cxn ang="0">
                      <a:pos x="95" y="6"/>
                    </a:cxn>
                    <a:cxn ang="0">
                      <a:pos x="103" y="6"/>
                    </a:cxn>
                    <a:cxn ang="0">
                      <a:pos x="111" y="3"/>
                    </a:cxn>
                    <a:cxn ang="0">
                      <a:pos x="119" y="0"/>
                    </a:cxn>
                    <a:cxn ang="0">
                      <a:pos x="127" y="0"/>
                    </a:cxn>
                    <a:cxn ang="0">
                      <a:pos x="136" y="3"/>
                    </a:cxn>
                    <a:cxn ang="0">
                      <a:pos x="144" y="11"/>
                    </a:cxn>
                    <a:cxn ang="0">
                      <a:pos x="152" y="25"/>
                    </a:cxn>
                    <a:cxn ang="0">
                      <a:pos x="157" y="36"/>
                    </a:cxn>
                    <a:cxn ang="0">
                      <a:pos x="160" y="49"/>
                    </a:cxn>
                    <a:cxn ang="0">
                      <a:pos x="165" y="60"/>
                    </a:cxn>
                    <a:cxn ang="0">
                      <a:pos x="168" y="79"/>
                    </a:cxn>
                    <a:cxn ang="0">
                      <a:pos x="174" y="93"/>
                    </a:cxn>
                    <a:cxn ang="0">
                      <a:pos x="176" y="120"/>
                    </a:cxn>
                    <a:cxn ang="0">
                      <a:pos x="182" y="136"/>
                    </a:cxn>
                    <a:cxn ang="0">
                      <a:pos x="184" y="166"/>
                    </a:cxn>
                    <a:cxn ang="0">
                      <a:pos x="190" y="191"/>
                    </a:cxn>
                    <a:cxn ang="0">
                      <a:pos x="193" y="223"/>
                    </a:cxn>
                    <a:cxn ang="0">
                      <a:pos x="198" y="250"/>
                    </a:cxn>
                    <a:cxn ang="0">
                      <a:pos x="201" y="289"/>
                    </a:cxn>
                    <a:cxn ang="0">
                      <a:pos x="206" y="318"/>
                    </a:cxn>
                    <a:cxn ang="0">
                      <a:pos x="209" y="359"/>
                    </a:cxn>
                    <a:cxn ang="0">
                      <a:pos x="214" y="389"/>
                    </a:cxn>
                    <a:cxn ang="0">
                      <a:pos x="217" y="430"/>
                    </a:cxn>
                    <a:cxn ang="0">
                      <a:pos x="223" y="457"/>
                    </a:cxn>
                    <a:cxn ang="0">
                      <a:pos x="225" y="503"/>
                    </a:cxn>
                    <a:cxn ang="0">
                      <a:pos x="231" y="528"/>
                    </a:cxn>
                  </a:cxnLst>
                  <a:rect l="0" t="0" r="r" b="b"/>
                  <a:pathLst>
                    <a:path w="233" h="552">
                      <a:moveTo>
                        <a:pt x="0" y="155"/>
                      </a:moveTo>
                      <a:lnTo>
                        <a:pt x="0" y="142"/>
                      </a:lnTo>
                      <a:lnTo>
                        <a:pt x="2" y="139"/>
                      </a:lnTo>
                      <a:lnTo>
                        <a:pt x="2" y="125"/>
                      </a:lnTo>
                      <a:lnTo>
                        <a:pt x="5" y="120"/>
                      </a:lnTo>
                      <a:lnTo>
                        <a:pt x="5" y="112"/>
                      </a:lnTo>
                      <a:lnTo>
                        <a:pt x="8" y="109"/>
                      </a:lnTo>
                      <a:lnTo>
                        <a:pt x="8" y="95"/>
                      </a:lnTo>
                      <a:lnTo>
                        <a:pt x="10" y="93"/>
                      </a:lnTo>
                      <a:lnTo>
                        <a:pt x="10" y="82"/>
                      </a:lnTo>
                      <a:lnTo>
                        <a:pt x="13" y="79"/>
                      </a:lnTo>
                      <a:lnTo>
                        <a:pt x="13" y="74"/>
                      </a:lnTo>
                      <a:lnTo>
                        <a:pt x="16" y="71"/>
                      </a:lnTo>
                      <a:lnTo>
                        <a:pt x="16" y="60"/>
                      </a:lnTo>
                      <a:lnTo>
                        <a:pt x="19" y="57"/>
                      </a:lnTo>
                      <a:lnTo>
                        <a:pt x="19" y="52"/>
                      </a:lnTo>
                      <a:lnTo>
                        <a:pt x="21" y="49"/>
                      </a:lnTo>
                      <a:lnTo>
                        <a:pt x="21" y="44"/>
                      </a:lnTo>
                      <a:lnTo>
                        <a:pt x="24" y="41"/>
                      </a:lnTo>
                      <a:lnTo>
                        <a:pt x="24" y="36"/>
                      </a:lnTo>
                      <a:lnTo>
                        <a:pt x="27" y="33"/>
                      </a:lnTo>
                      <a:lnTo>
                        <a:pt x="27" y="30"/>
                      </a:lnTo>
                      <a:lnTo>
                        <a:pt x="29" y="28"/>
                      </a:lnTo>
                      <a:lnTo>
                        <a:pt x="29" y="22"/>
                      </a:lnTo>
                      <a:lnTo>
                        <a:pt x="32" y="19"/>
                      </a:lnTo>
                      <a:lnTo>
                        <a:pt x="38" y="14"/>
                      </a:lnTo>
                      <a:lnTo>
                        <a:pt x="38" y="8"/>
                      </a:lnTo>
                      <a:lnTo>
                        <a:pt x="40" y="8"/>
                      </a:lnTo>
                      <a:lnTo>
                        <a:pt x="43" y="6"/>
                      </a:lnTo>
                      <a:lnTo>
                        <a:pt x="46" y="3"/>
                      </a:lnTo>
                      <a:lnTo>
                        <a:pt x="48" y="3"/>
                      </a:lnTo>
                      <a:lnTo>
                        <a:pt x="51" y="0"/>
                      </a:lnTo>
                      <a:lnTo>
                        <a:pt x="54" y="0"/>
                      </a:lnTo>
                      <a:lnTo>
                        <a:pt x="57" y="0"/>
                      </a:lnTo>
                      <a:lnTo>
                        <a:pt x="59" y="0"/>
                      </a:lnTo>
                      <a:lnTo>
                        <a:pt x="62" y="3"/>
                      </a:lnTo>
                      <a:lnTo>
                        <a:pt x="65" y="3"/>
                      </a:lnTo>
                      <a:lnTo>
                        <a:pt x="68" y="3"/>
                      </a:lnTo>
                      <a:lnTo>
                        <a:pt x="70" y="3"/>
                      </a:lnTo>
                      <a:lnTo>
                        <a:pt x="73" y="6"/>
                      </a:lnTo>
                      <a:lnTo>
                        <a:pt x="76" y="6"/>
                      </a:lnTo>
                      <a:lnTo>
                        <a:pt x="78" y="6"/>
                      </a:lnTo>
                      <a:lnTo>
                        <a:pt x="81" y="6"/>
                      </a:lnTo>
                      <a:lnTo>
                        <a:pt x="84" y="6"/>
                      </a:lnTo>
                      <a:lnTo>
                        <a:pt x="87" y="8"/>
                      </a:lnTo>
                      <a:lnTo>
                        <a:pt x="89" y="8"/>
                      </a:lnTo>
                      <a:lnTo>
                        <a:pt x="92" y="8"/>
                      </a:lnTo>
                      <a:lnTo>
                        <a:pt x="95" y="6"/>
                      </a:lnTo>
                      <a:lnTo>
                        <a:pt x="97" y="6"/>
                      </a:lnTo>
                      <a:lnTo>
                        <a:pt x="100" y="6"/>
                      </a:lnTo>
                      <a:lnTo>
                        <a:pt x="103" y="6"/>
                      </a:lnTo>
                      <a:lnTo>
                        <a:pt x="106" y="6"/>
                      </a:lnTo>
                      <a:lnTo>
                        <a:pt x="108" y="3"/>
                      </a:lnTo>
                      <a:lnTo>
                        <a:pt x="111" y="3"/>
                      </a:lnTo>
                      <a:lnTo>
                        <a:pt x="114" y="3"/>
                      </a:lnTo>
                      <a:lnTo>
                        <a:pt x="116" y="3"/>
                      </a:lnTo>
                      <a:lnTo>
                        <a:pt x="119" y="0"/>
                      </a:lnTo>
                      <a:lnTo>
                        <a:pt x="122" y="0"/>
                      </a:lnTo>
                      <a:lnTo>
                        <a:pt x="125" y="0"/>
                      </a:lnTo>
                      <a:lnTo>
                        <a:pt x="127" y="0"/>
                      </a:lnTo>
                      <a:lnTo>
                        <a:pt x="130" y="3"/>
                      </a:lnTo>
                      <a:lnTo>
                        <a:pt x="133" y="3"/>
                      </a:lnTo>
                      <a:lnTo>
                        <a:pt x="136" y="3"/>
                      </a:lnTo>
                      <a:lnTo>
                        <a:pt x="138" y="6"/>
                      </a:lnTo>
                      <a:lnTo>
                        <a:pt x="141" y="8"/>
                      </a:lnTo>
                      <a:lnTo>
                        <a:pt x="144" y="11"/>
                      </a:lnTo>
                      <a:lnTo>
                        <a:pt x="149" y="17"/>
                      </a:lnTo>
                      <a:lnTo>
                        <a:pt x="149" y="22"/>
                      </a:lnTo>
                      <a:lnTo>
                        <a:pt x="152" y="25"/>
                      </a:lnTo>
                      <a:lnTo>
                        <a:pt x="155" y="28"/>
                      </a:lnTo>
                      <a:lnTo>
                        <a:pt x="155" y="33"/>
                      </a:lnTo>
                      <a:lnTo>
                        <a:pt x="157" y="36"/>
                      </a:lnTo>
                      <a:lnTo>
                        <a:pt x="157" y="38"/>
                      </a:lnTo>
                      <a:lnTo>
                        <a:pt x="160" y="41"/>
                      </a:lnTo>
                      <a:lnTo>
                        <a:pt x="160" y="49"/>
                      </a:lnTo>
                      <a:lnTo>
                        <a:pt x="163" y="52"/>
                      </a:lnTo>
                      <a:lnTo>
                        <a:pt x="163" y="57"/>
                      </a:lnTo>
                      <a:lnTo>
                        <a:pt x="165" y="60"/>
                      </a:lnTo>
                      <a:lnTo>
                        <a:pt x="165" y="68"/>
                      </a:lnTo>
                      <a:lnTo>
                        <a:pt x="168" y="71"/>
                      </a:lnTo>
                      <a:lnTo>
                        <a:pt x="168" y="79"/>
                      </a:lnTo>
                      <a:lnTo>
                        <a:pt x="171" y="82"/>
                      </a:lnTo>
                      <a:lnTo>
                        <a:pt x="171" y="90"/>
                      </a:lnTo>
                      <a:lnTo>
                        <a:pt x="174" y="93"/>
                      </a:lnTo>
                      <a:lnTo>
                        <a:pt x="174" y="104"/>
                      </a:lnTo>
                      <a:lnTo>
                        <a:pt x="176" y="109"/>
                      </a:lnTo>
                      <a:lnTo>
                        <a:pt x="176" y="120"/>
                      </a:lnTo>
                      <a:lnTo>
                        <a:pt x="179" y="123"/>
                      </a:lnTo>
                      <a:lnTo>
                        <a:pt x="179" y="134"/>
                      </a:lnTo>
                      <a:lnTo>
                        <a:pt x="182" y="136"/>
                      </a:lnTo>
                      <a:lnTo>
                        <a:pt x="182" y="153"/>
                      </a:lnTo>
                      <a:lnTo>
                        <a:pt x="184" y="155"/>
                      </a:lnTo>
                      <a:lnTo>
                        <a:pt x="184" y="166"/>
                      </a:lnTo>
                      <a:lnTo>
                        <a:pt x="187" y="172"/>
                      </a:lnTo>
                      <a:lnTo>
                        <a:pt x="187" y="185"/>
                      </a:lnTo>
                      <a:lnTo>
                        <a:pt x="190" y="191"/>
                      </a:lnTo>
                      <a:lnTo>
                        <a:pt x="190" y="207"/>
                      </a:lnTo>
                      <a:lnTo>
                        <a:pt x="193" y="212"/>
                      </a:lnTo>
                      <a:lnTo>
                        <a:pt x="193" y="223"/>
                      </a:lnTo>
                      <a:lnTo>
                        <a:pt x="195" y="229"/>
                      </a:lnTo>
                      <a:lnTo>
                        <a:pt x="195" y="248"/>
                      </a:lnTo>
                      <a:lnTo>
                        <a:pt x="198" y="250"/>
                      </a:lnTo>
                      <a:lnTo>
                        <a:pt x="198" y="270"/>
                      </a:lnTo>
                      <a:lnTo>
                        <a:pt x="201" y="275"/>
                      </a:lnTo>
                      <a:lnTo>
                        <a:pt x="201" y="289"/>
                      </a:lnTo>
                      <a:lnTo>
                        <a:pt x="204" y="294"/>
                      </a:lnTo>
                      <a:lnTo>
                        <a:pt x="204" y="313"/>
                      </a:lnTo>
                      <a:lnTo>
                        <a:pt x="206" y="318"/>
                      </a:lnTo>
                      <a:lnTo>
                        <a:pt x="206" y="335"/>
                      </a:lnTo>
                      <a:lnTo>
                        <a:pt x="209" y="340"/>
                      </a:lnTo>
                      <a:lnTo>
                        <a:pt x="209" y="359"/>
                      </a:lnTo>
                      <a:lnTo>
                        <a:pt x="212" y="365"/>
                      </a:lnTo>
                      <a:lnTo>
                        <a:pt x="212" y="384"/>
                      </a:lnTo>
                      <a:lnTo>
                        <a:pt x="214" y="389"/>
                      </a:lnTo>
                      <a:lnTo>
                        <a:pt x="214" y="405"/>
                      </a:lnTo>
                      <a:lnTo>
                        <a:pt x="217" y="411"/>
                      </a:lnTo>
                      <a:lnTo>
                        <a:pt x="217" y="430"/>
                      </a:lnTo>
                      <a:lnTo>
                        <a:pt x="220" y="435"/>
                      </a:lnTo>
                      <a:lnTo>
                        <a:pt x="220" y="452"/>
                      </a:lnTo>
                      <a:lnTo>
                        <a:pt x="223" y="457"/>
                      </a:lnTo>
                      <a:lnTo>
                        <a:pt x="223" y="476"/>
                      </a:lnTo>
                      <a:lnTo>
                        <a:pt x="225" y="482"/>
                      </a:lnTo>
                      <a:lnTo>
                        <a:pt x="225" y="503"/>
                      </a:lnTo>
                      <a:lnTo>
                        <a:pt x="228" y="509"/>
                      </a:lnTo>
                      <a:lnTo>
                        <a:pt x="228" y="522"/>
                      </a:lnTo>
                      <a:lnTo>
                        <a:pt x="231" y="528"/>
                      </a:lnTo>
                      <a:lnTo>
                        <a:pt x="231" y="547"/>
                      </a:lnTo>
                      <a:lnTo>
                        <a:pt x="233" y="552"/>
                      </a:lnTo>
                    </a:path>
                  </a:pathLst>
                </a:custGeom>
                <a:noFill/>
                <a:ln w="22225">
                  <a:solidFill>
                    <a:srgbClr val="FF0000"/>
                  </a:solidFill>
                  <a:prstDash val="solid"/>
                  <a:round/>
                  <a:headEnd/>
                  <a:tailEnd/>
                </a:ln>
              </p:spPr>
              <p:txBody>
                <a:bodyPr>
                  <a:prstTxWarp prst="textNoShape">
                    <a:avLst/>
                  </a:prstTxWarp>
                </a:bodyPr>
                <a:lstStyle/>
                <a:p>
                  <a:endParaRPr lang="en-US"/>
                </a:p>
              </p:txBody>
            </p:sp>
            <p:sp>
              <p:nvSpPr>
                <p:cNvPr id="417831" name="Freeform 1063"/>
                <p:cNvSpPr>
                  <a:spLocks/>
                </p:cNvSpPr>
                <p:nvPr/>
              </p:nvSpPr>
              <p:spPr bwMode="auto">
                <a:xfrm>
                  <a:off x="3947" y="2894"/>
                  <a:ext cx="191" cy="751"/>
                </a:xfrm>
                <a:custGeom>
                  <a:avLst/>
                  <a:gdLst/>
                  <a:ahLst/>
                  <a:cxnLst>
                    <a:cxn ang="0">
                      <a:pos x="3" y="571"/>
                    </a:cxn>
                    <a:cxn ang="0">
                      <a:pos x="6" y="609"/>
                    </a:cxn>
                    <a:cxn ang="0">
                      <a:pos x="11" y="631"/>
                    </a:cxn>
                    <a:cxn ang="0">
                      <a:pos x="14" y="661"/>
                    </a:cxn>
                    <a:cxn ang="0">
                      <a:pos x="19" y="680"/>
                    </a:cxn>
                    <a:cxn ang="0">
                      <a:pos x="22" y="705"/>
                    </a:cxn>
                    <a:cxn ang="0">
                      <a:pos x="28" y="721"/>
                    </a:cxn>
                    <a:cxn ang="0">
                      <a:pos x="30" y="734"/>
                    </a:cxn>
                    <a:cxn ang="0">
                      <a:pos x="36" y="745"/>
                    </a:cxn>
                    <a:cxn ang="0">
                      <a:pos x="41" y="751"/>
                    </a:cxn>
                    <a:cxn ang="0">
                      <a:pos x="49" y="745"/>
                    </a:cxn>
                    <a:cxn ang="0">
                      <a:pos x="55" y="737"/>
                    </a:cxn>
                    <a:cxn ang="0">
                      <a:pos x="58" y="724"/>
                    </a:cxn>
                    <a:cxn ang="0">
                      <a:pos x="63" y="710"/>
                    </a:cxn>
                    <a:cxn ang="0">
                      <a:pos x="66" y="688"/>
                    </a:cxn>
                    <a:cxn ang="0">
                      <a:pos x="71" y="669"/>
                    </a:cxn>
                    <a:cxn ang="0">
                      <a:pos x="74" y="639"/>
                    </a:cxn>
                    <a:cxn ang="0">
                      <a:pos x="79" y="620"/>
                    </a:cxn>
                    <a:cxn ang="0">
                      <a:pos x="82" y="582"/>
                    </a:cxn>
                    <a:cxn ang="0">
                      <a:pos x="87" y="558"/>
                    </a:cxn>
                    <a:cxn ang="0">
                      <a:pos x="90" y="520"/>
                    </a:cxn>
                    <a:cxn ang="0">
                      <a:pos x="96" y="490"/>
                    </a:cxn>
                    <a:cxn ang="0">
                      <a:pos x="98" y="449"/>
                    </a:cxn>
                    <a:cxn ang="0">
                      <a:pos x="104" y="419"/>
                    </a:cxn>
                    <a:cxn ang="0">
                      <a:pos x="106" y="378"/>
                    </a:cxn>
                    <a:cxn ang="0">
                      <a:pos x="112" y="346"/>
                    </a:cxn>
                    <a:cxn ang="0">
                      <a:pos x="115" y="308"/>
                    </a:cxn>
                    <a:cxn ang="0">
                      <a:pos x="120" y="278"/>
                    </a:cxn>
                    <a:cxn ang="0">
                      <a:pos x="123" y="240"/>
                    </a:cxn>
                    <a:cxn ang="0">
                      <a:pos x="128" y="218"/>
                    </a:cxn>
                    <a:cxn ang="0">
                      <a:pos x="131" y="180"/>
                    </a:cxn>
                    <a:cxn ang="0">
                      <a:pos x="136" y="161"/>
                    </a:cxn>
                    <a:cxn ang="0">
                      <a:pos x="139" y="131"/>
                    </a:cxn>
                    <a:cxn ang="0">
                      <a:pos x="145" y="112"/>
                    </a:cxn>
                    <a:cxn ang="0">
                      <a:pos x="147" y="90"/>
                    </a:cxn>
                    <a:cxn ang="0">
                      <a:pos x="153" y="74"/>
                    </a:cxn>
                    <a:cxn ang="0">
                      <a:pos x="155" y="55"/>
                    </a:cxn>
                    <a:cxn ang="0">
                      <a:pos x="161" y="44"/>
                    </a:cxn>
                    <a:cxn ang="0">
                      <a:pos x="164" y="30"/>
                    </a:cxn>
                    <a:cxn ang="0">
                      <a:pos x="172" y="19"/>
                    </a:cxn>
                    <a:cxn ang="0">
                      <a:pos x="177" y="8"/>
                    </a:cxn>
                    <a:cxn ang="0">
                      <a:pos x="185" y="3"/>
                    </a:cxn>
                  </a:cxnLst>
                  <a:rect l="0" t="0" r="r" b="b"/>
                  <a:pathLst>
                    <a:path w="191" h="751">
                      <a:moveTo>
                        <a:pt x="0" y="552"/>
                      </a:moveTo>
                      <a:lnTo>
                        <a:pt x="0" y="566"/>
                      </a:lnTo>
                      <a:lnTo>
                        <a:pt x="3" y="571"/>
                      </a:lnTo>
                      <a:lnTo>
                        <a:pt x="3" y="588"/>
                      </a:lnTo>
                      <a:lnTo>
                        <a:pt x="6" y="593"/>
                      </a:lnTo>
                      <a:lnTo>
                        <a:pt x="6" y="609"/>
                      </a:lnTo>
                      <a:lnTo>
                        <a:pt x="9" y="615"/>
                      </a:lnTo>
                      <a:lnTo>
                        <a:pt x="9" y="626"/>
                      </a:lnTo>
                      <a:lnTo>
                        <a:pt x="11" y="631"/>
                      </a:lnTo>
                      <a:lnTo>
                        <a:pt x="11" y="645"/>
                      </a:lnTo>
                      <a:lnTo>
                        <a:pt x="14" y="650"/>
                      </a:lnTo>
                      <a:lnTo>
                        <a:pt x="14" y="661"/>
                      </a:lnTo>
                      <a:lnTo>
                        <a:pt x="17" y="664"/>
                      </a:lnTo>
                      <a:lnTo>
                        <a:pt x="17" y="677"/>
                      </a:lnTo>
                      <a:lnTo>
                        <a:pt x="19" y="680"/>
                      </a:lnTo>
                      <a:lnTo>
                        <a:pt x="19" y="694"/>
                      </a:lnTo>
                      <a:lnTo>
                        <a:pt x="22" y="696"/>
                      </a:lnTo>
                      <a:lnTo>
                        <a:pt x="22" y="705"/>
                      </a:lnTo>
                      <a:lnTo>
                        <a:pt x="25" y="707"/>
                      </a:lnTo>
                      <a:lnTo>
                        <a:pt x="25" y="718"/>
                      </a:lnTo>
                      <a:lnTo>
                        <a:pt x="28" y="721"/>
                      </a:lnTo>
                      <a:lnTo>
                        <a:pt x="28" y="726"/>
                      </a:lnTo>
                      <a:lnTo>
                        <a:pt x="30" y="729"/>
                      </a:lnTo>
                      <a:lnTo>
                        <a:pt x="30" y="734"/>
                      </a:lnTo>
                      <a:lnTo>
                        <a:pt x="33" y="737"/>
                      </a:lnTo>
                      <a:lnTo>
                        <a:pt x="33" y="743"/>
                      </a:lnTo>
                      <a:lnTo>
                        <a:pt x="36" y="745"/>
                      </a:lnTo>
                      <a:lnTo>
                        <a:pt x="41" y="751"/>
                      </a:lnTo>
                      <a:lnTo>
                        <a:pt x="38" y="751"/>
                      </a:lnTo>
                      <a:lnTo>
                        <a:pt x="41" y="751"/>
                      </a:lnTo>
                      <a:lnTo>
                        <a:pt x="44" y="751"/>
                      </a:lnTo>
                      <a:lnTo>
                        <a:pt x="47" y="748"/>
                      </a:lnTo>
                      <a:lnTo>
                        <a:pt x="49" y="745"/>
                      </a:lnTo>
                      <a:lnTo>
                        <a:pt x="52" y="743"/>
                      </a:lnTo>
                      <a:lnTo>
                        <a:pt x="52" y="740"/>
                      </a:lnTo>
                      <a:lnTo>
                        <a:pt x="55" y="737"/>
                      </a:lnTo>
                      <a:lnTo>
                        <a:pt x="55" y="732"/>
                      </a:lnTo>
                      <a:lnTo>
                        <a:pt x="58" y="729"/>
                      </a:lnTo>
                      <a:lnTo>
                        <a:pt x="58" y="724"/>
                      </a:lnTo>
                      <a:lnTo>
                        <a:pt x="60" y="721"/>
                      </a:lnTo>
                      <a:lnTo>
                        <a:pt x="60" y="713"/>
                      </a:lnTo>
                      <a:lnTo>
                        <a:pt x="63" y="710"/>
                      </a:lnTo>
                      <a:lnTo>
                        <a:pt x="63" y="702"/>
                      </a:lnTo>
                      <a:lnTo>
                        <a:pt x="66" y="699"/>
                      </a:lnTo>
                      <a:lnTo>
                        <a:pt x="66" y="688"/>
                      </a:lnTo>
                      <a:lnTo>
                        <a:pt x="68" y="686"/>
                      </a:lnTo>
                      <a:lnTo>
                        <a:pt x="68" y="672"/>
                      </a:lnTo>
                      <a:lnTo>
                        <a:pt x="71" y="669"/>
                      </a:lnTo>
                      <a:lnTo>
                        <a:pt x="71" y="658"/>
                      </a:lnTo>
                      <a:lnTo>
                        <a:pt x="74" y="656"/>
                      </a:lnTo>
                      <a:lnTo>
                        <a:pt x="74" y="639"/>
                      </a:lnTo>
                      <a:lnTo>
                        <a:pt x="77" y="637"/>
                      </a:lnTo>
                      <a:lnTo>
                        <a:pt x="77" y="623"/>
                      </a:lnTo>
                      <a:lnTo>
                        <a:pt x="79" y="620"/>
                      </a:lnTo>
                      <a:lnTo>
                        <a:pt x="79" y="604"/>
                      </a:lnTo>
                      <a:lnTo>
                        <a:pt x="82" y="599"/>
                      </a:lnTo>
                      <a:lnTo>
                        <a:pt x="82" y="582"/>
                      </a:lnTo>
                      <a:lnTo>
                        <a:pt x="85" y="577"/>
                      </a:lnTo>
                      <a:lnTo>
                        <a:pt x="85" y="563"/>
                      </a:lnTo>
                      <a:lnTo>
                        <a:pt x="87" y="558"/>
                      </a:lnTo>
                      <a:lnTo>
                        <a:pt x="87" y="539"/>
                      </a:lnTo>
                      <a:lnTo>
                        <a:pt x="90" y="533"/>
                      </a:lnTo>
                      <a:lnTo>
                        <a:pt x="90" y="520"/>
                      </a:lnTo>
                      <a:lnTo>
                        <a:pt x="93" y="514"/>
                      </a:lnTo>
                      <a:lnTo>
                        <a:pt x="93" y="495"/>
                      </a:lnTo>
                      <a:lnTo>
                        <a:pt x="96" y="490"/>
                      </a:lnTo>
                      <a:lnTo>
                        <a:pt x="96" y="471"/>
                      </a:lnTo>
                      <a:lnTo>
                        <a:pt x="98" y="465"/>
                      </a:lnTo>
                      <a:lnTo>
                        <a:pt x="98" y="449"/>
                      </a:lnTo>
                      <a:lnTo>
                        <a:pt x="101" y="444"/>
                      </a:lnTo>
                      <a:lnTo>
                        <a:pt x="101" y="425"/>
                      </a:lnTo>
                      <a:lnTo>
                        <a:pt x="104" y="419"/>
                      </a:lnTo>
                      <a:lnTo>
                        <a:pt x="104" y="397"/>
                      </a:lnTo>
                      <a:lnTo>
                        <a:pt x="106" y="392"/>
                      </a:lnTo>
                      <a:lnTo>
                        <a:pt x="106" y="378"/>
                      </a:lnTo>
                      <a:lnTo>
                        <a:pt x="109" y="373"/>
                      </a:lnTo>
                      <a:lnTo>
                        <a:pt x="109" y="351"/>
                      </a:lnTo>
                      <a:lnTo>
                        <a:pt x="112" y="346"/>
                      </a:lnTo>
                      <a:lnTo>
                        <a:pt x="112" y="332"/>
                      </a:lnTo>
                      <a:lnTo>
                        <a:pt x="115" y="327"/>
                      </a:lnTo>
                      <a:lnTo>
                        <a:pt x="115" y="308"/>
                      </a:lnTo>
                      <a:lnTo>
                        <a:pt x="117" y="302"/>
                      </a:lnTo>
                      <a:lnTo>
                        <a:pt x="117" y="283"/>
                      </a:lnTo>
                      <a:lnTo>
                        <a:pt x="120" y="278"/>
                      </a:lnTo>
                      <a:lnTo>
                        <a:pt x="120" y="264"/>
                      </a:lnTo>
                      <a:lnTo>
                        <a:pt x="123" y="259"/>
                      </a:lnTo>
                      <a:lnTo>
                        <a:pt x="123" y="240"/>
                      </a:lnTo>
                      <a:lnTo>
                        <a:pt x="126" y="237"/>
                      </a:lnTo>
                      <a:lnTo>
                        <a:pt x="126" y="223"/>
                      </a:lnTo>
                      <a:lnTo>
                        <a:pt x="128" y="218"/>
                      </a:lnTo>
                      <a:lnTo>
                        <a:pt x="128" y="202"/>
                      </a:lnTo>
                      <a:lnTo>
                        <a:pt x="131" y="196"/>
                      </a:lnTo>
                      <a:lnTo>
                        <a:pt x="131" y="180"/>
                      </a:lnTo>
                      <a:lnTo>
                        <a:pt x="134" y="177"/>
                      </a:lnTo>
                      <a:lnTo>
                        <a:pt x="134" y="163"/>
                      </a:lnTo>
                      <a:lnTo>
                        <a:pt x="136" y="161"/>
                      </a:lnTo>
                      <a:lnTo>
                        <a:pt x="136" y="147"/>
                      </a:lnTo>
                      <a:lnTo>
                        <a:pt x="139" y="142"/>
                      </a:lnTo>
                      <a:lnTo>
                        <a:pt x="139" y="131"/>
                      </a:lnTo>
                      <a:lnTo>
                        <a:pt x="142" y="128"/>
                      </a:lnTo>
                      <a:lnTo>
                        <a:pt x="142" y="115"/>
                      </a:lnTo>
                      <a:lnTo>
                        <a:pt x="145" y="112"/>
                      </a:lnTo>
                      <a:lnTo>
                        <a:pt x="145" y="101"/>
                      </a:lnTo>
                      <a:lnTo>
                        <a:pt x="147" y="98"/>
                      </a:lnTo>
                      <a:lnTo>
                        <a:pt x="147" y="90"/>
                      </a:lnTo>
                      <a:lnTo>
                        <a:pt x="150" y="87"/>
                      </a:lnTo>
                      <a:lnTo>
                        <a:pt x="150" y="76"/>
                      </a:lnTo>
                      <a:lnTo>
                        <a:pt x="153" y="74"/>
                      </a:lnTo>
                      <a:lnTo>
                        <a:pt x="153" y="66"/>
                      </a:lnTo>
                      <a:lnTo>
                        <a:pt x="155" y="63"/>
                      </a:lnTo>
                      <a:lnTo>
                        <a:pt x="155" y="55"/>
                      </a:lnTo>
                      <a:lnTo>
                        <a:pt x="158" y="52"/>
                      </a:lnTo>
                      <a:lnTo>
                        <a:pt x="158" y="47"/>
                      </a:lnTo>
                      <a:lnTo>
                        <a:pt x="161" y="44"/>
                      </a:lnTo>
                      <a:lnTo>
                        <a:pt x="161" y="38"/>
                      </a:lnTo>
                      <a:lnTo>
                        <a:pt x="164" y="36"/>
                      </a:lnTo>
                      <a:lnTo>
                        <a:pt x="164" y="30"/>
                      </a:lnTo>
                      <a:lnTo>
                        <a:pt x="166" y="28"/>
                      </a:lnTo>
                      <a:lnTo>
                        <a:pt x="166" y="25"/>
                      </a:lnTo>
                      <a:lnTo>
                        <a:pt x="172" y="19"/>
                      </a:lnTo>
                      <a:lnTo>
                        <a:pt x="172" y="14"/>
                      </a:lnTo>
                      <a:lnTo>
                        <a:pt x="174" y="11"/>
                      </a:lnTo>
                      <a:lnTo>
                        <a:pt x="177" y="8"/>
                      </a:lnTo>
                      <a:lnTo>
                        <a:pt x="180" y="6"/>
                      </a:lnTo>
                      <a:lnTo>
                        <a:pt x="183" y="3"/>
                      </a:lnTo>
                      <a:lnTo>
                        <a:pt x="185" y="3"/>
                      </a:lnTo>
                      <a:lnTo>
                        <a:pt x="188" y="0"/>
                      </a:lnTo>
                      <a:lnTo>
                        <a:pt x="191" y="0"/>
                      </a:lnTo>
                    </a:path>
                  </a:pathLst>
                </a:custGeom>
                <a:noFill/>
                <a:ln w="22225">
                  <a:solidFill>
                    <a:srgbClr val="FF0000"/>
                  </a:solidFill>
                  <a:prstDash val="solid"/>
                  <a:round/>
                  <a:headEnd/>
                  <a:tailEnd/>
                </a:ln>
              </p:spPr>
              <p:txBody>
                <a:bodyPr>
                  <a:prstTxWarp prst="textNoShape">
                    <a:avLst/>
                  </a:prstTxWarp>
                </a:bodyPr>
                <a:lstStyle/>
                <a:p>
                  <a:endParaRPr lang="en-US"/>
                </a:p>
              </p:txBody>
            </p:sp>
            <p:sp>
              <p:nvSpPr>
                <p:cNvPr id="417832" name="Freeform 1064"/>
                <p:cNvSpPr>
                  <a:spLocks/>
                </p:cNvSpPr>
                <p:nvPr/>
              </p:nvSpPr>
              <p:spPr bwMode="auto">
                <a:xfrm>
                  <a:off x="4138" y="2894"/>
                  <a:ext cx="231" cy="751"/>
                </a:xfrm>
                <a:custGeom>
                  <a:avLst/>
                  <a:gdLst/>
                  <a:ahLst/>
                  <a:cxnLst>
                    <a:cxn ang="0">
                      <a:pos x="5" y="0"/>
                    </a:cxn>
                    <a:cxn ang="0">
                      <a:pos x="13" y="3"/>
                    </a:cxn>
                    <a:cxn ang="0">
                      <a:pos x="22" y="6"/>
                    </a:cxn>
                    <a:cxn ang="0">
                      <a:pos x="30" y="6"/>
                    </a:cxn>
                    <a:cxn ang="0">
                      <a:pos x="38" y="8"/>
                    </a:cxn>
                    <a:cxn ang="0">
                      <a:pos x="46" y="6"/>
                    </a:cxn>
                    <a:cxn ang="0">
                      <a:pos x="54" y="6"/>
                    </a:cxn>
                    <a:cxn ang="0">
                      <a:pos x="62" y="3"/>
                    </a:cxn>
                    <a:cxn ang="0">
                      <a:pos x="71" y="0"/>
                    </a:cxn>
                    <a:cxn ang="0">
                      <a:pos x="79" y="3"/>
                    </a:cxn>
                    <a:cxn ang="0">
                      <a:pos x="87" y="8"/>
                    </a:cxn>
                    <a:cxn ang="0">
                      <a:pos x="98" y="19"/>
                    </a:cxn>
                    <a:cxn ang="0">
                      <a:pos x="100" y="30"/>
                    </a:cxn>
                    <a:cxn ang="0">
                      <a:pos x="106" y="41"/>
                    </a:cxn>
                    <a:cxn ang="0">
                      <a:pos x="109" y="55"/>
                    </a:cxn>
                    <a:cxn ang="0">
                      <a:pos x="114" y="68"/>
                    </a:cxn>
                    <a:cxn ang="0">
                      <a:pos x="117" y="87"/>
                    </a:cxn>
                    <a:cxn ang="0">
                      <a:pos x="122" y="104"/>
                    </a:cxn>
                    <a:cxn ang="0">
                      <a:pos x="125" y="128"/>
                    </a:cxn>
                    <a:cxn ang="0">
                      <a:pos x="130" y="150"/>
                    </a:cxn>
                    <a:cxn ang="0">
                      <a:pos x="133" y="183"/>
                    </a:cxn>
                    <a:cxn ang="0">
                      <a:pos x="139" y="202"/>
                    </a:cxn>
                    <a:cxn ang="0">
                      <a:pos x="141" y="242"/>
                    </a:cxn>
                    <a:cxn ang="0">
                      <a:pos x="147" y="264"/>
                    </a:cxn>
                    <a:cxn ang="0">
                      <a:pos x="149" y="302"/>
                    </a:cxn>
                    <a:cxn ang="0">
                      <a:pos x="155" y="332"/>
                    </a:cxn>
                    <a:cxn ang="0">
                      <a:pos x="158" y="373"/>
                    </a:cxn>
                    <a:cxn ang="0">
                      <a:pos x="163" y="403"/>
                    </a:cxn>
                    <a:cxn ang="0">
                      <a:pos x="166" y="446"/>
                    </a:cxn>
                    <a:cxn ang="0">
                      <a:pos x="171" y="476"/>
                    </a:cxn>
                    <a:cxn ang="0">
                      <a:pos x="174" y="517"/>
                    </a:cxn>
                    <a:cxn ang="0">
                      <a:pos x="179" y="544"/>
                    </a:cxn>
                    <a:cxn ang="0">
                      <a:pos x="182" y="582"/>
                    </a:cxn>
                    <a:cxn ang="0">
                      <a:pos x="187" y="604"/>
                    </a:cxn>
                    <a:cxn ang="0">
                      <a:pos x="190" y="642"/>
                    </a:cxn>
                    <a:cxn ang="0">
                      <a:pos x="196" y="658"/>
                    </a:cxn>
                    <a:cxn ang="0">
                      <a:pos x="198" y="686"/>
                    </a:cxn>
                    <a:cxn ang="0">
                      <a:pos x="204" y="705"/>
                    </a:cxn>
                    <a:cxn ang="0">
                      <a:pos x="206" y="724"/>
                    </a:cxn>
                    <a:cxn ang="0">
                      <a:pos x="212" y="734"/>
                    </a:cxn>
                    <a:cxn ang="0">
                      <a:pos x="217" y="748"/>
                    </a:cxn>
                    <a:cxn ang="0">
                      <a:pos x="226" y="751"/>
                    </a:cxn>
                  </a:cxnLst>
                  <a:rect l="0" t="0" r="r" b="b"/>
                  <a:pathLst>
                    <a:path w="231" h="751">
                      <a:moveTo>
                        <a:pt x="0" y="0"/>
                      </a:moveTo>
                      <a:lnTo>
                        <a:pt x="3" y="0"/>
                      </a:lnTo>
                      <a:lnTo>
                        <a:pt x="5" y="0"/>
                      </a:lnTo>
                      <a:lnTo>
                        <a:pt x="8" y="0"/>
                      </a:lnTo>
                      <a:lnTo>
                        <a:pt x="11" y="3"/>
                      </a:lnTo>
                      <a:lnTo>
                        <a:pt x="13" y="3"/>
                      </a:lnTo>
                      <a:lnTo>
                        <a:pt x="16" y="3"/>
                      </a:lnTo>
                      <a:lnTo>
                        <a:pt x="19" y="3"/>
                      </a:lnTo>
                      <a:lnTo>
                        <a:pt x="22" y="6"/>
                      </a:lnTo>
                      <a:lnTo>
                        <a:pt x="24" y="6"/>
                      </a:lnTo>
                      <a:lnTo>
                        <a:pt x="27" y="6"/>
                      </a:lnTo>
                      <a:lnTo>
                        <a:pt x="30" y="6"/>
                      </a:lnTo>
                      <a:lnTo>
                        <a:pt x="32" y="6"/>
                      </a:lnTo>
                      <a:lnTo>
                        <a:pt x="35" y="8"/>
                      </a:lnTo>
                      <a:lnTo>
                        <a:pt x="38" y="8"/>
                      </a:lnTo>
                      <a:lnTo>
                        <a:pt x="41" y="6"/>
                      </a:lnTo>
                      <a:lnTo>
                        <a:pt x="43" y="6"/>
                      </a:lnTo>
                      <a:lnTo>
                        <a:pt x="46" y="6"/>
                      </a:lnTo>
                      <a:lnTo>
                        <a:pt x="49" y="6"/>
                      </a:lnTo>
                      <a:lnTo>
                        <a:pt x="51" y="6"/>
                      </a:lnTo>
                      <a:lnTo>
                        <a:pt x="54" y="6"/>
                      </a:lnTo>
                      <a:lnTo>
                        <a:pt x="57" y="3"/>
                      </a:lnTo>
                      <a:lnTo>
                        <a:pt x="60" y="3"/>
                      </a:lnTo>
                      <a:lnTo>
                        <a:pt x="62" y="3"/>
                      </a:lnTo>
                      <a:lnTo>
                        <a:pt x="65" y="0"/>
                      </a:lnTo>
                      <a:lnTo>
                        <a:pt x="68" y="0"/>
                      </a:lnTo>
                      <a:lnTo>
                        <a:pt x="71" y="0"/>
                      </a:lnTo>
                      <a:lnTo>
                        <a:pt x="73" y="0"/>
                      </a:lnTo>
                      <a:lnTo>
                        <a:pt x="76" y="0"/>
                      </a:lnTo>
                      <a:lnTo>
                        <a:pt x="79" y="3"/>
                      </a:lnTo>
                      <a:lnTo>
                        <a:pt x="81" y="3"/>
                      </a:lnTo>
                      <a:lnTo>
                        <a:pt x="84" y="6"/>
                      </a:lnTo>
                      <a:lnTo>
                        <a:pt x="87" y="8"/>
                      </a:lnTo>
                      <a:lnTo>
                        <a:pt x="90" y="11"/>
                      </a:lnTo>
                      <a:lnTo>
                        <a:pt x="92" y="14"/>
                      </a:lnTo>
                      <a:lnTo>
                        <a:pt x="98" y="19"/>
                      </a:lnTo>
                      <a:lnTo>
                        <a:pt x="98" y="25"/>
                      </a:lnTo>
                      <a:lnTo>
                        <a:pt x="100" y="28"/>
                      </a:lnTo>
                      <a:lnTo>
                        <a:pt x="100" y="30"/>
                      </a:lnTo>
                      <a:lnTo>
                        <a:pt x="103" y="33"/>
                      </a:lnTo>
                      <a:lnTo>
                        <a:pt x="103" y="38"/>
                      </a:lnTo>
                      <a:lnTo>
                        <a:pt x="106" y="41"/>
                      </a:lnTo>
                      <a:lnTo>
                        <a:pt x="106" y="47"/>
                      </a:lnTo>
                      <a:lnTo>
                        <a:pt x="109" y="49"/>
                      </a:lnTo>
                      <a:lnTo>
                        <a:pt x="109" y="55"/>
                      </a:lnTo>
                      <a:lnTo>
                        <a:pt x="111" y="57"/>
                      </a:lnTo>
                      <a:lnTo>
                        <a:pt x="111" y="66"/>
                      </a:lnTo>
                      <a:lnTo>
                        <a:pt x="114" y="68"/>
                      </a:lnTo>
                      <a:lnTo>
                        <a:pt x="114" y="76"/>
                      </a:lnTo>
                      <a:lnTo>
                        <a:pt x="117" y="79"/>
                      </a:lnTo>
                      <a:lnTo>
                        <a:pt x="117" y="87"/>
                      </a:lnTo>
                      <a:lnTo>
                        <a:pt x="119" y="90"/>
                      </a:lnTo>
                      <a:lnTo>
                        <a:pt x="119" y="101"/>
                      </a:lnTo>
                      <a:lnTo>
                        <a:pt x="122" y="104"/>
                      </a:lnTo>
                      <a:lnTo>
                        <a:pt x="122" y="115"/>
                      </a:lnTo>
                      <a:lnTo>
                        <a:pt x="125" y="117"/>
                      </a:lnTo>
                      <a:lnTo>
                        <a:pt x="125" y="128"/>
                      </a:lnTo>
                      <a:lnTo>
                        <a:pt x="128" y="134"/>
                      </a:lnTo>
                      <a:lnTo>
                        <a:pt x="128" y="147"/>
                      </a:lnTo>
                      <a:lnTo>
                        <a:pt x="130" y="150"/>
                      </a:lnTo>
                      <a:lnTo>
                        <a:pt x="130" y="161"/>
                      </a:lnTo>
                      <a:lnTo>
                        <a:pt x="133" y="166"/>
                      </a:lnTo>
                      <a:lnTo>
                        <a:pt x="133" y="183"/>
                      </a:lnTo>
                      <a:lnTo>
                        <a:pt x="136" y="185"/>
                      </a:lnTo>
                      <a:lnTo>
                        <a:pt x="136" y="199"/>
                      </a:lnTo>
                      <a:lnTo>
                        <a:pt x="139" y="202"/>
                      </a:lnTo>
                      <a:lnTo>
                        <a:pt x="139" y="218"/>
                      </a:lnTo>
                      <a:lnTo>
                        <a:pt x="141" y="223"/>
                      </a:lnTo>
                      <a:lnTo>
                        <a:pt x="141" y="242"/>
                      </a:lnTo>
                      <a:lnTo>
                        <a:pt x="144" y="245"/>
                      </a:lnTo>
                      <a:lnTo>
                        <a:pt x="144" y="259"/>
                      </a:lnTo>
                      <a:lnTo>
                        <a:pt x="147" y="264"/>
                      </a:lnTo>
                      <a:lnTo>
                        <a:pt x="147" y="283"/>
                      </a:lnTo>
                      <a:lnTo>
                        <a:pt x="149" y="289"/>
                      </a:lnTo>
                      <a:lnTo>
                        <a:pt x="149" y="302"/>
                      </a:lnTo>
                      <a:lnTo>
                        <a:pt x="152" y="308"/>
                      </a:lnTo>
                      <a:lnTo>
                        <a:pt x="152" y="327"/>
                      </a:lnTo>
                      <a:lnTo>
                        <a:pt x="155" y="332"/>
                      </a:lnTo>
                      <a:lnTo>
                        <a:pt x="155" y="354"/>
                      </a:lnTo>
                      <a:lnTo>
                        <a:pt x="158" y="357"/>
                      </a:lnTo>
                      <a:lnTo>
                        <a:pt x="158" y="373"/>
                      </a:lnTo>
                      <a:lnTo>
                        <a:pt x="160" y="378"/>
                      </a:lnTo>
                      <a:lnTo>
                        <a:pt x="160" y="397"/>
                      </a:lnTo>
                      <a:lnTo>
                        <a:pt x="163" y="403"/>
                      </a:lnTo>
                      <a:lnTo>
                        <a:pt x="163" y="419"/>
                      </a:lnTo>
                      <a:lnTo>
                        <a:pt x="166" y="425"/>
                      </a:lnTo>
                      <a:lnTo>
                        <a:pt x="166" y="446"/>
                      </a:lnTo>
                      <a:lnTo>
                        <a:pt x="168" y="449"/>
                      </a:lnTo>
                      <a:lnTo>
                        <a:pt x="168" y="471"/>
                      </a:lnTo>
                      <a:lnTo>
                        <a:pt x="171" y="476"/>
                      </a:lnTo>
                      <a:lnTo>
                        <a:pt x="171" y="490"/>
                      </a:lnTo>
                      <a:lnTo>
                        <a:pt x="174" y="495"/>
                      </a:lnTo>
                      <a:lnTo>
                        <a:pt x="174" y="517"/>
                      </a:lnTo>
                      <a:lnTo>
                        <a:pt x="177" y="520"/>
                      </a:lnTo>
                      <a:lnTo>
                        <a:pt x="177" y="541"/>
                      </a:lnTo>
                      <a:lnTo>
                        <a:pt x="179" y="544"/>
                      </a:lnTo>
                      <a:lnTo>
                        <a:pt x="179" y="560"/>
                      </a:lnTo>
                      <a:lnTo>
                        <a:pt x="182" y="563"/>
                      </a:lnTo>
                      <a:lnTo>
                        <a:pt x="182" y="582"/>
                      </a:lnTo>
                      <a:lnTo>
                        <a:pt x="185" y="588"/>
                      </a:lnTo>
                      <a:lnTo>
                        <a:pt x="185" y="601"/>
                      </a:lnTo>
                      <a:lnTo>
                        <a:pt x="187" y="604"/>
                      </a:lnTo>
                      <a:lnTo>
                        <a:pt x="187" y="620"/>
                      </a:lnTo>
                      <a:lnTo>
                        <a:pt x="190" y="626"/>
                      </a:lnTo>
                      <a:lnTo>
                        <a:pt x="190" y="642"/>
                      </a:lnTo>
                      <a:lnTo>
                        <a:pt x="193" y="645"/>
                      </a:lnTo>
                      <a:lnTo>
                        <a:pt x="193" y="656"/>
                      </a:lnTo>
                      <a:lnTo>
                        <a:pt x="196" y="658"/>
                      </a:lnTo>
                      <a:lnTo>
                        <a:pt x="196" y="675"/>
                      </a:lnTo>
                      <a:lnTo>
                        <a:pt x="198" y="677"/>
                      </a:lnTo>
                      <a:lnTo>
                        <a:pt x="198" y="686"/>
                      </a:lnTo>
                      <a:lnTo>
                        <a:pt x="201" y="688"/>
                      </a:lnTo>
                      <a:lnTo>
                        <a:pt x="201" y="702"/>
                      </a:lnTo>
                      <a:lnTo>
                        <a:pt x="204" y="705"/>
                      </a:lnTo>
                      <a:lnTo>
                        <a:pt x="204" y="713"/>
                      </a:lnTo>
                      <a:lnTo>
                        <a:pt x="206" y="715"/>
                      </a:lnTo>
                      <a:lnTo>
                        <a:pt x="206" y="724"/>
                      </a:lnTo>
                      <a:lnTo>
                        <a:pt x="209" y="726"/>
                      </a:lnTo>
                      <a:lnTo>
                        <a:pt x="209" y="732"/>
                      </a:lnTo>
                      <a:lnTo>
                        <a:pt x="212" y="734"/>
                      </a:lnTo>
                      <a:lnTo>
                        <a:pt x="212" y="740"/>
                      </a:lnTo>
                      <a:lnTo>
                        <a:pt x="217" y="745"/>
                      </a:lnTo>
                      <a:lnTo>
                        <a:pt x="217" y="748"/>
                      </a:lnTo>
                      <a:lnTo>
                        <a:pt x="220" y="751"/>
                      </a:lnTo>
                      <a:lnTo>
                        <a:pt x="223" y="751"/>
                      </a:lnTo>
                      <a:lnTo>
                        <a:pt x="226" y="751"/>
                      </a:lnTo>
                      <a:lnTo>
                        <a:pt x="228" y="748"/>
                      </a:lnTo>
                      <a:lnTo>
                        <a:pt x="231" y="745"/>
                      </a:lnTo>
                    </a:path>
                  </a:pathLst>
                </a:custGeom>
                <a:noFill/>
                <a:ln w="22225">
                  <a:solidFill>
                    <a:srgbClr val="FF0000"/>
                  </a:solidFill>
                  <a:prstDash val="solid"/>
                  <a:round/>
                  <a:headEnd/>
                  <a:tailEnd/>
                </a:ln>
              </p:spPr>
              <p:txBody>
                <a:bodyPr>
                  <a:prstTxWarp prst="textNoShape">
                    <a:avLst/>
                  </a:prstTxWarp>
                </a:bodyPr>
                <a:lstStyle/>
                <a:p>
                  <a:endParaRPr lang="en-US"/>
                </a:p>
              </p:txBody>
            </p:sp>
            <p:sp>
              <p:nvSpPr>
                <p:cNvPr id="417833" name="Freeform 1065"/>
                <p:cNvSpPr>
                  <a:spLocks/>
                </p:cNvSpPr>
                <p:nvPr/>
              </p:nvSpPr>
              <p:spPr bwMode="auto">
                <a:xfrm>
                  <a:off x="4369" y="2894"/>
                  <a:ext cx="226" cy="745"/>
                </a:xfrm>
                <a:custGeom>
                  <a:avLst/>
                  <a:gdLst/>
                  <a:ahLst/>
                  <a:cxnLst>
                    <a:cxn ang="0">
                      <a:pos x="3" y="740"/>
                    </a:cxn>
                    <a:cxn ang="0">
                      <a:pos x="5" y="726"/>
                    </a:cxn>
                    <a:cxn ang="0">
                      <a:pos x="11" y="713"/>
                    </a:cxn>
                    <a:cxn ang="0">
                      <a:pos x="14" y="694"/>
                    </a:cxn>
                    <a:cxn ang="0">
                      <a:pos x="19" y="677"/>
                    </a:cxn>
                    <a:cxn ang="0">
                      <a:pos x="22" y="645"/>
                    </a:cxn>
                    <a:cxn ang="0">
                      <a:pos x="27" y="626"/>
                    </a:cxn>
                    <a:cxn ang="0">
                      <a:pos x="30" y="590"/>
                    </a:cxn>
                    <a:cxn ang="0">
                      <a:pos x="35" y="563"/>
                    </a:cxn>
                    <a:cxn ang="0">
                      <a:pos x="38" y="525"/>
                    </a:cxn>
                    <a:cxn ang="0">
                      <a:pos x="43" y="495"/>
                    </a:cxn>
                    <a:cxn ang="0">
                      <a:pos x="46" y="457"/>
                    </a:cxn>
                    <a:cxn ang="0">
                      <a:pos x="52" y="425"/>
                    </a:cxn>
                    <a:cxn ang="0">
                      <a:pos x="54" y="384"/>
                    </a:cxn>
                    <a:cxn ang="0">
                      <a:pos x="60" y="359"/>
                    </a:cxn>
                    <a:cxn ang="0">
                      <a:pos x="63" y="313"/>
                    </a:cxn>
                    <a:cxn ang="0">
                      <a:pos x="68" y="289"/>
                    </a:cxn>
                    <a:cxn ang="0">
                      <a:pos x="71" y="245"/>
                    </a:cxn>
                    <a:cxn ang="0">
                      <a:pos x="76" y="223"/>
                    </a:cxn>
                    <a:cxn ang="0">
                      <a:pos x="79" y="191"/>
                    </a:cxn>
                    <a:cxn ang="0">
                      <a:pos x="84" y="166"/>
                    </a:cxn>
                    <a:cxn ang="0">
                      <a:pos x="87" y="136"/>
                    </a:cxn>
                    <a:cxn ang="0">
                      <a:pos x="92" y="117"/>
                    </a:cxn>
                    <a:cxn ang="0">
                      <a:pos x="95" y="93"/>
                    </a:cxn>
                    <a:cxn ang="0">
                      <a:pos x="101" y="76"/>
                    </a:cxn>
                    <a:cxn ang="0">
                      <a:pos x="103" y="57"/>
                    </a:cxn>
                    <a:cxn ang="0">
                      <a:pos x="109" y="47"/>
                    </a:cxn>
                    <a:cxn ang="0">
                      <a:pos x="111" y="33"/>
                    </a:cxn>
                    <a:cxn ang="0">
                      <a:pos x="117" y="25"/>
                    </a:cxn>
                    <a:cxn ang="0">
                      <a:pos x="122" y="11"/>
                    </a:cxn>
                    <a:cxn ang="0">
                      <a:pos x="131" y="3"/>
                    </a:cxn>
                    <a:cxn ang="0">
                      <a:pos x="139" y="0"/>
                    </a:cxn>
                    <a:cxn ang="0">
                      <a:pos x="147" y="0"/>
                    </a:cxn>
                    <a:cxn ang="0">
                      <a:pos x="155" y="3"/>
                    </a:cxn>
                    <a:cxn ang="0">
                      <a:pos x="163" y="6"/>
                    </a:cxn>
                    <a:cxn ang="0">
                      <a:pos x="171" y="6"/>
                    </a:cxn>
                    <a:cxn ang="0">
                      <a:pos x="179" y="8"/>
                    </a:cxn>
                    <a:cxn ang="0">
                      <a:pos x="188" y="6"/>
                    </a:cxn>
                    <a:cxn ang="0">
                      <a:pos x="196" y="3"/>
                    </a:cxn>
                    <a:cxn ang="0">
                      <a:pos x="204" y="3"/>
                    </a:cxn>
                    <a:cxn ang="0">
                      <a:pos x="212" y="0"/>
                    </a:cxn>
                    <a:cxn ang="0">
                      <a:pos x="220" y="3"/>
                    </a:cxn>
                  </a:cxnLst>
                  <a:rect l="0" t="0" r="r" b="b"/>
                  <a:pathLst>
                    <a:path w="226" h="745">
                      <a:moveTo>
                        <a:pt x="0" y="745"/>
                      </a:moveTo>
                      <a:lnTo>
                        <a:pt x="0" y="743"/>
                      </a:lnTo>
                      <a:lnTo>
                        <a:pt x="3" y="740"/>
                      </a:lnTo>
                      <a:lnTo>
                        <a:pt x="3" y="734"/>
                      </a:lnTo>
                      <a:lnTo>
                        <a:pt x="5" y="732"/>
                      </a:lnTo>
                      <a:lnTo>
                        <a:pt x="5" y="726"/>
                      </a:lnTo>
                      <a:lnTo>
                        <a:pt x="8" y="724"/>
                      </a:lnTo>
                      <a:lnTo>
                        <a:pt x="8" y="715"/>
                      </a:lnTo>
                      <a:lnTo>
                        <a:pt x="11" y="713"/>
                      </a:lnTo>
                      <a:lnTo>
                        <a:pt x="11" y="707"/>
                      </a:lnTo>
                      <a:lnTo>
                        <a:pt x="14" y="705"/>
                      </a:lnTo>
                      <a:lnTo>
                        <a:pt x="14" y="694"/>
                      </a:lnTo>
                      <a:lnTo>
                        <a:pt x="16" y="691"/>
                      </a:lnTo>
                      <a:lnTo>
                        <a:pt x="16" y="680"/>
                      </a:lnTo>
                      <a:lnTo>
                        <a:pt x="19" y="677"/>
                      </a:lnTo>
                      <a:lnTo>
                        <a:pt x="19" y="664"/>
                      </a:lnTo>
                      <a:lnTo>
                        <a:pt x="22" y="661"/>
                      </a:lnTo>
                      <a:lnTo>
                        <a:pt x="22" y="645"/>
                      </a:lnTo>
                      <a:lnTo>
                        <a:pt x="24" y="642"/>
                      </a:lnTo>
                      <a:lnTo>
                        <a:pt x="24" y="628"/>
                      </a:lnTo>
                      <a:lnTo>
                        <a:pt x="27" y="626"/>
                      </a:lnTo>
                      <a:lnTo>
                        <a:pt x="27" y="609"/>
                      </a:lnTo>
                      <a:lnTo>
                        <a:pt x="30" y="604"/>
                      </a:lnTo>
                      <a:lnTo>
                        <a:pt x="30" y="590"/>
                      </a:lnTo>
                      <a:lnTo>
                        <a:pt x="33" y="588"/>
                      </a:lnTo>
                      <a:lnTo>
                        <a:pt x="33" y="569"/>
                      </a:lnTo>
                      <a:lnTo>
                        <a:pt x="35" y="563"/>
                      </a:lnTo>
                      <a:lnTo>
                        <a:pt x="35" y="547"/>
                      </a:lnTo>
                      <a:lnTo>
                        <a:pt x="38" y="541"/>
                      </a:lnTo>
                      <a:lnTo>
                        <a:pt x="38" y="525"/>
                      </a:lnTo>
                      <a:lnTo>
                        <a:pt x="41" y="522"/>
                      </a:lnTo>
                      <a:lnTo>
                        <a:pt x="41" y="501"/>
                      </a:lnTo>
                      <a:lnTo>
                        <a:pt x="43" y="495"/>
                      </a:lnTo>
                      <a:lnTo>
                        <a:pt x="43" y="482"/>
                      </a:lnTo>
                      <a:lnTo>
                        <a:pt x="46" y="476"/>
                      </a:lnTo>
                      <a:lnTo>
                        <a:pt x="46" y="457"/>
                      </a:lnTo>
                      <a:lnTo>
                        <a:pt x="49" y="452"/>
                      </a:lnTo>
                      <a:lnTo>
                        <a:pt x="49" y="430"/>
                      </a:lnTo>
                      <a:lnTo>
                        <a:pt x="52" y="425"/>
                      </a:lnTo>
                      <a:lnTo>
                        <a:pt x="52" y="408"/>
                      </a:lnTo>
                      <a:lnTo>
                        <a:pt x="54" y="405"/>
                      </a:lnTo>
                      <a:lnTo>
                        <a:pt x="54" y="384"/>
                      </a:lnTo>
                      <a:lnTo>
                        <a:pt x="57" y="378"/>
                      </a:lnTo>
                      <a:lnTo>
                        <a:pt x="57" y="362"/>
                      </a:lnTo>
                      <a:lnTo>
                        <a:pt x="60" y="359"/>
                      </a:lnTo>
                      <a:lnTo>
                        <a:pt x="60" y="337"/>
                      </a:lnTo>
                      <a:lnTo>
                        <a:pt x="63" y="332"/>
                      </a:lnTo>
                      <a:lnTo>
                        <a:pt x="63" y="313"/>
                      </a:lnTo>
                      <a:lnTo>
                        <a:pt x="65" y="308"/>
                      </a:lnTo>
                      <a:lnTo>
                        <a:pt x="65" y="294"/>
                      </a:lnTo>
                      <a:lnTo>
                        <a:pt x="68" y="289"/>
                      </a:lnTo>
                      <a:lnTo>
                        <a:pt x="68" y="270"/>
                      </a:lnTo>
                      <a:lnTo>
                        <a:pt x="71" y="264"/>
                      </a:lnTo>
                      <a:lnTo>
                        <a:pt x="71" y="245"/>
                      </a:lnTo>
                      <a:lnTo>
                        <a:pt x="73" y="242"/>
                      </a:lnTo>
                      <a:lnTo>
                        <a:pt x="73" y="229"/>
                      </a:lnTo>
                      <a:lnTo>
                        <a:pt x="76" y="223"/>
                      </a:lnTo>
                      <a:lnTo>
                        <a:pt x="76" y="207"/>
                      </a:lnTo>
                      <a:lnTo>
                        <a:pt x="79" y="202"/>
                      </a:lnTo>
                      <a:lnTo>
                        <a:pt x="79" y="191"/>
                      </a:lnTo>
                      <a:lnTo>
                        <a:pt x="82" y="185"/>
                      </a:lnTo>
                      <a:lnTo>
                        <a:pt x="82" y="169"/>
                      </a:lnTo>
                      <a:lnTo>
                        <a:pt x="84" y="166"/>
                      </a:lnTo>
                      <a:lnTo>
                        <a:pt x="84" y="150"/>
                      </a:lnTo>
                      <a:lnTo>
                        <a:pt x="87" y="147"/>
                      </a:lnTo>
                      <a:lnTo>
                        <a:pt x="87" y="136"/>
                      </a:lnTo>
                      <a:lnTo>
                        <a:pt x="90" y="134"/>
                      </a:lnTo>
                      <a:lnTo>
                        <a:pt x="90" y="120"/>
                      </a:lnTo>
                      <a:lnTo>
                        <a:pt x="92" y="117"/>
                      </a:lnTo>
                      <a:lnTo>
                        <a:pt x="92" y="106"/>
                      </a:lnTo>
                      <a:lnTo>
                        <a:pt x="95" y="104"/>
                      </a:lnTo>
                      <a:lnTo>
                        <a:pt x="95" y="93"/>
                      </a:lnTo>
                      <a:lnTo>
                        <a:pt x="98" y="90"/>
                      </a:lnTo>
                      <a:lnTo>
                        <a:pt x="98" y="79"/>
                      </a:lnTo>
                      <a:lnTo>
                        <a:pt x="101" y="76"/>
                      </a:lnTo>
                      <a:lnTo>
                        <a:pt x="101" y="68"/>
                      </a:lnTo>
                      <a:lnTo>
                        <a:pt x="103" y="66"/>
                      </a:lnTo>
                      <a:lnTo>
                        <a:pt x="103" y="57"/>
                      </a:lnTo>
                      <a:lnTo>
                        <a:pt x="106" y="55"/>
                      </a:lnTo>
                      <a:lnTo>
                        <a:pt x="106" y="49"/>
                      </a:lnTo>
                      <a:lnTo>
                        <a:pt x="109" y="47"/>
                      </a:lnTo>
                      <a:lnTo>
                        <a:pt x="109" y="41"/>
                      </a:lnTo>
                      <a:lnTo>
                        <a:pt x="111" y="38"/>
                      </a:lnTo>
                      <a:lnTo>
                        <a:pt x="111" y="33"/>
                      </a:lnTo>
                      <a:lnTo>
                        <a:pt x="114" y="30"/>
                      </a:lnTo>
                      <a:lnTo>
                        <a:pt x="114" y="28"/>
                      </a:lnTo>
                      <a:lnTo>
                        <a:pt x="117" y="25"/>
                      </a:lnTo>
                      <a:lnTo>
                        <a:pt x="117" y="22"/>
                      </a:lnTo>
                      <a:lnTo>
                        <a:pt x="122" y="17"/>
                      </a:lnTo>
                      <a:lnTo>
                        <a:pt x="122" y="11"/>
                      </a:lnTo>
                      <a:lnTo>
                        <a:pt x="125" y="8"/>
                      </a:lnTo>
                      <a:lnTo>
                        <a:pt x="128" y="6"/>
                      </a:lnTo>
                      <a:lnTo>
                        <a:pt x="131" y="3"/>
                      </a:lnTo>
                      <a:lnTo>
                        <a:pt x="133" y="3"/>
                      </a:lnTo>
                      <a:lnTo>
                        <a:pt x="136" y="3"/>
                      </a:lnTo>
                      <a:lnTo>
                        <a:pt x="139" y="0"/>
                      </a:lnTo>
                      <a:lnTo>
                        <a:pt x="141" y="0"/>
                      </a:lnTo>
                      <a:lnTo>
                        <a:pt x="144" y="0"/>
                      </a:lnTo>
                      <a:lnTo>
                        <a:pt x="147" y="0"/>
                      </a:lnTo>
                      <a:lnTo>
                        <a:pt x="150" y="3"/>
                      </a:lnTo>
                      <a:lnTo>
                        <a:pt x="152" y="3"/>
                      </a:lnTo>
                      <a:lnTo>
                        <a:pt x="155" y="3"/>
                      </a:lnTo>
                      <a:lnTo>
                        <a:pt x="158" y="3"/>
                      </a:lnTo>
                      <a:lnTo>
                        <a:pt x="160" y="6"/>
                      </a:lnTo>
                      <a:lnTo>
                        <a:pt x="163" y="6"/>
                      </a:lnTo>
                      <a:lnTo>
                        <a:pt x="166" y="6"/>
                      </a:lnTo>
                      <a:lnTo>
                        <a:pt x="169" y="6"/>
                      </a:lnTo>
                      <a:lnTo>
                        <a:pt x="171" y="6"/>
                      </a:lnTo>
                      <a:lnTo>
                        <a:pt x="174" y="8"/>
                      </a:lnTo>
                      <a:lnTo>
                        <a:pt x="177" y="8"/>
                      </a:lnTo>
                      <a:lnTo>
                        <a:pt x="179" y="8"/>
                      </a:lnTo>
                      <a:lnTo>
                        <a:pt x="182" y="6"/>
                      </a:lnTo>
                      <a:lnTo>
                        <a:pt x="185" y="6"/>
                      </a:lnTo>
                      <a:lnTo>
                        <a:pt x="188" y="6"/>
                      </a:lnTo>
                      <a:lnTo>
                        <a:pt x="190" y="6"/>
                      </a:lnTo>
                      <a:lnTo>
                        <a:pt x="193" y="6"/>
                      </a:lnTo>
                      <a:lnTo>
                        <a:pt x="196" y="3"/>
                      </a:lnTo>
                      <a:lnTo>
                        <a:pt x="199" y="3"/>
                      </a:lnTo>
                      <a:lnTo>
                        <a:pt x="201" y="3"/>
                      </a:lnTo>
                      <a:lnTo>
                        <a:pt x="204" y="3"/>
                      </a:lnTo>
                      <a:lnTo>
                        <a:pt x="207" y="0"/>
                      </a:lnTo>
                      <a:lnTo>
                        <a:pt x="209" y="0"/>
                      </a:lnTo>
                      <a:lnTo>
                        <a:pt x="212" y="0"/>
                      </a:lnTo>
                      <a:lnTo>
                        <a:pt x="215" y="0"/>
                      </a:lnTo>
                      <a:lnTo>
                        <a:pt x="218" y="3"/>
                      </a:lnTo>
                      <a:lnTo>
                        <a:pt x="220" y="3"/>
                      </a:lnTo>
                      <a:lnTo>
                        <a:pt x="223" y="6"/>
                      </a:lnTo>
                      <a:lnTo>
                        <a:pt x="226" y="6"/>
                      </a:lnTo>
                    </a:path>
                  </a:pathLst>
                </a:custGeom>
                <a:noFill/>
                <a:ln w="22225">
                  <a:solidFill>
                    <a:srgbClr val="FF0000"/>
                  </a:solidFill>
                  <a:prstDash val="solid"/>
                  <a:round/>
                  <a:headEnd/>
                  <a:tailEnd/>
                </a:ln>
              </p:spPr>
              <p:txBody>
                <a:bodyPr>
                  <a:prstTxWarp prst="textNoShape">
                    <a:avLst/>
                  </a:prstTxWarp>
                </a:bodyPr>
                <a:lstStyle/>
                <a:p>
                  <a:endParaRPr lang="en-US"/>
                </a:p>
              </p:txBody>
            </p:sp>
            <p:sp>
              <p:nvSpPr>
                <p:cNvPr id="417834" name="Freeform 1066"/>
                <p:cNvSpPr>
                  <a:spLocks/>
                </p:cNvSpPr>
                <p:nvPr/>
              </p:nvSpPr>
              <p:spPr bwMode="auto">
                <a:xfrm>
                  <a:off x="4595" y="2900"/>
                  <a:ext cx="185" cy="745"/>
                </a:xfrm>
                <a:custGeom>
                  <a:avLst/>
                  <a:gdLst/>
                  <a:ahLst/>
                  <a:cxnLst>
                    <a:cxn ang="0">
                      <a:pos x="5" y="8"/>
                    </a:cxn>
                    <a:cxn ang="0">
                      <a:pos x="11" y="16"/>
                    </a:cxn>
                    <a:cxn ang="0">
                      <a:pos x="16" y="24"/>
                    </a:cxn>
                    <a:cxn ang="0">
                      <a:pos x="19" y="35"/>
                    </a:cxn>
                    <a:cxn ang="0">
                      <a:pos x="24" y="49"/>
                    </a:cxn>
                    <a:cxn ang="0">
                      <a:pos x="27" y="65"/>
                    </a:cxn>
                    <a:cxn ang="0">
                      <a:pos x="32" y="81"/>
                    </a:cxn>
                    <a:cxn ang="0">
                      <a:pos x="35" y="103"/>
                    </a:cxn>
                    <a:cxn ang="0">
                      <a:pos x="40" y="122"/>
                    </a:cxn>
                    <a:cxn ang="0">
                      <a:pos x="43" y="152"/>
                    </a:cxn>
                    <a:cxn ang="0">
                      <a:pos x="49" y="174"/>
                    </a:cxn>
                    <a:cxn ang="0">
                      <a:pos x="51" y="206"/>
                    </a:cxn>
                    <a:cxn ang="0">
                      <a:pos x="57" y="228"/>
                    </a:cxn>
                    <a:cxn ang="0">
                      <a:pos x="60" y="272"/>
                    </a:cxn>
                    <a:cxn ang="0">
                      <a:pos x="65" y="296"/>
                    </a:cxn>
                    <a:cxn ang="0">
                      <a:pos x="68" y="334"/>
                    </a:cxn>
                    <a:cxn ang="0">
                      <a:pos x="73" y="364"/>
                    </a:cxn>
                    <a:cxn ang="0">
                      <a:pos x="76" y="408"/>
                    </a:cxn>
                    <a:cxn ang="0">
                      <a:pos x="81" y="438"/>
                    </a:cxn>
                    <a:cxn ang="0">
                      <a:pos x="84" y="478"/>
                    </a:cxn>
                    <a:cxn ang="0">
                      <a:pos x="89" y="508"/>
                    </a:cxn>
                    <a:cxn ang="0">
                      <a:pos x="92" y="546"/>
                    </a:cxn>
                    <a:cxn ang="0">
                      <a:pos x="98" y="571"/>
                    </a:cxn>
                    <a:cxn ang="0">
                      <a:pos x="100" y="609"/>
                    </a:cxn>
                    <a:cxn ang="0">
                      <a:pos x="106" y="631"/>
                    </a:cxn>
                    <a:cxn ang="0">
                      <a:pos x="108" y="663"/>
                    </a:cxn>
                    <a:cxn ang="0">
                      <a:pos x="114" y="680"/>
                    </a:cxn>
                    <a:cxn ang="0">
                      <a:pos x="117" y="701"/>
                    </a:cxn>
                    <a:cxn ang="0">
                      <a:pos x="122" y="718"/>
                    </a:cxn>
                    <a:cxn ang="0">
                      <a:pos x="125" y="731"/>
                    </a:cxn>
                    <a:cxn ang="0">
                      <a:pos x="133" y="742"/>
                    </a:cxn>
                    <a:cxn ang="0">
                      <a:pos x="138" y="745"/>
                    </a:cxn>
                    <a:cxn ang="0">
                      <a:pos x="147" y="737"/>
                    </a:cxn>
                    <a:cxn ang="0">
                      <a:pos x="149" y="723"/>
                    </a:cxn>
                    <a:cxn ang="0">
                      <a:pos x="155" y="712"/>
                    </a:cxn>
                    <a:cxn ang="0">
                      <a:pos x="157" y="693"/>
                    </a:cxn>
                    <a:cxn ang="0">
                      <a:pos x="163" y="674"/>
                    </a:cxn>
                    <a:cxn ang="0">
                      <a:pos x="166" y="647"/>
                    </a:cxn>
                    <a:cxn ang="0">
                      <a:pos x="171" y="625"/>
                    </a:cxn>
                    <a:cxn ang="0">
                      <a:pos x="174" y="593"/>
                    </a:cxn>
                    <a:cxn ang="0">
                      <a:pos x="179" y="565"/>
                    </a:cxn>
                    <a:cxn ang="0">
                      <a:pos x="182" y="527"/>
                    </a:cxn>
                  </a:cxnLst>
                  <a:rect l="0" t="0" r="r" b="b"/>
                  <a:pathLst>
                    <a:path w="185" h="745">
                      <a:moveTo>
                        <a:pt x="0" y="0"/>
                      </a:moveTo>
                      <a:lnTo>
                        <a:pt x="2" y="2"/>
                      </a:lnTo>
                      <a:lnTo>
                        <a:pt x="5" y="8"/>
                      </a:lnTo>
                      <a:lnTo>
                        <a:pt x="8" y="11"/>
                      </a:lnTo>
                      <a:lnTo>
                        <a:pt x="11" y="13"/>
                      </a:lnTo>
                      <a:lnTo>
                        <a:pt x="11" y="16"/>
                      </a:lnTo>
                      <a:lnTo>
                        <a:pt x="13" y="19"/>
                      </a:lnTo>
                      <a:lnTo>
                        <a:pt x="13" y="22"/>
                      </a:lnTo>
                      <a:lnTo>
                        <a:pt x="16" y="24"/>
                      </a:lnTo>
                      <a:lnTo>
                        <a:pt x="16" y="30"/>
                      </a:lnTo>
                      <a:lnTo>
                        <a:pt x="19" y="32"/>
                      </a:lnTo>
                      <a:lnTo>
                        <a:pt x="19" y="35"/>
                      </a:lnTo>
                      <a:lnTo>
                        <a:pt x="21" y="38"/>
                      </a:lnTo>
                      <a:lnTo>
                        <a:pt x="21" y="46"/>
                      </a:lnTo>
                      <a:lnTo>
                        <a:pt x="24" y="49"/>
                      </a:lnTo>
                      <a:lnTo>
                        <a:pt x="24" y="57"/>
                      </a:lnTo>
                      <a:lnTo>
                        <a:pt x="27" y="60"/>
                      </a:lnTo>
                      <a:lnTo>
                        <a:pt x="27" y="65"/>
                      </a:lnTo>
                      <a:lnTo>
                        <a:pt x="30" y="68"/>
                      </a:lnTo>
                      <a:lnTo>
                        <a:pt x="30" y="79"/>
                      </a:lnTo>
                      <a:lnTo>
                        <a:pt x="32" y="81"/>
                      </a:lnTo>
                      <a:lnTo>
                        <a:pt x="32" y="89"/>
                      </a:lnTo>
                      <a:lnTo>
                        <a:pt x="35" y="92"/>
                      </a:lnTo>
                      <a:lnTo>
                        <a:pt x="35" y="103"/>
                      </a:lnTo>
                      <a:lnTo>
                        <a:pt x="38" y="106"/>
                      </a:lnTo>
                      <a:lnTo>
                        <a:pt x="38" y="119"/>
                      </a:lnTo>
                      <a:lnTo>
                        <a:pt x="40" y="122"/>
                      </a:lnTo>
                      <a:lnTo>
                        <a:pt x="40" y="133"/>
                      </a:lnTo>
                      <a:lnTo>
                        <a:pt x="43" y="136"/>
                      </a:lnTo>
                      <a:lnTo>
                        <a:pt x="43" y="152"/>
                      </a:lnTo>
                      <a:lnTo>
                        <a:pt x="46" y="155"/>
                      </a:lnTo>
                      <a:lnTo>
                        <a:pt x="46" y="171"/>
                      </a:lnTo>
                      <a:lnTo>
                        <a:pt x="49" y="174"/>
                      </a:lnTo>
                      <a:lnTo>
                        <a:pt x="49" y="187"/>
                      </a:lnTo>
                      <a:lnTo>
                        <a:pt x="51" y="190"/>
                      </a:lnTo>
                      <a:lnTo>
                        <a:pt x="51" y="206"/>
                      </a:lnTo>
                      <a:lnTo>
                        <a:pt x="54" y="212"/>
                      </a:lnTo>
                      <a:lnTo>
                        <a:pt x="54" y="225"/>
                      </a:lnTo>
                      <a:lnTo>
                        <a:pt x="57" y="228"/>
                      </a:lnTo>
                      <a:lnTo>
                        <a:pt x="57" y="247"/>
                      </a:lnTo>
                      <a:lnTo>
                        <a:pt x="60" y="253"/>
                      </a:lnTo>
                      <a:lnTo>
                        <a:pt x="60" y="272"/>
                      </a:lnTo>
                      <a:lnTo>
                        <a:pt x="62" y="274"/>
                      </a:lnTo>
                      <a:lnTo>
                        <a:pt x="62" y="291"/>
                      </a:lnTo>
                      <a:lnTo>
                        <a:pt x="65" y="296"/>
                      </a:lnTo>
                      <a:lnTo>
                        <a:pt x="65" y="315"/>
                      </a:lnTo>
                      <a:lnTo>
                        <a:pt x="68" y="321"/>
                      </a:lnTo>
                      <a:lnTo>
                        <a:pt x="68" y="334"/>
                      </a:lnTo>
                      <a:lnTo>
                        <a:pt x="70" y="340"/>
                      </a:lnTo>
                      <a:lnTo>
                        <a:pt x="70" y="361"/>
                      </a:lnTo>
                      <a:lnTo>
                        <a:pt x="73" y="364"/>
                      </a:lnTo>
                      <a:lnTo>
                        <a:pt x="73" y="386"/>
                      </a:lnTo>
                      <a:lnTo>
                        <a:pt x="76" y="391"/>
                      </a:lnTo>
                      <a:lnTo>
                        <a:pt x="76" y="408"/>
                      </a:lnTo>
                      <a:lnTo>
                        <a:pt x="79" y="410"/>
                      </a:lnTo>
                      <a:lnTo>
                        <a:pt x="79" y="432"/>
                      </a:lnTo>
                      <a:lnTo>
                        <a:pt x="81" y="438"/>
                      </a:lnTo>
                      <a:lnTo>
                        <a:pt x="81" y="454"/>
                      </a:lnTo>
                      <a:lnTo>
                        <a:pt x="84" y="457"/>
                      </a:lnTo>
                      <a:lnTo>
                        <a:pt x="84" y="478"/>
                      </a:lnTo>
                      <a:lnTo>
                        <a:pt x="87" y="484"/>
                      </a:lnTo>
                      <a:lnTo>
                        <a:pt x="87" y="503"/>
                      </a:lnTo>
                      <a:lnTo>
                        <a:pt x="89" y="508"/>
                      </a:lnTo>
                      <a:lnTo>
                        <a:pt x="89" y="522"/>
                      </a:lnTo>
                      <a:lnTo>
                        <a:pt x="92" y="527"/>
                      </a:lnTo>
                      <a:lnTo>
                        <a:pt x="92" y="546"/>
                      </a:lnTo>
                      <a:lnTo>
                        <a:pt x="95" y="552"/>
                      </a:lnTo>
                      <a:lnTo>
                        <a:pt x="95" y="565"/>
                      </a:lnTo>
                      <a:lnTo>
                        <a:pt x="98" y="571"/>
                      </a:lnTo>
                      <a:lnTo>
                        <a:pt x="98" y="587"/>
                      </a:lnTo>
                      <a:lnTo>
                        <a:pt x="100" y="593"/>
                      </a:lnTo>
                      <a:lnTo>
                        <a:pt x="100" y="609"/>
                      </a:lnTo>
                      <a:lnTo>
                        <a:pt x="103" y="614"/>
                      </a:lnTo>
                      <a:lnTo>
                        <a:pt x="103" y="625"/>
                      </a:lnTo>
                      <a:lnTo>
                        <a:pt x="106" y="631"/>
                      </a:lnTo>
                      <a:lnTo>
                        <a:pt x="106" y="644"/>
                      </a:lnTo>
                      <a:lnTo>
                        <a:pt x="108" y="650"/>
                      </a:lnTo>
                      <a:lnTo>
                        <a:pt x="108" y="663"/>
                      </a:lnTo>
                      <a:lnTo>
                        <a:pt x="111" y="666"/>
                      </a:lnTo>
                      <a:lnTo>
                        <a:pt x="111" y="677"/>
                      </a:lnTo>
                      <a:lnTo>
                        <a:pt x="114" y="680"/>
                      </a:lnTo>
                      <a:lnTo>
                        <a:pt x="114" y="690"/>
                      </a:lnTo>
                      <a:lnTo>
                        <a:pt x="117" y="693"/>
                      </a:lnTo>
                      <a:lnTo>
                        <a:pt x="117" y="701"/>
                      </a:lnTo>
                      <a:lnTo>
                        <a:pt x="119" y="704"/>
                      </a:lnTo>
                      <a:lnTo>
                        <a:pt x="119" y="715"/>
                      </a:lnTo>
                      <a:lnTo>
                        <a:pt x="122" y="718"/>
                      </a:lnTo>
                      <a:lnTo>
                        <a:pt x="122" y="723"/>
                      </a:lnTo>
                      <a:lnTo>
                        <a:pt x="125" y="726"/>
                      </a:lnTo>
                      <a:lnTo>
                        <a:pt x="125" y="731"/>
                      </a:lnTo>
                      <a:lnTo>
                        <a:pt x="128" y="734"/>
                      </a:lnTo>
                      <a:lnTo>
                        <a:pt x="128" y="737"/>
                      </a:lnTo>
                      <a:lnTo>
                        <a:pt x="133" y="742"/>
                      </a:lnTo>
                      <a:lnTo>
                        <a:pt x="133" y="745"/>
                      </a:lnTo>
                      <a:lnTo>
                        <a:pt x="136" y="745"/>
                      </a:lnTo>
                      <a:lnTo>
                        <a:pt x="138" y="745"/>
                      </a:lnTo>
                      <a:lnTo>
                        <a:pt x="141" y="742"/>
                      </a:lnTo>
                      <a:lnTo>
                        <a:pt x="144" y="739"/>
                      </a:lnTo>
                      <a:lnTo>
                        <a:pt x="147" y="737"/>
                      </a:lnTo>
                      <a:lnTo>
                        <a:pt x="147" y="731"/>
                      </a:lnTo>
                      <a:lnTo>
                        <a:pt x="149" y="728"/>
                      </a:lnTo>
                      <a:lnTo>
                        <a:pt x="149" y="723"/>
                      </a:lnTo>
                      <a:lnTo>
                        <a:pt x="152" y="720"/>
                      </a:lnTo>
                      <a:lnTo>
                        <a:pt x="152" y="715"/>
                      </a:lnTo>
                      <a:lnTo>
                        <a:pt x="155" y="712"/>
                      </a:lnTo>
                      <a:lnTo>
                        <a:pt x="155" y="704"/>
                      </a:lnTo>
                      <a:lnTo>
                        <a:pt x="157" y="701"/>
                      </a:lnTo>
                      <a:lnTo>
                        <a:pt x="157" y="693"/>
                      </a:lnTo>
                      <a:lnTo>
                        <a:pt x="160" y="690"/>
                      </a:lnTo>
                      <a:lnTo>
                        <a:pt x="160" y="680"/>
                      </a:lnTo>
                      <a:lnTo>
                        <a:pt x="163" y="674"/>
                      </a:lnTo>
                      <a:lnTo>
                        <a:pt x="163" y="663"/>
                      </a:lnTo>
                      <a:lnTo>
                        <a:pt x="166" y="658"/>
                      </a:lnTo>
                      <a:lnTo>
                        <a:pt x="166" y="647"/>
                      </a:lnTo>
                      <a:lnTo>
                        <a:pt x="168" y="644"/>
                      </a:lnTo>
                      <a:lnTo>
                        <a:pt x="168" y="628"/>
                      </a:lnTo>
                      <a:lnTo>
                        <a:pt x="171" y="625"/>
                      </a:lnTo>
                      <a:lnTo>
                        <a:pt x="171" y="609"/>
                      </a:lnTo>
                      <a:lnTo>
                        <a:pt x="174" y="603"/>
                      </a:lnTo>
                      <a:lnTo>
                        <a:pt x="174" y="593"/>
                      </a:lnTo>
                      <a:lnTo>
                        <a:pt x="176" y="587"/>
                      </a:lnTo>
                      <a:lnTo>
                        <a:pt x="176" y="568"/>
                      </a:lnTo>
                      <a:lnTo>
                        <a:pt x="179" y="565"/>
                      </a:lnTo>
                      <a:lnTo>
                        <a:pt x="179" y="552"/>
                      </a:lnTo>
                      <a:lnTo>
                        <a:pt x="182" y="546"/>
                      </a:lnTo>
                      <a:lnTo>
                        <a:pt x="182" y="527"/>
                      </a:lnTo>
                      <a:lnTo>
                        <a:pt x="185" y="522"/>
                      </a:lnTo>
                      <a:lnTo>
                        <a:pt x="185" y="503"/>
                      </a:lnTo>
                    </a:path>
                  </a:pathLst>
                </a:custGeom>
                <a:noFill/>
                <a:ln w="22225">
                  <a:solidFill>
                    <a:srgbClr val="FF0000"/>
                  </a:solidFill>
                  <a:prstDash val="solid"/>
                  <a:round/>
                  <a:headEnd/>
                  <a:tailEnd/>
                </a:ln>
              </p:spPr>
              <p:txBody>
                <a:bodyPr>
                  <a:prstTxWarp prst="textNoShape">
                    <a:avLst/>
                  </a:prstTxWarp>
                </a:bodyPr>
                <a:lstStyle/>
                <a:p>
                  <a:endParaRPr lang="en-US"/>
                </a:p>
              </p:txBody>
            </p:sp>
            <p:sp>
              <p:nvSpPr>
                <p:cNvPr id="417835" name="Freeform 1067"/>
                <p:cNvSpPr>
                  <a:spLocks/>
                </p:cNvSpPr>
                <p:nvPr/>
              </p:nvSpPr>
              <p:spPr bwMode="auto">
                <a:xfrm>
                  <a:off x="4780" y="2894"/>
                  <a:ext cx="114" cy="509"/>
                </a:xfrm>
                <a:custGeom>
                  <a:avLst/>
                  <a:gdLst/>
                  <a:ahLst/>
                  <a:cxnLst>
                    <a:cxn ang="0">
                      <a:pos x="2" y="503"/>
                    </a:cxn>
                    <a:cxn ang="0">
                      <a:pos x="5" y="484"/>
                    </a:cxn>
                    <a:cxn ang="0">
                      <a:pos x="8" y="457"/>
                    </a:cxn>
                    <a:cxn ang="0">
                      <a:pos x="11" y="438"/>
                    </a:cxn>
                    <a:cxn ang="0">
                      <a:pos x="13" y="411"/>
                    </a:cxn>
                    <a:cxn ang="0">
                      <a:pos x="16" y="386"/>
                    </a:cxn>
                    <a:cxn ang="0">
                      <a:pos x="19" y="365"/>
                    </a:cxn>
                    <a:cxn ang="0">
                      <a:pos x="21" y="340"/>
                    </a:cxn>
                    <a:cxn ang="0">
                      <a:pos x="24" y="318"/>
                    </a:cxn>
                    <a:cxn ang="0">
                      <a:pos x="27" y="294"/>
                    </a:cxn>
                    <a:cxn ang="0">
                      <a:pos x="30" y="272"/>
                    </a:cxn>
                    <a:cxn ang="0">
                      <a:pos x="32" y="253"/>
                    </a:cxn>
                    <a:cxn ang="0">
                      <a:pos x="35" y="229"/>
                    </a:cxn>
                    <a:cxn ang="0">
                      <a:pos x="38" y="212"/>
                    </a:cxn>
                    <a:cxn ang="0">
                      <a:pos x="40" y="191"/>
                    </a:cxn>
                    <a:cxn ang="0">
                      <a:pos x="43" y="172"/>
                    </a:cxn>
                    <a:cxn ang="0">
                      <a:pos x="46" y="155"/>
                    </a:cxn>
                    <a:cxn ang="0">
                      <a:pos x="49" y="139"/>
                    </a:cxn>
                    <a:cxn ang="0">
                      <a:pos x="51" y="120"/>
                    </a:cxn>
                    <a:cxn ang="0">
                      <a:pos x="54" y="109"/>
                    </a:cxn>
                    <a:cxn ang="0">
                      <a:pos x="57" y="93"/>
                    </a:cxn>
                    <a:cxn ang="0">
                      <a:pos x="59" y="82"/>
                    </a:cxn>
                    <a:cxn ang="0">
                      <a:pos x="62" y="71"/>
                    </a:cxn>
                    <a:cxn ang="0">
                      <a:pos x="65" y="57"/>
                    </a:cxn>
                    <a:cxn ang="0">
                      <a:pos x="68" y="49"/>
                    </a:cxn>
                    <a:cxn ang="0">
                      <a:pos x="70" y="41"/>
                    </a:cxn>
                    <a:cxn ang="0">
                      <a:pos x="73" y="33"/>
                    </a:cxn>
                    <a:cxn ang="0">
                      <a:pos x="76" y="28"/>
                    </a:cxn>
                    <a:cxn ang="0">
                      <a:pos x="79" y="19"/>
                    </a:cxn>
                    <a:cxn ang="0">
                      <a:pos x="84" y="11"/>
                    </a:cxn>
                    <a:cxn ang="0">
                      <a:pos x="89" y="6"/>
                    </a:cxn>
                    <a:cxn ang="0">
                      <a:pos x="95" y="3"/>
                    </a:cxn>
                    <a:cxn ang="0">
                      <a:pos x="100" y="0"/>
                    </a:cxn>
                    <a:cxn ang="0">
                      <a:pos x="106" y="0"/>
                    </a:cxn>
                    <a:cxn ang="0">
                      <a:pos x="111" y="3"/>
                    </a:cxn>
                  </a:cxnLst>
                  <a:rect l="0" t="0" r="r" b="b"/>
                  <a:pathLst>
                    <a:path w="114" h="509">
                      <a:moveTo>
                        <a:pt x="0" y="509"/>
                      </a:moveTo>
                      <a:lnTo>
                        <a:pt x="2" y="503"/>
                      </a:lnTo>
                      <a:lnTo>
                        <a:pt x="2" y="487"/>
                      </a:lnTo>
                      <a:lnTo>
                        <a:pt x="5" y="484"/>
                      </a:lnTo>
                      <a:lnTo>
                        <a:pt x="5" y="463"/>
                      </a:lnTo>
                      <a:lnTo>
                        <a:pt x="8" y="457"/>
                      </a:lnTo>
                      <a:lnTo>
                        <a:pt x="8" y="441"/>
                      </a:lnTo>
                      <a:lnTo>
                        <a:pt x="11" y="438"/>
                      </a:lnTo>
                      <a:lnTo>
                        <a:pt x="11" y="416"/>
                      </a:lnTo>
                      <a:lnTo>
                        <a:pt x="13" y="411"/>
                      </a:lnTo>
                      <a:lnTo>
                        <a:pt x="13" y="392"/>
                      </a:lnTo>
                      <a:lnTo>
                        <a:pt x="16" y="386"/>
                      </a:lnTo>
                      <a:lnTo>
                        <a:pt x="16" y="370"/>
                      </a:lnTo>
                      <a:lnTo>
                        <a:pt x="19" y="365"/>
                      </a:lnTo>
                      <a:lnTo>
                        <a:pt x="19" y="346"/>
                      </a:lnTo>
                      <a:lnTo>
                        <a:pt x="21" y="340"/>
                      </a:lnTo>
                      <a:lnTo>
                        <a:pt x="21" y="324"/>
                      </a:lnTo>
                      <a:lnTo>
                        <a:pt x="24" y="318"/>
                      </a:lnTo>
                      <a:lnTo>
                        <a:pt x="24" y="299"/>
                      </a:lnTo>
                      <a:lnTo>
                        <a:pt x="27" y="294"/>
                      </a:lnTo>
                      <a:lnTo>
                        <a:pt x="27" y="275"/>
                      </a:lnTo>
                      <a:lnTo>
                        <a:pt x="30" y="272"/>
                      </a:lnTo>
                      <a:lnTo>
                        <a:pt x="30" y="256"/>
                      </a:lnTo>
                      <a:lnTo>
                        <a:pt x="32" y="253"/>
                      </a:lnTo>
                      <a:lnTo>
                        <a:pt x="32" y="234"/>
                      </a:lnTo>
                      <a:lnTo>
                        <a:pt x="35" y="229"/>
                      </a:lnTo>
                      <a:lnTo>
                        <a:pt x="35" y="215"/>
                      </a:lnTo>
                      <a:lnTo>
                        <a:pt x="38" y="212"/>
                      </a:lnTo>
                      <a:lnTo>
                        <a:pt x="38" y="196"/>
                      </a:lnTo>
                      <a:lnTo>
                        <a:pt x="40" y="191"/>
                      </a:lnTo>
                      <a:lnTo>
                        <a:pt x="40" y="174"/>
                      </a:lnTo>
                      <a:lnTo>
                        <a:pt x="43" y="172"/>
                      </a:lnTo>
                      <a:lnTo>
                        <a:pt x="43" y="161"/>
                      </a:lnTo>
                      <a:lnTo>
                        <a:pt x="46" y="155"/>
                      </a:lnTo>
                      <a:lnTo>
                        <a:pt x="46" y="142"/>
                      </a:lnTo>
                      <a:lnTo>
                        <a:pt x="49" y="139"/>
                      </a:lnTo>
                      <a:lnTo>
                        <a:pt x="49" y="125"/>
                      </a:lnTo>
                      <a:lnTo>
                        <a:pt x="51" y="120"/>
                      </a:lnTo>
                      <a:lnTo>
                        <a:pt x="51" y="112"/>
                      </a:lnTo>
                      <a:lnTo>
                        <a:pt x="54" y="109"/>
                      </a:lnTo>
                      <a:lnTo>
                        <a:pt x="54" y="95"/>
                      </a:lnTo>
                      <a:lnTo>
                        <a:pt x="57" y="93"/>
                      </a:lnTo>
                      <a:lnTo>
                        <a:pt x="57" y="85"/>
                      </a:lnTo>
                      <a:lnTo>
                        <a:pt x="59" y="82"/>
                      </a:lnTo>
                      <a:lnTo>
                        <a:pt x="59" y="74"/>
                      </a:lnTo>
                      <a:lnTo>
                        <a:pt x="62" y="71"/>
                      </a:lnTo>
                      <a:lnTo>
                        <a:pt x="62" y="60"/>
                      </a:lnTo>
                      <a:lnTo>
                        <a:pt x="65" y="57"/>
                      </a:lnTo>
                      <a:lnTo>
                        <a:pt x="65" y="52"/>
                      </a:lnTo>
                      <a:lnTo>
                        <a:pt x="68" y="49"/>
                      </a:lnTo>
                      <a:lnTo>
                        <a:pt x="68" y="44"/>
                      </a:lnTo>
                      <a:lnTo>
                        <a:pt x="70" y="41"/>
                      </a:lnTo>
                      <a:lnTo>
                        <a:pt x="70" y="36"/>
                      </a:lnTo>
                      <a:lnTo>
                        <a:pt x="73" y="33"/>
                      </a:lnTo>
                      <a:lnTo>
                        <a:pt x="73" y="30"/>
                      </a:lnTo>
                      <a:lnTo>
                        <a:pt x="76" y="28"/>
                      </a:lnTo>
                      <a:lnTo>
                        <a:pt x="76" y="22"/>
                      </a:lnTo>
                      <a:lnTo>
                        <a:pt x="79" y="19"/>
                      </a:lnTo>
                      <a:lnTo>
                        <a:pt x="84" y="14"/>
                      </a:lnTo>
                      <a:lnTo>
                        <a:pt x="84" y="11"/>
                      </a:lnTo>
                      <a:lnTo>
                        <a:pt x="87" y="8"/>
                      </a:lnTo>
                      <a:lnTo>
                        <a:pt x="89" y="6"/>
                      </a:lnTo>
                      <a:lnTo>
                        <a:pt x="92" y="3"/>
                      </a:lnTo>
                      <a:lnTo>
                        <a:pt x="95" y="3"/>
                      </a:lnTo>
                      <a:lnTo>
                        <a:pt x="98" y="0"/>
                      </a:lnTo>
                      <a:lnTo>
                        <a:pt x="100" y="0"/>
                      </a:lnTo>
                      <a:lnTo>
                        <a:pt x="103" y="0"/>
                      </a:lnTo>
                      <a:lnTo>
                        <a:pt x="106" y="0"/>
                      </a:lnTo>
                      <a:lnTo>
                        <a:pt x="108" y="3"/>
                      </a:lnTo>
                      <a:lnTo>
                        <a:pt x="111" y="3"/>
                      </a:lnTo>
                      <a:lnTo>
                        <a:pt x="114" y="3"/>
                      </a:lnTo>
                    </a:path>
                  </a:pathLst>
                </a:custGeom>
                <a:noFill/>
                <a:ln w="22225">
                  <a:solidFill>
                    <a:srgbClr val="FF0000"/>
                  </a:solidFill>
                  <a:prstDash val="solid"/>
                  <a:round/>
                  <a:headEnd/>
                  <a:tailEnd/>
                </a:ln>
              </p:spPr>
              <p:txBody>
                <a:bodyPr>
                  <a:prstTxWarp prst="textNoShape">
                    <a:avLst/>
                  </a:prstTxWarp>
                </a:bodyPr>
                <a:lstStyle/>
                <a:p>
                  <a:endParaRPr lang="en-US"/>
                </a:p>
              </p:txBody>
            </p:sp>
          </p:grpSp>
          <p:grpSp>
            <p:nvGrpSpPr>
              <p:cNvPr id="6" name="Group 1068"/>
              <p:cNvGrpSpPr>
                <a:grpSpLocks/>
              </p:cNvGrpSpPr>
              <p:nvPr/>
            </p:nvGrpSpPr>
            <p:grpSpPr bwMode="auto">
              <a:xfrm>
                <a:off x="3851" y="3000"/>
                <a:ext cx="1425" cy="1108"/>
                <a:chOff x="3959" y="3002"/>
                <a:chExt cx="1425" cy="1108"/>
              </a:xfrm>
            </p:grpSpPr>
            <p:sp>
              <p:nvSpPr>
                <p:cNvPr id="417837" name="Text Box 1069"/>
                <p:cNvSpPr txBox="1">
                  <a:spLocks noChangeArrowheads="1"/>
                </p:cNvSpPr>
                <p:nvPr/>
              </p:nvSpPr>
              <p:spPr bwMode="auto">
                <a:xfrm rot="-5400000">
                  <a:off x="3569" y="3392"/>
                  <a:ext cx="1012" cy="231"/>
                </a:xfrm>
                <a:prstGeom prst="rect">
                  <a:avLst/>
                </a:prstGeom>
                <a:noFill/>
                <a:ln w="28575">
                  <a:noFill/>
                  <a:miter lim="800000"/>
                  <a:headEnd/>
                  <a:tailEnd/>
                </a:ln>
                <a:effectLst/>
              </p:spPr>
              <p:txBody>
                <a:bodyPr wrap="none">
                  <a:prstTxWarp prst="textNoShape">
                    <a:avLst/>
                  </a:prstTxWarp>
                  <a:spAutoFit/>
                </a:bodyPr>
                <a:lstStyle/>
                <a:p>
                  <a:r>
                    <a:rPr lang="en-US" b="1">
                      <a:ea typeface="Arial" pitchFamily="-65" charset="0"/>
                      <a:cs typeface="Arial" pitchFamily="-65" charset="0"/>
                    </a:rPr>
                    <a:t>Log intensity</a:t>
                  </a:r>
                </a:p>
              </p:txBody>
            </p:sp>
            <p:sp>
              <p:nvSpPr>
                <p:cNvPr id="417838" name="Line 1070"/>
                <p:cNvSpPr>
                  <a:spLocks noChangeShapeType="1"/>
                </p:cNvSpPr>
                <p:nvPr/>
              </p:nvSpPr>
              <p:spPr bwMode="auto">
                <a:xfrm>
                  <a:off x="4205" y="3879"/>
                  <a:ext cx="1179" cy="0"/>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sp>
              <p:nvSpPr>
                <p:cNvPr id="417839" name="Line 1071"/>
                <p:cNvSpPr>
                  <a:spLocks noChangeShapeType="1"/>
                </p:cNvSpPr>
                <p:nvPr/>
              </p:nvSpPr>
              <p:spPr bwMode="auto">
                <a:xfrm rot="-10800000">
                  <a:off x="4213" y="3198"/>
                  <a:ext cx="0" cy="680"/>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sp>
              <p:nvSpPr>
                <p:cNvPr id="417840" name="Text Box 1072"/>
                <p:cNvSpPr txBox="1">
                  <a:spLocks noChangeArrowheads="1"/>
                </p:cNvSpPr>
                <p:nvPr/>
              </p:nvSpPr>
              <p:spPr bwMode="auto">
                <a:xfrm rot="-21600000">
                  <a:off x="4531" y="3879"/>
                  <a:ext cx="844" cy="231"/>
                </a:xfrm>
                <a:prstGeom prst="rect">
                  <a:avLst/>
                </a:prstGeom>
                <a:noFill/>
                <a:ln w="28575">
                  <a:noFill/>
                  <a:miter lim="800000"/>
                  <a:headEnd/>
                  <a:tailEnd/>
                </a:ln>
                <a:effectLst/>
              </p:spPr>
              <p:txBody>
                <a:bodyPr wrap="none">
                  <a:prstTxWarp prst="textNoShape">
                    <a:avLst/>
                  </a:prstTxWarp>
                  <a:spAutoFit/>
                </a:bodyPr>
                <a:lstStyle/>
                <a:p>
                  <a:r>
                    <a:rPr lang="en-US" b="1">
                      <a:ea typeface="Arial" pitchFamily="-65" charset="0"/>
                      <a:cs typeface="Arial" pitchFamily="-65" charset="0"/>
                    </a:rPr>
                    <a:t>Frequency</a:t>
                  </a:r>
                </a:p>
              </p:txBody>
            </p:sp>
            <p:sp>
              <p:nvSpPr>
                <p:cNvPr id="417841" name="Line 1073"/>
                <p:cNvSpPr>
                  <a:spLocks noChangeShapeType="1"/>
                </p:cNvSpPr>
                <p:nvPr/>
              </p:nvSpPr>
              <p:spPr bwMode="auto">
                <a:xfrm flipV="1">
                  <a:off x="4304" y="3425"/>
                  <a:ext cx="0" cy="454"/>
                </a:xfrm>
                <a:prstGeom prst="line">
                  <a:avLst/>
                </a:prstGeom>
                <a:noFill/>
                <a:ln w="22225">
                  <a:solidFill>
                    <a:srgbClr val="0000FF"/>
                  </a:solidFill>
                  <a:round/>
                  <a:headEnd/>
                  <a:tailEnd/>
                </a:ln>
                <a:effectLst/>
              </p:spPr>
              <p:txBody>
                <a:bodyPr>
                  <a:prstTxWarp prst="textNoShape">
                    <a:avLst/>
                  </a:prstTxWarp>
                </a:bodyPr>
                <a:lstStyle/>
                <a:p>
                  <a:endParaRPr lang="en-US"/>
                </a:p>
              </p:txBody>
            </p:sp>
            <p:sp>
              <p:nvSpPr>
                <p:cNvPr id="417842" name="Line 1074"/>
                <p:cNvSpPr>
                  <a:spLocks noChangeShapeType="1"/>
                </p:cNvSpPr>
                <p:nvPr/>
              </p:nvSpPr>
              <p:spPr bwMode="auto">
                <a:xfrm flipV="1">
                  <a:off x="4440" y="3508"/>
                  <a:ext cx="0" cy="363"/>
                </a:xfrm>
                <a:prstGeom prst="line">
                  <a:avLst/>
                </a:prstGeom>
                <a:noFill/>
                <a:ln w="22225">
                  <a:solidFill>
                    <a:srgbClr val="0000FF"/>
                  </a:solidFill>
                  <a:round/>
                  <a:headEnd/>
                  <a:tailEnd/>
                </a:ln>
                <a:effectLst/>
              </p:spPr>
              <p:txBody>
                <a:bodyPr>
                  <a:prstTxWarp prst="textNoShape">
                    <a:avLst/>
                  </a:prstTxWarp>
                </a:bodyPr>
                <a:lstStyle/>
                <a:p>
                  <a:endParaRPr lang="en-US"/>
                </a:p>
              </p:txBody>
            </p:sp>
            <p:sp>
              <p:nvSpPr>
                <p:cNvPr id="417843" name="Line 1075"/>
                <p:cNvSpPr>
                  <a:spLocks noChangeShapeType="1"/>
                </p:cNvSpPr>
                <p:nvPr/>
              </p:nvSpPr>
              <p:spPr bwMode="auto">
                <a:xfrm flipV="1">
                  <a:off x="4576" y="3601"/>
                  <a:ext cx="0" cy="272"/>
                </a:xfrm>
                <a:prstGeom prst="line">
                  <a:avLst/>
                </a:prstGeom>
                <a:noFill/>
                <a:ln w="22225">
                  <a:solidFill>
                    <a:srgbClr val="0000FF"/>
                  </a:solidFill>
                  <a:round/>
                  <a:headEnd/>
                  <a:tailEnd/>
                </a:ln>
                <a:effectLst/>
              </p:spPr>
              <p:txBody>
                <a:bodyPr>
                  <a:prstTxWarp prst="textNoShape">
                    <a:avLst/>
                  </a:prstTxWarp>
                </a:bodyPr>
                <a:lstStyle/>
                <a:p>
                  <a:endParaRPr lang="en-US"/>
                </a:p>
              </p:txBody>
            </p:sp>
            <p:sp>
              <p:nvSpPr>
                <p:cNvPr id="417844" name="Line 1076"/>
                <p:cNvSpPr>
                  <a:spLocks noChangeShapeType="1"/>
                </p:cNvSpPr>
                <p:nvPr/>
              </p:nvSpPr>
              <p:spPr bwMode="auto">
                <a:xfrm flipV="1">
                  <a:off x="4712" y="3700"/>
                  <a:ext cx="0" cy="181"/>
                </a:xfrm>
                <a:prstGeom prst="line">
                  <a:avLst/>
                </a:prstGeom>
                <a:noFill/>
                <a:ln w="22225">
                  <a:solidFill>
                    <a:srgbClr val="0000FF"/>
                  </a:solidFill>
                  <a:round/>
                  <a:headEnd/>
                  <a:tailEnd/>
                </a:ln>
                <a:effectLst/>
              </p:spPr>
              <p:txBody>
                <a:bodyPr>
                  <a:prstTxWarp prst="textNoShape">
                    <a:avLst/>
                  </a:prstTxWarp>
                </a:bodyPr>
                <a:lstStyle/>
                <a:p>
                  <a:endParaRPr lang="en-US"/>
                </a:p>
              </p:txBody>
            </p:sp>
            <p:sp>
              <p:nvSpPr>
                <p:cNvPr id="417845" name="Line 1077"/>
                <p:cNvSpPr>
                  <a:spLocks noChangeShapeType="1"/>
                </p:cNvSpPr>
                <p:nvPr/>
              </p:nvSpPr>
              <p:spPr bwMode="auto">
                <a:xfrm flipV="1">
                  <a:off x="4848" y="3774"/>
                  <a:ext cx="0" cy="91"/>
                </a:xfrm>
                <a:prstGeom prst="line">
                  <a:avLst/>
                </a:prstGeom>
                <a:noFill/>
                <a:ln w="22225">
                  <a:solidFill>
                    <a:srgbClr val="0000FF"/>
                  </a:solidFill>
                  <a:round/>
                  <a:headEnd/>
                  <a:tailEnd/>
                </a:ln>
                <a:effectLst/>
              </p:spPr>
              <p:txBody>
                <a:bodyPr>
                  <a:prstTxWarp prst="textNoShape">
                    <a:avLst/>
                  </a:prstTxWarp>
                </a:bodyPr>
                <a:lstStyle/>
                <a:p>
                  <a:endParaRPr lang="en-US"/>
                </a:p>
              </p:txBody>
            </p:sp>
          </p:grpSp>
          <p:sp>
            <p:nvSpPr>
              <p:cNvPr id="417846" name="Rectangle 1078"/>
              <p:cNvSpPr>
                <a:spLocks noChangeArrowheads="1"/>
              </p:cNvSpPr>
              <p:nvPr/>
            </p:nvSpPr>
            <p:spPr bwMode="auto">
              <a:xfrm>
                <a:off x="3722" y="2843"/>
                <a:ext cx="1856" cy="1288"/>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417847" name="Text Box 1079"/>
              <p:cNvSpPr txBox="1">
                <a:spLocks noChangeArrowheads="1"/>
              </p:cNvSpPr>
              <p:nvPr/>
            </p:nvSpPr>
            <p:spPr bwMode="auto">
              <a:xfrm>
                <a:off x="1810" y="3310"/>
                <a:ext cx="1516" cy="231"/>
              </a:xfrm>
              <a:prstGeom prst="rect">
                <a:avLst/>
              </a:prstGeom>
              <a:noFill/>
              <a:ln w="28575">
                <a:noFill/>
                <a:miter lim="800000"/>
                <a:headEnd/>
                <a:tailEnd/>
              </a:ln>
              <a:effectLst/>
            </p:spPr>
            <p:txBody>
              <a:bodyPr wrap="none">
                <a:prstTxWarp prst="textNoShape">
                  <a:avLst/>
                </a:prstTxWarp>
                <a:spAutoFit/>
              </a:bodyPr>
              <a:lstStyle/>
              <a:p>
                <a:pPr algn="ctr" eaLnBrk="0" hangingPunct="0"/>
                <a:r>
                  <a:rPr lang="en-US">
                    <a:solidFill>
                      <a:srgbClr val="FF0000"/>
                    </a:solidFill>
                    <a:latin typeface="Times" pitchFamily="-65" charset="0"/>
                  </a:rPr>
                  <a:t>d(</a:t>
                </a:r>
                <a:r>
                  <a:rPr lang="el-GR">
                    <a:solidFill>
                      <a:srgbClr val="FF0000"/>
                    </a:solidFill>
                    <a:latin typeface="Symbol" pitchFamily="-65" charset="2"/>
                    <a:ea typeface="Times" pitchFamily="-65" charset="0"/>
                    <a:cs typeface="Times" pitchFamily="-65" charset="0"/>
                  </a:rPr>
                  <a:t>w</a:t>
                </a:r>
                <a:r>
                  <a:rPr lang="en-US">
                    <a:solidFill>
                      <a:srgbClr val="FF0000"/>
                    </a:solidFill>
                    <a:latin typeface="Times" pitchFamily="-65" charset="0"/>
                    <a:ea typeface="Times" pitchFamily="-65" charset="0"/>
                    <a:cs typeface="Times" pitchFamily="-65" charset="0"/>
                  </a:rPr>
                  <a:t>)=a</a:t>
                </a:r>
                <a:r>
                  <a:rPr lang="en-US" baseline="-25000">
                    <a:solidFill>
                      <a:srgbClr val="FF0000"/>
                    </a:solidFill>
                    <a:latin typeface="Times" pitchFamily="-65" charset="0"/>
                    <a:ea typeface="Times" pitchFamily="-65" charset="0"/>
                    <a:cs typeface="Times" pitchFamily="-65" charset="0"/>
                  </a:rPr>
                  <a:t>1</a:t>
                </a:r>
                <a:r>
                  <a:rPr lang="en-US">
                    <a:solidFill>
                      <a:srgbClr val="FF0000"/>
                    </a:solidFill>
                    <a:latin typeface="Times" pitchFamily="-65" charset="0"/>
                    <a:ea typeface="Times" pitchFamily="-65" charset="0"/>
                    <a:cs typeface="Times" pitchFamily="-65" charset="0"/>
                  </a:rPr>
                  <a:t>e</a:t>
                </a:r>
                <a:r>
                  <a:rPr lang="en-US" baseline="30000">
                    <a:solidFill>
                      <a:srgbClr val="FF0000"/>
                    </a:solidFill>
                    <a:latin typeface="Times" pitchFamily="-65" charset="0"/>
                    <a:ea typeface="Times" pitchFamily="-65" charset="0"/>
                    <a:cs typeface="Times" pitchFamily="-65" charset="0"/>
                  </a:rPr>
                  <a:t>i</a:t>
                </a:r>
                <a:r>
                  <a:rPr lang="el-GR" baseline="30000">
                    <a:solidFill>
                      <a:srgbClr val="FF0000"/>
                    </a:solidFill>
                    <a:latin typeface="Symbol" pitchFamily="-65" charset="2"/>
                    <a:ea typeface="Times" pitchFamily="-65" charset="0"/>
                    <a:cs typeface="Times" pitchFamily="-65" charset="0"/>
                  </a:rPr>
                  <a:t>w</a:t>
                </a:r>
                <a:r>
                  <a:rPr lang="en-US" baseline="30000">
                    <a:solidFill>
                      <a:srgbClr val="FF0000"/>
                    </a:solidFill>
                    <a:latin typeface="Times" pitchFamily="-65" charset="0"/>
                    <a:ea typeface="Times" pitchFamily="-65" charset="0"/>
                    <a:cs typeface="Times" pitchFamily="-65" charset="0"/>
                  </a:rPr>
                  <a:t>t</a:t>
                </a:r>
                <a:r>
                  <a:rPr lang="en-US">
                    <a:solidFill>
                      <a:srgbClr val="FF0000"/>
                    </a:solidFill>
                    <a:latin typeface="Times" pitchFamily="-65" charset="0"/>
                    <a:ea typeface="Times" pitchFamily="-65" charset="0"/>
                    <a:cs typeface="Times" pitchFamily="-65" charset="0"/>
                  </a:rPr>
                  <a:t> + a</a:t>
                </a:r>
                <a:r>
                  <a:rPr lang="en-US" baseline="-25000">
                    <a:solidFill>
                      <a:srgbClr val="FF0000"/>
                    </a:solidFill>
                    <a:latin typeface="Times" pitchFamily="-65" charset="0"/>
                    <a:ea typeface="Times" pitchFamily="-65" charset="0"/>
                    <a:cs typeface="Times" pitchFamily="-65" charset="0"/>
                  </a:rPr>
                  <a:t>2</a:t>
                </a:r>
                <a:r>
                  <a:rPr lang="en-US">
                    <a:solidFill>
                      <a:srgbClr val="FF0000"/>
                    </a:solidFill>
                    <a:latin typeface="Times" pitchFamily="-65" charset="0"/>
                    <a:ea typeface="Times" pitchFamily="-65" charset="0"/>
                    <a:cs typeface="Times" pitchFamily="-65" charset="0"/>
                  </a:rPr>
                  <a:t>e</a:t>
                </a:r>
                <a:r>
                  <a:rPr lang="en-US" baseline="30000">
                    <a:solidFill>
                      <a:srgbClr val="FF0000"/>
                    </a:solidFill>
                    <a:latin typeface="Times" pitchFamily="-65" charset="0"/>
                    <a:ea typeface="Times" pitchFamily="-65" charset="0"/>
                    <a:cs typeface="Times" pitchFamily="-65" charset="0"/>
                  </a:rPr>
                  <a:t>i2</a:t>
                </a:r>
                <a:r>
                  <a:rPr lang="el-GR" baseline="30000">
                    <a:solidFill>
                      <a:srgbClr val="FF0000"/>
                    </a:solidFill>
                    <a:latin typeface="Symbol" pitchFamily="-65" charset="2"/>
                    <a:ea typeface="Times" pitchFamily="-65" charset="0"/>
                    <a:cs typeface="Times" pitchFamily="-65" charset="0"/>
                  </a:rPr>
                  <a:t>w</a:t>
                </a:r>
                <a:r>
                  <a:rPr lang="en-US" baseline="30000">
                    <a:solidFill>
                      <a:srgbClr val="FF0000"/>
                    </a:solidFill>
                    <a:latin typeface="Times" pitchFamily="-65" charset="0"/>
                    <a:ea typeface="Times" pitchFamily="-65" charset="0"/>
                    <a:cs typeface="Times" pitchFamily="-65" charset="0"/>
                  </a:rPr>
                  <a:t>t</a:t>
                </a:r>
                <a:r>
                  <a:rPr lang="en-US">
                    <a:solidFill>
                      <a:srgbClr val="FF0000"/>
                    </a:solidFill>
                    <a:latin typeface="Times" pitchFamily="-65" charset="0"/>
                    <a:ea typeface="Times" pitchFamily="-65" charset="0"/>
                    <a:cs typeface="Times" pitchFamily="-65" charset="0"/>
                  </a:rPr>
                  <a:t> +…</a:t>
                </a:r>
                <a:endParaRPr lang="el-GR">
                  <a:solidFill>
                    <a:srgbClr val="FF0000"/>
                  </a:solidFill>
                  <a:latin typeface="Times" pitchFamily="-65" charset="0"/>
                  <a:ea typeface="Times" pitchFamily="-65" charset="0"/>
                  <a:cs typeface="Times" pitchFamily="-65" charset="0"/>
                </a:endParaRPr>
              </a:p>
            </p:txBody>
          </p:sp>
          <p:sp>
            <p:nvSpPr>
              <p:cNvPr id="417848" name="Text Box 1080"/>
              <p:cNvSpPr txBox="1">
                <a:spLocks noChangeArrowheads="1"/>
              </p:cNvSpPr>
              <p:nvPr/>
            </p:nvSpPr>
            <p:spPr bwMode="auto">
              <a:xfrm>
                <a:off x="354" y="2725"/>
                <a:ext cx="1723" cy="231"/>
              </a:xfrm>
              <a:prstGeom prst="rect">
                <a:avLst/>
              </a:prstGeom>
              <a:noFill/>
              <a:ln w="28575">
                <a:noFill/>
                <a:miter lim="800000"/>
                <a:headEnd/>
                <a:tailEnd/>
              </a:ln>
              <a:effectLst/>
            </p:spPr>
            <p:txBody>
              <a:bodyPr wrap="none">
                <a:prstTxWarp prst="textNoShape">
                  <a:avLst/>
                </a:prstTxWarp>
                <a:spAutoFit/>
              </a:bodyPr>
              <a:lstStyle/>
              <a:p>
                <a:pPr algn="r" eaLnBrk="0" hangingPunct="0"/>
                <a:r>
                  <a:rPr lang="en-US">
                    <a:solidFill>
                      <a:srgbClr val="FF0000"/>
                    </a:solidFill>
                    <a:latin typeface="Times" pitchFamily="-65" charset="0"/>
                  </a:rPr>
                  <a:t>d(t)  electric dipole moment</a:t>
                </a:r>
              </a:p>
            </p:txBody>
          </p:sp>
          <p:sp>
            <p:nvSpPr>
              <p:cNvPr id="417849" name="Text Box 1081"/>
              <p:cNvSpPr txBox="1">
                <a:spLocks noChangeArrowheads="1"/>
              </p:cNvSpPr>
              <p:nvPr/>
            </p:nvSpPr>
            <p:spPr bwMode="auto">
              <a:xfrm>
                <a:off x="462" y="2528"/>
                <a:ext cx="564" cy="231"/>
              </a:xfrm>
              <a:prstGeom prst="rect">
                <a:avLst/>
              </a:prstGeom>
              <a:noFill/>
              <a:ln w="28575">
                <a:noFill/>
                <a:miter lim="800000"/>
                <a:headEnd/>
                <a:tailEnd/>
              </a:ln>
              <a:effectLst/>
            </p:spPr>
            <p:txBody>
              <a:bodyPr wrap="none">
                <a:prstTxWarp prst="textNoShape">
                  <a:avLst/>
                </a:prstTxWarp>
                <a:spAutoFit/>
              </a:bodyPr>
              <a:lstStyle/>
              <a:p>
                <a:pPr algn="r" eaLnBrk="0" hangingPunct="0"/>
                <a:r>
                  <a:rPr lang="en-US">
                    <a:latin typeface="Times" pitchFamily="-65" charset="0"/>
                  </a:rPr>
                  <a:t>E</a:t>
                </a:r>
                <a:r>
                  <a:rPr lang="en-US" baseline="-25000">
                    <a:latin typeface="Times" pitchFamily="-65" charset="0"/>
                  </a:rPr>
                  <a:t>Pump</a:t>
                </a:r>
                <a:r>
                  <a:rPr lang="en-US">
                    <a:latin typeface="Times" pitchFamily="-65" charset="0"/>
                  </a:rPr>
                  <a:t>(t)</a:t>
                </a:r>
              </a:p>
            </p:txBody>
          </p:sp>
          <p:sp>
            <p:nvSpPr>
              <p:cNvPr id="417850" name="Text Box 1082"/>
              <p:cNvSpPr txBox="1">
                <a:spLocks noChangeArrowheads="1"/>
              </p:cNvSpPr>
              <p:nvPr/>
            </p:nvSpPr>
            <p:spPr bwMode="auto">
              <a:xfrm>
                <a:off x="1723" y="3102"/>
                <a:ext cx="788" cy="231"/>
              </a:xfrm>
              <a:prstGeom prst="rect">
                <a:avLst/>
              </a:prstGeom>
              <a:noFill/>
              <a:ln w="28575">
                <a:noFill/>
                <a:miter lim="800000"/>
                <a:headEnd/>
                <a:tailEnd/>
              </a:ln>
              <a:effectLst/>
            </p:spPr>
            <p:txBody>
              <a:bodyPr wrap="none">
                <a:prstTxWarp prst="textNoShape">
                  <a:avLst/>
                </a:prstTxWarp>
                <a:spAutoFit/>
              </a:bodyPr>
              <a:lstStyle/>
              <a:p>
                <a:pPr algn="ctr" eaLnBrk="0" hangingPunct="0"/>
                <a:r>
                  <a:rPr lang="en-US">
                    <a:latin typeface="Times" pitchFamily="-65" charset="0"/>
                  </a:rPr>
                  <a:t>E</a:t>
                </a:r>
                <a:r>
                  <a:rPr lang="en-US" baseline="-25000">
                    <a:latin typeface="Times" pitchFamily="-65" charset="0"/>
                  </a:rPr>
                  <a:t>P</a:t>
                </a:r>
                <a:r>
                  <a:rPr lang="en-US">
                    <a:latin typeface="Times" pitchFamily="-65" charset="0"/>
                  </a:rPr>
                  <a:t>(</a:t>
                </a:r>
                <a:r>
                  <a:rPr lang="el-GR">
                    <a:latin typeface="Symbol" pitchFamily="-65" charset="2"/>
                    <a:ea typeface="Times" pitchFamily="-65" charset="0"/>
                    <a:cs typeface="Times" pitchFamily="-65" charset="0"/>
                  </a:rPr>
                  <a:t>w</a:t>
                </a:r>
                <a:r>
                  <a:rPr lang="en-US">
                    <a:latin typeface="Times" pitchFamily="-65" charset="0"/>
                    <a:ea typeface="Times" pitchFamily="-65" charset="0"/>
                    <a:cs typeface="Times" pitchFamily="-65" charset="0"/>
                  </a:rPr>
                  <a:t>)=E</a:t>
                </a:r>
                <a:r>
                  <a:rPr lang="en-US" baseline="-25000">
                    <a:latin typeface="Times" pitchFamily="-65" charset="0"/>
                    <a:ea typeface="Times" pitchFamily="-65" charset="0"/>
                    <a:cs typeface="Times" pitchFamily="-65" charset="0"/>
                  </a:rPr>
                  <a:t>0</a:t>
                </a:r>
                <a:r>
                  <a:rPr lang="en-US" baseline="30000">
                    <a:latin typeface="Times" pitchFamily="-65" charset="0"/>
                    <a:ea typeface="Times" pitchFamily="-65" charset="0"/>
                    <a:cs typeface="Times" pitchFamily="-65" charset="0"/>
                  </a:rPr>
                  <a:t>i</a:t>
                </a:r>
                <a:r>
                  <a:rPr lang="el-GR" baseline="30000">
                    <a:latin typeface="Symbol" pitchFamily="-65" charset="2"/>
                    <a:ea typeface="Times" pitchFamily="-65" charset="0"/>
                    <a:cs typeface="Times" pitchFamily="-65" charset="0"/>
                  </a:rPr>
                  <a:t>w</a:t>
                </a:r>
                <a:r>
                  <a:rPr lang="en-US" baseline="30000">
                    <a:latin typeface="Times" pitchFamily="-65" charset="0"/>
                    <a:ea typeface="Times" pitchFamily="-65" charset="0"/>
                    <a:cs typeface="Times" pitchFamily="-65" charset="0"/>
                  </a:rPr>
                  <a:t>t</a:t>
                </a:r>
                <a:endParaRPr lang="el-GR" baseline="30000">
                  <a:latin typeface="Times" pitchFamily="-65" charset="0"/>
                  <a:ea typeface="Times" pitchFamily="-65" charset="0"/>
                  <a:cs typeface="Times" pitchFamily="-65" charset="0"/>
                </a:endParaRPr>
              </a:p>
            </p:txBody>
          </p:sp>
        </p:grpSp>
      </p:grpSp>
      <p:sp>
        <p:nvSpPr>
          <p:cNvPr id="9" name="Content Placeholder 8"/>
          <p:cNvSpPr>
            <a:spLocks noGrp="1"/>
          </p:cNvSpPr>
          <p:nvPr>
            <p:ph idx="1"/>
          </p:nvPr>
        </p:nvSpPr>
        <p:spPr>
          <a:xfrm>
            <a:off x="76200" y="762000"/>
            <a:ext cx="9027636" cy="663575"/>
          </a:xfrm>
        </p:spPr>
        <p:txBody>
          <a:bodyPr>
            <a:normAutofit fontScale="62500" lnSpcReduction="20000"/>
          </a:bodyPr>
          <a:lstStyle/>
          <a:p>
            <a:r>
              <a:rPr lang="en-US" dirty="0" smtClean="0"/>
              <a:t>Second Harmonic Generation</a:t>
            </a:r>
          </a:p>
          <a:p>
            <a:pPr lvl="1"/>
            <a:r>
              <a:rPr lang="en-US" dirty="0" smtClean="0"/>
              <a:t>P.A. Franken et al, PRL 7, 118 (1961); Armstrong et al., PRA 127, 1918 (1962)</a:t>
            </a:r>
          </a:p>
          <a:p>
            <a:endParaRPr lang="en-US" dirty="0" smtClean="0"/>
          </a:p>
          <a:p>
            <a:endParaRPr lang="en-US" dirty="0"/>
          </a:p>
        </p:txBody>
      </p:sp>
      <p:sp>
        <p:nvSpPr>
          <p:cNvPr id="417851" name="Rectangle 1083"/>
          <p:cNvSpPr>
            <a:spLocks noGrp="1" noChangeArrowheads="1"/>
          </p:cNvSpPr>
          <p:nvPr>
            <p:ph type="title"/>
          </p:nvPr>
        </p:nvSpPr>
        <p:spPr>
          <a:xfrm>
            <a:off x="757238" y="-150362"/>
            <a:ext cx="7772400" cy="1143000"/>
          </a:xfrm>
        </p:spPr>
        <p:txBody>
          <a:bodyPr>
            <a:normAutofit/>
          </a:bodyPr>
          <a:lstStyle/>
          <a:p>
            <a:r>
              <a:rPr lang="en-US" smtClean="0"/>
              <a:t>The first Nonlinear </a:t>
            </a:r>
            <a:r>
              <a:rPr lang="en-US" dirty="0" smtClean="0"/>
              <a:t>Optics</a:t>
            </a:r>
            <a:endParaRPr lang="en-US" dirty="0"/>
          </a:p>
        </p:txBody>
      </p:sp>
    </p:spTree>
    <p:extLst>
      <p:ext uri="{BB962C8B-B14F-4D97-AF65-F5344CB8AC3E}">
        <p14:creationId xmlns:p14="http://schemas.microsoft.com/office/powerpoint/2010/main" val="409655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47688" y="0"/>
            <a:ext cx="8382000" cy="1066800"/>
          </a:xfrm>
        </p:spPr>
        <p:txBody>
          <a:bodyPr/>
          <a:lstStyle/>
          <a:p>
            <a:pPr algn="l" eaLnBrk="1" hangingPunct="1"/>
            <a:r>
              <a:rPr lang="en-US" altLang="en-US" sz="3200" b="1">
                <a:solidFill>
                  <a:srgbClr val="FFFF00"/>
                </a:solidFill>
              </a:rPr>
              <a:t>Why do nonlinear-optical effects occur?</a:t>
            </a:r>
          </a:p>
        </p:txBody>
      </p:sp>
      <p:sp>
        <p:nvSpPr>
          <p:cNvPr id="9219" name="Rectangle 3"/>
          <p:cNvSpPr>
            <a:spLocks noGrp="1" noChangeArrowheads="1"/>
          </p:cNvSpPr>
          <p:nvPr>
            <p:ph type="body" idx="1"/>
          </p:nvPr>
        </p:nvSpPr>
        <p:spPr>
          <a:xfrm>
            <a:off x="671513" y="1047750"/>
            <a:ext cx="7772400" cy="1074738"/>
          </a:xfrm>
        </p:spPr>
        <p:txBody>
          <a:bodyPr/>
          <a:lstStyle/>
          <a:p>
            <a:pPr marL="0" indent="0" eaLnBrk="1" hangingPunct="1">
              <a:buFontTx/>
              <a:buNone/>
            </a:pPr>
            <a:r>
              <a:rPr lang="en-US" altLang="en-US" sz="2000">
                <a:solidFill>
                  <a:schemeClr val="bg1"/>
                </a:solidFill>
              </a:rPr>
              <a:t>Recall that, in normal linear optics, a light wave acts on a molecule, which vibrates and then emits its own light wave that interferes with the original light wave.</a:t>
            </a:r>
          </a:p>
        </p:txBody>
      </p:sp>
      <p:sp>
        <p:nvSpPr>
          <p:cNvPr id="9220" name="Text Box 4"/>
          <p:cNvSpPr txBox="1">
            <a:spLocks noChangeArrowheads="1"/>
          </p:cNvSpPr>
          <p:nvPr/>
        </p:nvSpPr>
        <p:spPr bwMode="auto">
          <a:xfrm>
            <a:off x="1909763" y="4467225"/>
            <a:ext cx="300672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000">
                <a:solidFill>
                  <a:schemeClr val="bg1"/>
                </a:solidFill>
              </a:rPr>
              <a:t>We can also imagine this</a:t>
            </a:r>
          </a:p>
          <a:p>
            <a:pPr algn="r" eaLnBrk="1" hangingPunct="1">
              <a:spcBef>
                <a:spcPct val="0"/>
              </a:spcBef>
              <a:buFontTx/>
              <a:buNone/>
            </a:pPr>
            <a:r>
              <a:rPr lang="en-US" altLang="en-US" sz="2000">
                <a:solidFill>
                  <a:schemeClr val="bg1"/>
                </a:solidFill>
              </a:rPr>
              <a:t>process in terms of the </a:t>
            </a:r>
          </a:p>
          <a:p>
            <a:pPr algn="r" eaLnBrk="1" hangingPunct="1">
              <a:spcBef>
                <a:spcPct val="0"/>
              </a:spcBef>
              <a:buFontTx/>
              <a:buNone/>
            </a:pPr>
            <a:r>
              <a:rPr lang="en-US" altLang="en-US" sz="2000">
                <a:solidFill>
                  <a:schemeClr val="bg1"/>
                </a:solidFill>
              </a:rPr>
              <a:t>molecular energy levels,</a:t>
            </a:r>
          </a:p>
          <a:p>
            <a:pPr algn="r" eaLnBrk="1" hangingPunct="1">
              <a:spcBef>
                <a:spcPct val="0"/>
              </a:spcBef>
              <a:buFontTx/>
              <a:buNone/>
            </a:pPr>
            <a:r>
              <a:rPr lang="en-US" altLang="en-US" sz="2000">
                <a:solidFill>
                  <a:schemeClr val="bg1"/>
                </a:solidFill>
              </a:rPr>
              <a:t>using arrows for the</a:t>
            </a:r>
          </a:p>
          <a:p>
            <a:pPr algn="r" eaLnBrk="1" hangingPunct="1">
              <a:spcBef>
                <a:spcPct val="0"/>
              </a:spcBef>
              <a:buFontTx/>
              <a:buNone/>
            </a:pPr>
            <a:r>
              <a:rPr lang="en-US" altLang="en-US" sz="2000">
                <a:solidFill>
                  <a:schemeClr val="bg1"/>
                </a:solidFill>
              </a:rPr>
              <a:t>photon energies:</a:t>
            </a:r>
          </a:p>
        </p:txBody>
      </p:sp>
      <p:grpSp>
        <p:nvGrpSpPr>
          <p:cNvPr id="9221" name="Group 10"/>
          <p:cNvGrpSpPr>
            <a:grpSpLocks/>
          </p:cNvGrpSpPr>
          <p:nvPr/>
        </p:nvGrpSpPr>
        <p:grpSpPr bwMode="auto">
          <a:xfrm>
            <a:off x="498475" y="2433638"/>
            <a:ext cx="4146550" cy="1460500"/>
            <a:chOff x="557" y="1533"/>
            <a:chExt cx="2825" cy="1022"/>
          </a:xfrm>
        </p:grpSpPr>
        <p:sp>
          <p:nvSpPr>
            <p:cNvPr id="9225" name="Rectangle 9"/>
            <p:cNvSpPr>
              <a:spLocks noChangeArrowheads="1"/>
            </p:cNvSpPr>
            <p:nvPr/>
          </p:nvSpPr>
          <p:spPr bwMode="auto">
            <a:xfrm>
              <a:off x="557" y="1533"/>
              <a:ext cx="2825" cy="102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p>
          </p:txBody>
        </p:sp>
        <p:pic>
          <p:nvPicPr>
            <p:cNvPr id="9226" name="Picture 7" descr="Lin opt molec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 y="1584"/>
              <a:ext cx="2688" cy="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222" name="Group 12"/>
          <p:cNvGrpSpPr>
            <a:grpSpLocks/>
          </p:cNvGrpSpPr>
          <p:nvPr/>
        </p:nvGrpSpPr>
        <p:grpSpPr bwMode="auto">
          <a:xfrm>
            <a:off x="4886325" y="2773363"/>
            <a:ext cx="3908425" cy="3435350"/>
            <a:chOff x="3225" y="1738"/>
            <a:chExt cx="2508" cy="2164"/>
          </a:xfrm>
        </p:grpSpPr>
        <p:sp>
          <p:nvSpPr>
            <p:cNvPr id="9223" name="Rectangle 11"/>
            <p:cNvSpPr>
              <a:spLocks noChangeArrowheads="1"/>
            </p:cNvSpPr>
            <p:nvPr/>
          </p:nvSpPr>
          <p:spPr bwMode="auto">
            <a:xfrm>
              <a:off x="3225" y="1738"/>
              <a:ext cx="2508" cy="216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p>
          </p:txBody>
        </p:sp>
        <p:pic>
          <p:nvPicPr>
            <p:cNvPr id="9224" name="Picture 8" descr="Lin opt energy lev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 y="1872"/>
              <a:ext cx="2258" cy="1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57213" y="303213"/>
            <a:ext cx="8047037" cy="568325"/>
          </a:xfrm>
        </p:spPr>
        <p:txBody>
          <a:bodyPr/>
          <a:lstStyle/>
          <a:p>
            <a:pPr algn="l" eaLnBrk="1" hangingPunct="1"/>
            <a:r>
              <a:rPr lang="en-US" altLang="en-US" sz="3200" b="1">
                <a:solidFill>
                  <a:srgbClr val="FF9900"/>
                </a:solidFill>
              </a:rPr>
              <a:t>Why do nonlinear-optical effects occur? </a:t>
            </a:r>
          </a:p>
        </p:txBody>
      </p:sp>
      <p:sp>
        <p:nvSpPr>
          <p:cNvPr id="10243" name="Rectangle 3"/>
          <p:cNvSpPr>
            <a:spLocks noGrp="1" noChangeArrowheads="1"/>
          </p:cNvSpPr>
          <p:nvPr>
            <p:ph type="body" idx="1"/>
          </p:nvPr>
        </p:nvSpPr>
        <p:spPr>
          <a:xfrm>
            <a:off x="609600" y="1155700"/>
            <a:ext cx="7772400" cy="1676400"/>
          </a:xfrm>
        </p:spPr>
        <p:txBody>
          <a:bodyPr/>
          <a:lstStyle/>
          <a:p>
            <a:pPr marL="0" indent="0" eaLnBrk="1" hangingPunct="1">
              <a:buFontTx/>
              <a:buNone/>
            </a:pPr>
            <a:r>
              <a:rPr lang="en-US" altLang="en-US" sz="2000">
                <a:solidFill>
                  <a:schemeClr val="bg1"/>
                </a:solidFill>
              </a:rPr>
              <a:t>Now, suppose the irradiance is high enough that many molecules are excited to the higher-energy state.  This state can then act as the lower level for additional excitation.  This yields vibrations at all frequencies corresponding to all energy differences between populated states.</a:t>
            </a:r>
          </a:p>
        </p:txBody>
      </p:sp>
      <p:grpSp>
        <p:nvGrpSpPr>
          <p:cNvPr id="10244" name="Group 10"/>
          <p:cNvGrpSpPr>
            <a:grpSpLocks/>
          </p:cNvGrpSpPr>
          <p:nvPr/>
        </p:nvGrpSpPr>
        <p:grpSpPr bwMode="auto">
          <a:xfrm>
            <a:off x="4792663" y="3719513"/>
            <a:ext cx="3821112" cy="2003425"/>
            <a:chOff x="3010" y="2295"/>
            <a:chExt cx="2611" cy="1393"/>
          </a:xfrm>
        </p:grpSpPr>
        <p:sp>
          <p:nvSpPr>
            <p:cNvPr id="10248" name="Rectangle 9"/>
            <p:cNvSpPr>
              <a:spLocks noChangeArrowheads="1"/>
            </p:cNvSpPr>
            <p:nvPr/>
          </p:nvSpPr>
          <p:spPr bwMode="auto">
            <a:xfrm>
              <a:off x="3010" y="2295"/>
              <a:ext cx="2611" cy="139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p>
          </p:txBody>
        </p:sp>
        <p:pic>
          <p:nvPicPr>
            <p:cNvPr id="10249" name="Picture 5" descr="NLO Molec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0" y="2448"/>
              <a:ext cx="2356" cy="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5" name="Group 8"/>
          <p:cNvGrpSpPr>
            <a:grpSpLocks/>
          </p:cNvGrpSpPr>
          <p:nvPr/>
        </p:nvGrpSpPr>
        <p:grpSpPr bwMode="auto">
          <a:xfrm>
            <a:off x="661988" y="3187700"/>
            <a:ext cx="3865562" cy="3127375"/>
            <a:chOff x="297" y="1960"/>
            <a:chExt cx="2555" cy="2063"/>
          </a:xfrm>
        </p:grpSpPr>
        <p:sp>
          <p:nvSpPr>
            <p:cNvPr id="10246" name="Rectangle 7"/>
            <p:cNvSpPr>
              <a:spLocks noChangeArrowheads="1"/>
            </p:cNvSpPr>
            <p:nvPr/>
          </p:nvSpPr>
          <p:spPr bwMode="auto">
            <a:xfrm>
              <a:off x="297" y="1960"/>
              <a:ext cx="2555" cy="20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p>
          </p:txBody>
        </p:sp>
        <p:pic>
          <p:nvPicPr>
            <p:cNvPr id="10247" name="Picture 6" descr="NLO Energy lev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 y="2064"/>
              <a:ext cx="2258" cy="1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42938" y="395288"/>
            <a:ext cx="7772400" cy="528637"/>
          </a:xfrm>
        </p:spPr>
        <p:txBody>
          <a:bodyPr/>
          <a:lstStyle/>
          <a:p>
            <a:pPr algn="l" eaLnBrk="1" hangingPunct="1"/>
            <a:r>
              <a:rPr lang="en-US" altLang="en-US" sz="3200" b="1">
                <a:solidFill>
                  <a:srgbClr val="FFFF99"/>
                </a:solidFill>
              </a:rPr>
              <a:t>Maxwell's Equations in a Medium</a:t>
            </a:r>
          </a:p>
        </p:txBody>
      </p:sp>
      <p:sp>
        <p:nvSpPr>
          <p:cNvPr id="11267" name="Rectangle 3"/>
          <p:cNvSpPr>
            <a:spLocks noGrp="1" noChangeArrowheads="1"/>
          </p:cNvSpPr>
          <p:nvPr>
            <p:ph type="body" idx="1"/>
          </p:nvPr>
        </p:nvSpPr>
        <p:spPr>
          <a:xfrm>
            <a:off x="762000" y="1295400"/>
            <a:ext cx="7772400" cy="450850"/>
          </a:xfrm>
        </p:spPr>
        <p:txBody>
          <a:bodyPr/>
          <a:lstStyle/>
          <a:p>
            <a:pPr eaLnBrk="1" hangingPunct="1">
              <a:buFontTx/>
              <a:buNone/>
            </a:pPr>
            <a:r>
              <a:rPr lang="en-US" altLang="en-US" sz="2000"/>
              <a:t>The induced polarization, </a:t>
            </a:r>
            <a:r>
              <a:rPr lang="en-US" altLang="en-US" sz="2000">
                <a:latin typeface="Edwardian Script ITC" charset="0"/>
                <a:ea typeface="Times New Roman" charset="0"/>
                <a:cs typeface="Times New Roman" charset="0"/>
              </a:rPr>
              <a:t>P </a:t>
            </a:r>
            <a:r>
              <a:rPr lang="en-US" altLang="en-US" sz="2000"/>
              <a:t>, contains the effect of the medium: </a:t>
            </a:r>
          </a:p>
        </p:txBody>
      </p:sp>
      <p:graphicFrame>
        <p:nvGraphicFramePr>
          <p:cNvPr id="11268" name="Object 5"/>
          <p:cNvGraphicFramePr>
            <a:graphicFrameLocks noChangeAspect="1"/>
          </p:cNvGraphicFramePr>
          <p:nvPr/>
        </p:nvGraphicFramePr>
        <p:xfrm>
          <a:off x="1385888" y="1930400"/>
          <a:ext cx="5507037" cy="1658938"/>
        </p:xfrm>
        <a:graphic>
          <a:graphicData uri="http://schemas.openxmlformats.org/presentationml/2006/ole">
            <mc:AlternateContent xmlns:mc="http://schemas.openxmlformats.org/markup-compatibility/2006">
              <mc:Choice xmlns:v="urn:schemas-microsoft-com:vml" Requires="v">
                <p:oleObj spid="_x0000_s11317" name="Equation" r:id="rId3" imgW="2781300" imgH="838200" progId="Equation.DSMT4">
                  <p:embed/>
                </p:oleObj>
              </mc:Choice>
              <mc:Fallback>
                <p:oleObj name="Equation" r:id="rId3" imgW="2781300" imgH="8382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5888" y="1930400"/>
                        <a:ext cx="5507037" cy="1658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269" name="Object 6"/>
          <p:cNvGraphicFramePr>
            <a:graphicFrameLocks noChangeAspect="1"/>
          </p:cNvGraphicFramePr>
          <p:nvPr/>
        </p:nvGraphicFramePr>
        <p:xfrm>
          <a:off x="3309938" y="4473575"/>
          <a:ext cx="1508125" cy="476250"/>
        </p:xfrm>
        <a:graphic>
          <a:graphicData uri="http://schemas.openxmlformats.org/presentationml/2006/ole">
            <mc:AlternateContent xmlns:mc="http://schemas.openxmlformats.org/markup-compatibility/2006">
              <mc:Choice xmlns:v="urn:schemas-microsoft-com:vml" Requires="v">
                <p:oleObj spid="_x0000_s11318" name="Equation" r:id="rId5" imgW="761669" imgH="241195" progId="Equation.DSMT4">
                  <p:embed/>
                </p:oleObj>
              </mc:Choice>
              <mc:Fallback>
                <p:oleObj name="Equation" r:id="rId5" imgW="761669" imgH="241195"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9938" y="4473575"/>
                        <a:ext cx="15081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270" name="Object 8"/>
          <p:cNvGraphicFramePr>
            <a:graphicFrameLocks noChangeAspect="1"/>
          </p:cNvGraphicFramePr>
          <p:nvPr/>
        </p:nvGraphicFramePr>
        <p:xfrm>
          <a:off x="2928938" y="5781675"/>
          <a:ext cx="2413000" cy="501650"/>
        </p:xfrm>
        <a:graphic>
          <a:graphicData uri="http://schemas.openxmlformats.org/presentationml/2006/ole">
            <mc:AlternateContent xmlns:mc="http://schemas.openxmlformats.org/markup-compatibility/2006">
              <mc:Choice xmlns:v="urn:schemas-microsoft-com:vml" Requires="v">
                <p:oleObj spid="_x0000_s11319" name="Equation" r:id="rId7" imgW="1218671" imgH="253890" progId="Equation.DSMT4">
                  <p:embed/>
                </p:oleObj>
              </mc:Choice>
              <mc:Fallback>
                <p:oleObj name="Equation" r:id="rId7" imgW="1218671" imgH="253890"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28938" y="5781675"/>
                        <a:ext cx="241300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1271" name="Rectangle 9"/>
          <p:cNvSpPr>
            <a:spLocks noChangeArrowheads="1"/>
          </p:cNvSpPr>
          <p:nvPr/>
        </p:nvSpPr>
        <p:spPr bwMode="auto">
          <a:xfrm>
            <a:off x="762000" y="5245100"/>
            <a:ext cx="7023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This has the effect of simply changing the dielectric constant:</a:t>
            </a:r>
          </a:p>
        </p:txBody>
      </p:sp>
      <p:sp>
        <p:nvSpPr>
          <p:cNvPr id="11272" name="Rectangle 10"/>
          <p:cNvSpPr>
            <a:spLocks noChangeArrowheads="1"/>
          </p:cNvSpPr>
          <p:nvPr/>
        </p:nvSpPr>
        <p:spPr bwMode="auto">
          <a:xfrm>
            <a:off x="762000" y="3973513"/>
            <a:ext cx="4967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t>The polarization is proportional to the field: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14338" y="228600"/>
            <a:ext cx="8528050" cy="1143000"/>
          </a:xfrm>
        </p:spPr>
        <p:txBody>
          <a:bodyPr/>
          <a:lstStyle/>
          <a:p>
            <a:pPr algn="l" eaLnBrk="1" hangingPunct="1"/>
            <a:r>
              <a:rPr lang="en-US" altLang="en-US" sz="3000" b="1">
                <a:solidFill>
                  <a:srgbClr val="996600"/>
                </a:solidFill>
              </a:rPr>
              <a:t>The effect of an induced polarization on a wave requires solving Maxwell’s Equations.</a:t>
            </a:r>
          </a:p>
        </p:txBody>
      </p:sp>
      <p:sp>
        <p:nvSpPr>
          <p:cNvPr id="12291" name="Rectangle 3"/>
          <p:cNvSpPr>
            <a:spLocks noGrp="1" noChangeArrowheads="1"/>
          </p:cNvSpPr>
          <p:nvPr>
            <p:ph type="body" idx="1"/>
          </p:nvPr>
        </p:nvSpPr>
        <p:spPr>
          <a:xfrm>
            <a:off x="685800" y="1752600"/>
            <a:ext cx="7772400" cy="4114800"/>
          </a:xfrm>
        </p:spPr>
        <p:txBody>
          <a:bodyPr/>
          <a:lstStyle/>
          <a:p>
            <a:pPr marL="0" indent="0" eaLnBrk="1" hangingPunct="1">
              <a:buFontTx/>
              <a:buNone/>
            </a:pPr>
            <a:r>
              <a:rPr lang="en-US" altLang="en-US" sz="2000"/>
              <a:t>The induced polarization in Maxwell’s Equations yields another term in the wave equation:</a:t>
            </a:r>
          </a:p>
          <a:p>
            <a:pPr marL="0" indent="0" eaLnBrk="1" hangingPunct="1">
              <a:buFontTx/>
              <a:buNone/>
            </a:pPr>
            <a:endParaRPr lang="en-US" altLang="en-US" sz="2000"/>
          </a:p>
          <a:p>
            <a:pPr marL="0" indent="0" eaLnBrk="1" hangingPunct="1">
              <a:buFontTx/>
              <a:buNone/>
            </a:pPr>
            <a:endParaRPr lang="en-US" altLang="en-US" sz="2000"/>
          </a:p>
          <a:p>
            <a:pPr marL="0" indent="0" eaLnBrk="1" hangingPunct="1">
              <a:buFontTx/>
              <a:buNone/>
            </a:pPr>
            <a:endParaRPr lang="en-US" altLang="en-US" sz="2000"/>
          </a:p>
          <a:p>
            <a:pPr marL="0" indent="0" eaLnBrk="1" hangingPunct="1">
              <a:buFontTx/>
              <a:buNone/>
            </a:pPr>
            <a:endParaRPr lang="en-US" altLang="en-US" sz="2000"/>
          </a:p>
          <a:p>
            <a:pPr marL="0" indent="0" eaLnBrk="1" hangingPunct="1">
              <a:buFontTx/>
              <a:buNone/>
            </a:pPr>
            <a:endParaRPr lang="en-US" altLang="en-US" sz="2000"/>
          </a:p>
          <a:p>
            <a:pPr marL="0" indent="0" eaLnBrk="1" hangingPunct="1">
              <a:buFontTx/>
              <a:buNone/>
            </a:pPr>
            <a:endParaRPr lang="en-US" altLang="en-US" sz="2000"/>
          </a:p>
          <a:p>
            <a:pPr marL="0" indent="0" eaLnBrk="1" hangingPunct="1">
              <a:buFontTx/>
              <a:buNone/>
            </a:pPr>
            <a:endParaRPr lang="en-US" altLang="en-US" sz="2000"/>
          </a:p>
          <a:p>
            <a:pPr marL="0" indent="0" eaLnBrk="1" hangingPunct="1">
              <a:buFontTx/>
              <a:buNone/>
            </a:pPr>
            <a:r>
              <a:rPr lang="en-US" altLang="en-US" sz="2000"/>
              <a:t>As we’ve learned, this is the </a:t>
            </a:r>
            <a:r>
              <a:rPr lang="en-US" altLang="en-US" sz="2000" b="1">
                <a:solidFill>
                  <a:srgbClr val="996600"/>
                </a:solidFill>
              </a:rPr>
              <a:t>Inhomogeneous Wave Equation</a:t>
            </a:r>
            <a:r>
              <a:rPr lang="en-US" altLang="en-US" sz="2000"/>
              <a:t>.</a:t>
            </a:r>
          </a:p>
          <a:p>
            <a:pPr marL="0" indent="0" eaLnBrk="1" hangingPunct="1">
              <a:buFontTx/>
              <a:buNone/>
            </a:pPr>
            <a:endParaRPr lang="en-US" altLang="en-US" sz="2000"/>
          </a:p>
          <a:p>
            <a:pPr marL="0" indent="0" eaLnBrk="1" hangingPunct="1">
              <a:buFontTx/>
              <a:buNone/>
            </a:pPr>
            <a:r>
              <a:rPr lang="en-US" altLang="en-US" sz="2000"/>
              <a:t>The polarization is the driving term for a new solution to this equation.</a:t>
            </a:r>
          </a:p>
        </p:txBody>
      </p:sp>
      <p:graphicFrame>
        <p:nvGraphicFramePr>
          <p:cNvPr id="12292" name="Object 4"/>
          <p:cNvGraphicFramePr>
            <a:graphicFrameLocks noChangeAspect="1"/>
          </p:cNvGraphicFramePr>
          <p:nvPr/>
        </p:nvGraphicFramePr>
        <p:xfrm>
          <a:off x="2668588" y="3035300"/>
          <a:ext cx="3476625" cy="903288"/>
        </p:xfrm>
        <a:graphic>
          <a:graphicData uri="http://schemas.openxmlformats.org/presentationml/2006/ole">
            <mc:AlternateContent xmlns:mc="http://schemas.openxmlformats.org/markup-compatibility/2006">
              <mc:Choice xmlns:v="urn:schemas-microsoft-com:vml" Requires="v">
                <p:oleObj spid="_x0000_s12309" name="Equation" r:id="rId3" imgW="1612900" imgH="419100" progId="Equation.DSMT4">
                  <p:embed/>
                </p:oleObj>
              </mc:Choice>
              <mc:Fallback>
                <p:oleObj name="Equation" r:id="rId3" imgW="1612900" imgH="4191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8588" y="3035300"/>
                        <a:ext cx="3476625" cy="903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_Blank">
  <a:themeElements>
    <a:clrScheme name="9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Blank">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Helvetic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Helvetica"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486</TotalTime>
  <Words>1800</Words>
  <Application>Microsoft Macintosh PowerPoint</Application>
  <PresentationFormat>On-screen Show (4:3)</PresentationFormat>
  <Paragraphs>328</Paragraphs>
  <Slides>41</Slides>
  <Notes>17</Notes>
  <HiddenSlides>0</HiddenSlides>
  <MMClips>0</MMClips>
  <ScaleCrop>false</ScaleCrop>
  <HeadingPairs>
    <vt:vector size="8" baseType="variant">
      <vt:variant>
        <vt:lpstr>Fonts Used</vt:lpstr>
      </vt:variant>
      <vt:variant>
        <vt:i4>12</vt:i4>
      </vt:variant>
      <vt:variant>
        <vt:lpstr>Theme</vt:lpstr>
      </vt:variant>
      <vt:variant>
        <vt:i4>4</vt:i4>
      </vt:variant>
      <vt:variant>
        <vt:lpstr>Embedded OLE Servers</vt:lpstr>
      </vt:variant>
      <vt:variant>
        <vt:i4>1</vt:i4>
      </vt:variant>
      <vt:variant>
        <vt:lpstr>Slide Titles</vt:lpstr>
      </vt:variant>
      <vt:variant>
        <vt:i4>41</vt:i4>
      </vt:variant>
    </vt:vector>
  </HeadingPairs>
  <TitlesOfParts>
    <vt:vector size="58" baseType="lpstr">
      <vt:lpstr>Arial</vt:lpstr>
      <vt:lpstr>Arial Unicode MS</vt:lpstr>
      <vt:lpstr>Cambria Math</vt:lpstr>
      <vt:lpstr>Edwardian Script ITC</vt:lpstr>
      <vt:lpstr>Gill Sans</vt:lpstr>
      <vt:lpstr>Heiti TC Light</vt:lpstr>
      <vt:lpstr>Helvetica</vt:lpstr>
      <vt:lpstr>Lucida Grande</vt:lpstr>
      <vt:lpstr>Symbol</vt:lpstr>
      <vt:lpstr>Times</vt:lpstr>
      <vt:lpstr>Times New Roman</vt:lpstr>
      <vt:lpstr>新細明體</vt:lpstr>
      <vt:lpstr>Default Design</vt:lpstr>
      <vt:lpstr>9_Blank</vt:lpstr>
      <vt:lpstr>1_Default Design</vt:lpstr>
      <vt:lpstr>Blank</vt:lpstr>
      <vt:lpstr>Equation</vt:lpstr>
      <vt:lpstr>Nonlinear Optics</vt:lpstr>
      <vt:lpstr>Nonlinear optics is responsible for many exotic effects.</vt:lpstr>
      <vt:lpstr>Why do nonlinear effects occur, in general?</vt:lpstr>
      <vt:lpstr>Nonlinear Effects in Atoms and Molecules</vt:lpstr>
      <vt:lpstr>The first Nonlinear Optics</vt:lpstr>
      <vt:lpstr>Why do nonlinear-optical effects occur?</vt:lpstr>
      <vt:lpstr>Why do nonlinear-optical effects occur? </vt:lpstr>
      <vt:lpstr>Maxwell's Equations in a Medium</vt:lpstr>
      <vt:lpstr>The effect of an induced polarization on a wave requires solving Maxwell’s Equations.</vt:lpstr>
      <vt:lpstr>Maxwell's Equations in a Nonlinear Medium</vt:lpstr>
      <vt:lpstr>Sum- and Difference-Frequency Generation</vt:lpstr>
      <vt:lpstr>Complicated nonlinear-optical effects can occur.</vt:lpstr>
      <vt:lpstr>Conservation of Energy for Photons in Nonlinear Optics</vt:lpstr>
      <vt:lpstr>Conservation of Momentum for Photons in Nonlinear Optics</vt:lpstr>
      <vt:lpstr>PowerPoint Presentation</vt:lpstr>
      <vt:lpstr>PowerPoint Presentation</vt:lpstr>
      <vt:lpstr>PowerPoint Presentation</vt:lpstr>
      <vt:lpstr>Conservation Laws for Photons in SHG</vt:lpstr>
      <vt:lpstr>The macroscopic phase-matching problem</vt:lpstr>
      <vt:lpstr>The macroscopic phase-matching problem</vt:lpstr>
      <vt:lpstr>Phase-Matching Second-Harmonic Generation</vt:lpstr>
      <vt:lpstr>First Demonstration of Second-Harmonic Generation</vt:lpstr>
      <vt:lpstr>First Demonstration of SHG:  The Data</vt:lpstr>
      <vt:lpstr>Phase-Matching SHG Using Birefringence</vt:lpstr>
      <vt:lpstr>Light Created in Real Crystals</vt:lpstr>
      <vt:lpstr>Second-Harmonic Generation</vt:lpstr>
      <vt:lpstr>Difference-Frequency Generation: Optical Parametric Generation, Amplification, Oscillation</vt:lpstr>
      <vt:lpstr>Another 2nd-Order Process: Electro-Optics</vt:lpstr>
      <vt:lpstr>Nonlinear Refractive Index</vt:lpstr>
      <vt:lpstr>Self-Phase Modulation &amp; Continuum Generation</vt:lpstr>
      <vt:lpstr>Experimental Continuum  Spectrum in a Fiber</vt:lpstr>
      <vt:lpstr>UV Continuum in Air!</vt:lpstr>
      <vt:lpstr>The continuum from microstructure optical fiber is ultrabroadband.</vt:lpstr>
      <vt:lpstr>Continuum is quite beautiful!</vt:lpstr>
      <vt:lpstr>PowerPoint Presentation</vt:lpstr>
      <vt:lpstr>PowerPoint Presentation</vt:lpstr>
      <vt:lpstr>The concept of MPContinuum</vt:lpstr>
      <vt:lpstr>The concept of MPContinuum</vt:lpstr>
      <vt:lpstr>Broadband spectrum generation with  different number of thin plates of crystal  </vt:lpstr>
      <vt:lpstr>The Configuration of MPContinuum</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Nonlinear Optics</dc:title>
  <dc:creator>Microsoft Office User</dc:creator>
  <cp:lastModifiedBy>Microsoft Office User</cp:lastModifiedBy>
  <cp:revision>15</cp:revision>
  <dcterms:created xsi:type="dcterms:W3CDTF">2017-05-10T02:07:56Z</dcterms:created>
  <dcterms:modified xsi:type="dcterms:W3CDTF">2017-05-11T11:46:10Z</dcterms:modified>
</cp:coreProperties>
</file>