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3"/>
  </p:notesMasterIdLst>
  <p:sldIdLst>
    <p:sldId id="256" r:id="rId3"/>
    <p:sldId id="272" r:id="rId4"/>
    <p:sldId id="341" r:id="rId5"/>
    <p:sldId id="334" r:id="rId6"/>
    <p:sldId id="315" r:id="rId7"/>
    <p:sldId id="314" r:id="rId8"/>
    <p:sldId id="333" r:id="rId9"/>
    <p:sldId id="332" r:id="rId10"/>
    <p:sldId id="336" r:id="rId11"/>
    <p:sldId id="265" r:id="rId12"/>
    <p:sldId id="330" r:id="rId13"/>
    <p:sldId id="329" r:id="rId14"/>
    <p:sldId id="337" r:id="rId15"/>
    <p:sldId id="339" r:id="rId16"/>
    <p:sldId id="260" r:id="rId17"/>
    <p:sldId id="306" r:id="rId18"/>
    <p:sldId id="258" r:id="rId19"/>
    <p:sldId id="317" r:id="rId20"/>
    <p:sldId id="340" r:id="rId21"/>
    <p:sldId id="342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A05"/>
    <a:srgbClr val="8FFB69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883" autoAdjust="0"/>
  </p:normalViewPr>
  <p:slideViewPr>
    <p:cSldViewPr>
      <p:cViewPr varScale="1">
        <p:scale>
          <a:sx n="80" d="100"/>
          <a:sy n="80" d="100"/>
        </p:scale>
        <p:origin x="-3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09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D7DE8-081A-4EAC-8D77-C4551533285C}" type="datetimeFigureOut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E0CEB-6393-4725-A55F-D28239C298B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3E0CEB-6393-4725-A55F-D28239C298B1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D6BCCB8-02AB-452B-A60D-7C87B059827D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0"/>
                            </p:stCondLst>
                            <p:childTnLst>
                              <p:par>
                                <p:cTn id="12" presetID="35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build="p" advAuto="50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03351-1851-49CC-8684-93FC5CCF8CB5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F7615-8909-4206-974B-ACBFC05AE444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 flipV="1">
            <a:off x="323528" y="332656"/>
            <a:ext cx="8640960" cy="367240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632848" cy="3240360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15616" y="4725144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9B276-49D4-4A7A-B01E-0BC6AB0BCDF0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137361" y="4149080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137363" y="4005064"/>
            <a:ext cx="8827125" cy="4571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533D5-256A-473D-8B2B-A8EA9A9FD284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7BCA6-B7E8-4F49-A4EB-F9BF41F9421E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5BD62-784F-4C45-95B9-FF8FD16CC5CD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B15E7-ECE1-4A1F-856F-490068662BBF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722B8-D5A2-47EE-89BB-8185A1BD4F9F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84BC-E7C5-4EE1-8FBD-D3868B021A38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6A54F-3199-41F1-8374-622F234508FF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6FA2BA-4E50-4605-A34D-D680D1164BFA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1CA01-D5C4-48A0-A7C1-C916E10B9076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D43C4-D17F-4E1E-9995-5B47867E1E51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CB35D-EBD1-4324-87EC-1D00E709C9D3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07348-7113-47F5-B7DB-521B4DFC8F8F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53903F7-FC00-4E18-83B2-5D9512815963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68404-2862-4433-90F6-34C96F3E96CD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D18C3-9BBC-4E71-ACA3-72803333BD4A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8DE4BE1-8F84-418C-ABA8-1E9B4BD261D1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7100-2867-4390-A39A-47A9BBC3B30B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71600" y="1484784"/>
            <a:ext cx="7367728" cy="3773016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 flipV="1">
            <a:off x="0" y="980728"/>
            <a:ext cx="8892480" cy="144016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flipV="1">
            <a:off x="0" y="1052736"/>
            <a:ext cx="8820472" cy="144016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95736" y="264795"/>
            <a:ext cx="6094062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1619672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691680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22D8A44-ED80-4FA1-830C-52C31DBC58DC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8C0291-5BA2-4BA3-BA43-A450BC1779B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A71E-E52B-4549-B05D-D5A0BA3DD96A}" type="datetime1">
              <a:rPr lang="zh-TW" altLang="en-US" smtClean="0"/>
              <a:pPr/>
              <a:t>2018/3/29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53605E-E277-4679-AEA4-2DBFC9BD91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63688" y="764704"/>
            <a:ext cx="6480720" cy="2304256"/>
          </a:xfrm>
        </p:spPr>
        <p:txBody>
          <a:bodyPr>
            <a:normAutofit/>
          </a:bodyPr>
          <a:lstStyle/>
          <a:p>
            <a:pPr algn="ctr"/>
            <a:r>
              <a:rPr lang="en-US" altLang="zh-TW" sz="3600" dirty="0" smtClean="0">
                <a:solidFill>
                  <a:srgbClr val="FF0000"/>
                </a:solidFill>
              </a:rPr>
              <a:t>(</a:t>
            </a:r>
            <a:r>
              <a:rPr lang="zh-TW" altLang="en-US" sz="3600" dirty="0" smtClean="0">
                <a:solidFill>
                  <a:srgbClr val="FF0000"/>
                </a:solidFill>
              </a:rPr>
              <a:t>自由主義</a:t>
            </a:r>
            <a:r>
              <a:rPr lang="en-US" altLang="zh-TW" sz="3600" dirty="0" smtClean="0">
                <a:solidFill>
                  <a:srgbClr val="FF0000"/>
                </a:solidFill>
              </a:rPr>
              <a:t>)</a:t>
            </a:r>
            <a:r>
              <a:rPr lang="zh-TW" altLang="en-US" sz="4800" dirty="0" smtClean="0">
                <a:solidFill>
                  <a:srgbClr val="FF0000"/>
                </a:solidFill>
              </a:rPr>
              <a:t>經濟學</a:t>
            </a:r>
            <a:r>
              <a:rPr lang="zh-TW" altLang="en-US" sz="4400" dirty="0" smtClean="0">
                <a:solidFill>
                  <a:srgbClr val="002060"/>
                </a:solidFill>
              </a:rPr>
              <a:t>的</a:t>
            </a:r>
            <a:r>
              <a:rPr lang="en-US" altLang="zh-TW" sz="4400" dirty="0" smtClean="0">
                <a:solidFill>
                  <a:srgbClr val="002060"/>
                </a:solidFill>
              </a:rPr>
              <a:t/>
            </a:r>
            <a:br>
              <a:rPr lang="en-US" altLang="zh-TW" sz="4400" dirty="0" smtClean="0">
                <a:solidFill>
                  <a:srgbClr val="002060"/>
                </a:solidFill>
              </a:rPr>
            </a:br>
            <a:r>
              <a:rPr lang="zh-TW" altLang="en-US" sz="4400" dirty="0" smtClean="0">
                <a:solidFill>
                  <a:srgbClr val="002060"/>
                </a:solidFill>
              </a:rPr>
              <a:t>假設前提與應用適用</a:t>
            </a: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91880" y="3861048"/>
            <a:ext cx="3312368" cy="1872208"/>
          </a:xfrm>
        </p:spPr>
        <p:txBody>
          <a:bodyPr>
            <a:noAutofit/>
          </a:bodyPr>
          <a:lstStyle/>
          <a:p>
            <a:pPr algn="ctr"/>
            <a:r>
              <a:rPr lang="zh-TW" altLang="en-US" sz="2800" dirty="0" smtClean="0"/>
              <a:t>黃春興</a:t>
            </a:r>
            <a:endParaRPr lang="en-US" altLang="zh-TW" sz="2800" dirty="0" smtClean="0"/>
          </a:p>
          <a:p>
            <a:pPr algn="ctr"/>
            <a:r>
              <a:rPr lang="zh-TW" altLang="en-US" sz="2800" dirty="0" smtClean="0"/>
              <a:t>談判策略管理學會</a:t>
            </a:r>
            <a:endParaRPr lang="en-US" altLang="zh-TW" sz="2800" dirty="0" smtClean="0"/>
          </a:p>
          <a:p>
            <a:pPr algn="ctr"/>
            <a:r>
              <a:rPr lang="en-US" altLang="zh-TW" sz="2800" dirty="0" smtClean="0"/>
              <a:t>2018/03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7416800" cy="980728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1-6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突破約束條件的經濟學問題</a:t>
            </a:r>
            <a:endParaRPr lang="zh-TW" altLang="en-US" sz="4000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89D07D3-FD41-4C85-AACC-426F50A9AFCB}" type="slidenum">
              <a:rPr lang="en-US" altLang="zh-TW" smtClean="0"/>
              <a:pPr/>
              <a:t>10</a:t>
            </a:fld>
            <a:endParaRPr lang="en-US" altLang="zh-TW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1043608" y="1268760"/>
            <a:ext cx="7704856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政府職能：</a:t>
            </a:r>
            <a:endParaRPr lang="en-US" altLang="zh-TW" sz="2800" dirty="0" smtClean="0">
              <a:latin typeface="+mn-ea"/>
            </a:endParaRPr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避免</a:t>
            </a:r>
            <a:r>
              <a:rPr lang="zh-TW" altLang="en-US" sz="2400" dirty="0" smtClean="0">
                <a:latin typeface="+mn-ea"/>
              </a:rPr>
              <a:t>尋租</a:t>
            </a:r>
            <a:r>
              <a:rPr lang="zh-TW" altLang="en-US" sz="2400" dirty="0" smtClean="0">
                <a:latin typeface="+mn-ea"/>
              </a:rPr>
              <a:t>。</a:t>
            </a:r>
            <a:endParaRPr lang="en-US" altLang="zh-TW" sz="2400" dirty="0" smtClean="0">
              <a:latin typeface="+mn-ea"/>
            </a:endParaRPr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避免</a:t>
            </a:r>
            <a:r>
              <a:rPr lang="zh-TW" altLang="en-US" sz="2400" dirty="0" smtClean="0">
                <a:latin typeface="+mn-ea"/>
              </a:rPr>
              <a:t>計畫</a:t>
            </a:r>
            <a:r>
              <a:rPr lang="zh-TW" altLang="en-US" sz="2400" dirty="0" smtClean="0">
                <a:latin typeface="+mn-ea"/>
              </a:rPr>
              <a:t>與管制</a:t>
            </a:r>
            <a:r>
              <a:rPr lang="zh-TW" altLang="en-US" sz="2400" dirty="0" smtClean="0">
                <a:latin typeface="+mn-ea"/>
              </a:rPr>
              <a:t>？</a:t>
            </a:r>
            <a:endParaRPr lang="en-US" altLang="zh-TW" sz="2400" dirty="0" smtClean="0"/>
          </a:p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/>
              <a:t>開放</a:t>
            </a:r>
            <a:r>
              <a:rPr lang="zh-TW" altLang="en-US" sz="2800" dirty="0" smtClean="0"/>
              <a:t>交易平台：</a:t>
            </a:r>
            <a:endParaRPr lang="en-US" altLang="zh-TW" sz="28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合作生產到生產合作。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尋找交易對象。</a:t>
            </a:r>
            <a:endParaRPr lang="en-US" altLang="zh-TW" sz="2400" dirty="0" smtClean="0"/>
          </a:p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/>
              <a:t>發現與創造的機制：</a:t>
            </a:r>
            <a:endParaRPr lang="en-US" altLang="zh-TW" sz="28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個人權利的保障。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尋找可信賴的行為規則</a:t>
            </a:r>
            <a:r>
              <a:rPr lang="zh-TW" altLang="en-US" sz="2400" dirty="0" smtClean="0"/>
              <a:t>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24744"/>
          </a:xfrm>
        </p:spPr>
        <p:txBody>
          <a:bodyPr>
            <a:normAutofit/>
          </a:bodyPr>
          <a:lstStyle/>
          <a:p>
            <a:pPr algn="ctr"/>
            <a:r>
              <a:rPr lang="en-US" altLang="zh-TW" sz="4400" dirty="0" smtClean="0">
                <a:solidFill>
                  <a:srgbClr val="FF0000"/>
                </a:solidFill>
              </a:rPr>
              <a:t>2.</a:t>
            </a:r>
            <a:r>
              <a:rPr lang="zh-TW" altLang="en-US" sz="4400" dirty="0" smtClean="0">
                <a:solidFill>
                  <a:srgbClr val="FF0000"/>
                </a:solidFill>
              </a:rPr>
              <a:t>　</a:t>
            </a:r>
            <a:r>
              <a:rPr lang="en-US" altLang="zh-TW" sz="4400" dirty="0" err="1" smtClean="0">
                <a:solidFill>
                  <a:srgbClr val="FF0000"/>
                </a:solidFill>
              </a:rPr>
              <a:t>Praxeology</a:t>
            </a:r>
            <a:endParaRPr lang="zh-TW" altLang="en-US" sz="4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683568" y="1340768"/>
            <a:ext cx="7344816" cy="490160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87947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>
                <a:solidFill>
                  <a:srgbClr val="FF0000"/>
                </a:solidFill>
              </a:rPr>
              <a:t>純粹</a:t>
            </a:r>
            <a:r>
              <a:rPr lang="zh-TW" altLang="en-US" sz="2800" dirty="0" smtClean="0">
                <a:solidFill>
                  <a:srgbClr val="FF0000"/>
                </a:solidFill>
              </a:rPr>
              <a:t>理論</a:t>
            </a:r>
            <a:r>
              <a:rPr lang="zh-TW" altLang="en-US" sz="2800" dirty="0" smtClean="0">
                <a:solidFill>
                  <a:srgbClr val="FF0000"/>
                </a:solidFill>
              </a:rPr>
              <a:t>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  <a:defRPr/>
            </a:pPr>
            <a:r>
              <a:rPr lang="zh-TW" altLang="en-US" sz="2400" dirty="0" smtClean="0"/>
              <a:t>只關注純粹邏輯的一般性。</a:t>
            </a:r>
            <a:endParaRPr lang="en-US" altLang="zh-TW" sz="24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en-US" altLang="zh-TW" sz="2400" dirty="0" smtClean="0"/>
              <a:t>Conflict Resolution</a:t>
            </a:r>
            <a:r>
              <a:rPr lang="zh-TW" altLang="en-US" sz="2400" dirty="0" smtClean="0"/>
              <a:t>：從拿起武器到放下武器（零和）。</a:t>
            </a:r>
            <a:endParaRPr lang="en-US" altLang="zh-TW" sz="24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en-US" altLang="zh-TW" sz="2400" dirty="0" smtClean="0"/>
              <a:t>Economics</a:t>
            </a:r>
            <a:r>
              <a:rPr lang="zh-TW" altLang="en-US" sz="2400" dirty="0" smtClean="0"/>
              <a:t>：從放下武器開始（正和）。</a:t>
            </a:r>
            <a:endParaRPr lang="en-US" altLang="zh-TW" sz="2400" dirty="0" smtClean="0"/>
          </a:p>
          <a:p>
            <a:pPr marL="87947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</a:rPr>
              <a:t>應用理論：</a:t>
            </a:r>
            <a:endParaRPr lang="en-US" altLang="zh-TW" sz="2800" dirty="0" smtClean="0">
              <a:solidFill>
                <a:srgbClr val="FF0000"/>
              </a:solidFill>
            </a:endParaRPr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zh-TW" altLang="en-US" sz="2400" dirty="0" smtClean="0"/>
              <a:t>在純粹理論下考慮時空與議題的特殊性。</a:t>
            </a:r>
            <a:endParaRPr lang="en-US" altLang="zh-TW" sz="2400" noProof="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歷史學。</a:t>
            </a:r>
            <a:endParaRPr lang="en-US" altLang="zh-TW" sz="24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人類學。</a:t>
            </a:r>
            <a:endParaRPr lang="en-US" altLang="zh-TW" sz="24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政治學。</a:t>
            </a:r>
            <a:endParaRPr lang="en-US" altLang="zh-TW" sz="24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noProof="0" dirty="0" smtClean="0"/>
              <a:t>公共選擇、政策分析</a:t>
            </a:r>
            <a:r>
              <a:rPr lang="zh-TW" altLang="en-US" sz="2400" dirty="0" smtClean="0"/>
              <a:t>。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467600" cy="980728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</a:rPr>
              <a:t>2-1</a:t>
            </a:r>
            <a:r>
              <a:rPr lang="zh-TW" altLang="en-US" sz="4000" dirty="0" smtClean="0">
                <a:solidFill>
                  <a:srgbClr val="7030A0"/>
                </a:solidFill>
              </a:rPr>
              <a:t>  </a:t>
            </a:r>
            <a:r>
              <a:rPr lang="zh-TW" altLang="en-US" sz="4000" dirty="0" smtClean="0">
                <a:solidFill>
                  <a:srgbClr val="7030A0"/>
                </a:solidFill>
              </a:rPr>
              <a:t>經濟學</a:t>
            </a:r>
            <a:r>
              <a:rPr lang="zh-TW" altLang="en-US" sz="4000" dirty="0" smtClean="0">
                <a:solidFill>
                  <a:srgbClr val="7030A0"/>
                </a:solidFill>
              </a:rPr>
              <a:t>的</a:t>
            </a:r>
            <a:r>
              <a:rPr lang="zh-TW" altLang="en-US" sz="4000" dirty="0" smtClean="0">
                <a:solidFill>
                  <a:srgbClr val="7030A0"/>
                </a:solidFill>
              </a:rPr>
              <a:t>模式：個人</a:t>
            </a:r>
            <a:r>
              <a:rPr lang="zh-TW" altLang="en-US" sz="4000" dirty="0" smtClean="0">
                <a:solidFill>
                  <a:srgbClr val="7030A0"/>
                </a:solidFill>
              </a:rPr>
              <a:t>行為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412776"/>
            <a:ext cx="7560840" cy="468558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879475" lvl="1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>
                <a:solidFill>
                  <a:srgbClr val="FF0000"/>
                </a:solidFill>
              </a:rPr>
              <a:t>雙重</a:t>
            </a:r>
            <a:r>
              <a:rPr lang="zh-TW" altLang="en-US" sz="2800" dirty="0" smtClean="0"/>
              <a:t>的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個人行為模式： </a:t>
            </a:r>
            <a:r>
              <a:rPr kumimoji="0" lang="en-US" altLang="zh-TW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wA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+(1-w)B</a:t>
            </a:r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en-US" altLang="zh-TW" sz="2400" dirty="0" smtClean="0"/>
              <a:t>A=</a:t>
            </a:r>
            <a:r>
              <a:rPr lang="zh-TW" altLang="en-US" sz="2400" dirty="0" smtClean="0"/>
              <a:t>極大化行為，Ｂ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創業家</a:t>
            </a:r>
            <a:r>
              <a:rPr lang="zh-TW" altLang="en-US" sz="2400" dirty="0" smtClean="0"/>
              <a:t>精神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ｗ</a:t>
            </a:r>
            <a:r>
              <a:rPr lang="en-US" altLang="zh-TW" sz="2400" dirty="0" smtClean="0"/>
              <a:t>=</a:t>
            </a:r>
            <a:r>
              <a:rPr lang="zh-TW" altLang="en-US" sz="2400" dirty="0" smtClean="0"/>
              <a:t>權數</a:t>
            </a:r>
            <a:r>
              <a:rPr lang="zh-TW" altLang="en-US" sz="2400" dirty="0" smtClean="0"/>
              <a:t>，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0…1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特定的個人：</a:t>
            </a:r>
            <a:r>
              <a:rPr lang="en-US" altLang="zh-TW" sz="2400" dirty="0" smtClean="0"/>
              <a:t>W=0.36334 5</a:t>
            </a:r>
            <a:r>
              <a:rPr lang="zh-TW" altLang="en-US" sz="2400" dirty="0" smtClean="0"/>
              <a:t> 。</a:t>
            </a:r>
            <a:endParaRPr lang="en-US" altLang="zh-TW" sz="2400" dirty="0" smtClean="0"/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lang="zh-TW" altLang="en-US" sz="2800" dirty="0" smtClean="0"/>
              <a:t>兩階段決策：</a:t>
            </a:r>
            <a:endParaRPr lang="en-US" altLang="zh-TW" sz="28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circleNumWdWhitePlain"/>
              <a:defRPr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先決定行為模式：選定ｗ，或給定。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再決定明確的行動。（這可生產</a:t>
            </a:r>
            <a:r>
              <a:rPr lang="en-US" altLang="zh-TW" sz="2400" dirty="0" smtClean="0"/>
              <a:t>AI</a:t>
            </a:r>
            <a:r>
              <a:rPr lang="zh-TW" altLang="en-US" sz="2400" dirty="0" smtClean="0"/>
              <a:t>）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0"/>
            <a:ext cx="7848872" cy="98072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</a:rPr>
              <a:t>  </a:t>
            </a:r>
            <a:r>
              <a:rPr lang="en-US" altLang="zh-TW" sz="4000" dirty="0" smtClean="0">
                <a:solidFill>
                  <a:srgbClr val="7030A0"/>
                </a:solidFill>
              </a:rPr>
              <a:t>2-2  </a:t>
            </a:r>
            <a:r>
              <a:rPr lang="zh-TW" altLang="en-US" sz="4000" dirty="0" smtClean="0">
                <a:solidFill>
                  <a:srgbClr val="7030A0"/>
                </a:solidFill>
              </a:rPr>
              <a:t>經濟學</a:t>
            </a:r>
            <a:r>
              <a:rPr lang="zh-TW" altLang="en-US" sz="4000" dirty="0" smtClean="0">
                <a:solidFill>
                  <a:srgbClr val="7030A0"/>
                </a:solidFill>
              </a:rPr>
              <a:t>的</a:t>
            </a:r>
            <a:r>
              <a:rPr lang="zh-TW" altLang="en-US" sz="4000" dirty="0" smtClean="0">
                <a:solidFill>
                  <a:srgbClr val="7030A0"/>
                </a:solidFill>
              </a:rPr>
              <a:t>模式：</a:t>
            </a:r>
            <a:r>
              <a:rPr lang="zh-TW" altLang="en-US" sz="4000" dirty="0" smtClean="0">
                <a:solidFill>
                  <a:srgbClr val="7030A0"/>
                </a:solidFill>
              </a:rPr>
              <a:t>一般性環境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412776"/>
            <a:ext cx="7560840" cy="468558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lang="zh-TW" altLang="en-US" sz="2800" dirty="0" smtClean="0"/>
              <a:t>社會背景是大家已經</a:t>
            </a:r>
            <a:r>
              <a:rPr lang="zh-TW" altLang="en-US" sz="2800" dirty="0" smtClean="0">
                <a:solidFill>
                  <a:srgbClr val="FF0000"/>
                </a:solidFill>
              </a:rPr>
              <a:t>同意放下武器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79475" lvl="1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/>
              <a:t>個人無法在真空中活動，我們必須幫她布</a:t>
            </a:r>
            <a:r>
              <a:rPr lang="zh-TW" altLang="en-US" sz="2800" dirty="0" smtClean="0"/>
              <a:t>置</a:t>
            </a:r>
            <a:r>
              <a:rPr lang="zh-TW" altLang="en-US" sz="2800" dirty="0" smtClean="0">
                <a:solidFill>
                  <a:srgbClr val="C00000"/>
                </a:solidFill>
              </a:rPr>
              <a:t>活動背</a:t>
            </a:r>
            <a:r>
              <a:rPr lang="zh-TW" altLang="en-US" sz="2800" dirty="0" smtClean="0">
                <a:solidFill>
                  <a:srgbClr val="C00000"/>
                </a:solidFill>
              </a:rPr>
              <a:t>景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擁有天生稟賦與初始財富。</a:t>
            </a:r>
            <a:endParaRPr lang="en-US" altLang="zh-TW" sz="24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需要人為的生產活動。</a:t>
            </a:r>
            <a:endParaRPr lang="en-US" altLang="zh-TW" sz="24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在自由平台下發展自己和實現自我。</a:t>
            </a:r>
            <a:endParaRPr lang="en-US" altLang="zh-TW" sz="2400" dirty="0" smtClean="0"/>
          </a:p>
          <a:p>
            <a:pPr marL="1336675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自由交易平台的秩序維護</a:t>
            </a:r>
            <a:r>
              <a:rPr lang="zh-TW" altLang="en-US" sz="2400" dirty="0" smtClean="0"/>
              <a:t>。</a:t>
            </a: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24744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</a:rPr>
              <a:t>2-3</a:t>
            </a:r>
            <a:r>
              <a:rPr lang="zh-TW" altLang="en-US" sz="4000" dirty="0" smtClean="0">
                <a:solidFill>
                  <a:srgbClr val="7030A0"/>
                </a:solidFill>
              </a:rPr>
              <a:t>　例：重農學派的分析模型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99592" y="1484784"/>
            <a:ext cx="7632848" cy="4685581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87947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/>
              <a:t>國王</a:t>
            </a:r>
            <a:r>
              <a:rPr lang="zh-TW" altLang="en-US" sz="2800" dirty="0" smtClean="0"/>
              <a:t>與地主：</a:t>
            </a:r>
            <a:endParaRPr lang="en-US" altLang="zh-TW" sz="28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不務生產，光收租金。</a:t>
            </a:r>
            <a:endParaRPr lang="en-US" altLang="zh-TW" sz="2400" dirty="0" smtClean="0"/>
          </a:p>
          <a:p>
            <a:pPr marL="87947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/>
              <a:t>家臣與奴僕</a:t>
            </a:r>
            <a:r>
              <a:rPr lang="en-US" altLang="zh-TW" sz="2800" dirty="0" smtClean="0"/>
              <a:t>﹕</a:t>
            </a:r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生產與管理的受薪階級。</a:t>
            </a:r>
            <a:endParaRPr lang="en-US" altLang="zh-TW" sz="2400" dirty="0" smtClean="0"/>
          </a:p>
          <a:p>
            <a:pPr marL="87947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800" dirty="0" smtClean="0"/>
              <a:t>自由人（創業家）：</a:t>
            </a:r>
            <a:endParaRPr lang="en-US" altLang="zh-TW" sz="2800" dirty="0" smtClean="0"/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kumimoji="0" lang="zh-TW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自謀生計。</a:t>
            </a:r>
            <a:endParaRPr kumimoji="0" lang="en-US" altLang="zh-TW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3667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佃農、工商界、流浪詩人、浪人、乞丐、小偷。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052736"/>
          </a:xfrm>
        </p:spPr>
        <p:txBody>
          <a:bodyPr>
            <a:normAutofit/>
          </a:bodyPr>
          <a:lstStyle/>
          <a:p>
            <a:pPr marL="1096645" lvl="2" indent="-457200" algn="ctr">
              <a:lnSpc>
                <a:spcPct val="150000"/>
              </a:lnSpc>
            </a:pPr>
            <a:r>
              <a:rPr lang="en-US" altLang="zh-TW" sz="4000" dirty="0" smtClean="0">
                <a:solidFill>
                  <a:srgbClr val="7030A0"/>
                </a:solidFill>
                <a:latin typeface="+mj-ea"/>
                <a:ea typeface="+mj-ea"/>
              </a:rPr>
              <a:t>2-4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  <a:ea typeface="+mj-ea"/>
              </a:rPr>
              <a:t>美國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  <a:ea typeface="+mj-ea"/>
              </a:rPr>
              <a:t>矽谷的故事</a:t>
            </a:r>
            <a:endParaRPr lang="en-US" altLang="zh-TW" sz="4000" dirty="0" smtClean="0">
              <a:solidFill>
                <a:srgbClr val="7030A0"/>
              </a:solidFill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5616624" cy="4873752"/>
          </a:xfrm>
        </p:spPr>
        <p:txBody>
          <a:bodyPr>
            <a:normAutofit lnSpcReduction="10000"/>
          </a:bodyPr>
          <a:lstStyle/>
          <a:p>
            <a:pPr marL="528955" lvl="1" indent="-514350">
              <a:buFont typeface="+mj-lt"/>
              <a:buAutoNum type="arabicParenR"/>
              <a:defRPr/>
            </a:pPr>
            <a:r>
              <a:rPr lang="zh-TW" altLang="en-US" sz="2800" dirty="0" smtClean="0"/>
              <a:t>情境</a:t>
            </a:r>
            <a:r>
              <a:rPr lang="zh-TW" altLang="en-US" sz="2800" dirty="0" smtClean="0"/>
              <a:t>：</a:t>
            </a:r>
            <a:endParaRPr lang="en-US" altLang="zh-TW" sz="2400" dirty="0" smtClean="0"/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en-US" altLang="zh-TW" sz="2400" dirty="0" smtClean="0"/>
              <a:t>only Economics</a:t>
            </a:r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當代的</a:t>
            </a:r>
            <a:r>
              <a:rPr lang="zh-TW" altLang="en-US" sz="2400" dirty="0" smtClean="0"/>
              <a:t>科技</a:t>
            </a:r>
            <a:r>
              <a:rPr lang="zh-TW" altLang="en-US" sz="2400" dirty="0" smtClean="0"/>
              <a:t>業：技術前緣。</a:t>
            </a:r>
            <a:endParaRPr lang="en-US" altLang="zh-TW" sz="2400" dirty="0" smtClean="0"/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交易平台：高度</a:t>
            </a:r>
            <a:r>
              <a:rPr lang="zh-TW" altLang="en-US" sz="2400" dirty="0" smtClean="0"/>
              <a:t>自由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803275" lvl="2" indent="-514350">
              <a:buFont typeface="Wingdings" pitchFamily="2" charset="2"/>
              <a:buChar char="Ø"/>
              <a:defRPr/>
            </a:pPr>
            <a:r>
              <a:rPr lang="zh-TW" altLang="en-US" sz="2400" dirty="0" smtClean="0"/>
              <a:t>剩下的問題是：</a:t>
            </a:r>
            <a:r>
              <a:rPr lang="zh-TW" altLang="en-US" sz="2400" dirty="0" smtClean="0">
                <a:solidFill>
                  <a:schemeClr val="bg2">
                    <a:lumMod val="50000"/>
                  </a:schemeClr>
                </a:solidFill>
              </a:rPr>
              <a:t>如何激勵</a:t>
            </a:r>
            <a:r>
              <a:rPr lang="zh-TW" altLang="en-US" sz="2400" dirty="0" smtClean="0">
                <a:solidFill>
                  <a:schemeClr val="bg2">
                    <a:lumMod val="50000"/>
                  </a:schemeClr>
                </a:solidFill>
              </a:rPr>
              <a:t>創新</a:t>
            </a:r>
            <a:r>
              <a:rPr lang="en-US" altLang="zh-TW" sz="2400" dirty="0" smtClean="0">
                <a:solidFill>
                  <a:schemeClr val="bg2">
                    <a:lumMod val="50000"/>
                  </a:schemeClr>
                </a:solidFill>
              </a:rPr>
              <a:t>, w=1</a:t>
            </a:r>
            <a:r>
              <a:rPr lang="zh-TW" altLang="en-US" sz="2400" dirty="0" smtClean="0">
                <a:solidFill>
                  <a:schemeClr val="bg2">
                    <a:lumMod val="50000"/>
                  </a:schemeClr>
                </a:solidFill>
              </a:rPr>
              <a:t>。</a:t>
            </a:r>
            <a:endParaRPr lang="en-US" altLang="zh-TW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zh-TW" altLang="en-US" sz="2800" dirty="0" smtClean="0"/>
              <a:t>矽谷激勵創新的故事：</a:t>
            </a:r>
            <a:endParaRPr lang="en-US" altLang="zh-TW" sz="2800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淘金熱：</a:t>
            </a:r>
            <a:r>
              <a:rPr lang="en-US" altLang="zh-TW" sz="2400" dirty="0" smtClean="0"/>
              <a:t>AnnaLee 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Saxenian,</a:t>
            </a:r>
            <a:r>
              <a:rPr lang="zh-TW" altLang="en-US" sz="2400" dirty="0" smtClean="0"/>
              <a:t> </a:t>
            </a:r>
            <a:r>
              <a:rPr lang="en-US" altLang="zh-TW" sz="2400" i="1" dirty="0" smtClean="0"/>
              <a:t>Regional advantage </a:t>
            </a:r>
            <a:r>
              <a:rPr lang="zh-TW" altLang="en-US" sz="2400" dirty="0" smtClean="0"/>
              <a:t>。</a:t>
            </a:r>
            <a:endParaRPr lang="en-US" altLang="zh-TW" sz="2400" i="1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反戰運動：張鐵志，從嬉皮反文化到網路文化。</a:t>
            </a:r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火人祭 ：</a:t>
            </a:r>
            <a:r>
              <a:rPr lang="en-US" altLang="zh-TW" sz="2400" dirty="0" smtClean="0"/>
              <a:t>Wiki</a:t>
            </a:r>
            <a:r>
              <a:rPr lang="zh-TW" altLang="en-US" sz="2400" dirty="0" smtClean="0"/>
              <a:t>，</a:t>
            </a:r>
            <a:r>
              <a:rPr lang="en-US" altLang="zh-TW" sz="2400" dirty="0" smtClean="0"/>
              <a:t>Burning Man</a:t>
            </a:r>
            <a:r>
              <a:rPr lang="zh-TW" altLang="en-US" sz="2400" dirty="0" smtClean="0"/>
              <a:t>。</a:t>
            </a:r>
            <a:endParaRPr lang="zh-TW" altLang="en-US" sz="24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6146" name="Picture 2" descr="「火人祭」的圖片搜尋結果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1052736"/>
            <a:ext cx="2736099" cy="3672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052736"/>
          </a:xfrm>
        </p:spPr>
        <p:txBody>
          <a:bodyPr>
            <a:normAutofit/>
          </a:bodyPr>
          <a:lstStyle/>
          <a:p>
            <a:pPr marL="1096645" lvl="2" indent="-457200" algn="ctr">
              <a:lnSpc>
                <a:spcPct val="150000"/>
              </a:lnSpc>
            </a:pPr>
            <a:r>
              <a:rPr lang="en-US" altLang="zh-TW" sz="4000" dirty="0" smtClean="0">
                <a:solidFill>
                  <a:srgbClr val="7030A0"/>
                </a:solidFill>
                <a:latin typeface="+mj-ea"/>
                <a:ea typeface="+mj-ea"/>
              </a:rPr>
              <a:t>2-5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  <a:ea typeface="+mj-ea"/>
              </a:rPr>
              <a:t>反省台灣 </a:t>
            </a:r>
            <a:endParaRPr lang="en-US" altLang="zh-TW" sz="4000" dirty="0" smtClean="0">
              <a:solidFill>
                <a:srgbClr val="7030A0"/>
              </a:solidFill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899592" y="1340768"/>
            <a:ext cx="7025208" cy="5133184"/>
          </a:xfrm>
        </p:spPr>
        <p:txBody>
          <a:bodyPr>
            <a:normAutofit/>
          </a:bodyPr>
          <a:lstStyle/>
          <a:p>
            <a:pPr marL="528955" lvl="1" indent="-514350">
              <a:buFont typeface="+mj-lt"/>
              <a:buAutoNum type="arabicParenR"/>
              <a:defRPr/>
            </a:pPr>
            <a:r>
              <a:rPr lang="zh-TW" altLang="en-US" sz="2800" dirty="0" smtClean="0"/>
              <a:t>情境：</a:t>
            </a:r>
            <a:endParaRPr lang="en-US" altLang="zh-TW" sz="2400" dirty="0" smtClean="0"/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中國崛起並和美日</a:t>
            </a:r>
            <a:r>
              <a:rPr lang="zh-TW" altLang="en-US" sz="2400" dirty="0" smtClean="0"/>
              <a:t>對抗，統獨</a:t>
            </a:r>
            <a:r>
              <a:rPr lang="zh-TW" altLang="en-US" sz="2400" dirty="0" smtClean="0"/>
              <a:t>爭議未見</a:t>
            </a:r>
            <a:r>
              <a:rPr lang="zh-TW" altLang="en-US" sz="2400" dirty="0" smtClean="0"/>
              <a:t>緩和。</a:t>
            </a:r>
            <a:endParaRPr lang="en-US" altLang="zh-TW" sz="2000" dirty="0" smtClean="0"/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民主用以追求福利</a:t>
            </a:r>
            <a:r>
              <a:rPr lang="zh-TW" altLang="en-US" sz="2400" dirty="0" smtClean="0"/>
              <a:t>政策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803275" lvl="2" indent="-514350">
              <a:buFont typeface="Wingdings" pitchFamily="2" charset="2"/>
              <a:buAutoNum type="circleNumWdWhitePlain"/>
              <a:defRPr/>
            </a:pPr>
            <a:r>
              <a:rPr lang="en-US" altLang="zh-TW" sz="2400" dirty="0" smtClean="0"/>
              <a:t>Econ</a:t>
            </a:r>
            <a:r>
              <a:rPr lang="zh-TW" altLang="en-US" sz="2400" dirty="0" smtClean="0"/>
              <a:t>：</a:t>
            </a:r>
            <a:r>
              <a:rPr lang="en-US" altLang="zh-TW" sz="2400" dirty="0" smtClean="0"/>
              <a:t>w=0,  </a:t>
            </a:r>
            <a:r>
              <a:rPr lang="en-US" altLang="zh-TW" sz="2400" dirty="0" smtClean="0"/>
              <a:t>Conf </a:t>
            </a:r>
            <a:r>
              <a:rPr lang="en-US" altLang="zh-TW" sz="2400" dirty="0" smtClean="0"/>
              <a:t>Res=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問題：</a:t>
            </a:r>
            <a:endParaRPr lang="en-US" altLang="zh-TW" sz="2800" dirty="0" smtClean="0">
              <a:latin typeface="+mn-ea"/>
            </a:endParaRPr>
          </a:p>
          <a:p>
            <a:pPr marL="804545" lvl="2" indent="-514350">
              <a:spcBef>
                <a:spcPct val="50000"/>
              </a:spcBef>
              <a:buClr>
                <a:srgbClr val="F31403"/>
              </a:buClr>
              <a:buFont typeface="+mj-lt"/>
              <a:buAutoNum type="circleNumWdWhitePlain"/>
            </a:pPr>
            <a:r>
              <a:rPr lang="zh-TW" altLang="en-US" sz="2400" dirty="0" smtClean="0">
                <a:latin typeface="+mn-ea"/>
              </a:rPr>
              <a:t>政府職能：</a:t>
            </a:r>
            <a:r>
              <a:rPr lang="zh-TW" altLang="en-US" sz="2400" dirty="0" smtClean="0"/>
              <a:t>福利</a:t>
            </a:r>
            <a:r>
              <a:rPr lang="zh-TW" altLang="en-US" sz="2400" dirty="0" smtClean="0"/>
              <a:t>政策</a:t>
            </a:r>
            <a:r>
              <a:rPr lang="zh-TW" altLang="en-US" sz="2400" dirty="0" smtClean="0">
                <a:latin typeface="+mn-ea"/>
              </a:rPr>
              <a:t>多，</a:t>
            </a:r>
            <a:r>
              <a:rPr lang="zh-TW" altLang="en-US" sz="2400" dirty="0" smtClean="0">
                <a:latin typeface="+mn-ea"/>
              </a:rPr>
              <a:t>管制多，尋租嚴重。</a:t>
            </a:r>
            <a:endParaRPr lang="en-US" altLang="zh-TW" sz="2400" dirty="0" smtClean="0">
              <a:latin typeface="+mn-ea"/>
            </a:endParaRPr>
          </a:p>
          <a:p>
            <a:pPr marL="804545" lvl="2" indent="-514350">
              <a:spcBef>
                <a:spcPct val="50000"/>
              </a:spcBef>
              <a:buClr>
                <a:srgbClr val="F31403"/>
              </a:buClr>
              <a:buFont typeface="+mj-lt"/>
              <a:buAutoNum type="circleNumWdWhitePlain"/>
            </a:pPr>
            <a:r>
              <a:rPr lang="zh-TW" altLang="en-US" sz="2400" dirty="0" smtClean="0"/>
              <a:t>交易</a:t>
            </a:r>
            <a:r>
              <a:rPr lang="zh-TW" altLang="en-US" sz="2400" dirty="0" smtClean="0"/>
              <a:t>平台</a:t>
            </a:r>
            <a:r>
              <a:rPr lang="zh-TW" altLang="en-US" sz="2400" dirty="0" smtClean="0"/>
              <a:t>：保護主義強。</a:t>
            </a:r>
            <a:endParaRPr lang="en-US" altLang="zh-TW" sz="2400" dirty="0" smtClean="0"/>
          </a:p>
          <a:p>
            <a:pPr marL="804545" lvl="2" indent="-514350">
              <a:spcBef>
                <a:spcPct val="50000"/>
              </a:spcBef>
              <a:buClr>
                <a:srgbClr val="F31403"/>
              </a:buClr>
              <a:buFont typeface="+mj-lt"/>
              <a:buAutoNum type="circleNumWdWhitePlain"/>
            </a:pPr>
            <a:r>
              <a:rPr lang="zh-TW" altLang="en-US" sz="2400" dirty="0" smtClean="0"/>
              <a:t>發現與創造的機制</a:t>
            </a:r>
            <a:r>
              <a:rPr lang="zh-TW" altLang="en-US" sz="2400" dirty="0" smtClean="0"/>
              <a:t>：</a:t>
            </a:r>
            <a:endParaRPr lang="en-US" altLang="zh-TW" sz="2400" dirty="0" smtClean="0"/>
          </a:p>
          <a:p>
            <a:pPr marL="1078865" lvl="3" indent="-514350">
              <a:spcBef>
                <a:spcPct val="50000"/>
              </a:spcBef>
              <a:buClr>
                <a:srgbClr val="F31403"/>
              </a:buClr>
              <a:buFont typeface="+mj-lt"/>
              <a:buAutoNum type="circleNumWdWhitePlain"/>
            </a:pPr>
            <a:r>
              <a:rPr lang="zh-TW" altLang="en-US" sz="2000" dirty="0" smtClean="0"/>
              <a:t>個人</a:t>
            </a:r>
            <a:r>
              <a:rPr lang="zh-TW" altLang="en-US" sz="2000" dirty="0" smtClean="0"/>
              <a:t>權利的</a:t>
            </a:r>
            <a:r>
              <a:rPr lang="zh-TW" altLang="en-US" sz="2000" dirty="0" smtClean="0"/>
              <a:t>保障不夠。</a:t>
            </a:r>
            <a:endParaRPr lang="en-US" altLang="zh-TW" sz="2000" dirty="0" smtClean="0"/>
          </a:p>
          <a:p>
            <a:pPr marL="1078865" lvl="3" indent="-514350">
              <a:spcBef>
                <a:spcPct val="50000"/>
              </a:spcBef>
              <a:buClr>
                <a:srgbClr val="F31403"/>
              </a:buClr>
              <a:buFont typeface="+mj-lt"/>
              <a:buAutoNum type="circleNumWdWhitePlain"/>
            </a:pPr>
            <a:r>
              <a:rPr lang="zh-TW" altLang="en-US" sz="2000" dirty="0" smtClean="0"/>
              <a:t>行為規則信賴度不夠。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143000"/>
          </a:xfrm>
        </p:spPr>
        <p:txBody>
          <a:bodyPr>
            <a:noAutofit/>
          </a:bodyPr>
          <a:lstStyle/>
          <a:p>
            <a:pPr marL="1096645" lvl="2" indent="-457200" algn="ctr">
              <a:lnSpc>
                <a:spcPct val="150000"/>
              </a:lnSpc>
            </a:pPr>
            <a:r>
              <a:rPr lang="en-US" altLang="zh-TW" sz="4000" dirty="0" smtClean="0">
                <a:solidFill>
                  <a:srgbClr val="7030A0"/>
                </a:solidFill>
                <a:latin typeface="+mj-ea"/>
                <a:ea typeface="+mj-ea"/>
              </a:rPr>
              <a:t>2-6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  <a:ea typeface="+mj-ea"/>
              </a:rPr>
              <a:t>改革開放之前的中國</a:t>
            </a:r>
            <a:endParaRPr lang="en-US" altLang="zh-TW" sz="4000" dirty="0" smtClean="0">
              <a:solidFill>
                <a:srgbClr val="7030A0"/>
              </a:solidFill>
              <a:latin typeface="+mj-ea"/>
              <a:ea typeface="+mj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1412776"/>
            <a:ext cx="7632848" cy="506117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3000" dirty="0" smtClean="0"/>
              <a:t>情境</a:t>
            </a:r>
            <a:r>
              <a:rPr lang="zh-TW" altLang="en-US" sz="3000" dirty="0" smtClean="0"/>
              <a:t>：</a:t>
            </a:r>
            <a:endParaRPr lang="en-US" altLang="zh-TW" sz="3000" dirty="0" smtClean="0"/>
          </a:p>
          <a:p>
            <a:pPr marL="880110" lvl="1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同時存在 </a:t>
            </a:r>
            <a:r>
              <a:rPr lang="en-US" altLang="zh-TW" sz="2400" dirty="0" smtClean="0"/>
              <a:t>Conf Res</a:t>
            </a:r>
            <a:r>
              <a:rPr lang="zh-TW" altLang="en-US" sz="2400" dirty="0" smtClean="0"/>
              <a:t> 和</a:t>
            </a:r>
            <a:r>
              <a:rPr lang="en-US" altLang="zh-TW" sz="2400" dirty="0" smtClean="0"/>
              <a:t>Economics</a:t>
            </a:r>
            <a:r>
              <a:rPr lang="zh-TW" altLang="en-US" sz="2400" dirty="0" smtClean="0"/>
              <a:t>的應用問題。</a:t>
            </a:r>
            <a:endParaRPr lang="en-US" altLang="zh-TW" sz="2400" dirty="0" smtClean="0"/>
          </a:p>
          <a:p>
            <a:pPr marL="880110" lvl="1" indent="-51435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極權主義</a:t>
            </a:r>
            <a:r>
              <a:rPr lang="en-US" altLang="zh-TW" sz="2400" dirty="0" smtClean="0"/>
              <a:t>+</a:t>
            </a:r>
            <a:r>
              <a:rPr lang="zh-TW" altLang="en-US" sz="2400" dirty="0" smtClean="0"/>
              <a:t>傳統中國的地方分權。特色：</a:t>
            </a:r>
            <a:r>
              <a:rPr lang="en-US" altLang="zh-TW" sz="2400" dirty="0" smtClean="0"/>
              <a:t>(</a:t>
            </a:r>
            <a:r>
              <a:rPr lang="zh-TW" altLang="en-US" sz="2400" dirty="0" smtClean="0">
                <a:sym typeface="Wingdings" pitchFamily="2" charset="2"/>
              </a:rPr>
              <a:t>許</a:t>
            </a:r>
            <a:r>
              <a:rPr lang="zh-TW" altLang="en-US" sz="2400" dirty="0" smtClean="0">
                <a:sym typeface="Wingdings" pitchFamily="2" charset="2"/>
              </a:rPr>
              <a:t>成</a:t>
            </a:r>
            <a:r>
              <a:rPr lang="zh-TW" altLang="en-US" sz="2400" dirty="0" smtClean="0">
                <a:sym typeface="Wingdings" pitchFamily="2" charset="2"/>
              </a:rPr>
              <a:t>鋼</a:t>
            </a:r>
            <a:r>
              <a:rPr lang="zh-TW" altLang="en-US" sz="2400" dirty="0" smtClean="0">
                <a:sym typeface="Wingdings" pitchFamily="2" charset="2"/>
              </a:rPr>
              <a:t>，</a:t>
            </a:r>
            <a:r>
              <a:rPr lang="en-US" altLang="zh-TW" sz="2400" dirty="0" smtClean="0">
                <a:sym typeface="Wingdings" pitchFamily="2" charset="2"/>
              </a:rPr>
              <a:t>2016)</a:t>
            </a:r>
            <a:endParaRPr lang="en-US" altLang="zh-TW" sz="2400" dirty="0" smtClean="0"/>
          </a:p>
          <a:p>
            <a:pPr marL="1097280" lvl="2" indent="-457200">
              <a:buFont typeface="+mj-lt"/>
              <a:buAutoNum type="alphaUcPeriod"/>
            </a:pPr>
            <a:r>
              <a:rPr lang="zh-TW" altLang="en-US" sz="2000" dirty="0" smtClean="0"/>
              <a:t>一黨執政，黨政不分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1097280" lvl="2" indent="-457200">
              <a:buFont typeface="+mj-lt"/>
              <a:buAutoNum type="alphaUcPeriod"/>
            </a:pPr>
            <a:r>
              <a:rPr lang="zh-TW" altLang="en-US" sz="2000" dirty="0" smtClean="0"/>
              <a:t>自上而下的</a:t>
            </a:r>
            <a:r>
              <a:rPr lang="zh-TW" altLang="en-US" sz="2000" dirty="0" smtClean="0"/>
              <a:t>嚴格而全面的控制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1097280" lvl="2" indent="-457200">
              <a:buFont typeface="+mj-lt"/>
              <a:buAutoNum type="alphaUcPeriod"/>
            </a:pPr>
            <a:r>
              <a:rPr lang="zh-TW" altLang="en-US" sz="2000" dirty="0" smtClean="0"/>
              <a:t>計畫經濟與集體制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2800" dirty="0" smtClean="0"/>
              <a:t>問題：計畫經濟的各種弊病叢生。</a:t>
            </a:r>
            <a:endParaRPr lang="en-US" altLang="zh-TW" sz="2800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無法做經濟計算</a:t>
            </a:r>
            <a:endParaRPr lang="en-US" altLang="zh-TW" sz="2400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無法善用人力與</a:t>
            </a:r>
            <a:r>
              <a:rPr lang="zh-TW" altLang="en-US" sz="2400" dirty="0" smtClean="0"/>
              <a:t>知識</a:t>
            </a:r>
            <a:endParaRPr lang="en-US" altLang="zh-TW" sz="2400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軟</a:t>
            </a:r>
            <a:r>
              <a:rPr lang="zh-TW" altLang="en-US" sz="2400" dirty="0" smtClean="0"/>
              <a:t>預算與委託代理人問題</a:t>
            </a:r>
            <a:endParaRPr lang="en-US" altLang="zh-TW" sz="2400" dirty="0" smtClean="0"/>
          </a:p>
          <a:p>
            <a:pPr marL="822960" lvl="1" indent="-457200">
              <a:buFont typeface="Wingdings" pitchFamily="2" charset="2"/>
              <a:buAutoNum type="circleNumWdWhitePlain"/>
            </a:pPr>
            <a:r>
              <a:rPr lang="zh-TW" altLang="en-US" sz="2400" dirty="0" smtClean="0"/>
              <a:t>缺欠生產誘因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2-7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改革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開放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後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的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中國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18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268760"/>
            <a:ext cx="7272808" cy="511762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情境：</a:t>
            </a:r>
            <a:endParaRPr lang="en-US" altLang="zh-TW" sz="2800" dirty="0" smtClean="0"/>
          </a:p>
          <a:p>
            <a:pPr marL="971550" lvl="1" indent="-51435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改革開放同時解決了 </a:t>
            </a:r>
            <a:r>
              <a:rPr lang="en-US" altLang="zh-TW" sz="2400" dirty="0" smtClean="0"/>
              <a:t>Conf Res</a:t>
            </a:r>
            <a:r>
              <a:rPr lang="zh-TW" altLang="en-US" sz="2400" dirty="0" smtClean="0"/>
              <a:t> 和</a:t>
            </a:r>
            <a:r>
              <a:rPr lang="en-US" altLang="zh-TW" sz="2400" dirty="0" smtClean="0"/>
              <a:t>Economics</a:t>
            </a:r>
            <a:r>
              <a:rPr lang="zh-TW" altLang="en-US" sz="2400" dirty="0" smtClean="0"/>
              <a:t>的</a:t>
            </a:r>
            <a:r>
              <a:rPr lang="zh-TW" altLang="en-US" sz="2400" dirty="0" smtClean="0"/>
              <a:t>應用</a:t>
            </a:r>
            <a:r>
              <a:rPr lang="zh-TW" altLang="en-US" sz="2400" dirty="0" smtClean="0"/>
              <a:t>問題，但　</a:t>
            </a:r>
            <a:r>
              <a:rPr lang="en-US" altLang="zh-TW" sz="2400" dirty="0" smtClean="0"/>
              <a:t>0&lt;w&lt;1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971550" lvl="1" indent="-51435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FF0000"/>
                </a:solidFill>
              </a:rPr>
              <a:t>威權主義</a:t>
            </a:r>
            <a:r>
              <a:rPr lang="en-US" altLang="zh-TW" sz="2400" dirty="0" smtClean="0"/>
              <a:t>+</a:t>
            </a:r>
            <a:r>
              <a:rPr lang="zh-TW" altLang="en-US" sz="2400" dirty="0" smtClean="0"/>
              <a:t>傳統中國的地方分權。</a:t>
            </a:r>
            <a:endParaRPr lang="en-US" altLang="zh-TW" sz="2400" dirty="0" smtClean="0"/>
          </a:p>
          <a:p>
            <a:pPr marL="971550" lvl="1" indent="-51435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z="2400" dirty="0" smtClean="0"/>
              <a:t>特色：</a:t>
            </a:r>
            <a:r>
              <a:rPr lang="en-US" altLang="zh-TW" sz="2400" dirty="0" smtClean="0"/>
              <a:t>(</a:t>
            </a:r>
            <a:r>
              <a:rPr lang="zh-TW" altLang="en-US" sz="2400" dirty="0" smtClean="0">
                <a:sym typeface="Wingdings" pitchFamily="2" charset="2"/>
              </a:rPr>
              <a:t>許成鋼，</a:t>
            </a:r>
            <a:r>
              <a:rPr lang="en-US" altLang="zh-TW" sz="2400" dirty="0" smtClean="0">
                <a:sym typeface="Wingdings" pitchFamily="2" charset="2"/>
              </a:rPr>
              <a:t>2016)</a:t>
            </a:r>
            <a:endParaRPr lang="en-US" altLang="zh-TW" sz="2400" dirty="0" smtClean="0"/>
          </a:p>
          <a:p>
            <a:pPr marL="1280160" lvl="2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000" dirty="0" smtClean="0"/>
              <a:t>一黨執政，黨政不分。</a:t>
            </a:r>
            <a:endParaRPr lang="en-US" altLang="zh-TW" sz="2000" dirty="0" smtClean="0"/>
          </a:p>
          <a:p>
            <a:pPr marL="1280160" lvl="2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000" dirty="0" smtClean="0"/>
              <a:t>自上而下嚴格控制政治、武裝、宣傳、人事。</a:t>
            </a:r>
            <a:endParaRPr lang="en-US" altLang="zh-TW" sz="2000" dirty="0" smtClean="0"/>
          </a:p>
          <a:p>
            <a:pPr marL="1280160" lvl="2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000" dirty="0" smtClean="0"/>
              <a:t>經濟、財政、行政高度地方分權。</a:t>
            </a:r>
            <a:endParaRPr lang="en-US" altLang="zh-TW" sz="2000" dirty="0" smtClean="0"/>
          </a:p>
          <a:p>
            <a:pPr marL="1280160" lvl="2" indent="-45720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000" dirty="0" smtClean="0"/>
              <a:t>嚴格控制重要生產的資源與工具。</a:t>
            </a:r>
            <a:endParaRPr lang="en-US" altLang="zh-TW" sz="2000" dirty="0" smtClean="0"/>
          </a:p>
          <a:p>
            <a:pPr algn="r">
              <a:lnSpc>
                <a:spcPct val="150000"/>
              </a:lnSpc>
            </a:pPr>
            <a:endParaRPr lang="en-US" altLang="zh-TW" sz="2000" dirty="0" smtClean="0"/>
          </a:p>
          <a:p>
            <a:pPr algn="r">
              <a:lnSpc>
                <a:spcPct val="150000"/>
              </a:lnSpc>
              <a:buFont typeface="Wingdings" pitchFamily="2" charset="2"/>
              <a:buChar char="Ø"/>
            </a:pPr>
            <a:r>
              <a:rPr lang="zh-TW" altLang="en-US" sz="2000" dirty="0" smtClean="0">
                <a:sym typeface="Wingdings" pitchFamily="2" charset="2"/>
              </a:rPr>
              <a:t>   許</a:t>
            </a:r>
            <a:r>
              <a:rPr lang="zh-TW" altLang="en-US" sz="2000" dirty="0" smtClean="0">
                <a:sym typeface="Wingdings" pitchFamily="2" charset="2"/>
              </a:rPr>
              <a:t>成鋼：</a:t>
            </a:r>
            <a:r>
              <a:rPr lang="en-US" altLang="zh-TW" sz="2000" dirty="0" smtClean="0">
                <a:sym typeface="Wingdings" pitchFamily="2" charset="2"/>
              </a:rPr>
              <a:t>2016</a:t>
            </a:r>
            <a:r>
              <a:rPr lang="zh-TW" altLang="en-US" sz="2000" dirty="0" smtClean="0">
                <a:sym typeface="Wingdings" pitchFamily="2" charset="2"/>
              </a:rPr>
              <a:t>年中國經濟學獎獲獎感言</a:t>
            </a:r>
            <a:r>
              <a:rPr lang="zh-TW" altLang="en-US" sz="2000" dirty="0" smtClean="0"/>
              <a:t>。</a:t>
            </a:r>
            <a:endParaRPr lang="en-US" altLang="zh-TW" sz="20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2-8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成就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與難題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412776"/>
            <a:ext cx="7272808" cy="4973613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/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>
                <a:latin typeface="+mn-ea"/>
              </a:rPr>
              <a:t>政府方面：</a:t>
            </a:r>
            <a:endParaRPr lang="en-US" altLang="zh-TW" sz="2800" dirty="0" smtClean="0">
              <a:latin typeface="+mn-ea"/>
            </a:endParaRPr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計畫已減至重點產業，國營企業面對國際市場，價格扭曲問題已不嚴重。</a:t>
            </a:r>
            <a:endParaRPr lang="en-US" altLang="zh-TW" sz="2400" dirty="0" smtClean="0">
              <a:latin typeface="+mn-ea"/>
            </a:endParaRPr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管制依舊普遍，導致尋</a:t>
            </a:r>
            <a:r>
              <a:rPr lang="zh-TW" altLang="en-US" sz="2400" dirty="0" smtClean="0">
                <a:solidFill>
                  <a:srgbClr val="FF0000"/>
                </a:solidFill>
                <a:latin typeface="+mn-ea"/>
              </a:rPr>
              <a:t>租依然嚴重</a:t>
            </a:r>
            <a:r>
              <a:rPr lang="zh-TW" altLang="en-US" sz="2400" dirty="0" smtClean="0">
                <a:solidFill>
                  <a:srgbClr val="FF0000"/>
                </a:solidFill>
                <a:latin typeface="+mn-ea"/>
              </a:rPr>
              <a:t>。</a:t>
            </a:r>
            <a:endParaRPr lang="en-US" altLang="zh-TW" sz="2400" dirty="0" smtClean="0">
              <a:solidFill>
                <a:srgbClr val="FF0000"/>
              </a:solidFill>
              <a:latin typeface="+mn-ea"/>
            </a:endParaRPr>
          </a:p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/>
              <a:t>交易</a:t>
            </a:r>
            <a:r>
              <a:rPr lang="zh-TW" altLang="en-US" sz="2800" dirty="0" smtClean="0"/>
              <a:t>平台：</a:t>
            </a:r>
            <a:endParaRPr lang="en-US" altLang="zh-TW" sz="28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一般市場基本開放，市場競爭活絡。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刻意</a:t>
            </a:r>
            <a:r>
              <a:rPr lang="zh-TW" altLang="en-US" sz="2400" dirty="0" smtClean="0"/>
              <a:t>培養的重點產業和</a:t>
            </a:r>
            <a:r>
              <a:rPr lang="zh-TW" altLang="en-US" sz="2400" dirty="0" smtClean="0"/>
              <a:t>國有</a:t>
            </a:r>
            <a:r>
              <a:rPr lang="zh-TW" altLang="en-US" sz="2400" dirty="0" smtClean="0"/>
              <a:t>企業，</a:t>
            </a:r>
            <a:r>
              <a:rPr lang="zh-TW" altLang="en-US" sz="2400" dirty="0" smtClean="0">
                <a:solidFill>
                  <a:srgbClr val="C00000"/>
                </a:solidFill>
              </a:rPr>
              <a:t>開始扭曲市場</a:t>
            </a:r>
            <a:r>
              <a:rPr lang="zh-TW" altLang="en-US" sz="2400" dirty="0" smtClean="0">
                <a:latin typeface="+mn-ea"/>
              </a:rPr>
              <a:t>。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solidFill>
                  <a:srgbClr val="C00000"/>
                </a:solidFill>
              </a:rPr>
              <a:t>嚴重侵犯產權</a:t>
            </a:r>
            <a:r>
              <a:rPr lang="zh-TW" altLang="en-US" sz="2400" dirty="0" smtClean="0">
                <a:latin typeface="+mn-ea"/>
              </a:rPr>
              <a:t>。</a:t>
            </a:r>
            <a:endParaRPr lang="en-US" altLang="zh-TW" sz="2400" dirty="0" smtClean="0"/>
          </a:p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/>
              <a:t>發現</a:t>
            </a:r>
            <a:r>
              <a:rPr lang="zh-TW" altLang="en-US" sz="2800" dirty="0" smtClean="0"/>
              <a:t>與創造的機制：</a:t>
            </a:r>
            <a:endParaRPr lang="en-US" altLang="zh-TW" sz="28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限制來自國外的競爭，產生</a:t>
            </a:r>
            <a:r>
              <a:rPr lang="zh-TW" altLang="en-US" sz="2400" dirty="0" smtClean="0">
                <a:solidFill>
                  <a:srgbClr val="C00000"/>
                </a:solidFill>
              </a:rPr>
              <a:t>貿易衝突</a:t>
            </a:r>
            <a:r>
              <a:rPr lang="zh-TW" altLang="en-US" sz="2400" dirty="0" smtClean="0">
                <a:latin typeface="+mn-ea"/>
              </a:rPr>
              <a:t>。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放大地方政府之間的</a:t>
            </a:r>
            <a:r>
              <a:rPr lang="zh-TW" altLang="en-US" sz="2400" dirty="0" smtClean="0"/>
              <a:t>競爭，可降低官僚的誘因問題</a:t>
            </a:r>
            <a:endParaRPr lang="en-US" altLang="zh-TW" sz="2400" dirty="0" smtClean="0"/>
          </a:p>
          <a:p>
            <a:pPr marL="987425" lvl="2" indent="-514350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/>
              <a:t>給定明確的競爭目標，嚴重</a:t>
            </a:r>
            <a:r>
              <a:rPr lang="zh-TW" altLang="en-US" sz="2400" dirty="0" smtClean="0">
                <a:solidFill>
                  <a:srgbClr val="C00000"/>
                </a:solidFill>
              </a:rPr>
              <a:t>扭曲公有資源</a:t>
            </a:r>
            <a:r>
              <a:rPr lang="zh-TW" altLang="en-US" sz="2400" dirty="0" smtClean="0"/>
              <a:t>的配置。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zh-TW" altLang="en-US" sz="4400" dirty="0" smtClean="0">
                <a:solidFill>
                  <a:srgbClr val="7030A0"/>
                </a:solidFill>
                <a:latin typeface="+mj-ea"/>
              </a:rPr>
              <a:t>前言</a:t>
            </a:r>
            <a:endParaRPr lang="zh-TW" altLang="en-US" sz="4400" dirty="0">
              <a:solidFill>
                <a:srgbClr val="7030A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1340768"/>
            <a:ext cx="7467600" cy="4873752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看今天各節的題目，可猜江老師</a:t>
            </a:r>
            <a:r>
              <a:rPr lang="zh-TW" altLang="en-US" sz="2800" dirty="0" smtClean="0">
                <a:solidFill>
                  <a:srgbClr val="FF0000"/>
                </a:solidFill>
              </a:rPr>
              <a:t>不是</a:t>
            </a:r>
            <a:r>
              <a:rPr lang="zh-TW" altLang="en-US" sz="2800" dirty="0" smtClean="0"/>
              <a:t>真的要我講經濟學的方法論，更</a:t>
            </a:r>
            <a:r>
              <a:rPr lang="zh-TW" altLang="en-US" sz="2800" dirty="0" smtClean="0">
                <a:solidFill>
                  <a:srgbClr val="FF0000"/>
                </a:solidFill>
              </a:rPr>
              <a:t>不是</a:t>
            </a:r>
            <a:r>
              <a:rPr lang="zh-TW" altLang="en-US" sz="2800" dirty="0" smtClean="0"/>
              <a:t>要我講自由主義的經濟學。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比較像是要我</a:t>
            </a:r>
            <a:r>
              <a:rPr lang="zh-TW" altLang="en-US" sz="2800" dirty="0" smtClean="0">
                <a:solidFill>
                  <a:srgbClr val="FF0000"/>
                </a:solidFill>
              </a:rPr>
              <a:t>評估</a:t>
            </a:r>
            <a:r>
              <a:rPr lang="zh-TW" altLang="en-US" sz="2800" dirty="0" smtClean="0"/>
              <a:t>中國大陸的經濟政策是否依據經濟學</a:t>
            </a:r>
            <a:r>
              <a:rPr lang="zh-TW" altLang="en-US" sz="2800" i="1" dirty="0" smtClean="0"/>
              <a:t>的本質</a:t>
            </a:r>
            <a:r>
              <a:rPr lang="zh-TW" altLang="en-US" sz="2800" dirty="0" smtClean="0"/>
              <a:t>　</a:t>
            </a:r>
            <a:r>
              <a:rPr lang="en-US" altLang="zh-TW" sz="2800" dirty="0" smtClean="0"/>
              <a:t>economics </a:t>
            </a:r>
            <a:r>
              <a:rPr lang="en-US" altLang="zh-TW" sz="2800" i="1" dirty="0" smtClean="0"/>
              <a:t>per se </a:t>
            </a:r>
            <a:r>
              <a:rPr lang="zh-TW" altLang="en-US" sz="2800" dirty="0" smtClean="0"/>
              <a:t>或政治經濟學</a:t>
            </a:r>
            <a:r>
              <a:rPr lang="zh-TW" altLang="en-US" sz="2800" i="1" dirty="0" smtClean="0"/>
              <a:t>的本質</a:t>
            </a:r>
            <a:r>
              <a:rPr lang="zh-TW" altLang="en-US" sz="2800" dirty="0" smtClean="0"/>
              <a:t>在運作。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但是，甚麼是　</a:t>
            </a:r>
            <a:r>
              <a:rPr lang="en-US" altLang="zh-TW" sz="2800" dirty="0" smtClean="0"/>
              <a:t>economics </a:t>
            </a:r>
            <a:r>
              <a:rPr lang="en-US" altLang="zh-TW" sz="2800" i="1" dirty="0" smtClean="0"/>
              <a:t>per se</a:t>
            </a:r>
            <a:r>
              <a:rPr lang="zh-TW" altLang="en-US" sz="2800" dirty="0" smtClean="0"/>
              <a:t>？</a:t>
            </a:r>
            <a:endParaRPr lang="zh-TW" altLang="en-US" sz="28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2-9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如何克服？</a:t>
            </a:r>
            <a:endParaRPr lang="zh-TW" altLang="en-US" sz="4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20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1547664" y="1484784"/>
            <a:ext cx="5328592" cy="93610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indent="-514350" algn="r">
              <a:lnSpc>
                <a:spcPct val="150000"/>
              </a:lnSpc>
            </a:pPr>
            <a:r>
              <a:rPr lang="zh-TW" altLang="en-US" sz="3200" dirty="0" smtClean="0">
                <a:solidFill>
                  <a:srgbClr val="FF0000"/>
                </a:solidFill>
              </a:rPr>
              <a:t>回答</a:t>
            </a:r>
            <a:r>
              <a:rPr lang="zh-TW" altLang="en-US" sz="3200" dirty="0" smtClean="0">
                <a:solidFill>
                  <a:srgbClr val="FF0000"/>
                </a:solidFill>
              </a:rPr>
              <a:t>：讓 ｗ</a:t>
            </a:r>
            <a:r>
              <a:rPr lang="en-US" altLang="zh-TW" sz="3200" dirty="0" smtClean="0">
                <a:solidFill>
                  <a:srgbClr val="FF0000"/>
                </a:solidFill>
              </a:rPr>
              <a:t>=</a:t>
            </a:r>
            <a:r>
              <a:rPr lang="zh-TW" altLang="en-US" sz="3200" dirty="0" smtClean="0">
                <a:solidFill>
                  <a:srgbClr val="FF0000"/>
                </a:solidFill>
              </a:rPr>
              <a:t>１</a:t>
            </a:r>
            <a:endParaRPr lang="en-US" altLang="zh-TW" sz="3200" dirty="0" smtClean="0">
              <a:solidFill>
                <a:srgbClr val="FF0000"/>
              </a:solidFill>
            </a:endParaRPr>
          </a:p>
        </p:txBody>
      </p:sp>
      <p:sp>
        <p:nvSpPr>
          <p:cNvPr id="6" name="內容版面配置區 3"/>
          <p:cNvSpPr txBox="1">
            <a:spLocks/>
          </p:cNvSpPr>
          <p:nvPr/>
        </p:nvSpPr>
        <p:spPr>
          <a:xfrm>
            <a:off x="1043608" y="2492896"/>
            <a:ext cx="5832648" cy="144016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indent="-514350" algn="r">
              <a:lnSpc>
                <a:spcPct val="150000"/>
              </a:lnSpc>
            </a:pPr>
            <a:r>
              <a:rPr lang="zh-TW" altLang="en-US" sz="5400" dirty="0" smtClean="0">
                <a:solidFill>
                  <a:srgbClr val="FF0000"/>
                </a:solidFill>
              </a:rPr>
              <a:t>謝謝！</a:t>
            </a:r>
            <a:endParaRPr lang="en-US" altLang="zh-TW" sz="5400" dirty="0" smtClean="0">
              <a:solidFill>
                <a:srgbClr val="FF0000"/>
              </a:solidFill>
            </a:endParaRPr>
          </a:p>
        </p:txBody>
      </p:sp>
      <p:pic>
        <p:nvPicPr>
          <p:cNvPr id="7" name="Picture 2" descr="https://encrypted-tbn2.gstatic.com/images?q=tbn:ANd9GcQlFVIJ7DmeDAXZZzMXJ7CW2oE0as9DB_gFglVLFkxUZ10BXS-n4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4077072"/>
            <a:ext cx="4114742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400" dirty="0" smtClean="0">
                <a:solidFill>
                  <a:srgbClr val="C00000"/>
                </a:solidFill>
              </a:rPr>
              <a:t>內容</a:t>
            </a:r>
            <a:endParaRPr lang="zh-TW" altLang="en-US" sz="44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2483768" y="1988840"/>
            <a:ext cx="5441032" cy="44851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altLang="zh-TW" sz="3200" b="1" dirty="0" smtClean="0">
                <a:solidFill>
                  <a:srgbClr val="7030A0"/>
                </a:solidFill>
              </a:rPr>
              <a:t>1.  E</a:t>
            </a:r>
            <a:r>
              <a:rPr lang="en-US" altLang="zh-TW" sz="3200" b="1" dirty="0" smtClean="0">
                <a:solidFill>
                  <a:srgbClr val="7030A0"/>
                </a:solidFill>
              </a:rPr>
              <a:t>conomics </a:t>
            </a:r>
            <a:r>
              <a:rPr lang="en-US" altLang="zh-TW" sz="3200" b="1" i="1" dirty="0" smtClean="0">
                <a:solidFill>
                  <a:srgbClr val="7030A0"/>
                </a:solidFill>
              </a:rPr>
              <a:t>per </a:t>
            </a:r>
            <a:r>
              <a:rPr lang="en-US" altLang="zh-TW" sz="3200" b="1" i="1" dirty="0" smtClean="0">
                <a:solidFill>
                  <a:srgbClr val="7030A0"/>
                </a:solidFill>
              </a:rPr>
              <a:t>se</a:t>
            </a:r>
          </a:p>
          <a:p>
            <a:pPr>
              <a:lnSpc>
                <a:spcPct val="150000"/>
              </a:lnSpc>
              <a:buNone/>
            </a:pPr>
            <a:r>
              <a:rPr lang="en-US" altLang="zh-TW" sz="3200" b="1" dirty="0" smtClean="0">
                <a:solidFill>
                  <a:srgbClr val="7030A0"/>
                </a:solidFill>
              </a:rPr>
              <a:t>2</a:t>
            </a:r>
            <a:r>
              <a:rPr lang="en-US" altLang="zh-TW" sz="3200" b="1" dirty="0" smtClean="0">
                <a:solidFill>
                  <a:srgbClr val="7030A0"/>
                </a:solidFill>
              </a:rPr>
              <a:t>.</a:t>
            </a:r>
            <a:r>
              <a:rPr lang="zh-TW" altLang="en-US" sz="3200" b="1" dirty="0" smtClean="0">
                <a:solidFill>
                  <a:srgbClr val="7030A0"/>
                </a:solidFill>
              </a:rPr>
              <a:t> </a:t>
            </a:r>
            <a:r>
              <a:rPr lang="en-US" altLang="zh-TW" sz="3200" b="1" dirty="0" err="1" smtClean="0">
                <a:solidFill>
                  <a:srgbClr val="7030A0"/>
                </a:solidFill>
              </a:rPr>
              <a:t>Praxeology</a:t>
            </a:r>
            <a:endParaRPr lang="zh-TW" altLang="en-US" sz="3200" b="1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400" b="1" dirty="0" smtClean="0">
                <a:solidFill>
                  <a:srgbClr val="FF0000"/>
                </a:solidFill>
              </a:rPr>
              <a:t>1. 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4400" dirty="0" smtClean="0">
                <a:solidFill>
                  <a:srgbClr val="FF0000"/>
                </a:solidFill>
              </a:rPr>
              <a:t>economics </a:t>
            </a:r>
            <a:r>
              <a:rPr lang="en-US" altLang="zh-TW" sz="4400" i="1" dirty="0" smtClean="0">
                <a:solidFill>
                  <a:srgbClr val="FF0000"/>
                </a:solidFill>
              </a:rPr>
              <a:t>per se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6" name="內容版面配置區 3"/>
          <p:cNvSpPr txBox="1">
            <a:spLocks/>
          </p:cNvSpPr>
          <p:nvPr/>
        </p:nvSpPr>
        <p:spPr>
          <a:xfrm>
            <a:off x="827584" y="1556792"/>
            <a:ext cx="7272808" cy="4685581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是資源的有效配置   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(J. N. Keynes)</a:t>
            </a:r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是經濟學家所研究的對象。</a:t>
            </a:r>
            <a:r>
              <a:rPr lang="en-US" altLang="zh-TW" sz="2800" dirty="0" smtClean="0"/>
              <a:t>(</a:t>
            </a:r>
            <a:r>
              <a:rPr kumimoji="0" lang="en-US" altLang="zh-TW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Vincer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是人的行動 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(L. </a:t>
            </a:r>
            <a:r>
              <a:rPr kumimoji="0" lang="en-US" altLang="zh-TW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Mises</a:t>
            </a:r>
            <a:r>
              <a:rPr lang="en-US" altLang="zh-TW" sz="2800" dirty="0" smtClean="0"/>
              <a:t>)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是人的交換  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(J. </a:t>
            </a:r>
            <a:r>
              <a:rPr kumimoji="0" lang="en-US" altLang="zh-TW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M.Buchanan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879475" lvl="1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Char char="u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簡單說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：</a:t>
            </a:r>
            <a:r>
              <a:rPr lang="zh-TW" altLang="en-US" sz="2800" dirty="0" smtClean="0"/>
              <a:t>經濟學家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知道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我們是人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，但，人在搞甚麼？人能搞出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甚麼名堂？要怎麼研究？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0"/>
            <a:ext cx="7467600" cy="1052736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</a:rPr>
              <a:t>1-1  </a:t>
            </a:r>
            <a:r>
              <a:rPr lang="zh-TW" altLang="en-US" sz="4000" dirty="0" smtClean="0">
                <a:solidFill>
                  <a:srgbClr val="7030A0"/>
                </a:solidFill>
              </a:rPr>
              <a:t>經濟學</a:t>
            </a:r>
            <a:r>
              <a:rPr lang="zh-TW" altLang="en-US" sz="4000" dirty="0" smtClean="0">
                <a:solidFill>
                  <a:srgbClr val="7030A0"/>
                </a:solidFill>
              </a:rPr>
              <a:t>研究的徬徨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268760"/>
            <a:ext cx="7416824" cy="5328592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3022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學不</a:t>
            </a:r>
            <a:r>
              <a:rPr lang="zh-TW" altLang="en-US" sz="2400" dirty="0" smtClean="0"/>
              <a:t>學</a:t>
            </a:r>
            <a:r>
              <a:rPr lang="zh-TW" altLang="en-US" sz="2400" dirty="0" smtClean="0">
                <a:solidFill>
                  <a:srgbClr val="FF0000"/>
                </a:solidFill>
              </a:rPr>
              <a:t>自然科學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學數理分析？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 BERKLEY" pitchFamily="2" charset="0"/>
              <a:buChar char="X"/>
            </a:pPr>
            <a:r>
              <a:rPr lang="zh-TW" altLang="en-US" sz="2400" dirty="0" smtClean="0"/>
              <a:t>控制投入，未必會得到預期的產出。</a:t>
            </a:r>
            <a:endParaRPr lang="en-US" altLang="zh-TW" sz="2400" dirty="0" smtClean="0"/>
          </a:p>
          <a:p>
            <a:pPr marL="53022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學</a:t>
            </a:r>
            <a:r>
              <a:rPr lang="zh-TW" altLang="en-US" sz="2400" dirty="0" smtClean="0"/>
              <a:t>不學</a:t>
            </a:r>
            <a:r>
              <a:rPr lang="zh-TW" altLang="en-US" sz="2400" dirty="0" smtClean="0">
                <a:solidFill>
                  <a:srgbClr val="FF0000"/>
                </a:solidFill>
              </a:rPr>
              <a:t>生物學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尋找經濟學理論的</a:t>
            </a:r>
            <a:r>
              <a:rPr lang="en-US" altLang="zh-TW" sz="2400" dirty="0" smtClean="0"/>
              <a:t>DNA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 BERKLEY" pitchFamily="2" charset="0"/>
              <a:buChar char="X"/>
            </a:pPr>
            <a:r>
              <a:rPr lang="zh-TW" altLang="en-US" sz="2400" dirty="0" smtClean="0"/>
              <a:t>演化不是來自自然，也不是出自概率。</a:t>
            </a:r>
            <a:endParaRPr lang="en-US" altLang="zh-TW" sz="2400" dirty="0" smtClean="0"/>
          </a:p>
          <a:p>
            <a:pPr marL="53022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用不用</a:t>
            </a:r>
            <a:r>
              <a:rPr lang="zh-TW" altLang="en-US" sz="2400" dirty="0" smtClean="0">
                <a:solidFill>
                  <a:srgbClr val="FF0000"/>
                </a:solidFill>
              </a:rPr>
              <a:t>心理學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從真實的生物人開始？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 BERKLEY" pitchFamily="2" charset="0"/>
              <a:buChar char="X"/>
            </a:pPr>
            <a:r>
              <a:rPr lang="zh-TW" altLang="en-US" sz="2400" dirty="0" smtClean="0"/>
              <a:t>邊際效用遞減可以來自邏輯。</a:t>
            </a:r>
            <a:endParaRPr lang="en-US" altLang="zh-TW" sz="2400" dirty="0" smtClean="0"/>
          </a:p>
          <a:p>
            <a:pPr marL="530225" lvl="1" indent="-51435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</a:pPr>
            <a:r>
              <a:rPr lang="zh-TW" altLang="en-US" sz="2400" dirty="0" smtClean="0"/>
              <a:t>用不用</a:t>
            </a:r>
            <a:r>
              <a:rPr lang="zh-TW" altLang="en-US" sz="2400" dirty="0" smtClean="0">
                <a:solidFill>
                  <a:srgbClr val="FF0000"/>
                </a:solidFill>
              </a:rPr>
              <a:t>統計學</a:t>
            </a:r>
            <a:r>
              <a:rPr lang="zh-TW" altLang="en-US" sz="2400" dirty="0" smtClean="0"/>
              <a:t>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</a:pPr>
            <a:r>
              <a:rPr lang="zh-TW" altLang="en-US" sz="2400" dirty="0" smtClean="0"/>
              <a:t>為何不應用大數據？</a:t>
            </a:r>
            <a:endParaRPr lang="en-US" altLang="zh-TW" sz="2400" dirty="0" smtClean="0"/>
          </a:p>
          <a:p>
            <a:pPr marL="987425" lvl="2" indent="-514350">
              <a:spcBef>
                <a:spcPct val="20000"/>
              </a:spcBef>
              <a:buClr>
                <a:schemeClr val="accent1"/>
              </a:buClr>
              <a:buSzPct val="80000"/>
              <a:buFont typeface="AR BERKLEY" pitchFamily="2" charset="0"/>
              <a:buChar char="X"/>
            </a:pPr>
            <a:r>
              <a:rPr lang="zh-TW" altLang="en-US" sz="2400" dirty="0" smtClean="0"/>
              <a:t>如何對待兩個標準差之外的那個人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你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？</a:t>
            </a:r>
            <a:endParaRPr kumimoji="0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052736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</a:rPr>
              <a:t>1-2</a:t>
            </a:r>
            <a:r>
              <a:rPr lang="zh-TW" altLang="en-US" sz="4000" dirty="0" smtClean="0">
                <a:solidFill>
                  <a:srgbClr val="7030A0"/>
                </a:solidFill>
              </a:rPr>
              <a:t> </a:t>
            </a:r>
            <a:r>
              <a:rPr lang="en-US" altLang="zh-TW" sz="4000" dirty="0" smtClean="0">
                <a:solidFill>
                  <a:srgbClr val="7030A0"/>
                </a:solidFill>
              </a:rPr>
              <a:t> </a:t>
            </a:r>
            <a:r>
              <a:rPr lang="zh-TW" altLang="en-US" sz="4000" dirty="0" smtClean="0">
                <a:solidFill>
                  <a:srgbClr val="7030A0"/>
                </a:solidFill>
              </a:rPr>
              <a:t>一些</a:t>
            </a:r>
            <a:r>
              <a:rPr lang="zh-TW" altLang="en-US" sz="4000" dirty="0" smtClean="0">
                <a:solidFill>
                  <a:srgbClr val="7030A0"/>
                </a:solidFill>
              </a:rPr>
              <a:t>經濟學家的</a:t>
            </a:r>
            <a:r>
              <a:rPr lang="zh-TW" altLang="en-US" sz="4000" dirty="0" smtClean="0">
                <a:solidFill>
                  <a:srgbClr val="7030A0"/>
                </a:solidFill>
              </a:rPr>
              <a:t>自負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6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827584" y="1556792"/>
            <a:ext cx="7272808" cy="482959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自以為比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商人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更懂得經營與生產。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lang="zh-TW" altLang="en-US" sz="2800" dirty="0" smtClean="0"/>
              <a:t>自以為比</a:t>
            </a:r>
            <a:r>
              <a:rPr lang="zh-TW" altLang="en-US" sz="2800" dirty="0" smtClean="0">
                <a:solidFill>
                  <a:srgbClr val="FF0000"/>
                </a:solidFill>
              </a:rPr>
              <a:t>個人</a:t>
            </a:r>
            <a:r>
              <a:rPr lang="zh-TW" altLang="en-US" sz="2800" dirty="0" smtClean="0"/>
              <a:t>更理解他自己。</a:t>
            </a:r>
            <a:endParaRPr lang="en-US" altLang="zh-TW" sz="2800" dirty="0" smtClean="0"/>
          </a:p>
          <a:p>
            <a:pPr marL="879475" lvl="1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自</a:t>
            </a:r>
            <a:r>
              <a:rPr lang="zh-TW" altLang="en-US" sz="2800" dirty="0" smtClean="0"/>
              <a:t>以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為知道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社會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的期待</a:t>
            </a:r>
            <a:r>
              <a:rPr lang="zh-TW" altLang="en-US" sz="2800" dirty="0" smtClean="0"/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79475" lvl="1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arenR"/>
              <a:defRPr/>
            </a:pPr>
            <a:r>
              <a:rPr lang="zh-TW" altLang="en-US" sz="2800" dirty="0" smtClean="0"/>
              <a:t>自以為能預測</a:t>
            </a:r>
            <a:r>
              <a:rPr lang="zh-TW" altLang="en-US" sz="2800" dirty="0" smtClean="0">
                <a:solidFill>
                  <a:srgbClr val="FF0000"/>
                </a:solidFill>
              </a:rPr>
              <a:t>明天</a:t>
            </a:r>
            <a:r>
              <a:rPr lang="zh-TW" altLang="en-US" sz="2800" dirty="0" smtClean="0"/>
              <a:t>的社會。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79475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endParaRPr kumimoji="0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980728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</a:rPr>
              <a:t>1-3  </a:t>
            </a:r>
            <a:r>
              <a:rPr lang="zh-TW" altLang="en-US" sz="4000" dirty="0" smtClean="0">
                <a:solidFill>
                  <a:srgbClr val="7030A0"/>
                </a:solidFill>
              </a:rPr>
              <a:t>對於個人的假設</a:t>
            </a:r>
            <a:r>
              <a:rPr lang="en-US" altLang="zh-TW" sz="4000" dirty="0" smtClean="0">
                <a:solidFill>
                  <a:srgbClr val="7030A0"/>
                </a:solidFill>
              </a:rPr>
              <a:t>  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C0291-5BA2-4BA3-BA43-A450BC1779BB}" type="slidenum">
              <a:rPr lang="zh-TW" altLang="en-US" smtClean="0"/>
              <a:pPr/>
              <a:t>7</a:t>
            </a:fld>
            <a:endParaRPr lang="zh-TW" altLang="en-US"/>
          </a:p>
        </p:txBody>
      </p:sp>
      <p:sp>
        <p:nvSpPr>
          <p:cNvPr id="5" name="內容版面配置區 3"/>
          <p:cNvSpPr txBox="1">
            <a:spLocks/>
          </p:cNvSpPr>
          <p:nvPr/>
        </p:nvSpPr>
        <p:spPr>
          <a:xfrm>
            <a:off x="539552" y="1196752"/>
            <a:ext cx="7848872" cy="504056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514350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個人具有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主觀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的偏好與評價，也具有行動的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意志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法國啟蒙運動的傳統：人類理性。</a:t>
            </a:r>
            <a:endParaRPr lang="en-US" altLang="zh-TW" sz="2400" dirty="0" smtClean="0"/>
          </a:p>
          <a:p>
            <a:pPr marL="971550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lang="zh-TW" altLang="en-US" sz="2400" dirty="0" smtClean="0"/>
              <a:t>蘇格蘭啟蒙運動的傳統：</a:t>
            </a:r>
            <a:r>
              <a:rPr lang="zh-TW" altLang="en-US" sz="2400" dirty="0" smtClean="0">
                <a:solidFill>
                  <a:srgbClr val="FF0000"/>
                </a:solidFill>
              </a:rPr>
              <a:t>個人理性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marL="514350" marR="0" lvl="1" indent="-514350" algn="l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arenR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個人會暫時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接受約束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條件，但仍不時想要改變約束條件。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71550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前者是接受</a:t>
            </a:r>
            <a:r>
              <a:rPr lang="zh-TW" altLang="en-US" sz="2600" dirty="0" smtClean="0"/>
              <a:t>約束條件下的極大化行為。</a:t>
            </a:r>
            <a:endParaRPr lang="en-US" altLang="zh-TW" sz="2600" dirty="0" smtClean="0"/>
          </a:p>
          <a:p>
            <a:pPr marL="971550" lvl="2" indent="-514350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pitchFamily="2" charset="2"/>
              <a:buAutoNum type="circleNumWdWhitePlain"/>
              <a:defRPr/>
            </a:pP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後者是不承認現實合理性的</a:t>
            </a: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創業家精神</a:t>
            </a:r>
            <a:r>
              <a:rPr kumimoji="0" lang="zh-TW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7416800" cy="908720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1-4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經濟學的理想</a:t>
            </a:r>
            <a:endParaRPr lang="zh-TW" altLang="en-US" sz="4000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89D07D3-FD41-4C85-AACC-426F50A9AFCB}" type="slidenum">
              <a:rPr lang="en-US" altLang="zh-TW" smtClean="0"/>
              <a:pPr/>
              <a:t>8</a:t>
            </a:fld>
            <a:endParaRPr lang="en-US" altLang="zh-TW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755576" y="1412776"/>
            <a:ext cx="6264696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0225" lvl="1" indent="-51435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Wingdings" pitchFamily="2" charset="2"/>
              <a:buChar char="u"/>
            </a:pPr>
            <a:r>
              <a:rPr lang="zh-TW" altLang="en-US" sz="2800" dirty="0" smtClean="0"/>
              <a:t>來自蘇格蘭啟蒙運動的傳統。</a:t>
            </a:r>
            <a:endParaRPr lang="en-US" altLang="zh-TW" sz="2800" dirty="0" smtClean="0"/>
          </a:p>
          <a:p>
            <a:pPr marL="987425" lvl="2" indent="-51435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400" dirty="0" smtClean="0"/>
              <a:t>個人生活：</a:t>
            </a:r>
            <a:r>
              <a:rPr lang="zh-TW" altLang="en-US" sz="2400" dirty="0" smtClean="0">
                <a:solidFill>
                  <a:srgbClr val="FF0000"/>
                </a:solidFill>
              </a:rPr>
              <a:t>富裕、幽雅</a:t>
            </a:r>
            <a:r>
              <a:rPr lang="zh-TW" altLang="en-US" sz="2400" dirty="0" smtClean="0"/>
              <a:t>。</a:t>
            </a:r>
          </a:p>
          <a:p>
            <a:pPr marL="987425" lvl="2" indent="-51435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400" dirty="0" smtClean="0"/>
              <a:t>社會秩序：</a:t>
            </a:r>
            <a:r>
              <a:rPr lang="zh-TW" altLang="en-US" sz="2400" dirty="0" smtClean="0">
                <a:solidFill>
                  <a:srgbClr val="FF0000"/>
                </a:solidFill>
              </a:rPr>
              <a:t>自由、尊嚴。</a:t>
            </a:r>
            <a:endParaRPr lang="en-US" altLang="zh-TW" sz="2400" dirty="0" smtClean="0">
              <a:solidFill>
                <a:srgbClr val="FF0000"/>
              </a:solidFill>
            </a:endParaRPr>
          </a:p>
          <a:p>
            <a:pPr marL="987425" lvl="2" indent="-514350">
              <a:lnSpc>
                <a:spcPct val="150000"/>
              </a:lnSpc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400" dirty="0" smtClean="0">
                <a:solidFill>
                  <a:srgbClr val="FF0000"/>
                </a:solidFill>
              </a:rPr>
              <a:t>明天會更美好。</a:t>
            </a:r>
            <a:endParaRPr lang="en-US" altLang="zh-TW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相關圖片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060848"/>
            <a:ext cx="3793232" cy="2805303"/>
          </a:xfrm>
          <a:prstGeom prst="rect">
            <a:avLst/>
          </a:prstGeom>
          <a:noFill/>
        </p:spPr>
      </p:pic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7416800" cy="980728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>
                <a:solidFill>
                  <a:srgbClr val="7030A0"/>
                </a:solidFill>
                <a:latin typeface="+mj-ea"/>
              </a:rPr>
              <a:t>1-5  </a:t>
            </a:r>
            <a:r>
              <a:rPr lang="zh-TW" altLang="en-US" sz="4000" dirty="0" smtClean="0">
                <a:solidFill>
                  <a:srgbClr val="7030A0"/>
                </a:solidFill>
                <a:latin typeface="+mj-ea"/>
              </a:rPr>
              <a:t>約束條件下的經濟學問題</a:t>
            </a:r>
            <a:endParaRPr lang="zh-TW" altLang="en-US" sz="4000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89D07D3-FD41-4C85-AACC-426F50A9AFCB}" type="slidenum">
              <a:rPr lang="en-US" altLang="zh-TW" smtClean="0"/>
              <a:pPr/>
              <a:t>9</a:t>
            </a:fld>
            <a:endParaRPr lang="en-US" altLang="zh-TW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1043608" y="1268760"/>
            <a:ext cx="7704856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0225" lvl="1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/>
            </a:pPr>
            <a:r>
              <a:rPr lang="zh-TW" altLang="en-US" sz="2800" dirty="0" smtClean="0"/>
              <a:t>一人世界下的極大化行為：</a:t>
            </a:r>
            <a:endParaRPr lang="en-US" altLang="zh-TW" sz="2800" dirty="0" smtClean="0"/>
          </a:p>
          <a:p>
            <a:pPr marL="985838" lvl="2" indent="-514350" defTabSz="985838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成效分析。</a:t>
            </a:r>
            <a:endParaRPr lang="en-US" altLang="zh-TW" sz="2400" dirty="0" smtClean="0">
              <a:latin typeface="+mn-ea"/>
            </a:endParaRPr>
          </a:p>
          <a:p>
            <a:pPr marL="985838" lvl="2" indent="-514350" defTabSz="985838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規模經濟。</a:t>
            </a:r>
            <a:endParaRPr lang="en-US" altLang="zh-TW" sz="2400" dirty="0" smtClean="0">
              <a:latin typeface="+mn-ea"/>
            </a:endParaRPr>
          </a:p>
          <a:p>
            <a:pPr marL="514350" indent="-514350">
              <a:spcBef>
                <a:spcPct val="50000"/>
              </a:spcBef>
              <a:buClr>
                <a:srgbClr val="F31403"/>
              </a:buClr>
              <a:buFont typeface="+mj-lt"/>
              <a:buAutoNum type="arabicParenR" startAt="2"/>
            </a:pPr>
            <a:r>
              <a:rPr lang="zh-TW" altLang="en-US" sz="2800" dirty="0" smtClean="0"/>
              <a:t>兩人世界的賽局與談判：</a:t>
            </a:r>
            <a:endParaRPr lang="en-US" altLang="zh-TW" sz="2800" dirty="0" smtClean="0"/>
          </a:p>
          <a:p>
            <a:pPr marL="985838" lvl="2" indent="-514350" defTabSz="985838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激勵誘因。</a:t>
            </a:r>
            <a:endParaRPr lang="en-US" altLang="zh-TW" sz="2400" dirty="0" smtClean="0">
              <a:latin typeface="+mn-ea"/>
            </a:endParaRPr>
          </a:p>
          <a:p>
            <a:pPr marL="985838" lvl="2" indent="-514350" defTabSz="985838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資訊不對稱。</a:t>
            </a:r>
            <a:endParaRPr lang="en-US" altLang="zh-TW" sz="2400" dirty="0" smtClean="0">
              <a:latin typeface="+mn-ea"/>
            </a:endParaRPr>
          </a:p>
          <a:p>
            <a:pPr marL="985838" lvl="2" indent="-514350" defTabSz="985838">
              <a:spcBef>
                <a:spcPct val="50000"/>
              </a:spcBef>
              <a:buClr>
                <a:srgbClr val="F31403"/>
              </a:buClr>
              <a:buFont typeface="Wingdings" pitchFamily="2" charset="2"/>
              <a:buAutoNum type="circleNumWdWhitePlain"/>
            </a:pPr>
            <a:r>
              <a:rPr lang="zh-TW" altLang="en-US" sz="2400" dirty="0" smtClean="0">
                <a:latin typeface="+mn-ea"/>
              </a:rPr>
              <a:t>委託</a:t>
            </a:r>
            <a:r>
              <a:rPr lang="zh-TW" altLang="en-US" sz="2400" dirty="0" smtClean="0">
                <a:latin typeface="+mn-ea"/>
              </a:rPr>
              <a:t>代理人問題</a:t>
            </a:r>
            <a:r>
              <a:rPr lang="zh-TW" altLang="en-US" sz="2400" dirty="0" smtClean="0">
                <a:latin typeface="+mn-ea"/>
              </a:rPr>
              <a:t>。</a:t>
            </a:r>
            <a:endParaRPr lang="zh-TW" alt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 bwMode="auto">
        <a:solidFill>
          <a:srgbClr val="FFFF66"/>
        </a:solidFill>
        <a:ln w="31750">
          <a:solidFill>
            <a:srgbClr val="660066"/>
          </a:solidFill>
          <a:prstDash val="sysDot"/>
          <a:miter lim="800000"/>
          <a:headEnd/>
          <a:tailEnd/>
        </a:ln>
        <a:effectLst/>
      </a:spPr>
      <a:bodyPr wrap="none" anchor="ctr"/>
      <a:lstStyle>
        <a:defPPr algn="ctr">
          <a:defRPr sz="3600" b="1">
            <a:solidFill>
              <a:srgbClr val="F31403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HCS-What is Economics-2018-0307</Template>
  <TotalTime>1178</TotalTime>
  <Words>1092</Words>
  <Application>Microsoft Office PowerPoint</Application>
  <PresentationFormat>如螢幕大小 (4:3)</PresentationFormat>
  <Paragraphs>179</Paragraphs>
  <Slides>20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20</vt:i4>
      </vt:variant>
    </vt:vector>
  </HeadingPairs>
  <TitlesOfParts>
    <vt:vector size="22" baseType="lpstr">
      <vt:lpstr>壁窗</vt:lpstr>
      <vt:lpstr>自訂設計</vt:lpstr>
      <vt:lpstr>(自由主義)經濟學的 假設前提與應用適用</vt:lpstr>
      <vt:lpstr>前言</vt:lpstr>
      <vt:lpstr>內容</vt:lpstr>
      <vt:lpstr>1.  economics per se</vt:lpstr>
      <vt:lpstr>1-1  經濟學研究的徬徨</vt:lpstr>
      <vt:lpstr>1-2  一些經濟學家的自負</vt:lpstr>
      <vt:lpstr>1-3  對於個人的假設  </vt:lpstr>
      <vt:lpstr>1-4  經濟學的理想</vt:lpstr>
      <vt:lpstr>1-5  約束條件下的經濟學問題</vt:lpstr>
      <vt:lpstr>1-6  突破約束條件的經濟學問題</vt:lpstr>
      <vt:lpstr>2.　Praxeology</vt:lpstr>
      <vt:lpstr>2-1  經濟學的模式：個人行為</vt:lpstr>
      <vt:lpstr>  2-2  經濟學的模式：一般性環境</vt:lpstr>
      <vt:lpstr>2-3　例：重農學派的分析模型</vt:lpstr>
      <vt:lpstr>2-4  美國矽谷的故事</vt:lpstr>
      <vt:lpstr>2-5  反省台灣 </vt:lpstr>
      <vt:lpstr>2-6  改革開放之前的中國</vt:lpstr>
      <vt:lpstr>2-7  改革開放後的中國</vt:lpstr>
      <vt:lpstr>2-8  成就與難題</vt:lpstr>
      <vt:lpstr>2-9  如何克服？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cs1101</dc:creator>
  <cp:lastModifiedBy>Chunsin Hwang</cp:lastModifiedBy>
  <cp:revision>128</cp:revision>
  <dcterms:created xsi:type="dcterms:W3CDTF">2018-03-18T03:22:50Z</dcterms:created>
  <dcterms:modified xsi:type="dcterms:W3CDTF">2018-03-29T06:18:05Z</dcterms:modified>
</cp:coreProperties>
</file>