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314" r:id="rId2"/>
    <p:sldId id="388" r:id="rId3"/>
    <p:sldId id="389" r:id="rId4"/>
    <p:sldId id="390" r:id="rId5"/>
    <p:sldId id="367" r:id="rId6"/>
    <p:sldId id="368" r:id="rId7"/>
    <p:sldId id="369" r:id="rId8"/>
    <p:sldId id="371" r:id="rId9"/>
    <p:sldId id="373" r:id="rId10"/>
    <p:sldId id="374" r:id="rId11"/>
    <p:sldId id="375" r:id="rId12"/>
    <p:sldId id="372" r:id="rId13"/>
    <p:sldId id="381" r:id="rId14"/>
    <p:sldId id="391" r:id="rId15"/>
    <p:sldId id="382" r:id="rId16"/>
    <p:sldId id="376" r:id="rId17"/>
    <p:sldId id="377" r:id="rId18"/>
    <p:sldId id="378" r:id="rId19"/>
    <p:sldId id="379" r:id="rId20"/>
    <p:sldId id="380" r:id="rId21"/>
    <p:sldId id="392" r:id="rId22"/>
    <p:sldId id="383" r:id="rId23"/>
    <p:sldId id="384" r:id="rId24"/>
    <p:sldId id="385" r:id="rId25"/>
    <p:sldId id="386" r:id="rId26"/>
    <p:sldId id="404" r:id="rId27"/>
    <p:sldId id="393" r:id="rId28"/>
    <p:sldId id="401" r:id="rId29"/>
    <p:sldId id="406" r:id="rId30"/>
    <p:sldId id="405" r:id="rId31"/>
    <p:sldId id="402" r:id="rId32"/>
    <p:sldId id="397" r:id="rId33"/>
    <p:sldId id="408" r:id="rId34"/>
    <p:sldId id="407" r:id="rId35"/>
    <p:sldId id="409" r:id="rId36"/>
    <p:sldId id="396" r:id="rId37"/>
    <p:sldId id="410" r:id="rId38"/>
    <p:sldId id="411" r:id="rId39"/>
    <p:sldId id="412" r:id="rId40"/>
    <p:sldId id="413" r:id="rId41"/>
    <p:sldId id="414" r:id="rId42"/>
    <p:sldId id="415" r:id="rId43"/>
    <p:sldId id="394" r:id="rId44"/>
    <p:sldId id="420" r:id="rId45"/>
    <p:sldId id="416" r:id="rId46"/>
    <p:sldId id="422" r:id="rId47"/>
    <p:sldId id="362" r:id="rId48"/>
    <p:sldId id="313" r:id="rId4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CCFF99"/>
    <a:srgbClr val="6C10A4"/>
    <a:srgbClr val="6699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6" autoAdjust="0"/>
    <p:restoredTop sz="94660"/>
  </p:normalViewPr>
  <p:slideViewPr>
    <p:cSldViewPr>
      <p:cViewPr varScale="1">
        <p:scale>
          <a:sx n="71" d="100"/>
          <a:sy n="71" d="100"/>
        </p:scale>
        <p:origin x="-485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7B074-0016-4EC6-B90D-25D7FCC27B69}" type="datetimeFigureOut">
              <a:rPr lang="zh-TW" altLang="en-US" smtClean="0"/>
              <a:pPr/>
              <a:t>2015/3/3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C4A62-0709-4642-AADD-1C39E0946A8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CD1680D-2EAE-47AB-9917-EC497C6390D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>
        <p:tmplLst>
          <p:tmpl lvl="1">
            <p:tnLst>
              <p:par>
                <p:cTn presetID="37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07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07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900" decel="100000" fill="hold"/>
                        <p:tgtEl>
                          <p:spTgt spid="307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900"/>
                          </p:stCondLst>
                        </p:cTn>
                        <p:tgtEl>
                          <p:spTgt spid="307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6CFFA-262C-4B31-9E6A-5A4D77D4351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9D167-4993-4110-91CD-1F6A1EF7571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4DE56-175F-44F2-BA51-F3EAA2663B8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A9B7A-F5EA-44D8-88D0-31A013A5BFA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4F3B9-9EFE-4554-A2C6-CA9620D511D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4F9CF-847A-49FF-A1CF-1E55A488A56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0CCD7-F1BB-4732-BF51-C64518AB81C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22D61-0996-4507-94E6-40CB5570B93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4AEF8-0B65-47F3-B65C-8E0D3709B5E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A4C5F-B5E4-42CA-98A8-60F864A0B11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8000">
              <a:srgbClr val="00B050">
                <a:alpha val="39000"/>
              </a:srgbClr>
            </a:gs>
            <a:gs pos="19000">
              <a:srgbClr val="85C2FF">
                <a:alpha val="52000"/>
              </a:srgbClr>
            </a:gs>
            <a:gs pos="37000">
              <a:srgbClr val="C4D6EB">
                <a:alpha val="0"/>
              </a:srgbClr>
            </a:gs>
            <a:gs pos="100000">
              <a:srgbClr val="FFEBFA"/>
            </a:gs>
          </a:gsLst>
          <a:lin ang="6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96F48F-EC25-461D-97CC-72780F39CDC7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0" y="5921375"/>
            <a:ext cx="1081088" cy="936625"/>
          </a:xfrm>
          <a:prstGeom prst="irregularSeal1">
            <a:avLst/>
          </a:prstGeom>
          <a:solidFill>
            <a:srgbClr val="FF0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 rot="1977869">
            <a:off x="2627313" y="6021388"/>
            <a:ext cx="360362" cy="649287"/>
            <a:chOff x="249" y="3158"/>
            <a:chExt cx="272" cy="545"/>
          </a:xfrm>
        </p:grpSpPr>
        <p:sp>
          <p:nvSpPr>
            <p:cNvPr id="1033" name="AutoShape 9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" name="Arc 10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35" name="Group 11"/>
          <p:cNvGrpSpPr>
            <a:grpSpLocks/>
          </p:cNvGrpSpPr>
          <p:nvPr/>
        </p:nvGrpSpPr>
        <p:grpSpPr bwMode="auto">
          <a:xfrm rot="4581049">
            <a:off x="6192838" y="6129338"/>
            <a:ext cx="215900" cy="431800"/>
            <a:chOff x="249" y="3158"/>
            <a:chExt cx="272" cy="545"/>
          </a:xfrm>
        </p:grpSpPr>
        <p:sp>
          <p:nvSpPr>
            <p:cNvPr id="1036" name="AutoShape 12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FF">
                <a:alpha val="8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7" name="Arc 13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38" name="Group 14"/>
          <p:cNvGrpSpPr>
            <a:grpSpLocks/>
          </p:cNvGrpSpPr>
          <p:nvPr/>
        </p:nvGrpSpPr>
        <p:grpSpPr bwMode="auto">
          <a:xfrm rot="-1040435">
            <a:off x="395288" y="5876925"/>
            <a:ext cx="215900" cy="431800"/>
            <a:chOff x="249" y="3158"/>
            <a:chExt cx="272" cy="545"/>
          </a:xfrm>
        </p:grpSpPr>
        <p:sp>
          <p:nvSpPr>
            <p:cNvPr id="1039" name="AutoShape 15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0" name="Arc 16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41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2124075" y="6381750"/>
            <a:ext cx="187325" cy="18573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42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6732588" y="6165850"/>
            <a:ext cx="215900" cy="2143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43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3635375" y="6092825"/>
            <a:ext cx="317500" cy="314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grpSp>
        <p:nvGrpSpPr>
          <p:cNvPr id="1045" name="Group 21"/>
          <p:cNvGrpSpPr>
            <a:grpSpLocks/>
          </p:cNvGrpSpPr>
          <p:nvPr/>
        </p:nvGrpSpPr>
        <p:grpSpPr bwMode="auto">
          <a:xfrm rot="-5053720">
            <a:off x="1620044" y="6165056"/>
            <a:ext cx="217488" cy="504825"/>
            <a:chOff x="249" y="3158"/>
            <a:chExt cx="272" cy="545"/>
          </a:xfrm>
        </p:grpSpPr>
        <p:sp>
          <p:nvSpPr>
            <p:cNvPr id="1046" name="AutoShape 22"/>
            <p:cNvSpPr>
              <a:spLocks noChangeArrowheads="1"/>
            </p:cNvSpPr>
            <p:nvPr userDrawn="1"/>
          </p:nvSpPr>
          <p:spPr bwMode="auto">
            <a:xfrm>
              <a:off x="249" y="3203"/>
              <a:ext cx="272" cy="500"/>
            </a:xfrm>
            <a:prstGeom prst="flowChartMagneticDisk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7" name="Arc 23"/>
            <p:cNvSpPr>
              <a:spLocks/>
            </p:cNvSpPr>
            <p:nvPr userDrawn="1"/>
          </p:nvSpPr>
          <p:spPr bwMode="auto">
            <a:xfrm>
              <a:off x="295" y="3158"/>
              <a:ext cx="90" cy="13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048" name="AutoShape 24"/>
          <p:cNvSpPr>
            <a:spLocks noChangeArrowheads="1"/>
          </p:cNvSpPr>
          <p:nvPr/>
        </p:nvSpPr>
        <p:spPr bwMode="auto">
          <a:xfrm>
            <a:off x="3203575" y="6308725"/>
            <a:ext cx="144463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9" name="AutoShape 25"/>
          <p:cNvSpPr>
            <a:spLocks noChangeArrowheads="1"/>
          </p:cNvSpPr>
          <p:nvPr/>
        </p:nvSpPr>
        <p:spPr bwMode="auto">
          <a:xfrm>
            <a:off x="1258888" y="5732463"/>
            <a:ext cx="144462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0" name="AutoShape 26"/>
          <p:cNvSpPr>
            <a:spLocks noChangeArrowheads="1"/>
          </p:cNvSpPr>
          <p:nvPr/>
        </p:nvSpPr>
        <p:spPr bwMode="auto">
          <a:xfrm>
            <a:off x="6443663" y="6524625"/>
            <a:ext cx="144462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1" name="AutoShape 27"/>
          <p:cNvSpPr>
            <a:spLocks noChangeArrowheads="1"/>
          </p:cNvSpPr>
          <p:nvPr/>
        </p:nvSpPr>
        <p:spPr bwMode="auto">
          <a:xfrm>
            <a:off x="106363" y="5876925"/>
            <a:ext cx="144462" cy="144463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2" name="Arc 28"/>
          <p:cNvSpPr>
            <a:spLocks/>
          </p:cNvSpPr>
          <p:nvPr/>
        </p:nvSpPr>
        <p:spPr bwMode="auto">
          <a:xfrm rot="14490850" flipV="1">
            <a:off x="-186532" y="5379244"/>
            <a:ext cx="803275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8513"/>
              <a:gd name="T1" fmla="*/ 0 h 21600"/>
              <a:gd name="T2" fmla="*/ 18513 w 18513"/>
              <a:gd name="T3" fmla="*/ 10472 h 21600"/>
              <a:gd name="T4" fmla="*/ 0 w 1851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13" h="21600" fill="none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</a:path>
              <a:path w="18513" h="21600" stroke="0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3" name="AutoShape 29"/>
          <p:cNvSpPr>
            <a:spLocks noChangeArrowheads="1"/>
          </p:cNvSpPr>
          <p:nvPr/>
        </p:nvSpPr>
        <p:spPr bwMode="auto">
          <a:xfrm>
            <a:off x="2843213" y="6713538"/>
            <a:ext cx="144462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4" name="Arc 30"/>
          <p:cNvSpPr>
            <a:spLocks/>
          </p:cNvSpPr>
          <p:nvPr/>
        </p:nvSpPr>
        <p:spPr bwMode="auto">
          <a:xfrm rot="19538892" flipV="1">
            <a:off x="6659563" y="5661025"/>
            <a:ext cx="574675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3261"/>
              <a:gd name="T1" fmla="*/ 0 h 21600"/>
              <a:gd name="T2" fmla="*/ 13261 w 13261"/>
              <a:gd name="T3" fmla="*/ 4550 h 21600"/>
              <a:gd name="T4" fmla="*/ 0 w 1326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261" h="21600" fill="none" extrusionOk="0">
                <a:moveTo>
                  <a:pt x="-1" y="0"/>
                </a:moveTo>
                <a:cubicBezTo>
                  <a:pt x="4803" y="0"/>
                  <a:pt x="9469" y="1601"/>
                  <a:pt x="13261" y="4549"/>
                </a:cubicBezTo>
              </a:path>
              <a:path w="13261" h="21600" stroke="0" extrusionOk="0">
                <a:moveTo>
                  <a:pt x="-1" y="0"/>
                </a:moveTo>
                <a:cubicBezTo>
                  <a:pt x="4803" y="0"/>
                  <a:pt x="9469" y="1601"/>
                  <a:pt x="13261" y="454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5" name="Arc 31"/>
          <p:cNvSpPr>
            <a:spLocks/>
          </p:cNvSpPr>
          <p:nvPr/>
        </p:nvSpPr>
        <p:spPr bwMode="auto">
          <a:xfrm rot="12781699" flipV="1">
            <a:off x="412750" y="6454775"/>
            <a:ext cx="414338" cy="9350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9531"/>
              <a:gd name="T1" fmla="*/ 0 h 21600"/>
              <a:gd name="T2" fmla="*/ 9531 w 9531"/>
              <a:gd name="T3" fmla="*/ 2216 h 21600"/>
              <a:gd name="T4" fmla="*/ 0 w 953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531" h="21600" fill="none" extrusionOk="0">
                <a:moveTo>
                  <a:pt x="-1" y="0"/>
                </a:moveTo>
                <a:cubicBezTo>
                  <a:pt x="3304" y="0"/>
                  <a:pt x="6565" y="758"/>
                  <a:pt x="9530" y="2216"/>
                </a:cubicBezTo>
              </a:path>
              <a:path w="9531" h="21600" stroke="0" extrusionOk="0">
                <a:moveTo>
                  <a:pt x="-1" y="0"/>
                </a:moveTo>
                <a:cubicBezTo>
                  <a:pt x="3304" y="0"/>
                  <a:pt x="6565" y="758"/>
                  <a:pt x="9530" y="2216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6" name="Arc 32"/>
          <p:cNvSpPr>
            <a:spLocks/>
          </p:cNvSpPr>
          <p:nvPr/>
        </p:nvSpPr>
        <p:spPr bwMode="auto">
          <a:xfrm rot="19644879" flipV="1">
            <a:off x="2071688" y="5756275"/>
            <a:ext cx="298450" cy="431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8513"/>
              <a:gd name="T1" fmla="*/ 0 h 21600"/>
              <a:gd name="T2" fmla="*/ 18513 w 18513"/>
              <a:gd name="T3" fmla="*/ 10472 h 21600"/>
              <a:gd name="T4" fmla="*/ 0 w 1851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13" h="21600" fill="none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</a:path>
              <a:path w="18513" h="21600" stroke="0" extrusionOk="0">
                <a:moveTo>
                  <a:pt x="-1" y="0"/>
                </a:moveTo>
                <a:cubicBezTo>
                  <a:pt x="7581" y="0"/>
                  <a:pt x="14607" y="3974"/>
                  <a:pt x="18512" y="1047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7" name="Cloud"/>
          <p:cNvSpPr>
            <a:spLocks noChangeAspect="1" noEditPoints="1" noChangeArrowheads="1"/>
          </p:cNvSpPr>
          <p:nvPr/>
        </p:nvSpPr>
        <p:spPr bwMode="auto">
          <a:xfrm rot="1538053" flipH="1">
            <a:off x="1116013" y="6165850"/>
            <a:ext cx="215900" cy="2143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1058" name="AutoShape 34"/>
          <p:cNvSpPr>
            <a:spLocks noChangeArrowheads="1"/>
          </p:cNvSpPr>
          <p:nvPr/>
        </p:nvSpPr>
        <p:spPr bwMode="auto">
          <a:xfrm>
            <a:off x="2051050" y="6237288"/>
            <a:ext cx="144463" cy="144462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59" name="AutoShape 35"/>
          <p:cNvSpPr>
            <a:spLocks noChangeArrowheads="1"/>
          </p:cNvSpPr>
          <p:nvPr/>
        </p:nvSpPr>
        <p:spPr bwMode="auto">
          <a:xfrm>
            <a:off x="3059113" y="5949950"/>
            <a:ext cx="71437" cy="71438"/>
          </a:xfrm>
          <a:prstGeom prst="flowChartDecision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0" name="AutoShape 36"/>
          <p:cNvSpPr>
            <a:spLocks noChangeArrowheads="1"/>
          </p:cNvSpPr>
          <p:nvPr/>
        </p:nvSpPr>
        <p:spPr bwMode="auto">
          <a:xfrm>
            <a:off x="179388" y="5373688"/>
            <a:ext cx="144462" cy="144462"/>
          </a:xfrm>
          <a:prstGeom prst="flowChartDecision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1" name="AutoShape 37"/>
          <p:cNvSpPr>
            <a:spLocks noChangeArrowheads="1"/>
          </p:cNvSpPr>
          <p:nvPr/>
        </p:nvSpPr>
        <p:spPr bwMode="auto">
          <a:xfrm>
            <a:off x="1835150" y="6381750"/>
            <a:ext cx="144463" cy="144463"/>
          </a:xfrm>
          <a:prstGeom prst="flowChartDecision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2" name="AutoShape 38"/>
          <p:cNvSpPr>
            <a:spLocks noChangeArrowheads="1"/>
          </p:cNvSpPr>
          <p:nvPr/>
        </p:nvSpPr>
        <p:spPr bwMode="auto">
          <a:xfrm>
            <a:off x="3203575" y="6453188"/>
            <a:ext cx="71438" cy="71437"/>
          </a:xfrm>
          <a:prstGeom prst="flowChartDecision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" tmFilter="0, 0; .2, .5; .8, .5; 1, 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" autoRev="1" fill="hold"/>
                                        <p:tgtEl>
                                          <p:spTgt spid="10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" tmFilter="0, 0; .2, .5; .8, .5; 1, 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150" autoRev="1" fill="hold"/>
                                        <p:tgtEl>
                                          <p:spTgt spid="10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300" tmFilter="0, 0; .2, .5; .8, .5; 1, 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50" autoRev="1" fill="hold"/>
                                        <p:tgtEl>
                                          <p:spTgt spid="10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"/>
                            </p:stCondLst>
                            <p:childTnLst>
                              <p:par>
                                <p:cTn id="1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300" tmFilter="0, 0; .2, .5; .8, .5; 1, 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150" autoRev="1" fill="hold"/>
                                        <p:tgtEl>
                                          <p:spTgt spid="10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300" tmFilter="0, 0; .2, .5; .8, .5; 1, 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150" autoRev="1" fill="hold"/>
                                        <p:tgtEl>
                                          <p:spTgt spid="10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300" tmFilter="0, 0; .2, .5; .8, .5; 1, 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50" autoRev="1" fill="hold"/>
                                        <p:tgtEl>
                                          <p:spTgt spid="1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"/>
                            </p:stCondLst>
                            <p:childTnLst>
                              <p:par>
                                <p:cTn id="2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300" tmFilter="0, 0; .2, .5; .8, .5; 1, 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150" autoRev="1" fill="hold"/>
                                        <p:tgtEl>
                                          <p:spTgt spid="10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"/>
                            </p:stCondLst>
                            <p:childTnLst>
                              <p:par>
                                <p:cTn id="3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300" tmFilter="0, 0; .2, .5; .8, .5; 1, 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50" autoRev="1" fill="hold"/>
                                        <p:tgtEl>
                                          <p:spTgt spid="10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300" tmFilter="0, 0; .2, .5; .8, .5; 1, 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150" autoRev="1" fill="hold"/>
                                        <p:tgtEl>
                                          <p:spTgt spid="10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" grpId="0" animBg="1"/>
      <p:bldP spid="1041" grpId="0" animBg="1"/>
      <p:bldP spid="1042" grpId="0" animBg="1"/>
      <p:bldP spid="1043" grpId="0" animBg="1"/>
      <p:bldP spid="1048" grpId="0" animBg="1"/>
      <p:bldP spid="1049" grpId="0" animBg="1"/>
      <p:bldP spid="1050" grpId="0" animBg="1"/>
      <p:bldP spid="1053" grpId="0" animBg="1"/>
      <p:bldP spid="1058" grpId="0" animBg="1"/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rgbClr val="6699FF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rgbClr val="6699FF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mailto:cshwang@mx.nthu.edu.tw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980728"/>
            <a:ext cx="7920880" cy="2160240"/>
          </a:xfrm>
        </p:spPr>
        <p:txBody>
          <a:bodyPr/>
          <a:lstStyle/>
          <a:p>
            <a:pPr lvl="1"/>
            <a:r>
              <a:rPr lang="zh-TW" altLang="zh-TW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標楷體" pitchFamily="65" charset="-120"/>
                <a:ea typeface="標楷體" pitchFamily="65" charset="-120"/>
              </a:rPr>
              <a:t>創造力與人性的經濟學傳承</a:t>
            </a:r>
            <a:r>
              <a:rPr lang="zh-TW" alt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標楷體" pitchFamily="65" charset="-120"/>
                <a:ea typeface="標楷體" pitchFamily="65" charset="-120"/>
              </a:rPr>
              <a:t>（三）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政府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應有與不應有的角色</a:t>
            </a:r>
            <a:endParaRPr lang="zh-TW" altLang="zh-TW" sz="48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3645024"/>
            <a:ext cx="6696744" cy="2016224"/>
          </a:xfrm>
        </p:spPr>
        <p:txBody>
          <a:bodyPr/>
          <a:lstStyle/>
          <a:p>
            <a:r>
              <a:rPr lang="zh-TW" altLang="zh-TW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黃春興</a:t>
            </a:r>
            <a:r>
              <a:rPr lang="zh-TW" altLang="en-US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清華大學 經濟學系</a:t>
            </a:r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2015/03/07 </a:t>
            </a:r>
            <a:r>
              <a:rPr lang="zh-TW" altLang="en-US" sz="2400" b="1" dirty="0" smtClean="0">
                <a:solidFill>
                  <a:schemeClr val="accent5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於 談判管理學會</a:t>
            </a:r>
            <a:endParaRPr lang="en-US" altLang="zh-TW" sz="2400" b="1" dirty="0" smtClean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zh-TW" sz="2400" b="1" dirty="0">
              <a:solidFill>
                <a:schemeClr val="accent5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CD1680D-2EAE-47AB-9917-EC497C6390DE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01-6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社區治理的能力有限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68760"/>
            <a:ext cx="7834064" cy="4381947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en-US" altLang="zh-TW" sz="2800" dirty="0" smtClean="0"/>
              <a:t>M. Olson</a:t>
            </a:r>
            <a:r>
              <a:rPr lang="zh-TW" altLang="en-US" sz="2800" dirty="0" smtClean="0"/>
              <a:t>問題：</a:t>
            </a:r>
            <a:endParaRPr lang="en-US" altLang="zh-TW" sz="2800" dirty="0" smtClean="0"/>
          </a:p>
          <a:p>
            <a:pPr marL="354013" indent="1588">
              <a:buNone/>
            </a:pPr>
            <a:r>
              <a:rPr lang="zh-TW" altLang="en-US" sz="2400" dirty="0" smtClean="0"/>
              <a:t>公共財提供的搭便車問題，會隨著會員人數的增加而快速惡化。（囚犯困境）</a:t>
            </a:r>
            <a:endParaRPr lang="en-US" altLang="zh-TW" sz="2400" dirty="0" smtClean="0"/>
          </a:p>
          <a:p>
            <a:pPr>
              <a:buNone/>
            </a:pPr>
            <a:endParaRPr lang="en-US" altLang="zh-TW" sz="2400" dirty="0" smtClean="0"/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逐漸仰賴政府的管制權力：</a:t>
            </a:r>
            <a:endParaRPr lang="en-US" altLang="zh-TW" sz="2800" dirty="0" smtClean="0"/>
          </a:p>
          <a:p>
            <a:pPr indent="12700">
              <a:buNone/>
            </a:pPr>
            <a:r>
              <a:rPr lang="en-US" altLang="zh-TW" sz="2400" dirty="0" smtClean="0"/>
              <a:t>E. </a:t>
            </a:r>
            <a:r>
              <a:rPr lang="en-US" altLang="zh-TW" sz="2400" dirty="0" err="1" smtClean="0"/>
              <a:t>Ostrom</a:t>
            </a:r>
            <a:r>
              <a:rPr lang="en-US" altLang="zh-TW" sz="2400" dirty="0" smtClean="0"/>
              <a:t> </a:t>
            </a:r>
            <a:r>
              <a:rPr lang="zh-TW" altLang="en-US" sz="2400" dirty="0" smtClean="0"/>
              <a:t>晚年，其學派將空氣、環境、生態、科學（社群）成就、文化等全併入</a:t>
            </a:r>
            <a:r>
              <a:rPr lang="en-US" altLang="zh-TW" sz="2400" dirty="0" smtClean="0"/>
              <a:t>CPR</a:t>
            </a:r>
            <a:r>
              <a:rPr lang="zh-TW" altLang="en-US" sz="2400" dirty="0" smtClean="0"/>
              <a:t>論述，然後發現全憑社區治理無法克服</a:t>
            </a:r>
            <a:r>
              <a:rPr lang="en-US" altLang="zh-TW" sz="2400" dirty="0" smtClean="0"/>
              <a:t>M. Olson</a:t>
            </a:r>
            <a:r>
              <a:rPr lang="zh-TW" altLang="en-US" sz="2400" dirty="0" smtClean="0"/>
              <a:t>問題。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01-7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新古典學派的效率論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340768"/>
            <a:ext cx="7859216" cy="4785395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福利經濟學第一定理（</a:t>
            </a:r>
            <a:r>
              <a:rPr lang="en-US" altLang="zh-TW" sz="2800" dirty="0" smtClean="0"/>
              <a:t>Arrow-</a:t>
            </a:r>
            <a:r>
              <a:rPr lang="en-US" altLang="zh-TW" sz="2800" dirty="0" err="1" smtClean="0"/>
              <a:t>Debeu</a:t>
            </a:r>
            <a:r>
              <a:rPr lang="zh-TW" altLang="en-US" sz="2800" dirty="0" smtClean="0"/>
              <a:t>定理）：當公共財、外部性、壟斷都不存在時，市場機制可以實現經濟效率。</a:t>
            </a:r>
            <a:endParaRPr lang="en-US" altLang="zh-TW" sz="2800" dirty="0" smtClean="0"/>
          </a:p>
          <a:p>
            <a:pPr indent="12700">
              <a:buNone/>
            </a:pPr>
            <a:endParaRPr lang="en-US" altLang="zh-TW" sz="2400" dirty="0" smtClean="0"/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政府的職能：在市場機制無法實現經濟效率的環境下，政治權力的強制介入可以改善。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經濟效率：每個經濟單位都可以獨立自主地實現對自己最有利的經濟目標（效用或利潤）。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政府：擁有強制之政治權力的組織。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01-8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寇斯定理 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40768"/>
            <a:ext cx="8003232" cy="4569371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寇斯定理：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根據運作時之交易</a:t>
            </a:r>
            <a:r>
              <a:rPr lang="zh-TW" altLang="en-US" sz="2400" dirty="0">
                <a:solidFill>
                  <a:schemeClr val="tx1"/>
                </a:solidFill>
              </a:rPr>
              <a:t>成本的相對</a:t>
            </a:r>
            <a:r>
              <a:rPr lang="zh-TW" altLang="en-US" sz="2400" dirty="0" smtClean="0">
                <a:solidFill>
                  <a:schemeClr val="tx1"/>
                </a:solidFill>
              </a:rPr>
              <a:t>大小，去決定機制的選擇</a:t>
            </a:r>
            <a:r>
              <a:rPr lang="zh-TW" altLang="en-US" sz="2400" dirty="0" smtClean="0">
                <a:solidFill>
                  <a:schemeClr val="tx1"/>
                </a:solidFill>
              </a:rPr>
              <a:t>。這</a:t>
            </a:r>
            <a:r>
              <a:rPr lang="zh-TW" altLang="en-US" sz="2400" dirty="0" smtClean="0">
                <a:solidFill>
                  <a:schemeClr val="tx1"/>
                </a:solidFill>
              </a:rPr>
              <a:t>時，寇斯是不折不扣的新古典學派之效率論。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權利的使用應以容易轉移為原則，而最低交易成本之權利轉移機制是市場機制</a:t>
            </a:r>
            <a:r>
              <a:rPr lang="zh-TW" altLang="en-US" sz="2400" dirty="0" smtClean="0">
                <a:solidFill>
                  <a:schemeClr val="tx1"/>
                </a:solidFill>
              </a:rPr>
              <a:t>。這</a:t>
            </a:r>
            <a:r>
              <a:rPr lang="zh-TW" altLang="en-US" sz="2400" dirty="0" smtClean="0">
                <a:solidFill>
                  <a:schemeClr val="tx1"/>
                </a:solidFill>
              </a:rPr>
              <a:t>時，寇斯又是不折不扣的市場論者。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12</a:t>
            </a:fld>
            <a:endParaRPr lang="en-US" altLang="zh-TW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01-9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為何只強調效率？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268760"/>
            <a:ext cx="7715200" cy="485740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以腳投票：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亞當史密斯時，雖然已有國家主權概念，但人民仍能自由遷徙（移民），可以選擇經濟效率高的地區居住，不受政治權力的約束力。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政府競爭：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人民的遷徙自由，促成各國政府在經濟效率上的競爭。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市場競爭：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各國政府的經濟競爭，有助於市場競爭。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02. </a:t>
            </a:r>
            <a:r>
              <a:rPr lang="en-US" altLang="zh-TW" b="1" dirty="0" smtClean="0">
                <a:solidFill>
                  <a:srgbClr val="FF0000"/>
                </a:solidFill>
              </a:rPr>
              <a:t> </a:t>
            </a:r>
            <a:r>
              <a:rPr lang="zh-TW" altLang="en-US" b="1" dirty="0" smtClean="0">
                <a:ea typeface="標楷體" pitchFamily="65" charset="-120"/>
              </a:rPr>
              <a:t>政府失靈 </a:t>
            </a:r>
            <a:endParaRPr lang="zh-TW" altLang="en-US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3059832" y="2636912"/>
            <a:ext cx="4608512" cy="2644346"/>
          </a:xfrm>
        </p:spPr>
        <p:txBody>
          <a:bodyPr/>
          <a:lstStyle/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市場失靈是一個假議題</a:t>
            </a:r>
            <a:r>
              <a:rPr lang="zh-TW" altLang="en-US" sz="2800" dirty="0" smtClean="0">
                <a:ea typeface="標楷體" pitchFamily="65" charset="-120"/>
              </a:rPr>
              <a:t>，</a:t>
            </a:r>
            <a:endParaRPr lang="en-US" altLang="zh-TW" sz="2800" dirty="0" smtClean="0">
              <a:ea typeface="標楷體" pitchFamily="65" charset="-120"/>
            </a:endParaRPr>
          </a:p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真正</a:t>
            </a:r>
            <a:r>
              <a:rPr lang="zh-TW" altLang="en-US" sz="2800" dirty="0" smtClean="0">
                <a:ea typeface="標楷體" pitchFamily="65" charset="-120"/>
              </a:rPr>
              <a:t>的問題是政府失靈。</a:t>
            </a:r>
            <a:endParaRPr lang="en-US" altLang="zh-TW" dirty="0" smtClean="0"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14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02-1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遷徙自由喪失之後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268760"/>
            <a:ext cx="7725544" cy="488600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一般百姓失去遷徙自由後，受困於政治權力的壓制，只能逆來順受，直到爆發革命。</a:t>
            </a:r>
            <a:endParaRPr lang="en-US" altLang="zh-TW" sz="2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當代只剩精英與富豪能自由移民。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政府為避免革命，而包辦原先期待於市場的全部：經濟成長、就業保障、物價穩定、財富平均。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3175" lvl="1" indent="17463"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 政府不斷擴權：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在私有產權未確立的國家，政府以詳盡的計畫和控制替代市場機制。（法國大革命）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在私有產權早已確立的國家，議會以擴大政府支出去侵蝕私有產權。（英國費邊社）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15</a:t>
            </a:fld>
            <a:endParaRPr lang="en-US" altLang="zh-TW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02-2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市場失靈論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340768"/>
            <a:ext cx="7941568" cy="459797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市場失靈論 </a:t>
            </a:r>
            <a:r>
              <a:rPr lang="en-US" altLang="zh-TW" sz="2800" dirty="0" smtClean="0"/>
              <a:t>1.0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公共財、負的外部性、壟斷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市場失靈論 </a:t>
            </a:r>
            <a:r>
              <a:rPr lang="en-US" altLang="zh-TW" sz="2800" dirty="0" smtClean="0"/>
              <a:t>2.0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正的外部性、市場稠密性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資訊不對稱、資訊安全性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貧富差距、社會安定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市場失靈論 </a:t>
            </a:r>
            <a:r>
              <a:rPr lang="en-US" altLang="zh-TW" sz="2800" dirty="0" smtClean="0"/>
              <a:t>3.0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利他行為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有限的經濟理性 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16</a:t>
            </a:fld>
            <a:endParaRPr lang="en-US" altLang="zh-TW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02-3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政府失靈論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124744"/>
            <a:ext cx="7715200" cy="5001419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自由主義對市場失靈論的反駁：</a:t>
            </a:r>
            <a:endParaRPr lang="en-US" altLang="zh-TW" sz="2800" dirty="0" smtClean="0"/>
          </a:p>
          <a:p>
            <a:pPr indent="12700">
              <a:buFont typeface="+mj-lt"/>
              <a:buAutoNum type="arabicPeriod"/>
            </a:pPr>
            <a:r>
              <a:rPr lang="zh-TW" altLang="en-US" sz="2400" dirty="0" smtClean="0"/>
              <a:t> 人類社會不斷在發展，市場機制隨其而發展。</a:t>
            </a:r>
            <a:endParaRPr lang="en-US" altLang="zh-TW" sz="2400" dirty="0" smtClean="0"/>
          </a:p>
          <a:p>
            <a:pPr indent="12700">
              <a:buFont typeface="+mj-lt"/>
              <a:buAutoNum type="arabicPeriod"/>
            </a:pPr>
            <a:r>
              <a:rPr lang="zh-TW" altLang="en-US" sz="2400" dirty="0" smtClean="0"/>
              <a:t> 市場機制的能力在於創造，而非預設的完美能力。</a:t>
            </a:r>
            <a:endParaRPr lang="en-US" altLang="zh-TW" sz="2400" dirty="0" smtClean="0"/>
          </a:p>
          <a:p>
            <a:pPr indent="12700">
              <a:buNone/>
            </a:pPr>
            <a:endParaRPr lang="en-US" altLang="zh-TW" sz="2400" dirty="0" smtClean="0"/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反駁市場失靈論</a:t>
            </a:r>
            <a:r>
              <a:rPr lang="en-US" altLang="zh-TW" sz="2800" dirty="0" smtClean="0"/>
              <a:t>1.0</a:t>
            </a:r>
            <a:r>
              <a:rPr lang="zh-TW" altLang="en-US" sz="2800" dirty="0" smtClean="0"/>
              <a:t>：政府失靈更為嚴重</a:t>
            </a: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公共財：集體決策的困難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負的外部性：</a:t>
            </a:r>
            <a:r>
              <a:rPr lang="en-US" altLang="zh-TW" sz="2400" dirty="0" err="1" smtClean="0">
                <a:solidFill>
                  <a:schemeClr val="tx1"/>
                </a:solidFill>
              </a:rPr>
              <a:t>Pigovian</a:t>
            </a:r>
            <a:r>
              <a:rPr lang="en-US" altLang="zh-TW" sz="2400" dirty="0" smtClean="0">
                <a:solidFill>
                  <a:schemeClr val="tx1"/>
                </a:solidFill>
              </a:rPr>
              <a:t> Tax</a:t>
            </a:r>
            <a:r>
              <a:rPr lang="zh-TW" altLang="en-US" sz="2400" dirty="0" smtClean="0">
                <a:solidFill>
                  <a:schemeClr val="tx1"/>
                </a:solidFill>
              </a:rPr>
              <a:t>的無謂損失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壟斷：管制下的境租行為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None/>
            </a:pPr>
            <a:endParaRPr lang="en-US" altLang="zh-TW" sz="2400" dirty="0" smtClean="0">
              <a:solidFill>
                <a:schemeClr val="tx1"/>
              </a:solidFill>
            </a:endParaRPr>
          </a:p>
          <a:p>
            <a:pPr marL="452438" indent="-452438">
              <a:buFont typeface="Wingdings" pitchFamily="2" charset="2"/>
              <a:buChar char="l"/>
            </a:pPr>
            <a:r>
              <a:rPr lang="zh-TW" altLang="en-US" sz="2800" dirty="0" smtClean="0"/>
              <a:t>對</a:t>
            </a:r>
            <a:r>
              <a:rPr lang="en-US" altLang="zh-TW" sz="2800" dirty="0" smtClean="0"/>
              <a:t>2.0</a:t>
            </a:r>
            <a:r>
              <a:rPr lang="zh-TW" altLang="en-US" sz="2800" dirty="0" smtClean="0"/>
              <a:t>與</a:t>
            </a:r>
            <a:r>
              <a:rPr lang="en-US" altLang="zh-TW" sz="2800" dirty="0" smtClean="0"/>
              <a:t>3.0</a:t>
            </a:r>
            <a:r>
              <a:rPr lang="zh-TW" altLang="en-US" sz="2800" dirty="0" smtClean="0"/>
              <a:t>版的反駁：（時間有限）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17</a:t>
            </a:fld>
            <a:endParaRPr lang="en-US" altLang="zh-TW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02-4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政府失靈的必然性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96752"/>
            <a:ext cx="7859216" cy="492941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有限的政策無法滿足多元社會的多樣化需要。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公務人員對於穩定工作的自我選擇，自然缺欠創新與主動。制度上也不允許有效的誘因機制，無法真正做到顧客導向。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強制權力本身即是一項未嚴格定義的產權，自然會誘發競租行為和相隨之貪腐現象。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18</a:t>
            </a:fld>
            <a:endParaRPr lang="en-US" altLang="zh-TW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02-5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台灣的範例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96752"/>
            <a:ext cx="7869560" cy="4597971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失靈的婚姻市場（離婚率為指標），但除韓國統一教會的婚配制度外，很少人願意交由政府（或大家長）主導。</a:t>
            </a:r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政府失靈：</a:t>
            </a:r>
            <a:endParaRPr lang="en-US" altLang="zh-TW" sz="28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教育失靈：不良率至少三成的教育成果。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健保失靈：不斷累積的債務。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altLang="zh-TW" sz="2400" dirty="0" smtClean="0">
                <a:solidFill>
                  <a:schemeClr val="tx1"/>
                </a:solidFill>
              </a:rPr>
              <a:t>GMP</a:t>
            </a:r>
            <a:r>
              <a:rPr lang="zh-TW" altLang="en-US" sz="2400" dirty="0" smtClean="0">
                <a:solidFill>
                  <a:schemeClr val="tx1"/>
                </a:solidFill>
              </a:rPr>
              <a:t>失靈：不斷出現的食安危機。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altLang="zh-TW" sz="2400" dirty="0" smtClean="0">
                <a:solidFill>
                  <a:schemeClr val="tx1"/>
                </a:solidFill>
              </a:rPr>
              <a:t>BOT</a:t>
            </a:r>
            <a:r>
              <a:rPr lang="zh-TW" altLang="en-US" sz="2400" dirty="0" smtClean="0">
                <a:solidFill>
                  <a:schemeClr val="tx1"/>
                </a:solidFill>
              </a:rPr>
              <a:t>失靈：（學會已談甚多）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19</a:t>
            </a:fld>
            <a:endParaRPr lang="en-US" altLang="zh-TW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31640"/>
          </a:xfrm>
        </p:spPr>
        <p:txBody>
          <a:bodyPr/>
          <a:lstStyle/>
          <a:p>
            <a:r>
              <a:rPr lang="zh-TW" altLang="en-US" b="1" dirty="0" smtClean="0"/>
              <a:t>回 顧    </a:t>
            </a:r>
            <a:endParaRPr lang="zh-TW" altLang="en-US" b="1" dirty="0"/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755576" y="1412776"/>
            <a:ext cx="7920880" cy="4587992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None/>
            </a:pPr>
            <a:r>
              <a:rPr lang="zh-TW" altLang="zh-TW" b="1" dirty="0" smtClean="0">
                <a:solidFill>
                  <a:srgbClr val="FF0000"/>
                </a:solidFill>
                <a:latin typeface="Tahoma" pitchFamily="34" charset="0"/>
                <a:ea typeface="標楷體" pitchFamily="65" charset="-120"/>
                <a:cs typeface="Tahoma" pitchFamily="34" charset="0"/>
              </a:rPr>
              <a:t>創造力與人性的經濟學傳承</a:t>
            </a:r>
            <a:endParaRPr lang="en-US" altLang="zh-TW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lnSpc>
                <a:spcPct val="150000"/>
              </a:lnSpc>
              <a:buNone/>
            </a:pPr>
            <a:r>
              <a:rPr lang="en-US" altLang="zh-TW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Lecture 1 </a:t>
            </a:r>
            <a:r>
              <a:rPr lang="zh-TW" alt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  <a:ea typeface="標楷體" pitchFamily="65" charset="-120"/>
                <a:cs typeface="Tahoma" pitchFamily="34" charset="0"/>
              </a:rPr>
              <a:t>價值論：經濟學的傳承與價值理論</a:t>
            </a:r>
            <a:endParaRPr lang="en-US" altLang="zh-TW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lnSpc>
                <a:spcPct val="150000"/>
              </a:lnSpc>
              <a:buNone/>
            </a:pPr>
            <a:r>
              <a:rPr lang="en-US" altLang="zh-TW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Lecture 2 </a:t>
            </a:r>
            <a:r>
              <a:rPr lang="zh-TW" alt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  <a:ea typeface="標楷體" pitchFamily="65" charset="-120"/>
                <a:cs typeface="Tahoma" pitchFamily="34" charset="0"/>
              </a:rPr>
              <a:t>成長論：經濟成長的奧秘</a:t>
            </a:r>
            <a:endParaRPr lang="en-US" altLang="zh-TW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lnSpc>
                <a:spcPct val="150000"/>
              </a:lnSpc>
              <a:buNone/>
            </a:pPr>
            <a:r>
              <a:rPr lang="en-US" altLang="zh-TW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Lecture 3 </a:t>
            </a:r>
            <a:r>
              <a:rPr lang="zh-TW" altLang="en-US" b="1" dirty="0" smtClean="0">
                <a:solidFill>
                  <a:srgbClr val="C00000"/>
                </a:solidFill>
                <a:latin typeface="Tahoma" pitchFamily="34" charset="0"/>
                <a:ea typeface="標楷體" pitchFamily="65" charset="-120"/>
                <a:cs typeface="Tahoma" pitchFamily="34" charset="0"/>
              </a:rPr>
              <a:t>政府論：政府應有與不應有的角色</a:t>
            </a:r>
            <a:endParaRPr lang="en-US" altLang="zh-TW" b="1" dirty="0" smtClean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lnSpc>
                <a:spcPct val="150000"/>
              </a:lnSpc>
              <a:buNone/>
            </a:pPr>
            <a:r>
              <a:rPr lang="en-US" altLang="zh-TW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Lecture 4</a:t>
            </a:r>
            <a:r>
              <a:rPr lang="zh-TW" alt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  <a:ea typeface="標楷體" pitchFamily="65" charset="-120"/>
                <a:cs typeface="Tahoma" pitchFamily="34" charset="0"/>
              </a:rPr>
              <a:t> 文明論：</a:t>
            </a:r>
            <a:r>
              <a:rPr lang="en-US" altLang="zh-TW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TBA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02-6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工作誘因排行板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931224" cy="4857403"/>
          </a:xfrm>
        </p:spPr>
        <p:txBody>
          <a:bodyPr/>
          <a:lstStyle/>
          <a:p>
            <a:pPr marL="514350" indent="-514350">
              <a:buNone/>
            </a:pPr>
            <a:r>
              <a:rPr lang="zh-TW" altLang="en-US" sz="2800" dirty="0" smtClean="0"/>
              <a:t>由高而低：</a:t>
            </a:r>
            <a:endParaRPr lang="en-US" altLang="zh-TW" sz="28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企業創辦人：事業比自己的生命重要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政府高級官員：權勢與聲望</a:t>
            </a: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企業的高階主管：高薪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企業的低階人員：為生活奮鬥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政府的中級人員：升官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政府的低階人員：不愁生活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政府的學界顧問：好歹都是榮譽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20</a:t>
            </a:fld>
            <a:endParaRPr lang="en-US" altLang="zh-TW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03.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r>
              <a:rPr lang="zh-TW" altLang="en-US" b="1" dirty="0" smtClean="0">
                <a:ea typeface="標楷體" pitchFamily="65" charset="-120"/>
              </a:rPr>
              <a:t> 失敗</a:t>
            </a:r>
            <a:r>
              <a:rPr lang="zh-TW" altLang="en-US" b="1" dirty="0" smtClean="0">
                <a:ea typeface="標楷體" pitchFamily="65" charset="-120"/>
              </a:rPr>
              <a:t>的計畫</a:t>
            </a:r>
            <a:r>
              <a:rPr lang="zh-TW" altLang="en-US" b="1" dirty="0" smtClean="0">
                <a:ea typeface="標楷體" pitchFamily="65" charset="-120"/>
              </a:rPr>
              <a:t>經濟</a:t>
            </a:r>
            <a:endParaRPr lang="zh-TW" altLang="en-US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2843808" y="2708920"/>
            <a:ext cx="5040560" cy="2572338"/>
          </a:xfrm>
        </p:spPr>
        <p:txBody>
          <a:bodyPr/>
          <a:lstStyle/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如何才能有效率地利用個人擁有之分歧而零散的知識？</a:t>
            </a:r>
            <a:r>
              <a:rPr lang="en-US" altLang="zh-TW" sz="2800" dirty="0" smtClean="0">
                <a:ea typeface="標楷體" pitchFamily="65" charset="-120"/>
              </a:rPr>
              <a:t> </a:t>
            </a:r>
            <a:endParaRPr lang="en-US" altLang="zh-TW" dirty="0" smtClean="0"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21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03-1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計畫經濟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715200" cy="471338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馬克斯提出所有版本的市場失靈論，再加上異化論。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廢棄市場體制，必先廢除兩項制度：私有財產權、貨幣。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推行社會主義之前，先以專制政府的計畫經濟和指令取代市場和價格機制（蘇聯）。中國稱為社會主義初階段。</a:t>
            </a:r>
            <a:endParaRPr lang="en-US" altLang="zh-TW" sz="2800" dirty="0" smtClean="0"/>
          </a:p>
          <a:p>
            <a:pPr>
              <a:buNone/>
            </a:pPr>
            <a:endParaRPr lang="en-US" altLang="zh-TW" sz="2800" dirty="0" smtClean="0"/>
          </a:p>
          <a:p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22</a:t>
            </a:fld>
            <a:endParaRPr lang="en-US" altLang="zh-TW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03-2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計畫經濟的發展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340768"/>
            <a:ext cx="7787208" cy="456937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TW" sz="2800" dirty="0" smtClean="0"/>
              <a:t>J. S. Mill</a:t>
            </a:r>
            <a:r>
              <a:rPr lang="zh-TW" altLang="en-US" sz="2800" dirty="0" smtClean="0"/>
              <a:t> 的二分法：將生產法則與分配法則視為獨立的客觀法則。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數學規劃、統計學（計量經濟學）與電子計算機的突破性發展。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傑出科學家（愛因斯坦）和哲學家的推波助瀾。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蘇聯連續三期五年計畫經濟的亮麗成就。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03-3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計畫經濟的失靈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12776"/>
            <a:ext cx="7715200" cy="4713387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蘇聯五年計畫長達</a:t>
            </a:r>
            <a:r>
              <a:rPr lang="en-US" altLang="zh-TW" sz="2800" dirty="0" smtClean="0"/>
              <a:t>45</a:t>
            </a:r>
            <a:r>
              <a:rPr lang="zh-TW" altLang="en-US" sz="2800" dirty="0" smtClean="0"/>
              <a:t>年，以</a:t>
            </a:r>
            <a:r>
              <a:rPr lang="en-US" altLang="zh-TW" sz="2800" dirty="0" smtClean="0"/>
              <a:t>15</a:t>
            </a:r>
            <a:r>
              <a:rPr lang="zh-TW" altLang="en-US" sz="2800" dirty="0" smtClean="0"/>
              <a:t>年為一階段，三個階段的平均</a:t>
            </a:r>
            <a:r>
              <a:rPr lang="en-US" altLang="zh-TW" sz="2800" dirty="0" smtClean="0"/>
              <a:t>GDP</a:t>
            </a:r>
            <a:r>
              <a:rPr lang="zh-TW" altLang="en-US" sz="2800" dirty="0" smtClean="0"/>
              <a:t>成長率：</a:t>
            </a:r>
            <a:r>
              <a:rPr lang="en-US" altLang="zh-TW" sz="2800" dirty="0" smtClean="0"/>
              <a:t>17%, 5%, 2%</a:t>
            </a: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法國的指導式經濟計畫：也由 </a:t>
            </a:r>
            <a:r>
              <a:rPr lang="en-US" altLang="zh-TW" sz="2400" dirty="0" smtClean="0">
                <a:solidFill>
                  <a:schemeClr val="tx1"/>
                </a:solidFill>
              </a:rPr>
              <a:t>20%</a:t>
            </a:r>
            <a:r>
              <a:rPr lang="zh-TW" altLang="en-US" sz="2400" dirty="0" smtClean="0">
                <a:solidFill>
                  <a:schemeClr val="tx1"/>
                </a:solidFill>
              </a:rPr>
              <a:t>而降至</a:t>
            </a:r>
            <a:r>
              <a:rPr lang="en-US" altLang="zh-TW" sz="2400" dirty="0" smtClean="0">
                <a:solidFill>
                  <a:schemeClr val="tx1"/>
                </a:solidFill>
              </a:rPr>
              <a:t>0%</a:t>
            </a: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中國則走上人民公社。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71550" lvl="1" indent="-514350">
              <a:buNone/>
            </a:pPr>
            <a:endParaRPr lang="en-US" altLang="zh-TW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蘇聯的計畫經濟會為何失靈？</a:t>
            </a:r>
            <a:endParaRPr lang="en-US" altLang="zh-TW" sz="28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東歐學者：軟預算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新古典學派：代理人問題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zh-TW" sz="2400" dirty="0" err="1" smtClean="0">
                <a:solidFill>
                  <a:schemeClr val="tx1"/>
                </a:solidFill>
              </a:rPr>
              <a:t>Mises</a:t>
            </a:r>
            <a:r>
              <a:rPr lang="en-US" altLang="zh-TW" sz="2400" dirty="0" smtClean="0">
                <a:solidFill>
                  <a:schemeClr val="tx1"/>
                </a:solidFill>
              </a:rPr>
              <a:t>: </a:t>
            </a:r>
            <a:r>
              <a:rPr lang="zh-TW" altLang="en-US" sz="2400" dirty="0" smtClean="0">
                <a:solidFill>
                  <a:schemeClr val="tx1"/>
                </a:solidFill>
              </a:rPr>
              <a:t>資本財的訂價問題（跨期替代）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altLang="zh-TW" sz="2400" dirty="0" smtClean="0">
                <a:solidFill>
                  <a:schemeClr val="tx1"/>
                </a:solidFill>
              </a:rPr>
              <a:t>Hayek:</a:t>
            </a:r>
            <a:r>
              <a:rPr lang="zh-TW" altLang="en-US" sz="2400" dirty="0" smtClean="0">
                <a:solidFill>
                  <a:schemeClr val="tx1"/>
                </a:solidFill>
              </a:rPr>
              <a:t> 個人知識的有效利用問題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24</a:t>
            </a:fld>
            <a:endParaRPr lang="en-US" altLang="zh-TW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03-4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計畫經濟與市場經濟的差異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412776"/>
            <a:ext cx="7859216" cy="471338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（修正後之）計畫經濟：</a:t>
            </a:r>
            <a:endParaRPr lang="en-US" altLang="zh-TW" sz="2800" dirty="0" smtClean="0"/>
          </a:p>
          <a:p>
            <a:pPr marL="1371600" lvl="2" indent="-514350">
              <a:buFont typeface="+mj-lt"/>
              <a:buAutoNum type="arabicPeriod"/>
            </a:pPr>
            <a:r>
              <a:rPr lang="zh-TW" altLang="en-US" dirty="0" smtClean="0"/>
              <a:t>商品的種類與（合理）價格由政府設定。</a:t>
            </a:r>
            <a:endParaRPr lang="en-US" altLang="zh-TW" dirty="0" smtClean="0"/>
          </a:p>
          <a:p>
            <a:pPr marL="1371600" lvl="2" indent="-514350">
              <a:buFont typeface="+mj-lt"/>
              <a:buAutoNum type="arabicPeriod"/>
            </a:pPr>
            <a:r>
              <a:rPr lang="zh-TW" altLang="en-US" dirty="0" smtClean="0"/>
              <a:t>個別經濟單位接受設定價格，決定供需產量。</a:t>
            </a:r>
            <a:endParaRPr lang="en-US" altLang="zh-TW" dirty="0" smtClean="0"/>
          </a:p>
          <a:p>
            <a:pPr marL="1371600" lvl="2" indent="-514350">
              <a:buFont typeface="+mj-lt"/>
              <a:buAutoNum type="arabicPeriod"/>
            </a:pPr>
            <a:r>
              <a:rPr lang="zh-TW" altLang="en-US" dirty="0" smtClean="0"/>
              <a:t>政府根據供需失衡去調整設定價格。</a:t>
            </a:r>
            <a:endParaRPr lang="en-US" altLang="zh-TW" dirty="0" smtClean="0"/>
          </a:p>
          <a:p>
            <a:pPr marL="1371600" lvl="2" indent="-514350">
              <a:buNone/>
            </a:pPr>
            <a:endParaRPr lang="en-US" altLang="zh-TW" dirty="0" smtClean="0"/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市場經濟：</a:t>
            </a:r>
            <a:endParaRPr lang="en-US" altLang="zh-TW" sz="2800" dirty="0" smtClean="0"/>
          </a:p>
          <a:p>
            <a:pPr marL="1314450" lvl="2" indent="-514350">
              <a:buFont typeface="+mj-lt"/>
              <a:buAutoNum type="arabicPeriod"/>
            </a:pPr>
            <a:r>
              <a:rPr lang="zh-TW" altLang="en-US" dirty="0" smtClean="0"/>
              <a:t>個別經濟單位自行決定商品的種類與供需數量和價格。</a:t>
            </a:r>
            <a:endParaRPr lang="en-US" altLang="zh-TW" dirty="0" smtClean="0"/>
          </a:p>
          <a:p>
            <a:pPr marL="1314450" lvl="2" indent="-514350">
              <a:buFont typeface="+mj-lt"/>
              <a:buAutoNum type="arabicPeriod"/>
            </a:pPr>
            <a:r>
              <a:rPr lang="zh-TW" altLang="en-US" dirty="0" smtClean="0"/>
              <a:t>創業家根據市場狀況調整其商品的種類與供需數量和價格。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25</a:t>
            </a:fld>
            <a:endParaRPr lang="en-US" altLang="zh-TW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03-5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經濟秩序的建立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980728"/>
            <a:ext cx="8136904" cy="561662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秩序：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我能預期你的行為和其影響，你也一樣，雖然我們的行為有各自的目標。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秩序要求的是協調，而不是共同目標。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計畫經濟的秩序：</a:t>
            </a:r>
            <a:endParaRPr lang="en-US" altLang="zh-TW" sz="2800" dirty="0" smtClean="0"/>
          </a:p>
          <a:p>
            <a:pPr marL="896938" lvl="2" indent="-514350">
              <a:buFont typeface="+mj-lt"/>
              <a:buAutoNum type="arabicPeriod"/>
            </a:pPr>
            <a:r>
              <a:rPr lang="zh-TW" altLang="en-US" dirty="0" smtClean="0"/>
              <a:t>憑藉：政府的強制性指令。</a:t>
            </a:r>
            <a:endParaRPr lang="en-US" altLang="zh-TW" dirty="0" smtClean="0"/>
          </a:p>
          <a:p>
            <a:pPr marL="896938" lvl="2" indent="-514350">
              <a:buFont typeface="+mj-lt"/>
              <a:buAutoNum type="arabicPeriod"/>
            </a:pPr>
            <a:r>
              <a:rPr lang="zh-TW" altLang="en-US" dirty="0" smtClean="0"/>
              <a:t>違規的懲罰：強制性的政治權力。</a:t>
            </a:r>
            <a:endParaRPr lang="en-US" altLang="zh-TW" dirty="0" smtClean="0"/>
          </a:p>
          <a:p>
            <a:pPr marL="896938" lvl="2" indent="-514350">
              <a:buFont typeface="+mj-lt"/>
              <a:buAutoNum type="arabicPeriod"/>
            </a:pPr>
            <a:r>
              <a:rPr lang="zh-TW" altLang="en-US" dirty="0" smtClean="0"/>
              <a:t>創新機制：上級指示。</a:t>
            </a:r>
            <a:endParaRPr lang="en-US" altLang="zh-TW" dirty="0" smtClean="0"/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市場經濟的秩序：</a:t>
            </a:r>
            <a:endParaRPr lang="en-US" altLang="zh-TW" sz="2800" dirty="0" smtClean="0"/>
          </a:p>
          <a:p>
            <a:pPr marL="893763" lvl="2" indent="-514350">
              <a:buFont typeface="+mj-lt"/>
              <a:buAutoNum type="arabicPeriod"/>
            </a:pPr>
            <a:r>
              <a:rPr lang="zh-TW" altLang="en-US" dirty="0" smtClean="0"/>
              <a:t>憑藉：個別經濟單位對市場規則的遵循。</a:t>
            </a:r>
            <a:endParaRPr lang="en-US" altLang="zh-TW" dirty="0" smtClean="0"/>
          </a:p>
          <a:p>
            <a:pPr marL="893763" lvl="2" indent="-514350">
              <a:buFont typeface="+mj-lt"/>
              <a:buAutoNum type="arabicPeriod"/>
            </a:pPr>
            <a:r>
              <a:rPr lang="zh-TW" altLang="en-US" dirty="0" smtClean="0"/>
              <a:t>違規的懲罰：自願的選擇與排斥。</a:t>
            </a:r>
            <a:endParaRPr lang="en-US" altLang="zh-TW" dirty="0" smtClean="0"/>
          </a:p>
          <a:p>
            <a:pPr marL="893763" lvl="2" indent="-514350">
              <a:buFont typeface="+mj-lt"/>
              <a:buAutoNum type="arabicPeriod"/>
            </a:pPr>
            <a:r>
              <a:rPr lang="zh-TW" altLang="en-US" dirty="0" smtClean="0"/>
              <a:t>創業機制：競爭與演化。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26</a:t>
            </a:fld>
            <a:endParaRPr lang="en-US" altLang="zh-TW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04.</a:t>
            </a:r>
            <a:r>
              <a:rPr lang="zh-TW" altLang="en-US" b="1" dirty="0" smtClean="0">
                <a:ea typeface="標楷體" pitchFamily="65" charset="-120"/>
              </a:rPr>
              <a:t> 漲價歸公的禍害 </a:t>
            </a:r>
            <a:endParaRPr lang="zh-TW" altLang="en-US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2735288" y="2780928"/>
            <a:ext cx="5581128" cy="2500330"/>
          </a:xfrm>
        </p:spPr>
        <p:txBody>
          <a:bodyPr/>
          <a:lstStyle/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將商業利潤歸公是一種掠奪</a:t>
            </a:r>
            <a:r>
              <a:rPr lang="zh-TW" altLang="en-US" sz="2800" dirty="0" smtClean="0">
                <a:ea typeface="標楷體" pitchFamily="65" charset="-120"/>
              </a:rPr>
              <a:t>，</a:t>
            </a:r>
            <a:endParaRPr lang="en-US" altLang="zh-TW" sz="2800" dirty="0" smtClean="0">
              <a:ea typeface="標楷體" pitchFamily="65" charset="-120"/>
            </a:endParaRPr>
          </a:p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土地</a:t>
            </a:r>
            <a:r>
              <a:rPr lang="zh-TW" altLang="en-US" sz="2800" dirty="0" smtClean="0">
                <a:ea typeface="標楷體" pitchFamily="65" charset="-120"/>
              </a:rPr>
              <a:t>漲價歸公也完全一樣。</a:t>
            </a:r>
            <a:endParaRPr lang="en-US" altLang="zh-TW" dirty="0" smtClean="0"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27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04-1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蚊子館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268760"/>
            <a:ext cx="7869560" cy="4813995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有計畫的（公私）投資為何會成為蚊子館？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投資案沒受到其他經濟單位的支持，亦即：不同經濟單位的投資計畫未能相互預期與協調。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協調：我預期和配合你的計畫以實現我的計畫之目的，你也一樣，雖然我們有各自的目標。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n-US" altLang="zh-TW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成了蚊子館，當地就無法繁榮，地價也無法上漲。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投資不是地價上漲的理由。地價上漲乃因為各方的計畫相互協調的結果。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28</a:t>
            </a:fld>
            <a:endParaRPr lang="en-US" altLang="zh-TW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04-2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正和賽局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052736"/>
            <a:ext cx="7869560" cy="4813995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tx1"/>
                </a:solidFill>
              </a:rPr>
              <a:t>沒有單一的正確投資案。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正確投資案是一組相互協調的投資案。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地方繁榮來自各投資案的貢獻。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例：台北大學特區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None/>
            </a:pPr>
            <a:endParaRPr lang="en-US" altLang="zh-TW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正確投資案帶來正和賽局和分享。</a:t>
            </a:r>
            <a:endParaRPr lang="en-US" altLang="zh-TW" sz="2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繁榮給每個投資案帶來利潤，而每個投資案也享受到其預期利潤。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私人投資案的利潤來自商業利潤和地價增值。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政府投資案的利潤來自各種稅基（商業交易、所得、地價）規模的提升。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29</a:t>
            </a:fld>
            <a:endParaRPr lang="en-US" altLang="zh-TW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347864" y="1772816"/>
            <a:ext cx="5040560" cy="4536504"/>
          </a:xfrm>
        </p:spPr>
        <p:txBody>
          <a:bodyPr/>
          <a:lstStyle/>
          <a:p>
            <a:pPr marL="514350" indent="-514350">
              <a:buNone/>
            </a:pPr>
            <a:r>
              <a:rPr lang="en-US" altLang="zh-TW" sz="2800" dirty="0" smtClean="0">
                <a:ea typeface="標楷體" pitchFamily="65" charset="-120"/>
              </a:rPr>
              <a:t>01.  </a:t>
            </a:r>
            <a:r>
              <a:rPr lang="zh-TW" altLang="en-US" sz="2800" dirty="0" smtClean="0">
                <a:ea typeface="標楷體" pitchFamily="65" charset="-120"/>
              </a:rPr>
              <a:t>古典政治經濟學的傳承</a:t>
            </a:r>
          </a:p>
          <a:p>
            <a:pPr marL="514350" indent="-514350">
              <a:buNone/>
            </a:pPr>
            <a:r>
              <a:rPr lang="en-US" altLang="zh-TW" sz="2800" dirty="0" smtClean="0">
                <a:ea typeface="標楷體" pitchFamily="65" charset="-120"/>
              </a:rPr>
              <a:t>02. </a:t>
            </a:r>
            <a:r>
              <a:rPr lang="en-US" altLang="zh-TW" sz="2800" dirty="0" smtClean="0">
                <a:ea typeface="標楷體" pitchFamily="65" charset="-120"/>
              </a:rPr>
              <a:t> </a:t>
            </a:r>
            <a:r>
              <a:rPr lang="zh-TW" altLang="en-US" sz="2800" dirty="0" smtClean="0">
                <a:ea typeface="標楷體" pitchFamily="65" charset="-120"/>
              </a:rPr>
              <a:t>政府失靈</a:t>
            </a:r>
            <a:endParaRPr lang="zh-TW" altLang="en-US" sz="2800" dirty="0" smtClean="0"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en-US" altLang="zh-TW" sz="2800" dirty="0" smtClean="0">
                <a:ea typeface="標楷體" pitchFamily="65" charset="-120"/>
              </a:rPr>
              <a:t>03. </a:t>
            </a:r>
            <a:r>
              <a:rPr lang="en-US" altLang="zh-TW" sz="2800" dirty="0" smtClean="0">
                <a:ea typeface="標楷體" pitchFamily="65" charset="-120"/>
              </a:rPr>
              <a:t> </a:t>
            </a:r>
            <a:r>
              <a:rPr lang="zh-TW" altLang="en-US" sz="2800" dirty="0" smtClean="0">
                <a:ea typeface="標楷體" pitchFamily="65" charset="-120"/>
              </a:rPr>
              <a:t>失敗</a:t>
            </a:r>
            <a:r>
              <a:rPr lang="zh-TW" altLang="en-US" sz="2800" dirty="0" smtClean="0">
                <a:ea typeface="標楷體" pitchFamily="65" charset="-120"/>
              </a:rPr>
              <a:t>的計畫</a:t>
            </a:r>
            <a:r>
              <a:rPr lang="zh-TW" altLang="en-US" sz="2800" dirty="0" smtClean="0">
                <a:ea typeface="標楷體" pitchFamily="65" charset="-120"/>
              </a:rPr>
              <a:t>經濟</a:t>
            </a:r>
            <a:endParaRPr lang="zh-TW" altLang="en-US" sz="2800" dirty="0" smtClean="0"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en-US" altLang="zh-TW" sz="2800" dirty="0" smtClean="0">
                <a:ea typeface="標楷體" pitchFamily="65" charset="-120"/>
              </a:rPr>
              <a:t>04.  </a:t>
            </a:r>
            <a:r>
              <a:rPr lang="zh-TW" altLang="en-US" sz="2800" dirty="0" smtClean="0">
                <a:ea typeface="標楷體" pitchFamily="65" charset="-120"/>
              </a:rPr>
              <a:t>漲價歸公的禍害 </a:t>
            </a:r>
          </a:p>
          <a:p>
            <a:pPr marL="514350" indent="-514350">
              <a:buNone/>
            </a:pPr>
            <a:r>
              <a:rPr lang="en-US" altLang="zh-TW" sz="2800" dirty="0" smtClean="0">
                <a:ea typeface="標楷體" pitchFamily="65" charset="-120"/>
              </a:rPr>
              <a:t>05.  </a:t>
            </a:r>
            <a:r>
              <a:rPr lang="zh-TW" altLang="en-US" sz="2800" dirty="0" smtClean="0">
                <a:ea typeface="標楷體" pitchFamily="65" charset="-120"/>
              </a:rPr>
              <a:t>社會主義</a:t>
            </a:r>
            <a:r>
              <a:rPr lang="zh-TW" altLang="en-US" sz="2800" dirty="0" smtClean="0">
                <a:ea typeface="標楷體" pitchFamily="65" charset="-120"/>
              </a:rPr>
              <a:t>的變種 </a:t>
            </a:r>
            <a:endParaRPr lang="zh-TW" altLang="en-US" sz="2800" dirty="0" smtClean="0"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en-US" altLang="zh-TW" sz="2800" dirty="0" smtClean="0">
                <a:ea typeface="標楷體" pitchFamily="65" charset="-120"/>
              </a:rPr>
              <a:t>06. </a:t>
            </a:r>
            <a:r>
              <a:rPr lang="en-US" altLang="zh-TW" sz="2800" dirty="0" smtClean="0">
                <a:ea typeface="標楷體" pitchFamily="65" charset="-120"/>
              </a:rPr>
              <a:t> </a:t>
            </a:r>
            <a:r>
              <a:rPr lang="zh-TW" altLang="en-US" sz="2800" dirty="0" smtClean="0">
                <a:ea typeface="標楷體" pitchFamily="65" charset="-120"/>
              </a:rPr>
              <a:t>錯誤政策</a:t>
            </a:r>
            <a:endParaRPr lang="zh-TW" altLang="en-US" sz="2800" dirty="0" smtClean="0"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en-US" altLang="zh-TW" sz="2800" dirty="0" smtClean="0">
                <a:ea typeface="標楷體" pitchFamily="65" charset="-120"/>
              </a:rPr>
              <a:t>07.  </a:t>
            </a:r>
            <a:r>
              <a:rPr lang="zh-TW" altLang="en-US" sz="2800" dirty="0" smtClean="0">
                <a:ea typeface="標楷體" pitchFamily="65" charset="-120"/>
              </a:rPr>
              <a:t>政府應該做什麼？</a:t>
            </a:r>
            <a:endParaRPr lang="zh-TW" altLang="en-US" sz="2800" dirty="0">
              <a:ea typeface="標楷體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268760"/>
          </a:xfrm>
        </p:spPr>
        <p:txBody>
          <a:bodyPr/>
          <a:lstStyle/>
          <a:p>
            <a:pPr lvl="1" algn="l"/>
            <a:r>
              <a:rPr lang="en-US" altLang="zh-TW" sz="4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Lecture 3  </a:t>
            </a:r>
            <a:r>
              <a:rPr lang="zh-TW" altLang="en-US" sz="4000" b="1" dirty="0" smtClean="0">
                <a:solidFill>
                  <a:srgbClr val="C00000"/>
                </a:solidFill>
                <a:latin typeface="Tahoma" pitchFamily="34" charset="0"/>
                <a:ea typeface="標楷體" pitchFamily="65" charset="-120"/>
                <a:cs typeface="Tahoma" pitchFamily="34" charset="0"/>
              </a:rPr>
              <a:t>政府論：</a:t>
            </a:r>
            <a:r>
              <a:rPr lang="en-US" altLang="zh-TW" sz="4000" b="1" dirty="0" smtClean="0">
                <a:solidFill>
                  <a:srgbClr val="C00000"/>
                </a:solidFill>
                <a:latin typeface="Tahoma" pitchFamily="34" charset="0"/>
                <a:ea typeface="標楷體" pitchFamily="65" charset="-120"/>
                <a:cs typeface="Tahoma" pitchFamily="34" charset="0"/>
              </a:rPr>
              <a:t/>
            </a:r>
            <a:br>
              <a:rPr lang="en-US" altLang="zh-TW" sz="4000" b="1" dirty="0" smtClean="0">
                <a:solidFill>
                  <a:srgbClr val="C00000"/>
                </a:solidFill>
                <a:latin typeface="Tahoma" pitchFamily="34" charset="0"/>
                <a:ea typeface="標楷體" pitchFamily="65" charset="-120"/>
                <a:cs typeface="Tahoma" pitchFamily="34" charset="0"/>
              </a:rPr>
            </a:br>
            <a:r>
              <a:rPr lang="en-US" altLang="zh-TW" sz="4000" b="1" dirty="0" smtClean="0">
                <a:solidFill>
                  <a:srgbClr val="C00000"/>
                </a:solidFill>
                <a:latin typeface="Tahoma" pitchFamily="34" charset="0"/>
                <a:ea typeface="標楷體" pitchFamily="65" charset="-120"/>
                <a:cs typeface="Tahoma" pitchFamily="34" charset="0"/>
              </a:rPr>
              <a:t>                </a:t>
            </a:r>
            <a:r>
              <a:rPr lang="zh-TW" altLang="en-US" sz="4000" b="1" dirty="0" smtClean="0">
                <a:solidFill>
                  <a:srgbClr val="C00000"/>
                </a:solidFill>
                <a:latin typeface="Tahoma" pitchFamily="34" charset="0"/>
                <a:ea typeface="標楷體" pitchFamily="65" charset="-120"/>
                <a:cs typeface="Tahoma" pitchFamily="34" charset="0"/>
              </a:rPr>
              <a:t>政府應有與不應有的角色</a:t>
            </a:r>
            <a:endParaRPr lang="en-US" altLang="zh-TW" sz="4000" b="1" dirty="0" smtClean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內容版面配置區 1"/>
          <p:cNvSpPr txBox="1">
            <a:spLocks/>
          </p:cNvSpPr>
          <p:nvPr/>
        </p:nvSpPr>
        <p:spPr bwMode="auto">
          <a:xfrm>
            <a:off x="251520" y="1340768"/>
            <a:ext cx="273630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15963" lvl="1" indent="-623888">
              <a:spcBef>
                <a:spcPct val="20000"/>
              </a:spcBef>
              <a:defRPr/>
            </a:pPr>
            <a:r>
              <a:rPr lang="en-US" altLang="zh-TW" sz="1200" b="1" kern="0" dirty="0" smtClean="0">
                <a:solidFill>
                  <a:srgbClr val="651958"/>
                </a:solidFill>
                <a:latin typeface="+mn-ea"/>
              </a:rPr>
              <a:t>Lecture 1 </a:t>
            </a:r>
            <a:r>
              <a:rPr lang="zh-TW" altLang="en-US" sz="1200" b="1" kern="0" dirty="0" smtClean="0">
                <a:solidFill>
                  <a:srgbClr val="651958"/>
                </a:solidFill>
                <a:latin typeface="+mn-ea"/>
              </a:rPr>
              <a:t> 價值論：</a:t>
            </a:r>
            <a:endParaRPr lang="en-US" altLang="zh-TW" sz="1200" b="1" kern="0" dirty="0" smtClean="0">
              <a:solidFill>
                <a:srgbClr val="651958"/>
              </a:solidFill>
              <a:latin typeface="+mn-ea"/>
            </a:endParaRPr>
          </a:p>
          <a:p>
            <a:pPr marL="715963" lvl="1" indent="-623888">
              <a:spcBef>
                <a:spcPct val="20000"/>
              </a:spcBef>
              <a:defRPr/>
            </a:pPr>
            <a:r>
              <a:rPr kumimoji="1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651958"/>
                </a:solidFill>
                <a:effectLst/>
                <a:uLnTx/>
                <a:uFillTx/>
                <a:latin typeface="+mn-ea"/>
                <a:ea typeface="+mn-ea"/>
              </a:rPr>
              <a:t>                經濟學的傳承與價值理論</a:t>
            </a:r>
            <a:endParaRPr kumimoji="1" lang="en-US" altLang="zh-TW" sz="1200" b="1" i="0" u="none" strike="noStrike" kern="0" cap="none" spc="0" normalizeH="0" baseline="0" noProof="0" dirty="0" smtClean="0">
              <a:ln>
                <a:noFill/>
              </a:ln>
              <a:solidFill>
                <a:srgbClr val="651958"/>
              </a:solidFill>
              <a:effectLst/>
              <a:uLnTx/>
              <a:uFillTx/>
              <a:latin typeface="+mn-ea"/>
              <a:ea typeface="+mn-ea"/>
            </a:endParaRPr>
          </a:p>
          <a:p>
            <a:pPr marL="84138" lvl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01.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 題目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  <a:p>
            <a:pPr marL="84138">
              <a:spcBef>
                <a:spcPct val="20000"/>
              </a:spcBef>
              <a:buFont typeface="+mj-lt"/>
              <a:buNone/>
              <a:defRPr/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02. 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經濟學的內容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4138">
              <a:spcBef>
                <a:spcPct val="20000"/>
              </a:spcBef>
              <a:buFont typeface="+mj-lt"/>
              <a:buNone/>
              <a:defRPr/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03.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經濟學的起源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4138">
              <a:spcBef>
                <a:spcPct val="20000"/>
              </a:spcBef>
              <a:buFont typeface="+mj-lt"/>
              <a:buNone/>
              <a:defRPr/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04. 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亞當史密斯的傳承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4138">
              <a:spcBef>
                <a:spcPct val="20000"/>
              </a:spcBef>
              <a:buFont typeface="+mj-lt"/>
              <a:buNone/>
              <a:defRPr/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05. 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奧地利學派的傳承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4138">
              <a:spcBef>
                <a:spcPct val="20000"/>
              </a:spcBef>
              <a:buFont typeface="+mj-lt"/>
              <a:buNone/>
              <a:defRPr/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06. 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價格與價值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4138">
              <a:spcBef>
                <a:spcPct val="20000"/>
              </a:spcBef>
              <a:buFont typeface="+mj-lt"/>
              <a:buNone/>
              <a:defRPr/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07. 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一些被簡化的經濟概念</a:t>
            </a:r>
            <a:endParaRPr kumimoji="1" lang="zh-TW" altLang="en-US" sz="1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88224" y="6165304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3</a:t>
            </a:fld>
            <a:endParaRPr lang="en-US" altLang="zh-TW" dirty="0"/>
          </a:p>
        </p:txBody>
      </p:sp>
      <p:sp>
        <p:nvSpPr>
          <p:cNvPr id="7" name="內容版面配置區 1"/>
          <p:cNvSpPr txBox="1">
            <a:spLocks/>
          </p:cNvSpPr>
          <p:nvPr/>
        </p:nvSpPr>
        <p:spPr bwMode="auto">
          <a:xfrm>
            <a:off x="251520" y="3573016"/>
            <a:ext cx="266429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7313" indent="-1588">
              <a:spcBef>
                <a:spcPct val="20000"/>
              </a:spcBef>
            </a:pPr>
            <a:r>
              <a:rPr lang="en-US" altLang="zh-TW" sz="1200" b="1" kern="0" dirty="0" smtClean="0">
                <a:solidFill>
                  <a:srgbClr val="651958"/>
                </a:solidFill>
                <a:latin typeface="+mn-ea"/>
              </a:rPr>
              <a:t>Lecture 2 </a:t>
            </a:r>
            <a:r>
              <a:rPr lang="zh-TW" altLang="en-US" sz="1200" b="1" kern="0" dirty="0" smtClean="0">
                <a:solidFill>
                  <a:srgbClr val="651958"/>
                </a:solidFill>
                <a:latin typeface="+mn-ea"/>
              </a:rPr>
              <a:t> 成長論：</a:t>
            </a:r>
            <a:endParaRPr lang="en-US" altLang="zh-TW" sz="1200" b="1" kern="0" dirty="0" smtClean="0">
              <a:solidFill>
                <a:srgbClr val="651958"/>
              </a:solidFill>
              <a:latin typeface="+mn-ea"/>
            </a:endParaRPr>
          </a:p>
          <a:p>
            <a:pPr marL="87313" indent="-1588">
              <a:spcBef>
                <a:spcPct val="20000"/>
              </a:spcBef>
            </a:pPr>
            <a:r>
              <a:rPr lang="zh-TW" altLang="en-US" sz="1200" b="1" kern="0" dirty="0" smtClean="0">
                <a:solidFill>
                  <a:srgbClr val="651958"/>
                </a:solidFill>
                <a:latin typeface="+mn-ea"/>
              </a:rPr>
              <a:t>                經濟成長的奧秘</a:t>
            </a:r>
            <a:endParaRPr lang="en-US" altLang="zh-TW" sz="1200" b="1" kern="0" dirty="0" smtClean="0">
              <a:solidFill>
                <a:srgbClr val="651958"/>
              </a:solidFill>
              <a:latin typeface="+mn-ea"/>
            </a:endParaRPr>
          </a:p>
          <a:p>
            <a:pPr marL="87313" indent="-1588">
              <a:spcBef>
                <a:spcPct val="20000"/>
              </a:spcBef>
            </a:pP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 </a:t>
            </a: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01.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問題的緣起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542925" indent="-457200">
              <a:spcBef>
                <a:spcPct val="20000"/>
              </a:spcBef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02. 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生產理論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542925" indent="-457200">
              <a:spcBef>
                <a:spcPct val="20000"/>
              </a:spcBef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03.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 發現技術進步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542925" indent="-457200">
              <a:spcBef>
                <a:spcPct val="20000"/>
              </a:spcBef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04.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 創業家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542925" indent="-457200">
              <a:spcBef>
                <a:spcPct val="20000"/>
              </a:spcBef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05. 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遞增報酬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542925" indent="-457200">
              <a:spcBef>
                <a:spcPct val="20000"/>
              </a:spcBef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06.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 市場與利潤家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542925" indent="-457200">
              <a:spcBef>
                <a:spcPct val="20000"/>
              </a:spcBef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07.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 知識的利用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542925" indent="-457200">
              <a:spcBef>
                <a:spcPct val="20000"/>
              </a:spcBef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08.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 資本財的知識理論</a:t>
            </a:r>
            <a:endParaRPr kumimoji="1" lang="en-US" altLang="zh-TW" sz="1200" b="0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542925" indent="-457200">
              <a:spcBef>
                <a:spcPct val="20000"/>
              </a:spcBef>
            </a:pPr>
            <a:r>
              <a:rPr kumimoji="1" lang="en-US" altLang="zh-TW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09. </a:t>
            </a:r>
            <a:r>
              <a:rPr kumimoji="1" lang="zh-TW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可持續的經濟成長</a:t>
            </a:r>
            <a:endParaRPr kumimoji="1" lang="zh-TW" altLang="en-US" sz="1200" b="0" i="0" u="none" strike="noStrike" kern="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04-3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漲價歸公之禍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052736"/>
            <a:ext cx="7797552" cy="4813995"/>
          </a:xfrm>
        </p:spPr>
        <p:txBody>
          <a:bodyPr/>
          <a:lstStyle/>
          <a:p>
            <a:pPr marL="514350" indent="-514350">
              <a:buFont typeface="Wingdings" pitchFamily="2" charset="2"/>
              <a:buChar char="l"/>
            </a:pPr>
            <a:r>
              <a:rPr lang="zh-TW" altLang="en-US" sz="2800" dirty="0" smtClean="0"/>
              <a:t>在漲價歸公下，政府的投資案將失去私人投資的支持，勢必成為蚊子館。</a:t>
            </a:r>
            <a:endParaRPr lang="en-US" altLang="zh-TW" sz="28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預期利潤是企業家的主觀計算，不是某些人說了算。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足夠的預期利潤才能吸引私人投資案的配合。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漲價歸公下，私人投資卻步。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缺欠其他投資案的支援，地方無法繁榮，政府原先的成果預期也將無法出現。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tx1"/>
                </a:solidFill>
              </a:rPr>
              <a:t>政府為了避免單一投資成為蚊子館，勢必以計畫經濟的思維去規劃多項投資案。</a:t>
            </a:r>
            <a:endParaRPr lang="en-US" altLang="zh-TW" sz="28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30</a:t>
            </a:fld>
            <a:endParaRPr lang="en-US" altLang="zh-TW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04-5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孫中山的漲價歸公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196752"/>
            <a:ext cx="7920880" cy="4453955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孫中山的構想來自亨利喬治。</a:t>
            </a:r>
            <a:endParaRPr lang="en-US" altLang="zh-TW" sz="2800" dirty="0" smtClean="0"/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漲價</a:t>
            </a:r>
            <a:r>
              <a:rPr lang="zh-TW" altLang="en-US" sz="2800" dirty="0" smtClean="0"/>
              <a:t>歸公</a:t>
            </a:r>
            <a:r>
              <a:rPr lang="zh-TW" altLang="en-US" sz="2800" dirty="0" smtClean="0"/>
              <a:t>的</a:t>
            </a:r>
            <a:r>
              <a:rPr lang="zh-TW" altLang="en-US" sz="2800" dirty="0" smtClean="0"/>
              <a:t>目標在於實現社會主義：</a:t>
            </a:r>
            <a:endParaRPr lang="en-US" altLang="zh-TW" sz="2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政府推動上海灘建設，然後以逐年以漲價歸公課徵取土地增值稅。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用土地增值稅，以照價收買方式，逐年收購私人地產與房屋。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將收購之地產與房屋以市價出租，將租金併入土地增值稅，成立擴大收購私人地產與房屋之基金。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他預估不出五十年，不用革命，國家就能買下全中國之土地，實現社會主義。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31</a:t>
            </a:fld>
            <a:endParaRPr lang="en-US" altLang="zh-TW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05.</a:t>
            </a:r>
            <a:r>
              <a:rPr lang="zh-TW" altLang="en-US" b="1" dirty="0" smtClean="0">
                <a:ea typeface="標楷體" pitchFamily="65" charset="-120"/>
              </a:rPr>
              <a:t> 社會主義</a:t>
            </a:r>
            <a:r>
              <a:rPr lang="zh-TW" altLang="en-US" b="1" dirty="0" smtClean="0">
                <a:ea typeface="標楷體" pitchFamily="65" charset="-120"/>
              </a:rPr>
              <a:t>的變種 </a:t>
            </a:r>
            <a:endParaRPr lang="zh-TW" altLang="en-US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2411760" y="2708920"/>
            <a:ext cx="5976664" cy="2572338"/>
          </a:xfrm>
        </p:spPr>
        <p:txBody>
          <a:bodyPr/>
          <a:lstStyle/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社會主義要如何重新佈局</a:t>
            </a:r>
            <a:r>
              <a:rPr lang="zh-TW" altLang="en-US" sz="2800" dirty="0" smtClean="0">
                <a:ea typeface="標楷體" pitchFamily="65" charset="-120"/>
              </a:rPr>
              <a:t>，</a:t>
            </a:r>
            <a:endParaRPr lang="en-US" altLang="zh-TW" sz="2800" dirty="0" smtClean="0">
              <a:ea typeface="標楷體" pitchFamily="65" charset="-120"/>
            </a:endParaRPr>
          </a:p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以</a:t>
            </a:r>
            <a:r>
              <a:rPr lang="zh-TW" altLang="en-US" sz="2800" dirty="0" smtClean="0">
                <a:ea typeface="標楷體" pitchFamily="65" charset="-120"/>
              </a:rPr>
              <a:t>回應奧地利學派的批判</a:t>
            </a:r>
            <a:r>
              <a:rPr lang="zh-TW" altLang="en-US" sz="2800" dirty="0" smtClean="0">
                <a:ea typeface="標楷體" pitchFamily="65" charset="-120"/>
              </a:rPr>
              <a:t>？</a:t>
            </a:r>
            <a:endParaRPr lang="en-US" altLang="zh-TW" sz="2800" dirty="0" smtClean="0">
              <a:ea typeface="標楷體" pitchFamily="65" charset="-120"/>
            </a:endParaRPr>
          </a:p>
          <a:p>
            <a:pPr marL="87313" indent="-1588">
              <a:buNone/>
            </a:pPr>
            <a:r>
              <a:rPr lang="en-US" altLang="zh-TW" sz="2800" dirty="0" smtClean="0">
                <a:ea typeface="標楷體" pitchFamily="65" charset="-120"/>
              </a:rPr>
              <a:t>《</a:t>
            </a:r>
            <a:r>
              <a:rPr lang="zh-TW" altLang="en-US" sz="2800" dirty="0" smtClean="0">
                <a:ea typeface="標楷體" pitchFamily="65" charset="-120"/>
              </a:rPr>
              <a:t>新左派</a:t>
            </a:r>
            <a:r>
              <a:rPr lang="en-US" altLang="zh-TW" sz="2800" dirty="0" smtClean="0">
                <a:ea typeface="標楷體" pitchFamily="65" charset="-120"/>
              </a:rPr>
              <a:t>》</a:t>
            </a:r>
          </a:p>
          <a:p>
            <a:pPr marL="87313" indent="-1588">
              <a:buNone/>
            </a:pPr>
            <a:r>
              <a:rPr lang="en-US" altLang="zh-TW" sz="2800" dirty="0" smtClean="0">
                <a:ea typeface="標楷體" pitchFamily="65" charset="-120"/>
              </a:rPr>
              <a:t> </a:t>
            </a:r>
            <a:endParaRPr lang="en-US" altLang="zh-TW" dirty="0" smtClean="0"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32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05-1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社會主義的變種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196752"/>
            <a:ext cx="8031266" cy="4661140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計畫經濟失敗後，社會主義朝向小計畫、借力於市場機制、強調利他等方面轉變。變種後的新社會主義包括：</a:t>
            </a:r>
            <a:endParaRPr lang="en-US" altLang="zh-TW" sz="2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社區總體營造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夥伴關係（</a:t>
            </a:r>
            <a:r>
              <a:rPr lang="en-US" altLang="zh-TW" sz="2400" dirty="0" smtClean="0">
                <a:solidFill>
                  <a:schemeClr val="tx1"/>
                </a:solidFill>
              </a:rPr>
              <a:t>PPP</a:t>
            </a:r>
            <a:r>
              <a:rPr lang="zh-TW" altLang="en-US" sz="2400" dirty="0" smtClean="0">
                <a:solidFill>
                  <a:schemeClr val="tx1"/>
                </a:solidFill>
              </a:rPr>
              <a:t>和</a:t>
            </a:r>
            <a:r>
              <a:rPr lang="en-US" altLang="zh-TW" sz="2400" dirty="0" smtClean="0">
                <a:solidFill>
                  <a:schemeClr val="tx1"/>
                </a:solidFill>
              </a:rPr>
              <a:t>BOT</a:t>
            </a:r>
            <a:r>
              <a:rPr lang="zh-TW" altLang="en-US" sz="2400" dirty="0" smtClean="0">
                <a:solidFill>
                  <a:schemeClr val="tx1"/>
                </a:solidFill>
              </a:rPr>
              <a:t>）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義工社會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社會企業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indent="9525">
              <a:buNone/>
            </a:pPr>
            <a:r>
              <a:rPr lang="zh-TW" altLang="en-US" sz="2800" dirty="0" smtClean="0"/>
              <a:t>其本質都在於污名化利潤的意義和侵蝕市場機制的運作。</a:t>
            </a:r>
            <a:endParaRPr lang="en-US" altLang="zh-TW" sz="2800" dirty="0" smtClean="0"/>
          </a:p>
          <a:p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33</a:t>
            </a:fld>
            <a:endParaRPr lang="en-US" altLang="zh-TW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05-2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</a:t>
            </a:r>
            <a:r>
              <a:rPr lang="en-US" altLang="zh-TW" sz="4000" b="1" dirty="0" smtClean="0">
                <a:solidFill>
                  <a:srgbClr val="7030A0"/>
                </a:solidFill>
              </a:rPr>
              <a:t>BOT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5786" y="1214422"/>
            <a:ext cx="7920880" cy="4453955"/>
          </a:xfrm>
        </p:spPr>
        <p:txBody>
          <a:bodyPr/>
          <a:lstStyle/>
          <a:p>
            <a:pPr marL="633413" indent="-633413"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tx1"/>
                </a:solidFill>
              </a:rPr>
              <a:t>在</a:t>
            </a:r>
            <a:r>
              <a:rPr lang="en-US" altLang="zh-TW" sz="2800" dirty="0" smtClean="0">
                <a:solidFill>
                  <a:schemeClr val="tx1"/>
                </a:solidFill>
              </a:rPr>
              <a:t>BOT</a:t>
            </a:r>
            <a:r>
              <a:rPr lang="zh-TW" altLang="en-US" sz="2800" dirty="0" smtClean="0">
                <a:solidFill>
                  <a:schemeClr val="tx1"/>
                </a:solidFill>
              </a:rPr>
              <a:t>下，一旦土地的取得必須仰賴政府的權力，投資的評價標準就不再決定於市場價格，計畫經濟的價格問題依舊存在。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633413" indent="-633413">
              <a:buFont typeface="Wingdings" pitchFamily="2" charset="2"/>
              <a:buChar char="l"/>
            </a:pPr>
            <a:r>
              <a:rPr lang="zh-TW" altLang="en-US" sz="2800" dirty="0" smtClean="0"/>
              <a:t>更糟的是：政治權力一旦決定了投資利潤，競租行為和貪腐現象也就生了根。</a:t>
            </a:r>
            <a:endParaRPr lang="en-US" altLang="zh-TW" sz="2800" dirty="0" smtClean="0"/>
          </a:p>
          <a:p>
            <a:pPr marL="633413" indent="-633413">
              <a:buFont typeface="Wingdings" pitchFamily="2" charset="2"/>
              <a:buChar char="l"/>
            </a:pPr>
            <a:r>
              <a:rPr lang="en-US" altLang="zh-TW" sz="2800" dirty="0" smtClean="0">
                <a:solidFill>
                  <a:schemeClr val="tx1"/>
                </a:solidFill>
              </a:rPr>
              <a:t>BOT</a:t>
            </a:r>
            <a:r>
              <a:rPr lang="zh-TW" altLang="en-US" sz="2800" dirty="0" smtClean="0">
                <a:solidFill>
                  <a:schemeClr val="tx1"/>
                </a:solidFill>
              </a:rPr>
              <a:t>若幸運成功，便歸功於新社會主義的夥伴</a:t>
            </a:r>
            <a:r>
              <a:rPr lang="zh-TW" altLang="en-US" sz="2800" dirty="0" smtClean="0"/>
              <a:t>關係；若不幸失敗，便歸咎於財團的黑心和貪婪。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34</a:t>
            </a:fld>
            <a:endParaRPr lang="en-US" altLang="zh-TW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05-3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不存在所謂的合理價格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5786" y="1214422"/>
            <a:ext cx="7920880" cy="4453955"/>
          </a:xfrm>
        </p:spPr>
        <p:txBody>
          <a:bodyPr/>
          <a:lstStyle/>
          <a:p>
            <a:pPr marL="633413" indent="-633413">
              <a:buFont typeface="Wingdings" pitchFamily="2" charset="2"/>
              <a:buChar char="l"/>
            </a:pPr>
            <a:r>
              <a:rPr lang="zh-TW" altLang="en-US" sz="2800" dirty="0" smtClean="0"/>
              <a:t>健全價格的判定標準：</a:t>
            </a:r>
            <a:endParaRPr lang="en-US" altLang="zh-TW" sz="2800" dirty="0" smtClean="0"/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市場機制的健全程度，亦即：私有財產權與交易自由受到保障。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市場價格的調整能力，亦即：長期存在的超額供給會壓迫價格下降，而長期存在的超額需要會壓迫價格上升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633413" indent="-633413">
              <a:buFont typeface="Wingdings" pitchFamily="2" charset="2"/>
              <a:buChar char="l"/>
            </a:pPr>
            <a:r>
              <a:rPr lang="zh-TW" altLang="en-US" sz="2800" dirty="0" smtClean="0"/>
              <a:t>評斷：</a:t>
            </a:r>
            <a:endParaRPr lang="en-US" altLang="zh-TW" sz="2800" dirty="0" smtClean="0"/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台北的房屋市場接近於健全。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公務員市場非常不健全。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35</a:t>
            </a:fld>
            <a:endParaRPr lang="en-US" altLang="zh-TW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06.</a:t>
            </a:r>
            <a:r>
              <a:rPr lang="zh-TW" altLang="en-US" b="1" dirty="0" smtClean="0">
                <a:ea typeface="標楷體" pitchFamily="65" charset="-120"/>
              </a:rPr>
              <a:t> </a:t>
            </a:r>
            <a:r>
              <a:rPr lang="zh-TW" altLang="en-US" b="1" dirty="0" smtClean="0">
                <a:ea typeface="標楷體" pitchFamily="65" charset="-120"/>
              </a:rPr>
              <a:t> 錯誤</a:t>
            </a:r>
            <a:r>
              <a:rPr lang="zh-TW" altLang="en-US" b="1" dirty="0" smtClean="0">
                <a:ea typeface="標楷體" pitchFamily="65" charset="-120"/>
              </a:rPr>
              <a:t>政策 </a:t>
            </a:r>
            <a:endParaRPr lang="zh-TW" altLang="en-US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3059832" y="2636912"/>
            <a:ext cx="5760640" cy="2644346"/>
          </a:xfrm>
        </p:spPr>
        <p:txBody>
          <a:bodyPr/>
          <a:lstStyle/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創業家的行為是獨立和</a:t>
            </a:r>
            <a:r>
              <a:rPr lang="zh-TW" altLang="en-US" sz="2800" dirty="0" smtClean="0">
                <a:ea typeface="標楷體" pitchFamily="65" charset="-120"/>
              </a:rPr>
              <a:t>多元，</a:t>
            </a:r>
            <a:endParaRPr lang="en-US" altLang="zh-TW" sz="2800" dirty="0" smtClean="0">
              <a:ea typeface="標楷體" pitchFamily="65" charset="-120"/>
            </a:endParaRPr>
          </a:p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他們</a:t>
            </a:r>
            <a:r>
              <a:rPr lang="zh-TW" altLang="en-US" sz="2800" dirty="0" smtClean="0">
                <a:ea typeface="標楷體" pitchFamily="65" charset="-120"/>
              </a:rPr>
              <a:t>如果</a:t>
            </a:r>
            <a:r>
              <a:rPr lang="zh-TW" altLang="en-US" sz="2800" dirty="0" smtClean="0">
                <a:ea typeface="標楷體" pitchFamily="65" charset="-120"/>
              </a:rPr>
              <a:t>出現群體</a:t>
            </a:r>
            <a:r>
              <a:rPr lang="zh-TW" altLang="en-US" sz="2800" dirty="0" smtClean="0">
                <a:ea typeface="標楷體" pitchFamily="65" charset="-120"/>
              </a:rPr>
              <a:t>的投資</a:t>
            </a:r>
            <a:r>
              <a:rPr lang="zh-TW" altLang="en-US" sz="2800" dirty="0" smtClean="0">
                <a:ea typeface="標楷體" pitchFamily="65" charset="-120"/>
              </a:rPr>
              <a:t>行為</a:t>
            </a:r>
            <a:r>
              <a:rPr lang="zh-TW" altLang="en-US" sz="2800" dirty="0" smtClean="0">
                <a:ea typeface="標楷體" pitchFamily="65" charset="-120"/>
              </a:rPr>
              <a:t>，</a:t>
            </a:r>
            <a:endParaRPr lang="en-US" altLang="zh-TW" sz="2800" dirty="0" smtClean="0">
              <a:ea typeface="標楷體" pitchFamily="65" charset="-120"/>
            </a:endParaRPr>
          </a:p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必然</a:t>
            </a:r>
            <a:r>
              <a:rPr lang="zh-TW" altLang="en-US" sz="2800" dirty="0" smtClean="0">
                <a:ea typeface="標楷體" pitchFamily="65" charset="-120"/>
              </a:rPr>
              <a:t>是受到政策的</a:t>
            </a:r>
            <a:r>
              <a:rPr lang="zh-TW" altLang="en-US" sz="2800" dirty="0" smtClean="0">
                <a:ea typeface="標楷體" pitchFamily="65" charset="-120"/>
              </a:rPr>
              <a:t>誘導。</a:t>
            </a:r>
            <a:endParaRPr lang="en-US" altLang="zh-TW" dirty="0" smtClean="0"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06-1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過度投資與錯誤投資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5786" y="1214422"/>
            <a:ext cx="7920880" cy="4453955"/>
          </a:xfrm>
        </p:spPr>
        <p:txBody>
          <a:bodyPr/>
          <a:lstStyle/>
          <a:p>
            <a:pPr marL="633413" indent="-633413">
              <a:buFont typeface="Wingdings" pitchFamily="2" charset="2"/>
              <a:buChar char="l"/>
            </a:pPr>
            <a:r>
              <a:rPr lang="zh-TW" altLang="en-US" sz="2800" dirty="0" smtClean="0"/>
              <a:t>過度投資：政府可能因好大喜功或討好百姓而投資</a:t>
            </a:r>
            <a:r>
              <a:rPr lang="zh-TW" altLang="en-US" sz="2800" dirty="0" smtClean="0"/>
              <a:t>過量。這</a:t>
            </a:r>
            <a:r>
              <a:rPr lang="zh-TW" altLang="en-US" sz="2800" dirty="0" smtClean="0"/>
              <a:t>是政府投資在方向與數量的錯誤。</a:t>
            </a:r>
            <a:endParaRPr lang="en-US" altLang="zh-TW" sz="2800" dirty="0" smtClean="0"/>
          </a:p>
          <a:p>
            <a:pPr marL="633413" indent="-633413">
              <a:buFont typeface="Wingdings" pitchFamily="2" charset="2"/>
              <a:buChar char="l"/>
            </a:pPr>
            <a:r>
              <a:rPr lang="zh-TW" altLang="en-US" sz="2800" dirty="0" smtClean="0"/>
              <a:t>錯誤投資：政府以政策改變價格結構，以誤導民間的投資方向與數量。這發生在民間投資上。</a:t>
            </a:r>
            <a:endParaRPr lang="en-US" altLang="zh-TW" sz="2800" dirty="0" smtClean="0"/>
          </a:p>
          <a:p>
            <a:pPr marL="1033463" lvl="1" indent="-409575"/>
            <a:r>
              <a:rPr lang="zh-TW" altLang="en-US" sz="2400" dirty="0" smtClean="0">
                <a:solidFill>
                  <a:schemeClr val="tx1"/>
                </a:solidFill>
              </a:rPr>
              <a:t>錯誤投資也可能因民間行為而起，如百貨公司大促銷，便誘使消費者去搶購事後不會使用的消費品。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37</a:t>
            </a:fld>
            <a:endParaRPr lang="en-US" altLang="zh-TW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06-2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政策性低利率導致的錯誤投資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5786" y="1214422"/>
            <a:ext cx="8001056" cy="4929222"/>
          </a:xfrm>
        </p:spPr>
        <p:txBody>
          <a:bodyPr/>
          <a:lstStyle/>
          <a:p>
            <a:pPr marL="633413" indent="-633413">
              <a:buFont typeface="+mj-lt"/>
              <a:buAutoNum type="arabicPeriod"/>
            </a:pPr>
            <a:r>
              <a:rPr lang="zh-TW" altLang="en-US" sz="2800" dirty="0" smtClean="0"/>
              <a:t>利率是資金市場的價格，政策性低利率將資金導向原本利潤率不高的投資計畫。低利潤投資案難以提升勞動薪資。</a:t>
            </a:r>
            <a:endParaRPr lang="en-US" altLang="zh-TW" sz="2800" dirty="0" smtClean="0"/>
          </a:p>
          <a:p>
            <a:pPr marL="633413" indent="-633413">
              <a:buFont typeface="+mj-lt"/>
              <a:buAutoNum type="arabicPeriod"/>
            </a:pPr>
            <a:r>
              <a:rPr lang="zh-TW" altLang="en-US" sz="2800" dirty="0" smtClean="0"/>
              <a:t>低利率將提高投資案的資本勞動比， 結果會提高失業率和資本報酬佔總報酬的份額。</a:t>
            </a:r>
            <a:endParaRPr lang="en-US" altLang="zh-TW" sz="2800" dirty="0" smtClean="0"/>
          </a:p>
          <a:p>
            <a:pPr marL="633413" indent="-633413">
              <a:buFont typeface="+mj-lt"/>
              <a:buAutoNum type="arabicPeriod"/>
            </a:pPr>
            <a:r>
              <a:rPr lang="zh-TW" altLang="en-US" sz="2800" dirty="0" smtClean="0"/>
              <a:t>低利率會降低高階服務業相對於低揪服務業的投資比值，提高低階服務業產出在</a:t>
            </a:r>
            <a:r>
              <a:rPr lang="en-US" altLang="zh-TW" sz="2800" dirty="0" smtClean="0"/>
              <a:t>GDP</a:t>
            </a:r>
            <a:r>
              <a:rPr lang="zh-TW" altLang="en-US" sz="2800" dirty="0" smtClean="0"/>
              <a:t>的占比。</a:t>
            </a:r>
            <a:endParaRPr lang="en-US" altLang="zh-TW" sz="2800" dirty="0" smtClean="0"/>
          </a:p>
          <a:p>
            <a:pPr marL="633413" indent="-633413">
              <a:buFont typeface="+mj-lt"/>
              <a:buAutoNum type="arabicPeriod"/>
            </a:pPr>
            <a:r>
              <a:rPr lang="zh-TW" altLang="en-US" sz="2800" dirty="0" smtClean="0"/>
              <a:t>低階服務業的相對成長， 將擴大非貿易財的本土市場，而影響海外市場的拓展。                                                        </a:t>
            </a:r>
            <a:endParaRPr lang="en-US" altLang="zh-TW" sz="2800" dirty="0" smtClean="0"/>
          </a:p>
          <a:p>
            <a:pPr marL="633413" indent="-633413">
              <a:buFont typeface="+mj-lt"/>
              <a:buAutoNum type="arabicPeriod"/>
            </a:pP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38</a:t>
            </a:fld>
            <a:endParaRPr lang="en-US" altLang="zh-TW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06-3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新竹科學園區的成就幻影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5786" y="1214422"/>
            <a:ext cx="8001056" cy="5214974"/>
          </a:xfrm>
        </p:spPr>
        <p:txBody>
          <a:bodyPr/>
          <a:lstStyle/>
          <a:p>
            <a:pPr marL="633413" indent="-633413"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tx1"/>
                </a:solidFill>
              </a:rPr>
              <a:t>新竹科學園區所規劃的原始六大產業全都失敗，當前的重要產業都不是原始的規劃。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633413" indent="-633413">
              <a:buFont typeface="Wingdings" pitchFamily="2" charset="2"/>
              <a:buChar char="l"/>
            </a:pPr>
            <a:r>
              <a:rPr lang="zh-TW" altLang="en-US" sz="2800" dirty="0" smtClean="0"/>
              <a:t>竹科建設的錯誤：</a:t>
            </a:r>
            <a:endParaRPr lang="en-US" altLang="zh-TW" sz="2800" dirty="0" smtClean="0"/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竹科建設時期的台灣，面對的是：很差的政府行政效率和過多的政府管制。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政府無力全面改善，而以特區方式設置鬆綁管制和行政一體化的竹科管理局。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誘使台灣的高科技投資集中於竹科，扭曲了地區發展。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配合竹科發展的獎勵投資，更扭曲了其他工業區的發展。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竹科發展的代價是全台經濟成長的停滯。</a:t>
            </a:r>
            <a:endParaRPr lang="en-US" altLang="zh-TW" sz="28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39</a:t>
            </a:fld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01</a:t>
            </a:r>
            <a:r>
              <a:rPr lang="en-US" altLang="zh-TW" b="1" dirty="0" smtClean="0">
                <a:solidFill>
                  <a:srgbClr val="FF0000"/>
                </a:solidFill>
              </a:rPr>
              <a:t>. </a:t>
            </a:r>
            <a:r>
              <a:rPr lang="zh-TW" altLang="en-US" b="1" dirty="0" smtClean="0">
                <a:ea typeface="標楷體" pitchFamily="65" charset="-120"/>
              </a:rPr>
              <a:t>古典</a:t>
            </a:r>
            <a:r>
              <a:rPr lang="zh-TW" altLang="en-US" b="1" dirty="0" smtClean="0">
                <a:ea typeface="標楷體" pitchFamily="65" charset="-120"/>
              </a:rPr>
              <a:t>政治經濟學的傳承</a:t>
            </a:r>
            <a:endParaRPr lang="zh-TW" altLang="en-US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2339752" y="2780928"/>
            <a:ext cx="6048672" cy="2428322"/>
          </a:xfrm>
        </p:spPr>
        <p:txBody>
          <a:bodyPr/>
          <a:lstStyle/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若考量經濟效率</a:t>
            </a:r>
            <a:r>
              <a:rPr lang="en-US" altLang="zh-TW" sz="2800" dirty="0" smtClean="0">
                <a:ea typeface="標楷體" pitchFamily="65" charset="-120"/>
              </a:rPr>
              <a:t> </a:t>
            </a:r>
            <a:r>
              <a:rPr lang="zh-TW" altLang="en-US" sz="2800" dirty="0" smtClean="0">
                <a:ea typeface="標楷體" pitchFamily="65" charset="-120"/>
              </a:rPr>
              <a:t>，</a:t>
            </a:r>
            <a:endParaRPr lang="en-US" altLang="zh-TW" sz="2800" dirty="0" smtClean="0">
              <a:ea typeface="標楷體" pitchFamily="65" charset="-120"/>
            </a:endParaRPr>
          </a:p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政府遠不如市場</a:t>
            </a:r>
            <a:r>
              <a:rPr lang="zh-TW" altLang="en-US" sz="2800" dirty="0" smtClean="0">
                <a:ea typeface="標楷體" pitchFamily="65" charset="-120"/>
              </a:rPr>
              <a:t>。</a:t>
            </a:r>
            <a:endParaRPr lang="en-US" altLang="zh-TW" dirty="0" smtClean="0"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06-4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錯誤的立法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5786" y="1214422"/>
            <a:ext cx="8001056" cy="4929222"/>
          </a:xfrm>
        </p:spPr>
        <p:txBody>
          <a:bodyPr/>
          <a:lstStyle/>
          <a:p>
            <a:pPr marL="633413" indent="-633413">
              <a:buFont typeface="Wingdings" pitchFamily="2" charset="2"/>
              <a:buChar char="l"/>
            </a:pPr>
            <a:r>
              <a:rPr lang="zh-TW" altLang="en-US" sz="2800" dirty="0" smtClean="0"/>
              <a:t>立法也需要立法者投入成本。當立法者為了降低自己的投入成本，而接受來自層峰的政策要求，或來自百姓的福利期待時，便是以廉價的立法取代了應該投入心力的立法。</a:t>
            </a:r>
            <a:endParaRPr lang="en-US" altLang="zh-TW" sz="2800" dirty="0" smtClean="0"/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大部分的錢坑法案和福利法案，都屬於錯誤的立法</a:t>
            </a:r>
            <a:r>
              <a:rPr lang="zh-TW" altLang="en-US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累進</a:t>
            </a:r>
            <a:r>
              <a:rPr lang="zh-TW" altLang="en-US" sz="2400" dirty="0" smtClean="0">
                <a:solidFill>
                  <a:schemeClr val="tx1"/>
                </a:solidFill>
              </a:rPr>
              <a:t>稅率也是嚴重錯誤的立法</a:t>
            </a:r>
            <a:r>
              <a:rPr lang="zh-TW" altLang="en-US" sz="2400" dirty="0" smtClean="0"/>
              <a:t>。</a:t>
            </a:r>
            <a:r>
              <a:rPr lang="zh-TW" altLang="en-US" sz="2400" dirty="0" smtClean="0"/>
              <a:t>                                                       </a:t>
            </a:r>
            <a:endParaRPr lang="en-US" altLang="zh-TW" sz="2400" dirty="0" smtClean="0"/>
          </a:p>
          <a:p>
            <a:pPr marL="633413" indent="-633413">
              <a:buFont typeface="+mj-lt"/>
              <a:buAutoNum type="arabicPeriod"/>
            </a:pP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40</a:t>
            </a:fld>
            <a:endParaRPr lang="en-US" altLang="zh-TW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06-5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累進稅率的政治訴求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5786" y="1340768"/>
            <a:ext cx="7602638" cy="4802876"/>
          </a:xfrm>
        </p:spPr>
        <p:txBody>
          <a:bodyPr/>
          <a:lstStyle/>
          <a:p>
            <a:pPr marL="633413" indent="-633413">
              <a:buFont typeface="Wingdings" pitchFamily="2" charset="2"/>
              <a:buChar char="l"/>
            </a:pPr>
            <a:r>
              <a:rPr lang="zh-TW" altLang="en-US" sz="2800" dirty="0" smtClean="0"/>
              <a:t>累進稅</a:t>
            </a:r>
            <a:r>
              <a:rPr lang="zh-TW" altLang="en-US" sz="2800" dirty="0" smtClean="0"/>
              <a:t>純粹</a:t>
            </a:r>
            <a:r>
              <a:rPr lang="zh-TW" altLang="en-US" sz="2800" dirty="0" smtClean="0"/>
              <a:t>一個階級對另一個不同階級的鬥爭</a:t>
            </a:r>
            <a:r>
              <a:rPr lang="zh-TW" altLang="en-US" sz="2800" dirty="0" smtClean="0"/>
              <a:t>工具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最早出現在法國大革命，但為重農學派的 </a:t>
            </a:r>
            <a:r>
              <a:rPr lang="en-US" altLang="zh-TW" sz="2400" dirty="0" smtClean="0">
                <a:solidFill>
                  <a:schemeClr val="tx1"/>
                </a:solidFill>
              </a:rPr>
              <a:t>Turgot</a:t>
            </a:r>
            <a:r>
              <a:rPr lang="zh-TW" altLang="en-US" sz="2400" dirty="0" smtClean="0">
                <a:solidFill>
                  <a:schemeClr val="tx1"/>
                </a:solidFill>
              </a:rPr>
              <a:t> 堅決反對。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馬克</a:t>
            </a:r>
            <a:r>
              <a:rPr lang="zh-TW" altLang="en-US" sz="2400" dirty="0" smtClean="0">
                <a:solidFill>
                  <a:schemeClr val="tx1"/>
                </a:solidFill>
              </a:rPr>
              <a:t>斯建議以累進稅率作為無產階級奪取生產工具的革命手段。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033463" lvl="1" indent="-633413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新古典學者認為可以緩和貧富差距。  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033463" lvl="1" indent="-633413">
              <a:buNone/>
            </a:pPr>
            <a:endParaRPr lang="en-US" altLang="zh-TW" sz="2400" dirty="0" smtClean="0">
              <a:solidFill>
                <a:schemeClr val="tx1"/>
              </a:solidFill>
            </a:endParaRPr>
          </a:p>
          <a:p>
            <a:pPr marL="633413" indent="-633413">
              <a:buFont typeface="+mj-lt"/>
              <a:buAutoNum type="arabicPeriod"/>
            </a:pP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41</a:t>
            </a:fld>
            <a:endParaRPr lang="en-US" altLang="zh-TW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06-6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累進稅率毫無邏輯基礎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5786" y="1214422"/>
            <a:ext cx="8001056" cy="4929222"/>
          </a:xfrm>
        </p:spPr>
        <p:txBody>
          <a:bodyPr/>
          <a:lstStyle/>
          <a:p>
            <a:pPr marL="633413" indent="-633413">
              <a:buFont typeface="+mj-lt"/>
              <a:buAutoNum type="arabicPeriod"/>
            </a:pPr>
            <a:r>
              <a:rPr lang="zh-TW" altLang="en-US" sz="2800" dirty="0" smtClean="0"/>
              <a:t>所得的邊際效用是固定，而非遞減：</a:t>
            </a:r>
            <a:endParaRPr lang="en-US" altLang="zh-TW" sz="2800" dirty="0" smtClean="0"/>
          </a:p>
          <a:p>
            <a:pPr marL="1033463" lvl="1" indent="-633413">
              <a:buFont typeface="Wingdings" pitchFamily="2" charset="2"/>
              <a:buChar char="l"/>
            </a:pPr>
            <a:r>
              <a:rPr lang="zh-TW" altLang="en-US" sz="2400" dirty="0" smtClean="0">
                <a:solidFill>
                  <a:schemeClr val="tx1"/>
                </a:solidFill>
              </a:rPr>
              <a:t>邊際</a:t>
            </a:r>
            <a:r>
              <a:rPr lang="zh-TW" altLang="en-US" sz="2400" dirty="0" smtClean="0">
                <a:solidFill>
                  <a:schemeClr val="tx1"/>
                </a:solidFill>
              </a:rPr>
              <a:t>效用遞減僅適用於商品的直接消費效用。所得</a:t>
            </a:r>
            <a:r>
              <a:rPr lang="zh-TW" altLang="en-US" sz="2400" dirty="0" smtClean="0">
                <a:solidFill>
                  <a:schemeClr val="tx1"/>
                </a:solidFill>
              </a:rPr>
              <a:t>僅存在</a:t>
            </a:r>
            <a:r>
              <a:rPr lang="zh-TW" altLang="en-US" sz="2400" dirty="0" smtClean="0">
                <a:solidFill>
                  <a:schemeClr val="tx1"/>
                </a:solidFill>
              </a:rPr>
              <a:t>間接效用，且其邊際</a:t>
            </a:r>
            <a:r>
              <a:rPr lang="zh-TW" altLang="en-US" sz="2400" dirty="0" smtClean="0">
                <a:solidFill>
                  <a:schemeClr val="tx1"/>
                </a:solidFill>
              </a:rPr>
              <a:t>效用</a:t>
            </a:r>
            <a:r>
              <a:rPr lang="zh-TW" altLang="en-US" sz="2400" dirty="0" smtClean="0">
                <a:solidFill>
                  <a:schemeClr val="tx1"/>
                </a:solidFill>
              </a:rPr>
              <a:t>固定。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033463" lvl="1" indent="-633413">
              <a:buFont typeface="Wingdings" pitchFamily="2" charset="2"/>
              <a:buChar char="l"/>
            </a:pPr>
            <a:r>
              <a:rPr lang="zh-TW" altLang="en-US" sz="2400" dirty="0" smtClean="0">
                <a:solidFill>
                  <a:schemeClr val="tx1"/>
                </a:solidFill>
              </a:rPr>
              <a:t>所得增加後，人們期待的是不同的消費，而不是更多的消費。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633413" indent="-633413">
              <a:buFont typeface="+mj-lt"/>
              <a:buAutoNum type="arabicPeriod"/>
            </a:pPr>
            <a:r>
              <a:rPr lang="zh-TW" altLang="en-US" sz="2800" dirty="0" smtClean="0"/>
              <a:t>稅率的累進稅階只能政治決定：</a:t>
            </a:r>
            <a:endParaRPr lang="en-US" altLang="zh-TW" sz="2800" dirty="0" smtClean="0"/>
          </a:p>
          <a:p>
            <a:pPr marL="1033463" lvl="1" indent="-633413">
              <a:buFont typeface="Wingdings" pitchFamily="2" charset="2"/>
              <a:buChar char="l"/>
            </a:pPr>
            <a:r>
              <a:rPr lang="zh-TW" altLang="en-US" sz="2400" dirty="0" smtClean="0">
                <a:solidFill>
                  <a:schemeClr val="tx1"/>
                </a:solidFill>
              </a:rPr>
              <a:t>沒有理論可以推演出任何最適或適當的累進稅階。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633413" indent="-633413">
              <a:buFont typeface="Wingdings" pitchFamily="2" charset="2"/>
              <a:buChar char="l"/>
            </a:pPr>
            <a:endParaRPr lang="en-US" altLang="zh-TW" sz="2800" dirty="0" smtClean="0"/>
          </a:p>
          <a:p>
            <a:pPr marL="633413" indent="-633413">
              <a:buFont typeface="+mj-lt"/>
              <a:buAutoNum type="arabicPeriod"/>
            </a:pP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42</a:t>
            </a:fld>
            <a:endParaRPr lang="en-US" altLang="zh-TW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1440160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07.</a:t>
            </a:r>
            <a:r>
              <a:rPr lang="zh-TW" altLang="en-US" b="1" dirty="0" smtClean="0">
                <a:ea typeface="標楷體" pitchFamily="65" charset="-120"/>
              </a:rPr>
              <a:t> </a:t>
            </a:r>
            <a:r>
              <a:rPr lang="zh-TW" altLang="en-US" b="1" dirty="0" smtClean="0">
                <a:ea typeface="標楷體" pitchFamily="65" charset="-120"/>
              </a:rPr>
              <a:t>政府應該做什麼？</a:t>
            </a:r>
            <a:endParaRPr lang="zh-TW" altLang="en-US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2411760" y="2708920"/>
            <a:ext cx="6408712" cy="2572338"/>
          </a:xfrm>
        </p:spPr>
        <p:txBody>
          <a:bodyPr/>
          <a:lstStyle/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如果人們情願繳納更多的稅，</a:t>
            </a:r>
            <a:endParaRPr lang="en-US" altLang="zh-TW" sz="2800" dirty="0" smtClean="0">
              <a:ea typeface="標楷體" pitchFamily="65" charset="-120"/>
            </a:endParaRPr>
          </a:p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政府只要</a:t>
            </a:r>
            <a:r>
              <a:rPr lang="zh-TW" altLang="en-US" sz="2800" dirty="0" smtClean="0">
                <a:ea typeface="標楷體" pitchFamily="65" charset="-120"/>
              </a:rPr>
              <a:t>不干預市場機制，</a:t>
            </a:r>
            <a:endParaRPr lang="en-US" altLang="zh-TW" sz="2800" dirty="0" smtClean="0">
              <a:ea typeface="標楷體" pitchFamily="65" charset="-120"/>
            </a:endParaRPr>
          </a:p>
          <a:p>
            <a:pPr marL="87313" indent="-1588">
              <a:buNone/>
            </a:pPr>
            <a:r>
              <a:rPr lang="zh-TW" altLang="en-US" sz="2800" dirty="0" smtClean="0">
                <a:ea typeface="標楷體" pitchFamily="65" charset="-120"/>
              </a:rPr>
              <a:t>為何不能提供更多的福利？</a:t>
            </a:r>
            <a:r>
              <a:rPr lang="en-US" altLang="zh-TW" sz="2800" dirty="0" smtClean="0">
                <a:ea typeface="標楷體" pitchFamily="65" charset="-120"/>
              </a:rPr>
              <a:t> </a:t>
            </a:r>
            <a:endParaRPr lang="en-US" altLang="zh-TW" dirty="0" smtClean="0">
              <a:ea typeface="標楷體" pitchFamily="65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43</a:t>
            </a:fld>
            <a:endParaRPr lang="en-US" altLang="zh-TW"/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cs typeface="Times New Roman"/>
              </a:rPr>
              <a:t>07-1  </a:t>
            </a:r>
            <a:r>
              <a:rPr lang="zh-TW" altLang="en-US" sz="4000" b="1" dirty="0" smtClean="0">
                <a:solidFill>
                  <a:srgbClr val="7030A0"/>
                </a:solidFill>
                <a:cs typeface="Times New Roman"/>
              </a:rPr>
              <a:t> 政府應多救濟而少福利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44</a:t>
            </a:fld>
            <a:endParaRPr lang="en-US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755576" y="1484784"/>
            <a:ext cx="7920880" cy="49685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Calibri"/>
                <a:cs typeface="Times New Roman"/>
              </a:rPr>
              <a:t>自由主義的訴</a:t>
            </a:r>
            <a:r>
              <a:rPr lang="zh-TW" altLang="en-US" sz="2800" dirty="0" smtClean="0">
                <a:latin typeface="Calibri"/>
                <a:cs typeface="Times New Roman"/>
              </a:rPr>
              <a:t>求是自我負責，並不要求先天無法</a:t>
            </a:r>
            <a:r>
              <a:rPr lang="zh-TW" altLang="en-US" sz="2800" dirty="0" smtClean="0">
                <a:latin typeface="Calibri"/>
                <a:cs typeface="Times New Roman"/>
              </a:rPr>
              <a:t>自我</a:t>
            </a:r>
            <a:r>
              <a:rPr lang="zh-TW" altLang="en-US" sz="2800" dirty="0" smtClean="0">
                <a:latin typeface="Calibri"/>
                <a:cs typeface="Times New Roman"/>
              </a:rPr>
              <a:t>負責的人。</a:t>
            </a:r>
            <a:endParaRPr lang="en-US" altLang="zh-TW" sz="2800" dirty="0" smtClean="0">
              <a:latin typeface="Calibri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Calibri"/>
                <a:cs typeface="Times New Roman"/>
              </a:rPr>
              <a:t>自由主一起源於聖經，而上帝秉持寬恕之心。</a:t>
            </a:r>
            <a:endParaRPr lang="en-US" altLang="zh-TW" sz="2800" dirty="0" smtClean="0">
              <a:latin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cs typeface="Times New Roman"/>
              </a:rPr>
              <a:t>07-2  </a:t>
            </a:r>
            <a:r>
              <a:rPr lang="zh-TW" altLang="en-US" sz="4000" b="1" dirty="0" smtClean="0">
                <a:solidFill>
                  <a:srgbClr val="7030A0"/>
                </a:solidFill>
                <a:cs typeface="Times New Roman"/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  <a:cs typeface="Times New Roman"/>
              </a:rPr>
              <a:t>政府可以提供短期福利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45</a:t>
            </a:fld>
            <a:endParaRPr lang="en-US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755576" y="1484784"/>
            <a:ext cx="7920880" cy="49685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Calibri"/>
                <a:cs typeface="Times New Roman"/>
              </a:rPr>
              <a:t>稅收高時，政府為何不能提供較高的福利？</a:t>
            </a:r>
            <a:endParaRPr lang="en-US" altLang="zh-TW" sz="2800" dirty="0" smtClean="0">
              <a:latin typeface="Calibri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Calibri"/>
                <a:cs typeface="Times New Roman"/>
              </a:rPr>
              <a:t>福利必須隨稅收波動，不能成為政府的承諾。</a:t>
            </a:r>
            <a:endParaRPr lang="en-US" altLang="zh-TW" sz="2800" dirty="0" smtClean="0">
              <a:latin typeface="Calibri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Calibri"/>
                <a:cs typeface="Times New Roman"/>
              </a:rPr>
              <a:t>政府沒錢時，自然什麼是都無法做。。</a:t>
            </a:r>
            <a:endParaRPr lang="en-US" altLang="zh-TW" sz="2800" dirty="0" smtClean="0">
              <a:latin typeface="Calibri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Calibri"/>
                <a:cs typeface="Times New Roman"/>
              </a:rPr>
              <a:t>人們若想提高政府預算，</a:t>
            </a:r>
            <a:r>
              <a:rPr lang="zh-TW" altLang="en-US" sz="2800" dirty="0" smtClean="0">
                <a:latin typeface="Calibri"/>
                <a:cs typeface="Times New Roman"/>
              </a:rPr>
              <a:t>可以提高等比例</a:t>
            </a:r>
            <a:r>
              <a:rPr lang="zh-TW" altLang="en-US" sz="2800" dirty="0" smtClean="0">
                <a:latin typeface="Calibri"/>
                <a:cs typeface="Times New Roman"/>
              </a:rPr>
              <a:t>稅的共同稅率。</a:t>
            </a:r>
            <a:endParaRPr lang="en-US" altLang="zh-TW" sz="2800" dirty="0" smtClean="0">
              <a:latin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cs typeface="Times New Roman"/>
              </a:rPr>
              <a:t>07-3  </a:t>
            </a:r>
            <a:r>
              <a:rPr lang="zh-TW" altLang="en-US" sz="4000" b="1" dirty="0" smtClean="0">
                <a:solidFill>
                  <a:srgbClr val="7030A0"/>
                </a:solidFill>
                <a:cs typeface="Times New Roman"/>
              </a:rPr>
              <a:t> 景氣不好時的短期工作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46</a:t>
            </a:fld>
            <a:endParaRPr lang="en-US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755576" y="1484784"/>
            <a:ext cx="7920880" cy="4968552"/>
          </a:xfrm>
        </p:spPr>
        <p:txBody>
          <a:bodyPr/>
          <a:lstStyle/>
          <a:p>
            <a:pPr marL="514350" indent="-514350">
              <a:buNone/>
            </a:pPr>
            <a:r>
              <a:rPr lang="zh-TW" altLang="en-US" sz="2800" dirty="0" smtClean="0">
                <a:latin typeface="Calibri"/>
                <a:cs typeface="Times New Roman"/>
              </a:rPr>
              <a:t>在不干預市場</a:t>
            </a:r>
            <a:r>
              <a:rPr lang="zh-TW" altLang="en-US" sz="2800" dirty="0" smtClean="0">
                <a:latin typeface="Calibri"/>
                <a:cs typeface="Times New Roman"/>
              </a:rPr>
              <a:t>下，政府可以</a:t>
            </a:r>
            <a:r>
              <a:rPr lang="zh-TW" altLang="en-US" sz="2800" dirty="0" smtClean="0">
                <a:latin typeface="Calibri"/>
                <a:cs typeface="Times New Roman"/>
              </a:rPr>
              <a:t>進行如下短期工作：</a:t>
            </a:r>
            <a:endParaRPr lang="en-US" altLang="zh-TW" sz="2800" dirty="0" smtClean="0">
              <a:latin typeface="Calibri"/>
              <a:cs typeface="Times New Roman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  <a:latin typeface="Calibri"/>
                <a:cs typeface="Times New Roman"/>
              </a:rPr>
              <a:t>清除蚊子</a:t>
            </a:r>
            <a:r>
              <a:rPr lang="zh-TW" altLang="en-US" sz="2400" dirty="0" smtClean="0">
                <a:solidFill>
                  <a:schemeClr val="tx1"/>
                </a:solidFill>
                <a:latin typeface="Calibri"/>
                <a:cs typeface="Times New Roman"/>
              </a:rPr>
              <a:t>館</a:t>
            </a:r>
            <a:endParaRPr lang="en-US" altLang="zh-TW" sz="2400" dirty="0" smtClean="0">
              <a:solidFill>
                <a:schemeClr val="tx1"/>
              </a:solidFill>
              <a:latin typeface="Calibri"/>
              <a:cs typeface="Times New Roman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  <a:latin typeface="Calibri"/>
                <a:cs typeface="Times New Roman"/>
              </a:rPr>
              <a:t>清除街道的舊</a:t>
            </a:r>
            <a:r>
              <a:rPr lang="zh-TW" altLang="en-US" sz="2400" dirty="0" smtClean="0">
                <a:solidFill>
                  <a:schemeClr val="tx1"/>
                </a:solidFill>
                <a:latin typeface="Calibri"/>
                <a:cs typeface="Times New Roman"/>
              </a:rPr>
              <a:t>招牌和電線</a:t>
            </a:r>
            <a:endParaRPr lang="en-US" altLang="zh-TW" sz="2400" dirty="0" smtClean="0">
              <a:solidFill>
                <a:schemeClr val="tx1"/>
              </a:solidFill>
              <a:latin typeface="Calibri"/>
              <a:cs typeface="Times New Roman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  <a:latin typeface="Calibri"/>
                <a:cs typeface="Times New Roman"/>
              </a:rPr>
              <a:t>電桿地下化和下水溝</a:t>
            </a:r>
            <a:r>
              <a:rPr lang="zh-TW" altLang="en-US" sz="2400" dirty="0" smtClean="0">
                <a:solidFill>
                  <a:schemeClr val="tx1"/>
                </a:solidFill>
                <a:latin typeface="Calibri"/>
                <a:cs typeface="Times New Roman"/>
              </a:rPr>
              <a:t>工程</a:t>
            </a:r>
            <a:endParaRPr lang="en-US" altLang="zh-TW" sz="2400" dirty="0" smtClean="0">
              <a:solidFill>
                <a:schemeClr val="tx1"/>
              </a:solidFill>
              <a:latin typeface="Calibri"/>
              <a:cs typeface="Times New Roman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  <a:latin typeface="Calibri"/>
                <a:cs typeface="Times New Roman"/>
              </a:rPr>
              <a:t>資料上網</a:t>
            </a:r>
            <a:endParaRPr lang="en-US" altLang="zh-TW" sz="2400" dirty="0" smtClean="0">
              <a:solidFill>
                <a:schemeClr val="tx1"/>
              </a:solidFill>
              <a:latin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  <a:cs typeface="Times New Roman"/>
              </a:rPr>
              <a:t>07-4  </a:t>
            </a:r>
            <a:r>
              <a:rPr lang="zh-TW" altLang="en-US" sz="4000" b="1" dirty="0" smtClean="0">
                <a:solidFill>
                  <a:srgbClr val="7030A0"/>
                </a:solidFill>
                <a:cs typeface="Times New Roman"/>
              </a:rPr>
              <a:t> 堅持等比例稅制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47</a:t>
            </a:fld>
            <a:endParaRPr lang="en-US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755576" y="1484784"/>
            <a:ext cx="7920880" cy="49685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Calibri"/>
                <a:cs typeface="Times New Roman"/>
              </a:rPr>
              <a:t>正義就是：讓人們面對相同的規則（等比例稅的共同稅率）。</a:t>
            </a:r>
            <a:endParaRPr lang="en-US" altLang="zh-TW" sz="2800" dirty="0" smtClean="0">
              <a:latin typeface="Calibri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Calibri"/>
                <a:cs typeface="Times New Roman"/>
              </a:rPr>
              <a:t>在等比例稅制下，高所得者依舊繳納較多的稅賦。</a:t>
            </a:r>
            <a:endParaRPr lang="en-US" altLang="zh-TW" sz="2800" dirty="0" smtClean="0">
              <a:latin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628800"/>
            <a:ext cx="8280920" cy="2592288"/>
          </a:xfrm>
        </p:spPr>
        <p:txBody>
          <a:bodyPr/>
          <a:lstStyle/>
          <a:p>
            <a:pPr marL="446088" indent="17463"/>
            <a:r>
              <a:rPr lang="zh-TW" altLang="en-US" sz="9600" dirty="0" smtClean="0">
                <a:solidFill>
                  <a:srgbClr val="FF0000"/>
                </a:solidFill>
                <a:latin typeface="+mn-lt"/>
                <a:ea typeface="標楷體" pitchFamily="65" charset="-120"/>
              </a:rPr>
              <a:t>謝謝！</a:t>
            </a:r>
            <a:endParaRPr lang="zh-TW" altLang="zh-TW" sz="9600" dirty="0">
              <a:solidFill>
                <a:srgbClr val="FF0000"/>
              </a:solidFill>
              <a:latin typeface="+mn-lt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4437112"/>
            <a:ext cx="6624736" cy="1800200"/>
          </a:xfrm>
        </p:spPr>
        <p:txBody>
          <a:bodyPr/>
          <a:lstStyle/>
          <a:p>
            <a:r>
              <a:rPr lang="zh-TW" altLang="zh-TW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黃春興</a:t>
            </a:r>
            <a:r>
              <a:rPr lang="zh-TW" altLang="en-US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 </a:t>
            </a:r>
            <a:endParaRPr lang="en-US" altLang="zh-TW" b="1" dirty="0" smtClean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  <a:hlinkClick r:id="rId2"/>
              </a:rPr>
              <a:t>cshwang@mx.nthu.edu.tw</a:t>
            </a:r>
            <a:endParaRPr lang="en-US" altLang="zh-TW" sz="2400" b="1" dirty="0" smtClean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  <a:p>
            <a:r>
              <a:rPr lang="en-US" altLang="zh-TW" sz="2400" b="1" dirty="0" smtClean="0">
                <a:solidFill>
                  <a:schemeClr val="accent1">
                    <a:lumMod val="25000"/>
                  </a:schemeClr>
                </a:solidFill>
                <a:ea typeface="標楷體" pitchFamily="65" charset="-120"/>
              </a:rPr>
              <a:t>http://mx.nthu.edu.tw/~cshwang</a:t>
            </a:r>
            <a:endParaRPr lang="zh-TW" altLang="zh-TW" sz="2400" b="1" dirty="0">
              <a:solidFill>
                <a:schemeClr val="accent1">
                  <a:lumMod val="25000"/>
                </a:schemeClr>
              </a:solidFill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CD1680D-2EAE-47AB-9917-EC497C6390DE}" type="slidenum">
              <a:rPr lang="en-US" altLang="zh-TW" smtClean="0"/>
              <a:pPr/>
              <a:t>48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01-1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市場機制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96752"/>
            <a:ext cx="7560840" cy="4896544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前兩講談論的市場機制，決定了：</a:t>
            </a:r>
            <a:endParaRPr lang="en-US" altLang="zh-TW" sz="2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資源的配置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生產因素的利用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新商品的創造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未來的生活</a:t>
            </a:r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市場機制的基本要件：受保障的私有財產權和交易</a:t>
            </a:r>
            <a:r>
              <a:rPr lang="zh-TW" altLang="en-US" sz="2800" dirty="0" smtClean="0"/>
              <a:t>自由。</a:t>
            </a:r>
            <a:endParaRPr lang="en-US" altLang="zh-TW" sz="2800" dirty="0" smtClean="0"/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交易自由的內容：</a:t>
            </a:r>
            <a:endParaRPr lang="en-US" altLang="zh-TW" sz="2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人員進出與商品進出的自由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商業模式的自由</a:t>
            </a:r>
            <a:endParaRPr lang="zh-TW" altLang="en-US" sz="2800" dirty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5</a:t>
            </a:fld>
            <a:endParaRPr lang="en-US" altLang="zh-TW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01-2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市場不只是平台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268760"/>
            <a:ext cx="7920880" cy="5184576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l"/>
            </a:pPr>
            <a:r>
              <a:rPr lang="zh-TW" altLang="en-US" sz="2800" dirty="0" smtClean="0"/>
              <a:t>市場也是一種</a:t>
            </a:r>
            <a:r>
              <a:rPr lang="zh-TW" altLang="en-US" sz="2800" b="1" dirty="0" smtClean="0"/>
              <a:t>政治經濟體制</a:t>
            </a:r>
            <a:r>
              <a:rPr lang="zh-TW" altLang="en-US" sz="2800" dirty="0" smtClean="0"/>
              <a:t>，可稱市場體制。</a:t>
            </a:r>
            <a:endParaRPr lang="en-US" altLang="zh-TW" sz="2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政治經濟體制：生產、消費、分配等機制的決定。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市場體制：利用市場機制進行生產、消費、分配，政治權力只居於輔佐地位。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l"/>
            </a:pPr>
            <a:r>
              <a:rPr lang="zh-TW" altLang="en-US" sz="2800" dirty="0" smtClean="0"/>
              <a:t>三種政治經濟體制：</a:t>
            </a:r>
            <a:endParaRPr lang="en-US" altLang="zh-TW" sz="2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市場機制：競爭機制與交易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政治權力：管理權力與命令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社區治理：協商對話與合作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71500" indent="-514350">
              <a:buFont typeface="Wingdings" pitchFamily="2" charset="2"/>
              <a:buChar char="l"/>
            </a:pPr>
            <a:r>
              <a:rPr lang="zh-TW" altLang="en-US" sz="2800" dirty="0" smtClean="0"/>
              <a:t>不同體制下的政府，被賦予不同的職能與權力。</a:t>
            </a:r>
            <a:endParaRPr lang="zh-TW" altLang="en-US" sz="2800" dirty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6</a:t>
            </a:fld>
            <a:endParaRPr lang="en-US" altLang="zh-TW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01-3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古典政治經濟學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96752"/>
            <a:ext cx="7560840" cy="4896544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l"/>
            </a:pPr>
            <a:r>
              <a:rPr lang="zh-TW" altLang="en-US" sz="2800" dirty="0" smtClean="0"/>
              <a:t>最小可能的政府職能，或稱夜警政府。</a:t>
            </a:r>
            <a:endParaRPr lang="en-US" altLang="zh-TW" sz="28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國防：保護個人生命與產權不受境外暴力的侵犯</a:t>
            </a: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警政</a:t>
            </a:r>
            <a:r>
              <a:rPr lang="zh-TW" altLang="en-US" sz="2400" dirty="0">
                <a:solidFill>
                  <a:schemeClr val="tx1"/>
                </a:solidFill>
              </a:rPr>
              <a:t>與司法：保護個人生命與產權不</a:t>
            </a:r>
            <a:r>
              <a:rPr lang="zh-TW" altLang="en-US" sz="2400" dirty="0" smtClean="0">
                <a:solidFill>
                  <a:schemeClr val="tx1"/>
                </a:solidFill>
              </a:rPr>
              <a:t>受境內暴力的侵犯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重大基礎建設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l"/>
            </a:pPr>
            <a:r>
              <a:rPr lang="zh-TW" altLang="en-US" sz="2800" dirty="0" smtClean="0"/>
              <a:t>國防為例：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亞當史密斯討論羅馬與腓尼基的兩次戰爭：腓尼基的軍隊先打敗羅馬的國民兵，但羅馬組成軍團後，就大敗腓尼基的軍隊。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他強調羅馬軍團的專業與分工的效率。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7</a:t>
            </a:fld>
            <a:endParaRPr lang="en-US" altLang="zh-TW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01-4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重大基礎建設？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6876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亞當史密斯比較英國和法國的道路和運河：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英國是私人經營，而法國是政府經營。他認為英國相對有效率。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他以效率去評斷道路和運河，而不認為基本建設就應政府經營。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n-US" altLang="zh-TW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他卻又提到：若政府不興辦哲學教育，市場是不會有人要辦的。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chemeClr val="tx1"/>
                </a:solidFill>
              </a:rPr>
              <a:t>他卻以效率評斷，認為政府應該興辦哲學教育。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8</a:t>
            </a:fld>
            <a:endParaRPr lang="en-US" altLang="zh-TW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solidFill>
                  <a:srgbClr val="7030A0"/>
                </a:solidFill>
              </a:rPr>
              <a:t>01-5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 社區治理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96752"/>
            <a:ext cx="8208912" cy="475252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/>
              <a:t>社區治理，或稱 </a:t>
            </a:r>
            <a:r>
              <a:rPr lang="en-US" altLang="zh-TW" sz="2800" dirty="0" smtClean="0"/>
              <a:t>CPR</a:t>
            </a:r>
            <a:r>
              <a:rPr lang="zh-TW" altLang="en-US" sz="2800" dirty="0" smtClean="0"/>
              <a:t>的論述 </a:t>
            </a:r>
            <a:r>
              <a:rPr lang="en-US" altLang="zh-TW" sz="2800" dirty="0" smtClean="0"/>
              <a:t>(</a:t>
            </a:r>
            <a:r>
              <a:rPr lang="en-US" altLang="zh-TW" sz="2800" dirty="0" err="1" smtClean="0"/>
              <a:t>Eline</a:t>
            </a:r>
            <a:r>
              <a:rPr lang="en-US" altLang="zh-TW" sz="2800" dirty="0" smtClean="0"/>
              <a:t> </a:t>
            </a:r>
            <a:r>
              <a:rPr lang="en-US" altLang="zh-TW" sz="2800" dirty="0" err="1" smtClean="0"/>
              <a:t>Ostrom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lvl="1">
              <a:buNone/>
            </a:pPr>
            <a:r>
              <a:rPr lang="zh-TW" altLang="en-US" sz="2400" dirty="0" smtClean="0">
                <a:solidFill>
                  <a:schemeClr val="tx1"/>
                </a:solidFill>
              </a:rPr>
              <a:t>市場與政府之外，社區的協商與合作有時更具經濟效率。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3000" dirty="0" smtClean="0"/>
              <a:t>台灣今年的乾旱：</a:t>
            </a:r>
            <a:endParaRPr lang="en-US" altLang="zh-TW" sz="30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政府：除翡翠水庫控制得宜外，其他各地水庫的管理都失敗。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社區：嘉南農田水利會</a:t>
            </a:r>
            <a:r>
              <a:rPr lang="zh-TW" altLang="en-US" sz="2400" b="1" dirty="0" smtClean="0">
                <a:solidFill>
                  <a:schemeClr val="tx1"/>
                </a:solidFill>
              </a:rPr>
              <a:t>掌水工</a:t>
            </a:r>
            <a:r>
              <a:rPr lang="zh-TW" altLang="en-US" sz="2400" dirty="0" smtClean="0">
                <a:solidFill>
                  <a:schemeClr val="tx1"/>
                </a:solidFill>
              </a:rPr>
              <a:t>推動田間管理節水，減緩缺水。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市場：竹科與南科的科技廠都已備妥水車，準備買水。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0354DE56-175F-44F2-BA51-F3EAA2663B8A}" type="slidenum">
              <a:rPr lang="en-US" altLang="zh-TW" smtClean="0"/>
              <a:pPr/>
              <a:t>9</a:t>
            </a:fld>
            <a:endParaRPr lang="en-US" altLang="zh-TW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1127104">
  <a:themeElements>
    <a:clrScheme name="K12_13 13">
      <a:dk1>
        <a:srgbClr val="000000"/>
      </a:dk1>
      <a:lt1>
        <a:srgbClr val="FFFFFF"/>
      </a:lt1>
      <a:dk2>
        <a:srgbClr val="FF33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12_13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12_1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12_1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12_13 13">
        <a:dk1>
          <a:srgbClr val="000000"/>
        </a:dk1>
        <a:lt1>
          <a:srgbClr val="FFFFFF"/>
        </a:lt1>
        <a:dk2>
          <a:srgbClr val="FF33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1806</TotalTime>
  <Words>3394</Words>
  <Application>Microsoft Office PowerPoint</Application>
  <PresentationFormat>如螢幕大小 (4:3)</PresentationFormat>
  <Paragraphs>366</Paragraphs>
  <Slides>48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48</vt:i4>
      </vt:variant>
    </vt:vector>
  </HeadingPairs>
  <TitlesOfParts>
    <vt:vector size="49" baseType="lpstr">
      <vt:lpstr>01127104</vt:lpstr>
      <vt:lpstr>創造力與人性的經濟學傳承（三）  政府應有與不應有的角色</vt:lpstr>
      <vt:lpstr>回 顧    </vt:lpstr>
      <vt:lpstr>Lecture 3  政府論：                 政府應有與不應有的角色</vt:lpstr>
      <vt:lpstr>01. 古典政治經濟學的傳承</vt:lpstr>
      <vt:lpstr>01-1  市場機制</vt:lpstr>
      <vt:lpstr>01-2  市場不只是平台</vt:lpstr>
      <vt:lpstr>01-3  古典政治經濟學</vt:lpstr>
      <vt:lpstr>01-4  重大基礎建設？</vt:lpstr>
      <vt:lpstr>01-5  社區治理</vt:lpstr>
      <vt:lpstr>01-6  社區治理的能力有限</vt:lpstr>
      <vt:lpstr>01-7  新古典學派的效率論</vt:lpstr>
      <vt:lpstr>01-8 寇斯定理 </vt:lpstr>
      <vt:lpstr>01-9  為何只強調效率？</vt:lpstr>
      <vt:lpstr>02.  政府失靈 </vt:lpstr>
      <vt:lpstr>02-1  遷徙自由喪失之後</vt:lpstr>
      <vt:lpstr>02-2  市場失靈論</vt:lpstr>
      <vt:lpstr>02-3  政府失靈論</vt:lpstr>
      <vt:lpstr>02-4  政府失靈的必然性</vt:lpstr>
      <vt:lpstr>02-5 台灣的範例</vt:lpstr>
      <vt:lpstr>02-6  工作誘因排行板</vt:lpstr>
      <vt:lpstr>03.  失敗的計畫經濟</vt:lpstr>
      <vt:lpstr>03-1  計畫經濟</vt:lpstr>
      <vt:lpstr>03-2  計畫經濟的發展</vt:lpstr>
      <vt:lpstr>03-3  計畫經濟的失靈</vt:lpstr>
      <vt:lpstr>03-4  計畫經濟與市場經濟的差異</vt:lpstr>
      <vt:lpstr>03-5  經濟秩序的建立</vt:lpstr>
      <vt:lpstr>04. 漲價歸公的禍害 </vt:lpstr>
      <vt:lpstr>04-1  蚊子館</vt:lpstr>
      <vt:lpstr>04-2  正和賽局</vt:lpstr>
      <vt:lpstr>04-3  漲價歸公之禍</vt:lpstr>
      <vt:lpstr>04-5  孫中山的漲價歸公</vt:lpstr>
      <vt:lpstr>05. 社會主義的變種 </vt:lpstr>
      <vt:lpstr>05-1  社會主義的變種</vt:lpstr>
      <vt:lpstr>05-2  BOT</vt:lpstr>
      <vt:lpstr>05-3  不存在所謂的合理價格</vt:lpstr>
      <vt:lpstr>06.  錯誤政策 </vt:lpstr>
      <vt:lpstr>06-1  過度投資與錯誤投資</vt:lpstr>
      <vt:lpstr>06-2  政策性低利率導致的錯誤投資</vt:lpstr>
      <vt:lpstr>06-3  新竹科學園區的成就幻影</vt:lpstr>
      <vt:lpstr>06-4  錯誤的立法</vt:lpstr>
      <vt:lpstr>06-5  累進稅率的政治訴求</vt:lpstr>
      <vt:lpstr>06-6  累進稅率毫無邏輯基礎</vt:lpstr>
      <vt:lpstr>07. 政府應該做什麼？</vt:lpstr>
      <vt:lpstr>07-1   政府應多救濟而少福利</vt:lpstr>
      <vt:lpstr>07-2   政府可以提供短期福利</vt:lpstr>
      <vt:lpstr>07-3   景氣不好時的短期工作</vt:lpstr>
      <vt:lpstr>07-4   堅持等比例稅制</vt:lpstr>
      <vt:lpstr>謝謝！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HCS</dc:creator>
  <cp:lastModifiedBy>HCS</cp:lastModifiedBy>
  <cp:revision>325</cp:revision>
  <dcterms:created xsi:type="dcterms:W3CDTF">2014-11-28T08:06:00Z</dcterms:created>
  <dcterms:modified xsi:type="dcterms:W3CDTF">2015-03-03T13:23:17Z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TC011271041028</vt:lpwstr>
  </property>
</Properties>
</file>