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sldIdLst>
    <p:sldId id="314" r:id="rId2"/>
    <p:sldId id="389" r:id="rId3"/>
    <p:sldId id="428" r:id="rId4"/>
    <p:sldId id="429" r:id="rId5"/>
    <p:sldId id="431" r:id="rId6"/>
    <p:sldId id="433" r:id="rId7"/>
    <p:sldId id="510" r:id="rId8"/>
    <p:sldId id="430" r:id="rId9"/>
    <p:sldId id="432" r:id="rId10"/>
    <p:sldId id="437" r:id="rId11"/>
    <p:sldId id="434" r:id="rId12"/>
    <p:sldId id="390" r:id="rId13"/>
    <p:sldId id="420" r:id="rId14"/>
    <p:sldId id="426" r:id="rId15"/>
    <p:sldId id="410" r:id="rId16"/>
    <p:sldId id="425" r:id="rId17"/>
    <p:sldId id="409" r:id="rId18"/>
    <p:sldId id="421" r:id="rId19"/>
    <p:sldId id="413" r:id="rId20"/>
    <p:sldId id="422" r:id="rId21"/>
    <p:sldId id="416" r:id="rId22"/>
    <p:sldId id="423" r:id="rId23"/>
    <p:sldId id="399" r:id="rId24"/>
    <p:sldId id="406" r:id="rId25"/>
    <p:sldId id="411" r:id="rId26"/>
    <p:sldId id="412" r:id="rId27"/>
    <p:sldId id="424" r:id="rId28"/>
    <p:sldId id="414" r:id="rId29"/>
    <p:sldId id="417" r:id="rId30"/>
    <p:sldId id="440" r:id="rId31"/>
    <p:sldId id="441" r:id="rId32"/>
    <p:sldId id="442" r:id="rId33"/>
    <p:sldId id="443" r:id="rId34"/>
    <p:sldId id="444" r:id="rId35"/>
    <p:sldId id="445" r:id="rId36"/>
    <p:sldId id="446" r:id="rId37"/>
    <p:sldId id="447" r:id="rId38"/>
    <p:sldId id="448" r:id="rId39"/>
    <p:sldId id="449" r:id="rId40"/>
    <p:sldId id="450" r:id="rId41"/>
    <p:sldId id="451" r:id="rId42"/>
    <p:sldId id="438" r:id="rId43"/>
    <p:sldId id="453" r:id="rId44"/>
    <p:sldId id="455" r:id="rId45"/>
    <p:sldId id="454" r:id="rId46"/>
    <p:sldId id="456" r:id="rId47"/>
    <p:sldId id="483" r:id="rId48"/>
    <p:sldId id="472" r:id="rId49"/>
    <p:sldId id="484" r:id="rId50"/>
    <p:sldId id="476" r:id="rId51"/>
    <p:sldId id="486" r:id="rId52"/>
    <p:sldId id="485" r:id="rId53"/>
    <p:sldId id="435" r:id="rId54"/>
    <p:sldId id="396" r:id="rId55"/>
    <p:sldId id="457" r:id="rId56"/>
    <p:sldId id="459" r:id="rId57"/>
    <p:sldId id="458" r:id="rId58"/>
    <p:sldId id="460" r:id="rId59"/>
    <p:sldId id="470" r:id="rId60"/>
    <p:sldId id="461" r:id="rId61"/>
    <p:sldId id="463" r:id="rId62"/>
    <p:sldId id="487" r:id="rId63"/>
    <p:sldId id="509" r:id="rId64"/>
    <p:sldId id="436" r:id="rId65"/>
    <p:sldId id="488" r:id="rId66"/>
    <p:sldId id="464" r:id="rId67"/>
    <p:sldId id="490" r:id="rId68"/>
    <p:sldId id="492" r:id="rId69"/>
    <p:sldId id="493" r:id="rId70"/>
    <p:sldId id="495" r:id="rId71"/>
    <p:sldId id="497" r:id="rId72"/>
    <p:sldId id="499" r:id="rId73"/>
    <p:sldId id="507" r:id="rId74"/>
    <p:sldId id="404" r:id="rId75"/>
    <p:sldId id="313" r:id="rId76"/>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10A4"/>
    <a:srgbClr val="0566AF"/>
    <a:srgbClr val="FF0000"/>
    <a:srgbClr val="660066"/>
    <a:srgbClr val="990000"/>
    <a:srgbClr val="FF0066"/>
    <a:srgbClr val="CCFF99"/>
    <a:srgbClr val="6699FF"/>
    <a:srgbClr val="00FFFF"/>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45" autoAdjust="0"/>
    <p:restoredTop sz="94660"/>
  </p:normalViewPr>
  <p:slideViewPr>
    <p:cSldViewPr snapToGrid="0">
      <p:cViewPr>
        <p:scale>
          <a:sx n="66" d="100"/>
          <a:sy n="66" d="100"/>
        </p:scale>
        <p:origin x="-1066" y="-125"/>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195"/>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B7B074-0016-4EC6-B90D-25D7FCC27B69}" type="datetimeFigureOut">
              <a:rPr lang="zh-TW" altLang="en-US" smtClean="0"/>
              <a:pPr/>
              <a:t>2015/4/11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5C4A62-0709-4642-AADD-1C39E0946A8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a:lvl1pPr>
          </a:lstStyle>
          <a:p>
            <a:r>
              <a:rPr lang="zh-TW" altLang="en-US" smtClean="0"/>
              <a:t>按一下以編輯母片標題樣式</a:t>
            </a:r>
            <a:endParaRPr lang="zh-TW" altLang="en-US"/>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zh-TW" altLang="en-US" smtClean="0"/>
              <a:t>按一下以編輯母片副標題樣式</a:t>
            </a:r>
            <a:endParaRPr lang="zh-TW" altLang="en-US"/>
          </a:p>
        </p:txBody>
      </p:sp>
      <p:sp>
        <p:nvSpPr>
          <p:cNvPr id="3076" name="Rectangle 4"/>
          <p:cNvSpPr>
            <a:spLocks noGrp="1" noChangeArrowheads="1"/>
          </p:cNvSpPr>
          <p:nvPr>
            <p:ph type="dt" sz="half" idx="2"/>
          </p:nvPr>
        </p:nvSpPr>
        <p:spPr/>
        <p:txBody>
          <a:bodyPr/>
          <a:lstStyle>
            <a:lvl1pPr>
              <a:defRPr/>
            </a:lvl1pPr>
          </a:lstStyle>
          <a:p>
            <a:endParaRPr lang="en-US" altLang="zh-TW"/>
          </a:p>
        </p:txBody>
      </p:sp>
      <p:sp>
        <p:nvSpPr>
          <p:cNvPr id="3077" name="Rectangle 5"/>
          <p:cNvSpPr>
            <a:spLocks noGrp="1" noChangeArrowheads="1"/>
          </p:cNvSpPr>
          <p:nvPr>
            <p:ph type="ftr" sz="quarter" idx="3"/>
          </p:nvPr>
        </p:nvSpPr>
        <p:spPr/>
        <p:txBody>
          <a:bodyPr/>
          <a:lstStyle>
            <a:lvl1pPr>
              <a:defRPr/>
            </a:lvl1pPr>
          </a:lstStyle>
          <a:p>
            <a:endParaRPr lang="en-US" altLang="zh-TW"/>
          </a:p>
        </p:txBody>
      </p:sp>
      <p:sp>
        <p:nvSpPr>
          <p:cNvPr id="3078" name="Rectangle 6"/>
          <p:cNvSpPr>
            <a:spLocks noGrp="1" noChangeArrowheads="1"/>
          </p:cNvSpPr>
          <p:nvPr>
            <p:ph type="sldNum" sz="quarter" idx="4"/>
          </p:nvPr>
        </p:nvSpPr>
        <p:spPr/>
        <p:txBody>
          <a:bodyPr/>
          <a:lstStyle>
            <a:lvl1pPr>
              <a:defRPr/>
            </a:lvl1pPr>
          </a:lstStyle>
          <a:p>
            <a:fld id="{BCD1680D-2EAE-47AB-9917-EC497C6390DE}" type="slidenum">
              <a:rPr lang="en-US" altLang="zh-TW"/>
              <a:pPr/>
              <a:t>‹#›</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childTnLst>
                          </p:cTn>
                        </p:par>
                        <p:par>
                          <p:cTn id="10" fill="hold">
                            <p:stCondLst>
                              <p:cond delay="1000"/>
                            </p:stCondLst>
                            <p:childTnLst>
                              <p:par>
                                <p:cTn id="11" presetID="37" presetClass="entr" presetSubtype="0" fill="hold" grpId="0" nodeType="afterEffect">
                                  <p:stCondLst>
                                    <p:cond delay="0"/>
                                  </p:stCondLst>
                                  <p:childTnLst>
                                    <p:set>
                                      <p:cBhvr>
                                        <p:cTn id="12" dur="1" fill="hold">
                                          <p:stCondLst>
                                            <p:cond delay="0"/>
                                          </p:stCondLst>
                                        </p:cTn>
                                        <p:tgtEl>
                                          <p:spTgt spid="3075">
                                            <p:txEl>
                                              <p:pRg st="0" end="0"/>
                                            </p:txEl>
                                          </p:spTgt>
                                        </p:tgtEl>
                                        <p:attrNameLst>
                                          <p:attrName>style.visibility</p:attrName>
                                        </p:attrNameLst>
                                      </p:cBhvr>
                                      <p:to>
                                        <p:strVal val="visible"/>
                                      </p:to>
                                    </p:set>
                                    <p:animEffect transition="in" filter="fade">
                                      <p:cBhvr>
                                        <p:cTn id="13" dur="1000"/>
                                        <p:tgtEl>
                                          <p:spTgt spid="3075">
                                            <p:txEl>
                                              <p:pRg st="0" end="0"/>
                                            </p:txEl>
                                          </p:spTgt>
                                        </p:tgtEl>
                                      </p:cBhvr>
                                    </p:animEffect>
                                    <p:anim calcmode="lin" valueType="num">
                                      <p:cBhvr>
                                        <p:cTn id="14"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075">
                                            <p:txEl>
                                              <p:pRg st="0" end="0"/>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07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tmplLst>
          <p:tmpl lvl="1">
            <p:tnLst>
              <p:par>
                <p:cTn presetID="37" presetClass="entr" presetSubtype="0" fill="hold" nodeType="afterEffect">
                  <p:stCondLst>
                    <p:cond delay="0"/>
                  </p:stCondLst>
                  <p:childTnLst>
                    <p:set>
                      <p:cBhvr>
                        <p:cTn dur="1" fill="hold">
                          <p:stCondLst>
                            <p:cond delay="0"/>
                          </p:stCondLst>
                        </p:cTn>
                        <p:tgtEl>
                          <p:spTgt spid="3075"/>
                        </p:tgtEl>
                        <p:attrNameLst>
                          <p:attrName>style.visibility</p:attrName>
                        </p:attrNameLst>
                      </p:cBhvr>
                      <p:to>
                        <p:strVal val="visible"/>
                      </p:to>
                    </p:set>
                    <p:animEffect transition="in" filter="fade">
                      <p:cBhvr>
                        <p:cTn dur="1000"/>
                        <p:tgtEl>
                          <p:spTgt spid="3075"/>
                        </p:tgtEl>
                      </p:cBhvr>
                    </p:animEffect>
                    <p:anim calcmode="lin" valueType="num">
                      <p:cBhvr>
                        <p:cTn dur="1000" fill="hold"/>
                        <p:tgtEl>
                          <p:spTgt spid="3075"/>
                        </p:tgtEl>
                        <p:attrNameLst>
                          <p:attrName>ppt_x</p:attrName>
                        </p:attrNameLst>
                      </p:cBhvr>
                      <p:tavLst>
                        <p:tav tm="0">
                          <p:val>
                            <p:strVal val="#ppt_x"/>
                          </p:val>
                        </p:tav>
                        <p:tav tm="100000">
                          <p:val>
                            <p:strVal val="#ppt_x"/>
                          </p:val>
                        </p:tav>
                      </p:tavLst>
                    </p:anim>
                    <p:anim calcmode="lin" valueType="num">
                      <p:cBhvr>
                        <p:cTn dur="900" decel="100000" fill="hold"/>
                        <p:tgtEl>
                          <p:spTgt spid="3075"/>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3075"/>
                        </p:tgtEl>
                        <p:attrNameLst>
                          <p:attrName>ppt_y</p:attrName>
                        </p:attrNameLst>
                      </p:cBhvr>
                      <p:tavLst>
                        <p:tav tm="0">
                          <p:val>
                            <p:strVal val="#ppt_y-.03"/>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9366CFFA-262C-4B31-9E6A-5A4D77D43511}" type="slidenum">
              <a:rPr lang="en-US" altLang="zh-TW"/>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1F39D167-4993-4110-91CD-1F6A1EF75712}" type="slidenum">
              <a:rPr lang="en-US" altLang="zh-TW"/>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0354DE56-175F-44F2-BA51-F3EAA2663B8A}" type="slidenum">
              <a:rPr lang="en-US" altLang="zh-TW"/>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EFDA9B7A-F5EA-44D8-88D0-31A013A5BFAB}" type="slidenum">
              <a:rPr lang="en-US" altLang="zh-TW"/>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7124F3B9-9EFE-4554-A2C6-CA9620D511D8}" type="slidenum">
              <a:rPr lang="en-US" altLang="zh-TW"/>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en-US" altLang="zh-TW"/>
          </a:p>
        </p:txBody>
      </p:sp>
      <p:sp>
        <p:nvSpPr>
          <p:cNvPr id="8" name="頁尾版面配置區 7"/>
          <p:cNvSpPr>
            <a:spLocks noGrp="1"/>
          </p:cNvSpPr>
          <p:nvPr>
            <p:ph type="ftr" sz="quarter" idx="11"/>
          </p:nvPr>
        </p:nvSpPr>
        <p:spPr/>
        <p:txBody>
          <a:bodyPr/>
          <a:lstStyle>
            <a:lvl1pPr>
              <a:defRPr/>
            </a:lvl1pPr>
          </a:lstStyle>
          <a:p>
            <a:endParaRPr lang="en-US" altLang="zh-TW"/>
          </a:p>
        </p:txBody>
      </p:sp>
      <p:sp>
        <p:nvSpPr>
          <p:cNvPr id="9" name="投影片編號版面配置區 8"/>
          <p:cNvSpPr>
            <a:spLocks noGrp="1"/>
          </p:cNvSpPr>
          <p:nvPr>
            <p:ph type="sldNum" sz="quarter" idx="12"/>
          </p:nvPr>
        </p:nvSpPr>
        <p:spPr/>
        <p:txBody>
          <a:bodyPr/>
          <a:lstStyle>
            <a:lvl1pPr>
              <a:defRPr/>
            </a:lvl1pPr>
          </a:lstStyle>
          <a:p>
            <a:fld id="{6664F9CF-847A-49FF-A1CF-1E55A488A569}" type="slidenum">
              <a:rPr lang="en-US" altLang="zh-TW"/>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en-US" altLang="zh-TW"/>
          </a:p>
        </p:txBody>
      </p:sp>
      <p:sp>
        <p:nvSpPr>
          <p:cNvPr id="4" name="頁尾版面配置區 3"/>
          <p:cNvSpPr>
            <a:spLocks noGrp="1"/>
          </p:cNvSpPr>
          <p:nvPr>
            <p:ph type="ftr" sz="quarter" idx="11"/>
          </p:nvPr>
        </p:nvSpPr>
        <p:spPr/>
        <p:txBody>
          <a:bodyPr/>
          <a:lstStyle>
            <a:lvl1pPr>
              <a:defRPr/>
            </a:lvl1pPr>
          </a:lstStyle>
          <a:p>
            <a:endParaRPr lang="en-US" altLang="zh-TW"/>
          </a:p>
        </p:txBody>
      </p:sp>
      <p:sp>
        <p:nvSpPr>
          <p:cNvPr id="5" name="投影片編號版面配置區 4"/>
          <p:cNvSpPr>
            <a:spLocks noGrp="1"/>
          </p:cNvSpPr>
          <p:nvPr>
            <p:ph type="sldNum" sz="quarter" idx="12"/>
          </p:nvPr>
        </p:nvSpPr>
        <p:spPr/>
        <p:txBody>
          <a:bodyPr/>
          <a:lstStyle>
            <a:lvl1pPr>
              <a:defRPr/>
            </a:lvl1pPr>
          </a:lstStyle>
          <a:p>
            <a:fld id="{48C0CCD7-F1BB-4732-BF51-C64518AB81C6}" type="slidenum">
              <a:rPr lang="en-US" altLang="zh-TW"/>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zh-TW"/>
          </a:p>
        </p:txBody>
      </p:sp>
      <p:sp>
        <p:nvSpPr>
          <p:cNvPr id="3" name="頁尾版面配置區 2"/>
          <p:cNvSpPr>
            <a:spLocks noGrp="1"/>
          </p:cNvSpPr>
          <p:nvPr>
            <p:ph type="ftr" sz="quarter" idx="11"/>
          </p:nvPr>
        </p:nvSpPr>
        <p:spPr/>
        <p:txBody>
          <a:bodyPr/>
          <a:lstStyle>
            <a:lvl1pPr>
              <a:defRPr/>
            </a:lvl1pPr>
          </a:lstStyle>
          <a:p>
            <a:endParaRPr lang="en-US" altLang="zh-TW"/>
          </a:p>
        </p:txBody>
      </p:sp>
      <p:sp>
        <p:nvSpPr>
          <p:cNvPr id="4" name="投影片編號版面配置區 3"/>
          <p:cNvSpPr>
            <a:spLocks noGrp="1"/>
          </p:cNvSpPr>
          <p:nvPr>
            <p:ph type="sldNum" sz="quarter" idx="12"/>
          </p:nvPr>
        </p:nvSpPr>
        <p:spPr/>
        <p:txBody>
          <a:bodyPr/>
          <a:lstStyle>
            <a:lvl1pPr>
              <a:defRPr/>
            </a:lvl1pPr>
          </a:lstStyle>
          <a:p>
            <a:fld id="{46B22D61-0996-4507-94E6-40CB5570B93B}" type="slidenum">
              <a:rPr lang="en-US" altLang="zh-TW"/>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1614AEF8-0B65-47F3-B65C-8E0D3709B5EA}" type="slidenum">
              <a:rPr lang="en-US" altLang="zh-TW"/>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9B4A4C5F-B5E4-42CA-98A8-60F864A0B117}" type="slidenum">
              <a:rPr lang="en-US" altLang="zh-TW"/>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8000">
              <a:srgbClr val="00B050">
                <a:alpha val="39000"/>
              </a:srgbClr>
            </a:gs>
            <a:gs pos="19000">
              <a:srgbClr val="85C2FF">
                <a:alpha val="52000"/>
              </a:srgbClr>
            </a:gs>
            <a:gs pos="37000">
              <a:srgbClr val="C4D6EB">
                <a:alpha val="0"/>
              </a:srgbClr>
            </a:gs>
            <a:gs pos="100000">
              <a:srgbClr val="FFEBFA"/>
            </a:gs>
          </a:gsLst>
          <a:lin ang="66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zh-TW"/>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996F48F-EC25-461D-97CC-72780F39CDC7}" type="slidenum">
              <a:rPr lang="en-US" altLang="zh-TW"/>
              <a:pPr/>
              <a:t>‹#›</a:t>
            </a:fld>
            <a:endParaRPr lang="en-US" altLang="zh-TW"/>
          </a:p>
        </p:txBody>
      </p:sp>
      <p:sp>
        <p:nvSpPr>
          <p:cNvPr id="1031" name="AutoShape 7"/>
          <p:cNvSpPr>
            <a:spLocks noChangeArrowheads="1"/>
          </p:cNvSpPr>
          <p:nvPr/>
        </p:nvSpPr>
        <p:spPr bwMode="auto">
          <a:xfrm>
            <a:off x="0" y="5921375"/>
            <a:ext cx="1081088" cy="936625"/>
          </a:xfrm>
          <a:prstGeom prst="irregularSeal1">
            <a:avLst/>
          </a:prstGeom>
          <a:solidFill>
            <a:srgbClr val="FF0000">
              <a:alpha val="80000"/>
            </a:srgbClr>
          </a:solidFill>
          <a:ln w="9525">
            <a:noFill/>
            <a:miter lim="800000"/>
            <a:headEnd/>
            <a:tailEnd/>
          </a:ln>
          <a:effectLst/>
        </p:spPr>
        <p:txBody>
          <a:bodyPr wrap="none" anchor="ctr"/>
          <a:lstStyle/>
          <a:p>
            <a:endParaRPr lang="zh-TW" altLang="en-US"/>
          </a:p>
        </p:txBody>
      </p:sp>
      <p:grpSp>
        <p:nvGrpSpPr>
          <p:cNvPr id="1032" name="Group 8"/>
          <p:cNvGrpSpPr>
            <a:grpSpLocks/>
          </p:cNvGrpSpPr>
          <p:nvPr/>
        </p:nvGrpSpPr>
        <p:grpSpPr bwMode="auto">
          <a:xfrm rot="1977869">
            <a:off x="2627313" y="6021388"/>
            <a:ext cx="360362" cy="649287"/>
            <a:chOff x="249" y="3158"/>
            <a:chExt cx="272" cy="545"/>
          </a:xfrm>
        </p:grpSpPr>
        <p:sp>
          <p:nvSpPr>
            <p:cNvPr id="1033" name="AutoShape 9"/>
            <p:cNvSpPr>
              <a:spLocks noChangeArrowheads="1"/>
            </p:cNvSpPr>
            <p:nvPr userDrawn="1"/>
          </p:nvSpPr>
          <p:spPr bwMode="auto">
            <a:xfrm>
              <a:off x="249" y="3203"/>
              <a:ext cx="272" cy="500"/>
            </a:xfrm>
            <a:prstGeom prst="flowChartMagneticDisk">
              <a:avLst/>
            </a:prstGeom>
            <a:solidFill>
              <a:srgbClr val="FF0000"/>
            </a:solidFill>
            <a:ln w="9525">
              <a:solidFill>
                <a:schemeClr val="tx1"/>
              </a:solidFill>
              <a:round/>
              <a:headEnd/>
              <a:tailEnd/>
            </a:ln>
            <a:effectLst/>
          </p:spPr>
          <p:txBody>
            <a:bodyPr wrap="none" anchor="ctr"/>
            <a:lstStyle/>
            <a:p>
              <a:endParaRPr lang="zh-TW" altLang="en-US"/>
            </a:p>
          </p:txBody>
        </p:sp>
        <p:sp>
          <p:nvSpPr>
            <p:cNvPr id="1034" name="Arc 10"/>
            <p:cNvSpPr>
              <a:spLocks/>
            </p:cNvSpPr>
            <p:nvPr userDrawn="1"/>
          </p:nvSpPr>
          <p:spPr bwMode="auto">
            <a:xfrm>
              <a:off x="295" y="3158"/>
              <a:ext cx="90" cy="13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63500">
              <a:solidFill>
                <a:schemeClr val="tx1"/>
              </a:solidFill>
              <a:round/>
              <a:headEnd/>
              <a:tailEnd/>
            </a:ln>
            <a:effectLst/>
          </p:spPr>
          <p:txBody>
            <a:bodyPr wrap="none" anchor="ctr"/>
            <a:lstStyle/>
            <a:p>
              <a:endParaRPr lang="zh-TW" altLang="en-US"/>
            </a:p>
          </p:txBody>
        </p:sp>
      </p:grpSp>
      <p:grpSp>
        <p:nvGrpSpPr>
          <p:cNvPr id="1035" name="Group 11"/>
          <p:cNvGrpSpPr>
            <a:grpSpLocks/>
          </p:cNvGrpSpPr>
          <p:nvPr/>
        </p:nvGrpSpPr>
        <p:grpSpPr bwMode="auto">
          <a:xfrm rot="4581049">
            <a:off x="6192838" y="6129338"/>
            <a:ext cx="215900" cy="431800"/>
            <a:chOff x="249" y="3158"/>
            <a:chExt cx="272" cy="545"/>
          </a:xfrm>
        </p:grpSpPr>
        <p:sp>
          <p:nvSpPr>
            <p:cNvPr id="1036" name="AutoShape 12"/>
            <p:cNvSpPr>
              <a:spLocks noChangeArrowheads="1"/>
            </p:cNvSpPr>
            <p:nvPr userDrawn="1"/>
          </p:nvSpPr>
          <p:spPr bwMode="auto">
            <a:xfrm>
              <a:off x="249" y="3203"/>
              <a:ext cx="272" cy="500"/>
            </a:xfrm>
            <a:prstGeom prst="flowChartMagneticDisk">
              <a:avLst/>
            </a:prstGeom>
            <a:solidFill>
              <a:srgbClr val="FF00FF">
                <a:alpha val="80000"/>
              </a:srgbClr>
            </a:solidFill>
            <a:ln w="9525">
              <a:solidFill>
                <a:schemeClr val="tx1"/>
              </a:solidFill>
              <a:round/>
              <a:headEnd/>
              <a:tailEnd/>
            </a:ln>
            <a:effectLst/>
          </p:spPr>
          <p:txBody>
            <a:bodyPr wrap="none" anchor="ctr"/>
            <a:lstStyle/>
            <a:p>
              <a:endParaRPr lang="zh-TW" altLang="en-US"/>
            </a:p>
          </p:txBody>
        </p:sp>
        <p:sp>
          <p:nvSpPr>
            <p:cNvPr id="1037" name="Arc 13"/>
            <p:cNvSpPr>
              <a:spLocks/>
            </p:cNvSpPr>
            <p:nvPr userDrawn="1"/>
          </p:nvSpPr>
          <p:spPr bwMode="auto">
            <a:xfrm>
              <a:off x="295" y="3158"/>
              <a:ext cx="90" cy="13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p:spPr>
          <p:txBody>
            <a:bodyPr wrap="none" anchor="ctr"/>
            <a:lstStyle/>
            <a:p>
              <a:endParaRPr lang="zh-TW" altLang="en-US"/>
            </a:p>
          </p:txBody>
        </p:sp>
      </p:grpSp>
      <p:grpSp>
        <p:nvGrpSpPr>
          <p:cNvPr id="1038" name="Group 14"/>
          <p:cNvGrpSpPr>
            <a:grpSpLocks/>
          </p:cNvGrpSpPr>
          <p:nvPr/>
        </p:nvGrpSpPr>
        <p:grpSpPr bwMode="auto">
          <a:xfrm rot="-1040435">
            <a:off x="395288" y="5876925"/>
            <a:ext cx="215900" cy="431800"/>
            <a:chOff x="249" y="3158"/>
            <a:chExt cx="272" cy="545"/>
          </a:xfrm>
        </p:grpSpPr>
        <p:sp>
          <p:nvSpPr>
            <p:cNvPr id="1039" name="AutoShape 15"/>
            <p:cNvSpPr>
              <a:spLocks noChangeArrowheads="1"/>
            </p:cNvSpPr>
            <p:nvPr userDrawn="1"/>
          </p:nvSpPr>
          <p:spPr bwMode="auto">
            <a:xfrm>
              <a:off x="249" y="3203"/>
              <a:ext cx="272" cy="500"/>
            </a:xfrm>
            <a:prstGeom prst="flowChartMagneticDisk">
              <a:avLst/>
            </a:prstGeom>
            <a:solidFill>
              <a:srgbClr val="FF0000"/>
            </a:solidFill>
            <a:ln w="9525">
              <a:solidFill>
                <a:schemeClr val="tx1"/>
              </a:solidFill>
              <a:round/>
              <a:headEnd/>
              <a:tailEnd/>
            </a:ln>
            <a:effectLst/>
          </p:spPr>
          <p:txBody>
            <a:bodyPr wrap="none" anchor="ctr"/>
            <a:lstStyle/>
            <a:p>
              <a:endParaRPr lang="zh-TW" altLang="en-US"/>
            </a:p>
          </p:txBody>
        </p:sp>
        <p:sp>
          <p:nvSpPr>
            <p:cNvPr id="1040" name="Arc 16"/>
            <p:cNvSpPr>
              <a:spLocks/>
            </p:cNvSpPr>
            <p:nvPr userDrawn="1"/>
          </p:nvSpPr>
          <p:spPr bwMode="auto">
            <a:xfrm>
              <a:off x="295" y="3158"/>
              <a:ext cx="90" cy="13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p:spPr>
          <p:txBody>
            <a:bodyPr wrap="none" anchor="ctr"/>
            <a:lstStyle/>
            <a:p>
              <a:endParaRPr lang="zh-TW" altLang="en-US"/>
            </a:p>
          </p:txBody>
        </p:sp>
      </p:grpSp>
      <p:sp>
        <p:nvSpPr>
          <p:cNvPr id="1041" name="Cloud"/>
          <p:cNvSpPr>
            <a:spLocks noChangeAspect="1" noEditPoints="1" noChangeArrowheads="1"/>
          </p:cNvSpPr>
          <p:nvPr/>
        </p:nvSpPr>
        <p:spPr bwMode="auto">
          <a:xfrm rot="1538053" flipH="1">
            <a:off x="2124075" y="6381750"/>
            <a:ext cx="187325" cy="1857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0000">
              <a:alpha val="50000"/>
            </a:srgbClr>
          </a:solidFill>
          <a:ln w="9525">
            <a:solidFill>
              <a:srgbClr val="000000"/>
            </a:solidFill>
            <a:miter lim="800000"/>
            <a:headEnd/>
            <a:tailEnd/>
          </a:ln>
          <a:effectLst/>
        </p:spPr>
        <p:txBody>
          <a:bodyPr/>
          <a:lstStyle/>
          <a:p>
            <a:endParaRPr lang="zh-TW" altLang="en-US"/>
          </a:p>
        </p:txBody>
      </p:sp>
      <p:sp>
        <p:nvSpPr>
          <p:cNvPr id="1042" name="Cloud"/>
          <p:cNvSpPr>
            <a:spLocks noChangeAspect="1" noEditPoints="1" noChangeArrowheads="1"/>
          </p:cNvSpPr>
          <p:nvPr/>
        </p:nvSpPr>
        <p:spPr bwMode="auto">
          <a:xfrm rot="1538053" flipH="1">
            <a:off x="6732588" y="6165850"/>
            <a:ext cx="215900" cy="214313"/>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0000">
              <a:alpha val="50000"/>
            </a:srgbClr>
          </a:solidFill>
          <a:ln w="9525">
            <a:solidFill>
              <a:srgbClr val="000000"/>
            </a:solidFill>
            <a:miter lim="800000"/>
            <a:headEnd/>
            <a:tailEnd/>
          </a:ln>
          <a:effectLst/>
        </p:spPr>
        <p:txBody>
          <a:bodyPr/>
          <a:lstStyle/>
          <a:p>
            <a:endParaRPr lang="zh-TW" altLang="en-US"/>
          </a:p>
        </p:txBody>
      </p:sp>
      <p:sp>
        <p:nvSpPr>
          <p:cNvPr id="1043" name="Cloud"/>
          <p:cNvSpPr>
            <a:spLocks noChangeAspect="1" noEditPoints="1" noChangeArrowheads="1"/>
          </p:cNvSpPr>
          <p:nvPr/>
        </p:nvSpPr>
        <p:spPr bwMode="auto">
          <a:xfrm rot="1538053" flipH="1">
            <a:off x="3635375" y="6092825"/>
            <a:ext cx="317500" cy="31432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0000">
              <a:alpha val="50000"/>
            </a:srgbClr>
          </a:solidFill>
          <a:ln w="9525">
            <a:solidFill>
              <a:srgbClr val="000000"/>
            </a:solidFill>
            <a:miter lim="800000"/>
            <a:headEnd/>
            <a:tailEnd/>
          </a:ln>
          <a:effectLst/>
        </p:spPr>
        <p:txBody>
          <a:bodyPr/>
          <a:lstStyle/>
          <a:p>
            <a:endParaRPr lang="zh-TW" altLang="en-US"/>
          </a:p>
        </p:txBody>
      </p:sp>
      <p:grpSp>
        <p:nvGrpSpPr>
          <p:cNvPr id="1045" name="Group 21"/>
          <p:cNvGrpSpPr>
            <a:grpSpLocks/>
          </p:cNvGrpSpPr>
          <p:nvPr/>
        </p:nvGrpSpPr>
        <p:grpSpPr bwMode="auto">
          <a:xfrm rot="-5053720">
            <a:off x="1620044" y="6165056"/>
            <a:ext cx="217488" cy="504825"/>
            <a:chOff x="249" y="3158"/>
            <a:chExt cx="272" cy="545"/>
          </a:xfrm>
        </p:grpSpPr>
        <p:sp>
          <p:nvSpPr>
            <p:cNvPr id="1046" name="AutoShape 22"/>
            <p:cNvSpPr>
              <a:spLocks noChangeArrowheads="1"/>
            </p:cNvSpPr>
            <p:nvPr userDrawn="1"/>
          </p:nvSpPr>
          <p:spPr bwMode="auto">
            <a:xfrm>
              <a:off x="249" y="3203"/>
              <a:ext cx="272" cy="500"/>
            </a:xfrm>
            <a:prstGeom prst="flowChartMagneticDisk">
              <a:avLst/>
            </a:prstGeom>
            <a:solidFill>
              <a:srgbClr val="FF0000"/>
            </a:solidFill>
            <a:ln w="9525">
              <a:solidFill>
                <a:schemeClr val="tx1"/>
              </a:solidFill>
              <a:round/>
              <a:headEnd/>
              <a:tailEnd/>
            </a:ln>
            <a:effectLst/>
          </p:spPr>
          <p:txBody>
            <a:bodyPr wrap="none" anchor="ctr"/>
            <a:lstStyle/>
            <a:p>
              <a:endParaRPr lang="zh-TW" altLang="en-US"/>
            </a:p>
          </p:txBody>
        </p:sp>
        <p:sp>
          <p:nvSpPr>
            <p:cNvPr id="1047" name="Arc 23"/>
            <p:cNvSpPr>
              <a:spLocks/>
            </p:cNvSpPr>
            <p:nvPr userDrawn="1"/>
          </p:nvSpPr>
          <p:spPr bwMode="auto">
            <a:xfrm>
              <a:off x="295" y="3158"/>
              <a:ext cx="90" cy="13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63500">
              <a:solidFill>
                <a:schemeClr val="tx1"/>
              </a:solidFill>
              <a:round/>
              <a:headEnd/>
              <a:tailEnd/>
            </a:ln>
            <a:effectLst/>
          </p:spPr>
          <p:txBody>
            <a:bodyPr wrap="none" anchor="ctr"/>
            <a:lstStyle/>
            <a:p>
              <a:endParaRPr lang="zh-TW" altLang="en-US"/>
            </a:p>
          </p:txBody>
        </p:sp>
      </p:grpSp>
      <p:sp>
        <p:nvSpPr>
          <p:cNvPr id="1048" name="AutoShape 24"/>
          <p:cNvSpPr>
            <a:spLocks noChangeArrowheads="1"/>
          </p:cNvSpPr>
          <p:nvPr/>
        </p:nvSpPr>
        <p:spPr bwMode="auto">
          <a:xfrm>
            <a:off x="3203575" y="6308725"/>
            <a:ext cx="144463" cy="144463"/>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49" name="AutoShape 25"/>
          <p:cNvSpPr>
            <a:spLocks noChangeArrowheads="1"/>
          </p:cNvSpPr>
          <p:nvPr/>
        </p:nvSpPr>
        <p:spPr bwMode="auto">
          <a:xfrm>
            <a:off x="1258888" y="5732463"/>
            <a:ext cx="144462" cy="144462"/>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0" name="AutoShape 26"/>
          <p:cNvSpPr>
            <a:spLocks noChangeArrowheads="1"/>
          </p:cNvSpPr>
          <p:nvPr/>
        </p:nvSpPr>
        <p:spPr bwMode="auto">
          <a:xfrm>
            <a:off x="6443663" y="6524625"/>
            <a:ext cx="144462" cy="144463"/>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1" name="AutoShape 27"/>
          <p:cNvSpPr>
            <a:spLocks noChangeArrowheads="1"/>
          </p:cNvSpPr>
          <p:nvPr/>
        </p:nvSpPr>
        <p:spPr bwMode="auto">
          <a:xfrm>
            <a:off x="106363" y="5876925"/>
            <a:ext cx="144462" cy="144463"/>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2" name="Arc 28"/>
          <p:cNvSpPr>
            <a:spLocks/>
          </p:cNvSpPr>
          <p:nvPr/>
        </p:nvSpPr>
        <p:spPr bwMode="auto">
          <a:xfrm rot="14490850" flipV="1">
            <a:off x="-186532" y="5379244"/>
            <a:ext cx="803275" cy="935038"/>
          </a:xfrm>
          <a:custGeom>
            <a:avLst/>
            <a:gdLst>
              <a:gd name="G0" fmla="+- 0 0 0"/>
              <a:gd name="G1" fmla="+- 21600 0 0"/>
              <a:gd name="G2" fmla="+- 21600 0 0"/>
              <a:gd name="T0" fmla="*/ 0 w 18513"/>
              <a:gd name="T1" fmla="*/ 0 h 21600"/>
              <a:gd name="T2" fmla="*/ 18513 w 18513"/>
              <a:gd name="T3" fmla="*/ 10472 h 21600"/>
              <a:gd name="T4" fmla="*/ 0 w 18513"/>
              <a:gd name="T5" fmla="*/ 21600 h 21600"/>
            </a:gdLst>
            <a:ahLst/>
            <a:cxnLst>
              <a:cxn ang="0">
                <a:pos x="T0" y="T1"/>
              </a:cxn>
              <a:cxn ang="0">
                <a:pos x="T2" y="T3"/>
              </a:cxn>
              <a:cxn ang="0">
                <a:pos x="T4" y="T5"/>
              </a:cxn>
            </a:cxnLst>
            <a:rect l="0" t="0" r="r" b="b"/>
            <a:pathLst>
              <a:path w="18513" h="21600" fill="none" extrusionOk="0">
                <a:moveTo>
                  <a:pt x="-1" y="0"/>
                </a:moveTo>
                <a:cubicBezTo>
                  <a:pt x="7581" y="0"/>
                  <a:pt x="14607" y="3974"/>
                  <a:pt x="18512" y="10472"/>
                </a:cubicBezTo>
              </a:path>
              <a:path w="18513" h="21600" stroke="0" extrusionOk="0">
                <a:moveTo>
                  <a:pt x="-1" y="0"/>
                </a:moveTo>
                <a:cubicBezTo>
                  <a:pt x="7581" y="0"/>
                  <a:pt x="14607" y="3974"/>
                  <a:pt x="18512" y="10472"/>
                </a:cubicBezTo>
                <a:lnTo>
                  <a:pt x="0" y="21600"/>
                </a:lnTo>
                <a:close/>
              </a:path>
            </a:pathLst>
          </a:custGeom>
          <a:noFill/>
          <a:ln w="9525">
            <a:solidFill>
              <a:srgbClr val="808080"/>
            </a:solidFill>
            <a:round/>
            <a:headEnd/>
            <a:tailEnd/>
          </a:ln>
          <a:effectLst/>
        </p:spPr>
        <p:txBody>
          <a:bodyPr wrap="none" anchor="ctr"/>
          <a:lstStyle/>
          <a:p>
            <a:endParaRPr lang="zh-TW" altLang="en-US"/>
          </a:p>
        </p:txBody>
      </p:sp>
      <p:sp>
        <p:nvSpPr>
          <p:cNvPr id="1053" name="AutoShape 29"/>
          <p:cNvSpPr>
            <a:spLocks noChangeArrowheads="1"/>
          </p:cNvSpPr>
          <p:nvPr/>
        </p:nvSpPr>
        <p:spPr bwMode="auto">
          <a:xfrm>
            <a:off x="2843213" y="6713538"/>
            <a:ext cx="144462" cy="144462"/>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4" name="Arc 30"/>
          <p:cNvSpPr>
            <a:spLocks/>
          </p:cNvSpPr>
          <p:nvPr/>
        </p:nvSpPr>
        <p:spPr bwMode="auto">
          <a:xfrm rot="19538892" flipV="1">
            <a:off x="6659563" y="5661025"/>
            <a:ext cx="574675" cy="935038"/>
          </a:xfrm>
          <a:custGeom>
            <a:avLst/>
            <a:gdLst>
              <a:gd name="G0" fmla="+- 0 0 0"/>
              <a:gd name="G1" fmla="+- 21600 0 0"/>
              <a:gd name="G2" fmla="+- 21600 0 0"/>
              <a:gd name="T0" fmla="*/ 0 w 13261"/>
              <a:gd name="T1" fmla="*/ 0 h 21600"/>
              <a:gd name="T2" fmla="*/ 13261 w 13261"/>
              <a:gd name="T3" fmla="*/ 4550 h 21600"/>
              <a:gd name="T4" fmla="*/ 0 w 13261"/>
              <a:gd name="T5" fmla="*/ 21600 h 21600"/>
            </a:gdLst>
            <a:ahLst/>
            <a:cxnLst>
              <a:cxn ang="0">
                <a:pos x="T0" y="T1"/>
              </a:cxn>
              <a:cxn ang="0">
                <a:pos x="T2" y="T3"/>
              </a:cxn>
              <a:cxn ang="0">
                <a:pos x="T4" y="T5"/>
              </a:cxn>
            </a:cxnLst>
            <a:rect l="0" t="0" r="r" b="b"/>
            <a:pathLst>
              <a:path w="13261" h="21600" fill="none" extrusionOk="0">
                <a:moveTo>
                  <a:pt x="-1" y="0"/>
                </a:moveTo>
                <a:cubicBezTo>
                  <a:pt x="4803" y="0"/>
                  <a:pt x="9469" y="1601"/>
                  <a:pt x="13261" y="4549"/>
                </a:cubicBezTo>
              </a:path>
              <a:path w="13261" h="21600" stroke="0" extrusionOk="0">
                <a:moveTo>
                  <a:pt x="-1" y="0"/>
                </a:moveTo>
                <a:cubicBezTo>
                  <a:pt x="4803" y="0"/>
                  <a:pt x="9469" y="1601"/>
                  <a:pt x="13261" y="4549"/>
                </a:cubicBezTo>
                <a:lnTo>
                  <a:pt x="0" y="21600"/>
                </a:lnTo>
                <a:close/>
              </a:path>
            </a:pathLst>
          </a:custGeom>
          <a:noFill/>
          <a:ln w="9525">
            <a:solidFill>
              <a:srgbClr val="808080"/>
            </a:solidFill>
            <a:round/>
            <a:headEnd/>
            <a:tailEnd/>
          </a:ln>
          <a:effectLst/>
        </p:spPr>
        <p:txBody>
          <a:bodyPr wrap="none" anchor="ctr"/>
          <a:lstStyle/>
          <a:p>
            <a:endParaRPr lang="zh-TW" altLang="en-US"/>
          </a:p>
        </p:txBody>
      </p:sp>
      <p:sp>
        <p:nvSpPr>
          <p:cNvPr id="1055" name="Arc 31"/>
          <p:cNvSpPr>
            <a:spLocks/>
          </p:cNvSpPr>
          <p:nvPr/>
        </p:nvSpPr>
        <p:spPr bwMode="auto">
          <a:xfrm rot="12781699" flipV="1">
            <a:off x="412750" y="6454775"/>
            <a:ext cx="414338" cy="935038"/>
          </a:xfrm>
          <a:custGeom>
            <a:avLst/>
            <a:gdLst>
              <a:gd name="G0" fmla="+- 0 0 0"/>
              <a:gd name="G1" fmla="+- 21600 0 0"/>
              <a:gd name="G2" fmla="+- 21600 0 0"/>
              <a:gd name="T0" fmla="*/ 0 w 9531"/>
              <a:gd name="T1" fmla="*/ 0 h 21600"/>
              <a:gd name="T2" fmla="*/ 9531 w 9531"/>
              <a:gd name="T3" fmla="*/ 2216 h 21600"/>
              <a:gd name="T4" fmla="*/ 0 w 9531"/>
              <a:gd name="T5" fmla="*/ 21600 h 21600"/>
            </a:gdLst>
            <a:ahLst/>
            <a:cxnLst>
              <a:cxn ang="0">
                <a:pos x="T0" y="T1"/>
              </a:cxn>
              <a:cxn ang="0">
                <a:pos x="T2" y="T3"/>
              </a:cxn>
              <a:cxn ang="0">
                <a:pos x="T4" y="T5"/>
              </a:cxn>
            </a:cxnLst>
            <a:rect l="0" t="0" r="r" b="b"/>
            <a:pathLst>
              <a:path w="9531" h="21600" fill="none" extrusionOk="0">
                <a:moveTo>
                  <a:pt x="-1" y="0"/>
                </a:moveTo>
                <a:cubicBezTo>
                  <a:pt x="3304" y="0"/>
                  <a:pt x="6565" y="758"/>
                  <a:pt x="9530" y="2216"/>
                </a:cubicBezTo>
              </a:path>
              <a:path w="9531" h="21600" stroke="0" extrusionOk="0">
                <a:moveTo>
                  <a:pt x="-1" y="0"/>
                </a:moveTo>
                <a:cubicBezTo>
                  <a:pt x="3304" y="0"/>
                  <a:pt x="6565" y="758"/>
                  <a:pt x="9530" y="2216"/>
                </a:cubicBezTo>
                <a:lnTo>
                  <a:pt x="0" y="21600"/>
                </a:lnTo>
                <a:close/>
              </a:path>
            </a:pathLst>
          </a:custGeom>
          <a:noFill/>
          <a:ln w="9525">
            <a:solidFill>
              <a:srgbClr val="808080"/>
            </a:solidFill>
            <a:round/>
            <a:headEnd/>
            <a:tailEnd/>
          </a:ln>
          <a:effectLst/>
        </p:spPr>
        <p:txBody>
          <a:bodyPr wrap="none" anchor="ctr"/>
          <a:lstStyle/>
          <a:p>
            <a:endParaRPr lang="zh-TW" altLang="en-US"/>
          </a:p>
        </p:txBody>
      </p:sp>
      <p:sp>
        <p:nvSpPr>
          <p:cNvPr id="1056" name="Arc 32"/>
          <p:cNvSpPr>
            <a:spLocks/>
          </p:cNvSpPr>
          <p:nvPr/>
        </p:nvSpPr>
        <p:spPr bwMode="auto">
          <a:xfrm rot="19644879" flipV="1">
            <a:off x="2071688" y="5756275"/>
            <a:ext cx="298450" cy="431800"/>
          </a:xfrm>
          <a:custGeom>
            <a:avLst/>
            <a:gdLst>
              <a:gd name="G0" fmla="+- 0 0 0"/>
              <a:gd name="G1" fmla="+- 21600 0 0"/>
              <a:gd name="G2" fmla="+- 21600 0 0"/>
              <a:gd name="T0" fmla="*/ 0 w 18513"/>
              <a:gd name="T1" fmla="*/ 0 h 21600"/>
              <a:gd name="T2" fmla="*/ 18513 w 18513"/>
              <a:gd name="T3" fmla="*/ 10472 h 21600"/>
              <a:gd name="T4" fmla="*/ 0 w 18513"/>
              <a:gd name="T5" fmla="*/ 21600 h 21600"/>
            </a:gdLst>
            <a:ahLst/>
            <a:cxnLst>
              <a:cxn ang="0">
                <a:pos x="T0" y="T1"/>
              </a:cxn>
              <a:cxn ang="0">
                <a:pos x="T2" y="T3"/>
              </a:cxn>
              <a:cxn ang="0">
                <a:pos x="T4" y="T5"/>
              </a:cxn>
            </a:cxnLst>
            <a:rect l="0" t="0" r="r" b="b"/>
            <a:pathLst>
              <a:path w="18513" h="21600" fill="none" extrusionOk="0">
                <a:moveTo>
                  <a:pt x="-1" y="0"/>
                </a:moveTo>
                <a:cubicBezTo>
                  <a:pt x="7581" y="0"/>
                  <a:pt x="14607" y="3974"/>
                  <a:pt x="18512" y="10472"/>
                </a:cubicBezTo>
              </a:path>
              <a:path w="18513" h="21600" stroke="0" extrusionOk="0">
                <a:moveTo>
                  <a:pt x="-1" y="0"/>
                </a:moveTo>
                <a:cubicBezTo>
                  <a:pt x="7581" y="0"/>
                  <a:pt x="14607" y="3974"/>
                  <a:pt x="18512" y="10472"/>
                </a:cubicBezTo>
                <a:lnTo>
                  <a:pt x="0" y="21600"/>
                </a:lnTo>
                <a:close/>
              </a:path>
            </a:pathLst>
          </a:custGeom>
          <a:noFill/>
          <a:ln w="9525">
            <a:solidFill>
              <a:srgbClr val="808080"/>
            </a:solidFill>
            <a:round/>
            <a:headEnd/>
            <a:tailEnd/>
          </a:ln>
          <a:effectLst/>
        </p:spPr>
        <p:txBody>
          <a:bodyPr wrap="none" anchor="ctr"/>
          <a:lstStyle/>
          <a:p>
            <a:endParaRPr lang="zh-TW" altLang="en-US"/>
          </a:p>
        </p:txBody>
      </p:sp>
      <p:sp>
        <p:nvSpPr>
          <p:cNvPr id="1057" name="Cloud"/>
          <p:cNvSpPr>
            <a:spLocks noChangeAspect="1" noEditPoints="1" noChangeArrowheads="1"/>
          </p:cNvSpPr>
          <p:nvPr/>
        </p:nvSpPr>
        <p:spPr bwMode="auto">
          <a:xfrm rot="1538053" flipH="1">
            <a:off x="1116013" y="6165850"/>
            <a:ext cx="215900" cy="214313"/>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0000"/>
          </a:solidFill>
          <a:ln w="9525">
            <a:solidFill>
              <a:srgbClr val="000000"/>
            </a:solidFill>
            <a:miter lim="800000"/>
            <a:headEnd/>
            <a:tailEnd/>
          </a:ln>
          <a:effectLst/>
        </p:spPr>
        <p:txBody>
          <a:bodyPr/>
          <a:lstStyle/>
          <a:p>
            <a:endParaRPr lang="zh-TW" altLang="en-US"/>
          </a:p>
        </p:txBody>
      </p:sp>
      <p:sp>
        <p:nvSpPr>
          <p:cNvPr id="1058" name="AutoShape 34"/>
          <p:cNvSpPr>
            <a:spLocks noChangeArrowheads="1"/>
          </p:cNvSpPr>
          <p:nvPr/>
        </p:nvSpPr>
        <p:spPr bwMode="auto">
          <a:xfrm>
            <a:off x="2051050" y="6237288"/>
            <a:ext cx="144463" cy="144462"/>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9" name="AutoShape 35"/>
          <p:cNvSpPr>
            <a:spLocks noChangeArrowheads="1"/>
          </p:cNvSpPr>
          <p:nvPr/>
        </p:nvSpPr>
        <p:spPr bwMode="auto">
          <a:xfrm>
            <a:off x="3059113" y="5949950"/>
            <a:ext cx="71437" cy="71438"/>
          </a:xfrm>
          <a:prstGeom prst="flowChartDecision">
            <a:avLst/>
          </a:prstGeom>
          <a:solidFill>
            <a:srgbClr val="FF9900"/>
          </a:solidFill>
          <a:ln w="9525">
            <a:noFill/>
            <a:miter lim="800000"/>
            <a:headEnd/>
            <a:tailEnd/>
          </a:ln>
          <a:effectLst/>
        </p:spPr>
        <p:txBody>
          <a:bodyPr wrap="none" anchor="ctr"/>
          <a:lstStyle/>
          <a:p>
            <a:endParaRPr lang="zh-TW" altLang="en-US"/>
          </a:p>
        </p:txBody>
      </p:sp>
      <p:sp>
        <p:nvSpPr>
          <p:cNvPr id="1060" name="AutoShape 36"/>
          <p:cNvSpPr>
            <a:spLocks noChangeArrowheads="1"/>
          </p:cNvSpPr>
          <p:nvPr/>
        </p:nvSpPr>
        <p:spPr bwMode="auto">
          <a:xfrm>
            <a:off x="179388" y="5373688"/>
            <a:ext cx="144462" cy="144462"/>
          </a:xfrm>
          <a:prstGeom prst="flowChartDecision">
            <a:avLst/>
          </a:prstGeom>
          <a:solidFill>
            <a:srgbClr val="00CCFF"/>
          </a:solidFill>
          <a:ln w="9525">
            <a:noFill/>
            <a:miter lim="800000"/>
            <a:headEnd/>
            <a:tailEnd/>
          </a:ln>
          <a:effectLst/>
        </p:spPr>
        <p:txBody>
          <a:bodyPr wrap="none" anchor="ctr"/>
          <a:lstStyle/>
          <a:p>
            <a:endParaRPr lang="zh-TW" altLang="en-US"/>
          </a:p>
        </p:txBody>
      </p:sp>
      <p:sp>
        <p:nvSpPr>
          <p:cNvPr id="1061" name="AutoShape 37"/>
          <p:cNvSpPr>
            <a:spLocks noChangeArrowheads="1"/>
          </p:cNvSpPr>
          <p:nvPr/>
        </p:nvSpPr>
        <p:spPr bwMode="auto">
          <a:xfrm>
            <a:off x="1835150" y="6381750"/>
            <a:ext cx="144463" cy="144463"/>
          </a:xfrm>
          <a:prstGeom prst="flowChartDecision">
            <a:avLst/>
          </a:prstGeom>
          <a:solidFill>
            <a:srgbClr val="00FF00"/>
          </a:solidFill>
          <a:ln w="9525">
            <a:noFill/>
            <a:miter lim="800000"/>
            <a:headEnd/>
            <a:tailEnd/>
          </a:ln>
          <a:effectLst/>
        </p:spPr>
        <p:txBody>
          <a:bodyPr wrap="none" anchor="ctr"/>
          <a:lstStyle/>
          <a:p>
            <a:endParaRPr lang="zh-TW" altLang="en-US"/>
          </a:p>
        </p:txBody>
      </p:sp>
      <p:sp>
        <p:nvSpPr>
          <p:cNvPr id="1062" name="AutoShape 38"/>
          <p:cNvSpPr>
            <a:spLocks noChangeArrowheads="1"/>
          </p:cNvSpPr>
          <p:nvPr/>
        </p:nvSpPr>
        <p:spPr bwMode="auto">
          <a:xfrm>
            <a:off x="3203575" y="6453188"/>
            <a:ext cx="71438" cy="71437"/>
          </a:xfrm>
          <a:prstGeom prst="flowChartDecision">
            <a:avLst/>
          </a:prstGeom>
          <a:solidFill>
            <a:srgbClr val="FF00FF"/>
          </a:solidFill>
          <a:ln w="9525">
            <a:noFill/>
            <a:miter lim="800000"/>
            <a:headEnd/>
            <a:tailEnd/>
          </a:ln>
          <a:effectLst/>
        </p:spPr>
        <p:txBody>
          <a:bodyPr wrap="none" anchor="ctr"/>
          <a:lstStyle/>
          <a:p>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300" tmFilter="0, 0; .2, .5; .8, .5; 1, 0"/>
                                        <p:tgtEl>
                                          <p:spTgt spid="1031"/>
                                        </p:tgtEl>
                                      </p:cBhvr>
                                    </p:animEffect>
                                    <p:animScale>
                                      <p:cBhvr>
                                        <p:cTn id="7" dur="150" autoRev="1" fill="hold"/>
                                        <p:tgtEl>
                                          <p:spTgt spid="1031"/>
                                        </p:tgtEl>
                                      </p:cBhvr>
                                      <p:by x="105000" y="105000"/>
                                    </p:animScale>
                                  </p:childTnLst>
                                </p:cTn>
                              </p:par>
                            </p:childTnLst>
                          </p:cTn>
                        </p:par>
                        <p:par>
                          <p:cTn id="8" fill="hold">
                            <p:stCondLst>
                              <p:cond delay="300"/>
                            </p:stCondLst>
                            <p:childTnLst>
                              <p:par>
                                <p:cTn id="9" presetID="26" presetClass="emph" presetSubtype="0" fill="hold" grpId="0" nodeType="afterEffect">
                                  <p:stCondLst>
                                    <p:cond delay="0"/>
                                  </p:stCondLst>
                                  <p:childTnLst>
                                    <p:animEffect transition="out" filter="fade">
                                      <p:cBhvr>
                                        <p:cTn id="10" dur="300" tmFilter="0, 0; .2, .5; .8, .5; 1, 0"/>
                                        <p:tgtEl>
                                          <p:spTgt spid="1049"/>
                                        </p:tgtEl>
                                      </p:cBhvr>
                                    </p:animEffect>
                                    <p:animScale>
                                      <p:cBhvr>
                                        <p:cTn id="11" dur="150" autoRev="1" fill="hold"/>
                                        <p:tgtEl>
                                          <p:spTgt spid="1049"/>
                                        </p:tgtEl>
                                      </p:cBhvr>
                                      <p:by x="105000" y="105000"/>
                                    </p:animScale>
                                  </p:childTnLst>
                                </p:cTn>
                              </p:par>
                              <p:par>
                                <p:cTn id="12" presetID="26" presetClass="emph" presetSubtype="0" fill="hold" grpId="0" nodeType="withEffect">
                                  <p:stCondLst>
                                    <p:cond delay="0"/>
                                  </p:stCondLst>
                                  <p:childTnLst>
                                    <p:animEffect transition="out" filter="fade">
                                      <p:cBhvr>
                                        <p:cTn id="13" dur="300" tmFilter="0, 0; .2, .5; .8, .5; 1, 0"/>
                                        <p:tgtEl>
                                          <p:spTgt spid="1048"/>
                                        </p:tgtEl>
                                      </p:cBhvr>
                                    </p:animEffect>
                                    <p:animScale>
                                      <p:cBhvr>
                                        <p:cTn id="14" dur="150" autoRev="1" fill="hold"/>
                                        <p:tgtEl>
                                          <p:spTgt spid="1048"/>
                                        </p:tgtEl>
                                      </p:cBhvr>
                                      <p:by x="105000" y="105000"/>
                                    </p:animScale>
                                  </p:childTnLst>
                                </p:cTn>
                              </p:par>
                            </p:childTnLst>
                          </p:cTn>
                        </p:par>
                        <p:par>
                          <p:cTn id="15" fill="hold">
                            <p:stCondLst>
                              <p:cond delay="600"/>
                            </p:stCondLst>
                            <p:childTnLst>
                              <p:par>
                                <p:cTn id="16" presetID="26" presetClass="emph" presetSubtype="0" fill="hold" grpId="0" nodeType="afterEffect">
                                  <p:stCondLst>
                                    <p:cond delay="0"/>
                                  </p:stCondLst>
                                  <p:childTnLst>
                                    <p:animEffect transition="out" filter="fade">
                                      <p:cBhvr>
                                        <p:cTn id="17" dur="300" tmFilter="0, 0; .2, .5; .8, .5; 1, 0"/>
                                        <p:tgtEl>
                                          <p:spTgt spid="1053"/>
                                        </p:tgtEl>
                                      </p:cBhvr>
                                    </p:animEffect>
                                    <p:animScale>
                                      <p:cBhvr>
                                        <p:cTn id="18" dur="150" autoRev="1" fill="hold"/>
                                        <p:tgtEl>
                                          <p:spTgt spid="1053"/>
                                        </p:tgtEl>
                                      </p:cBhvr>
                                      <p:by x="105000" y="105000"/>
                                    </p:animScale>
                                  </p:childTnLst>
                                </p:cTn>
                              </p:par>
                              <p:par>
                                <p:cTn id="19" presetID="26" presetClass="emph" presetSubtype="0" fill="hold" grpId="0" nodeType="withEffect">
                                  <p:stCondLst>
                                    <p:cond delay="0"/>
                                  </p:stCondLst>
                                  <p:childTnLst>
                                    <p:animEffect transition="out" filter="fade">
                                      <p:cBhvr>
                                        <p:cTn id="20" dur="300" tmFilter="0, 0; .2, .5; .8, .5; 1, 0"/>
                                        <p:tgtEl>
                                          <p:spTgt spid="1058"/>
                                        </p:tgtEl>
                                      </p:cBhvr>
                                    </p:animEffect>
                                    <p:animScale>
                                      <p:cBhvr>
                                        <p:cTn id="21" dur="150" autoRev="1" fill="hold"/>
                                        <p:tgtEl>
                                          <p:spTgt spid="1058"/>
                                        </p:tgtEl>
                                      </p:cBhvr>
                                      <p:by x="105000" y="105000"/>
                                    </p:animScale>
                                  </p:childTnLst>
                                </p:cTn>
                              </p:par>
                              <p:par>
                                <p:cTn id="22" presetID="26" presetClass="emph" presetSubtype="0" fill="hold" grpId="0" nodeType="withEffect">
                                  <p:stCondLst>
                                    <p:cond delay="0"/>
                                  </p:stCondLst>
                                  <p:childTnLst>
                                    <p:animEffect transition="out" filter="fade">
                                      <p:cBhvr>
                                        <p:cTn id="23" dur="300" tmFilter="0, 0; .2, .5; .8, .5; 1, 0"/>
                                        <p:tgtEl>
                                          <p:spTgt spid="1050"/>
                                        </p:tgtEl>
                                      </p:cBhvr>
                                    </p:animEffect>
                                    <p:animScale>
                                      <p:cBhvr>
                                        <p:cTn id="24" dur="150" autoRev="1" fill="hold"/>
                                        <p:tgtEl>
                                          <p:spTgt spid="1050"/>
                                        </p:tgtEl>
                                      </p:cBhvr>
                                      <p:by x="105000" y="105000"/>
                                    </p:animScale>
                                  </p:childTnLst>
                                </p:cTn>
                              </p:par>
                            </p:childTnLst>
                          </p:cTn>
                        </p:par>
                        <p:par>
                          <p:cTn id="25" fill="hold">
                            <p:stCondLst>
                              <p:cond delay="900"/>
                            </p:stCondLst>
                            <p:childTnLst>
                              <p:par>
                                <p:cTn id="26" presetID="26" presetClass="emph" presetSubtype="0" fill="hold" grpId="0" nodeType="afterEffect">
                                  <p:stCondLst>
                                    <p:cond delay="0"/>
                                  </p:stCondLst>
                                  <p:childTnLst>
                                    <p:animEffect transition="out" filter="fade">
                                      <p:cBhvr>
                                        <p:cTn id="27" dur="300" tmFilter="0, 0; .2, .5; .8, .5; 1, 0"/>
                                        <p:tgtEl>
                                          <p:spTgt spid="1041"/>
                                        </p:tgtEl>
                                      </p:cBhvr>
                                    </p:animEffect>
                                    <p:animScale>
                                      <p:cBhvr>
                                        <p:cTn id="28" dur="150" autoRev="1" fill="hold"/>
                                        <p:tgtEl>
                                          <p:spTgt spid="1041"/>
                                        </p:tgtEl>
                                      </p:cBhvr>
                                      <p:by x="105000" y="105000"/>
                                    </p:animScale>
                                  </p:childTnLst>
                                </p:cTn>
                              </p:par>
                            </p:childTnLst>
                          </p:cTn>
                        </p:par>
                        <p:par>
                          <p:cTn id="29" fill="hold">
                            <p:stCondLst>
                              <p:cond delay="1200"/>
                            </p:stCondLst>
                            <p:childTnLst>
                              <p:par>
                                <p:cTn id="30" presetID="26" presetClass="emph" presetSubtype="0" fill="hold" grpId="0" nodeType="afterEffect">
                                  <p:stCondLst>
                                    <p:cond delay="0"/>
                                  </p:stCondLst>
                                  <p:childTnLst>
                                    <p:animEffect transition="out" filter="fade">
                                      <p:cBhvr>
                                        <p:cTn id="31" dur="300" tmFilter="0, 0; .2, .5; .8, .5; 1, 0"/>
                                        <p:tgtEl>
                                          <p:spTgt spid="1043"/>
                                        </p:tgtEl>
                                      </p:cBhvr>
                                    </p:animEffect>
                                    <p:animScale>
                                      <p:cBhvr>
                                        <p:cTn id="32" dur="150" autoRev="1" fill="hold"/>
                                        <p:tgtEl>
                                          <p:spTgt spid="1043"/>
                                        </p:tgtEl>
                                      </p:cBhvr>
                                      <p:by x="105000" y="105000"/>
                                    </p:animScale>
                                  </p:childTnLst>
                                </p:cTn>
                              </p:par>
                            </p:childTnLst>
                          </p:cTn>
                        </p:par>
                        <p:par>
                          <p:cTn id="33" fill="hold">
                            <p:stCondLst>
                              <p:cond delay="1500"/>
                            </p:stCondLst>
                            <p:childTnLst>
                              <p:par>
                                <p:cTn id="34" presetID="26" presetClass="emph" presetSubtype="0" fill="hold" grpId="0" nodeType="afterEffect">
                                  <p:stCondLst>
                                    <p:cond delay="0"/>
                                  </p:stCondLst>
                                  <p:childTnLst>
                                    <p:animEffect transition="out" filter="fade">
                                      <p:cBhvr>
                                        <p:cTn id="35" dur="300" tmFilter="0, 0; .2, .5; .8, .5; 1, 0"/>
                                        <p:tgtEl>
                                          <p:spTgt spid="1042"/>
                                        </p:tgtEl>
                                      </p:cBhvr>
                                    </p:animEffect>
                                    <p:animScale>
                                      <p:cBhvr>
                                        <p:cTn id="36" dur="150" autoRev="1" fill="hold"/>
                                        <p:tgtEl>
                                          <p:spTgt spid="104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 grpId="0" animBg="1"/>
      <p:bldP spid="1041" grpId="0" animBg="1"/>
      <p:bldP spid="1042" grpId="0" animBg="1"/>
      <p:bldP spid="1043" grpId="0" animBg="1"/>
      <p:bldP spid="1048" grpId="0" animBg="1"/>
      <p:bldP spid="1049" grpId="0" animBg="1"/>
      <p:bldP spid="1050" grpId="0" animBg="1"/>
      <p:bldP spid="1053" grpId="0" animBg="1"/>
      <p:bldP spid="1058" grpId="0" animBg="1"/>
    </p:bld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新細明體" charset="-120"/>
        </a:defRPr>
      </a:lvl2pPr>
      <a:lvl3pPr algn="ctr" rtl="0" eaLnBrk="1" fontAlgn="base" hangingPunct="1">
        <a:spcBef>
          <a:spcPct val="0"/>
        </a:spcBef>
        <a:spcAft>
          <a:spcPct val="0"/>
        </a:spcAft>
        <a:defRPr kumimoji="1" sz="4400">
          <a:solidFill>
            <a:schemeClr val="tx2"/>
          </a:solidFill>
          <a:latin typeface="Arial" charset="0"/>
          <a:ea typeface="新細明體" charset="-120"/>
        </a:defRPr>
      </a:lvl3pPr>
      <a:lvl4pPr algn="ctr" rtl="0" eaLnBrk="1" fontAlgn="base" hangingPunct="1">
        <a:spcBef>
          <a:spcPct val="0"/>
        </a:spcBef>
        <a:spcAft>
          <a:spcPct val="0"/>
        </a:spcAft>
        <a:defRPr kumimoji="1" sz="4400">
          <a:solidFill>
            <a:schemeClr val="tx2"/>
          </a:solidFill>
          <a:latin typeface="Arial" charset="0"/>
          <a:ea typeface="新細明體" charset="-120"/>
        </a:defRPr>
      </a:lvl4pPr>
      <a:lvl5pPr algn="ctr" rtl="0" eaLnBrk="1" fontAlgn="base" hangingPunct="1">
        <a:spcBef>
          <a:spcPct val="0"/>
        </a:spcBef>
        <a:spcAft>
          <a:spcPct val="0"/>
        </a:spcAft>
        <a:defRPr kumimoji="1" sz="4400">
          <a:solidFill>
            <a:schemeClr val="tx2"/>
          </a:solidFill>
          <a:latin typeface="Arial" charset="0"/>
          <a:ea typeface="新細明體" charset="-120"/>
        </a:defRPr>
      </a:lvl5pPr>
      <a:lvl6pPr marL="457200" algn="ctr" rtl="0" eaLnBrk="1" fontAlgn="base" hangingPunct="1">
        <a:spcBef>
          <a:spcPct val="0"/>
        </a:spcBef>
        <a:spcAft>
          <a:spcPct val="0"/>
        </a:spcAft>
        <a:defRPr kumimoji="1" sz="4400">
          <a:solidFill>
            <a:schemeClr val="tx2"/>
          </a:solidFill>
          <a:latin typeface="Arial" charset="0"/>
          <a:ea typeface="新細明體" charset="-120"/>
        </a:defRPr>
      </a:lvl6pPr>
      <a:lvl7pPr marL="914400" algn="ctr" rtl="0" eaLnBrk="1" fontAlgn="base" hangingPunct="1">
        <a:spcBef>
          <a:spcPct val="0"/>
        </a:spcBef>
        <a:spcAft>
          <a:spcPct val="0"/>
        </a:spcAft>
        <a:defRPr kumimoji="1" sz="4400">
          <a:solidFill>
            <a:schemeClr val="tx2"/>
          </a:solidFill>
          <a:latin typeface="Arial" charset="0"/>
          <a:ea typeface="新細明體" charset="-120"/>
        </a:defRPr>
      </a:lvl7pPr>
      <a:lvl8pPr marL="1371600" algn="ctr" rtl="0" eaLnBrk="1" fontAlgn="base" hangingPunct="1">
        <a:spcBef>
          <a:spcPct val="0"/>
        </a:spcBef>
        <a:spcAft>
          <a:spcPct val="0"/>
        </a:spcAft>
        <a:defRPr kumimoji="1" sz="4400">
          <a:solidFill>
            <a:schemeClr val="tx2"/>
          </a:solidFill>
          <a:latin typeface="Arial" charset="0"/>
          <a:ea typeface="新細明體" charset="-120"/>
        </a:defRPr>
      </a:lvl8pPr>
      <a:lvl9pPr marL="1828800" algn="ctr" rtl="0" eaLnBrk="1" fontAlgn="base" hangingPunct="1">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rgbClr val="6699FF"/>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rgbClr val="6699FF"/>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pn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mailto:hcs1101@gmail.com" TargetMode="External"/><Relationship Id="rId2" Type="http://schemas.openxmlformats.org/officeDocument/2006/relationships/hyperlink" Target="mailto:cshwang@mx.nthu.edu.tw"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560" y="692696"/>
            <a:ext cx="8136904" cy="2664296"/>
          </a:xfrm>
        </p:spPr>
        <p:txBody>
          <a:bodyPr/>
          <a:lstStyle/>
          <a:p>
            <a:pPr lvl="1"/>
            <a:r>
              <a:rPr lang="zh-TW" altLang="zh-TW" sz="3200" b="1" dirty="0" smtClean="0">
                <a:solidFill>
                  <a:schemeClr val="accent2">
                    <a:lumMod val="60000"/>
                    <a:lumOff val="40000"/>
                  </a:schemeClr>
                </a:solidFill>
                <a:latin typeface="標楷體" pitchFamily="65" charset="-120"/>
                <a:ea typeface="標楷體" pitchFamily="65" charset="-120"/>
              </a:rPr>
              <a:t>創造力與人性的經濟學傳承</a:t>
            </a:r>
            <a:r>
              <a:rPr lang="zh-TW" altLang="en-US" sz="3200" b="1" dirty="0" smtClean="0">
                <a:solidFill>
                  <a:schemeClr val="accent2">
                    <a:lumMod val="60000"/>
                    <a:lumOff val="40000"/>
                  </a:schemeClr>
                </a:solidFill>
                <a:latin typeface="標楷體" pitchFamily="65" charset="-120"/>
                <a:ea typeface="標楷體" pitchFamily="65" charset="-120"/>
              </a:rPr>
              <a:t>（四）</a:t>
            </a:r>
            <a:r>
              <a:rPr lang="en-US" altLang="zh-TW" sz="3200" b="1" dirty="0" smtClean="0">
                <a:solidFill>
                  <a:srgbClr val="FF0000"/>
                </a:solidFill>
                <a:latin typeface="標楷體" pitchFamily="65" charset="-120"/>
                <a:ea typeface="標楷體" pitchFamily="65" charset="-120"/>
              </a:rPr>
              <a:t/>
            </a:r>
            <a:br>
              <a:rPr lang="en-US" altLang="zh-TW" sz="3200" b="1" dirty="0" smtClean="0">
                <a:solidFill>
                  <a:srgbClr val="FF0000"/>
                </a:solidFill>
                <a:latin typeface="標楷體" pitchFamily="65" charset="-120"/>
                <a:ea typeface="標楷體" pitchFamily="65" charset="-120"/>
              </a:rPr>
            </a:br>
            <a:r>
              <a:rPr lang="en-US" altLang="zh-TW" sz="4800" b="1" dirty="0" smtClean="0">
                <a:solidFill>
                  <a:srgbClr val="FF0000"/>
                </a:solidFill>
                <a:latin typeface="標楷體" pitchFamily="65" charset="-120"/>
                <a:ea typeface="標楷體" pitchFamily="65" charset="-120"/>
              </a:rPr>
              <a:t/>
            </a:r>
            <a:br>
              <a:rPr lang="en-US" altLang="zh-TW" sz="4800" b="1" dirty="0" smtClean="0">
                <a:solidFill>
                  <a:srgbClr val="FF0000"/>
                </a:solidFill>
                <a:latin typeface="標楷體" pitchFamily="65" charset="-120"/>
                <a:ea typeface="標楷體" pitchFamily="65" charset="-120"/>
              </a:rPr>
            </a:br>
            <a:r>
              <a:rPr lang="zh-TW" altLang="en-US" sz="4000" b="1" dirty="0" smtClean="0">
                <a:solidFill>
                  <a:srgbClr val="660066"/>
                </a:solidFill>
                <a:latin typeface="標楷體" pitchFamily="65" charset="-120"/>
                <a:ea typeface="標楷體" pitchFamily="65" charset="-120"/>
              </a:rPr>
              <a:t>文明論：</a:t>
            </a:r>
            <a:r>
              <a:rPr lang="en-US" altLang="zh-TW" sz="4800" b="1" dirty="0" smtClean="0">
                <a:solidFill>
                  <a:srgbClr val="FF0000"/>
                </a:solidFill>
                <a:latin typeface="標楷體" pitchFamily="65" charset="-120"/>
                <a:ea typeface="標楷體" pitchFamily="65" charset="-120"/>
              </a:rPr>
              <a:t/>
            </a:r>
            <a:br>
              <a:rPr lang="en-US" altLang="zh-TW" sz="4800" b="1" dirty="0" smtClean="0">
                <a:solidFill>
                  <a:srgbClr val="FF0000"/>
                </a:solidFill>
                <a:latin typeface="標楷體" pitchFamily="65" charset="-120"/>
                <a:ea typeface="標楷體" pitchFamily="65" charset="-120"/>
              </a:rPr>
            </a:br>
            <a:r>
              <a:rPr lang="zh-TW" altLang="en-US" sz="4800" b="1" dirty="0" smtClean="0">
                <a:solidFill>
                  <a:srgbClr val="FF0000"/>
                </a:solidFill>
                <a:latin typeface="標楷體" pitchFamily="65" charset="-120"/>
                <a:ea typeface="標楷體" pitchFamily="65" charset="-120"/>
              </a:rPr>
              <a:t>自由經濟與社會文明</a:t>
            </a:r>
            <a:endParaRPr lang="zh-TW" altLang="zh-TW" sz="4800" b="1" dirty="0">
              <a:solidFill>
                <a:srgbClr val="FF0000"/>
              </a:solidFill>
              <a:latin typeface="標楷體" pitchFamily="65" charset="-120"/>
              <a:ea typeface="標楷體" pitchFamily="65" charset="-120"/>
            </a:endParaRPr>
          </a:p>
        </p:txBody>
      </p:sp>
      <p:sp>
        <p:nvSpPr>
          <p:cNvPr id="2051" name="Rectangle 3"/>
          <p:cNvSpPr>
            <a:spLocks noGrp="1" noChangeArrowheads="1"/>
          </p:cNvSpPr>
          <p:nvPr>
            <p:ph type="subTitle" idx="1"/>
          </p:nvPr>
        </p:nvSpPr>
        <p:spPr>
          <a:xfrm>
            <a:off x="1403648" y="3645024"/>
            <a:ext cx="6696744" cy="2016224"/>
          </a:xfrm>
        </p:spPr>
        <p:txBody>
          <a:bodyPr/>
          <a:lstStyle/>
          <a:p>
            <a:r>
              <a:rPr lang="zh-TW" altLang="zh-TW" b="1" dirty="0" smtClean="0">
                <a:solidFill>
                  <a:schemeClr val="accent5">
                    <a:lumMod val="25000"/>
                  </a:schemeClr>
                </a:solidFill>
                <a:latin typeface="標楷體" pitchFamily="65" charset="-120"/>
                <a:ea typeface="標楷體" pitchFamily="65" charset="-120"/>
              </a:rPr>
              <a:t>黃春興</a:t>
            </a:r>
            <a:r>
              <a:rPr lang="zh-TW" altLang="en-US" b="1" dirty="0" smtClean="0">
                <a:solidFill>
                  <a:schemeClr val="accent5">
                    <a:lumMod val="25000"/>
                  </a:schemeClr>
                </a:solidFill>
                <a:latin typeface="標楷體" pitchFamily="65" charset="-120"/>
                <a:ea typeface="標楷體" pitchFamily="65" charset="-120"/>
              </a:rPr>
              <a:t> </a:t>
            </a:r>
            <a:endParaRPr lang="en-US" altLang="zh-TW" b="1" dirty="0" smtClean="0">
              <a:solidFill>
                <a:schemeClr val="accent5">
                  <a:lumMod val="25000"/>
                </a:schemeClr>
              </a:solidFill>
              <a:latin typeface="標楷體" pitchFamily="65" charset="-120"/>
              <a:ea typeface="標楷體" pitchFamily="65" charset="-120"/>
            </a:endParaRPr>
          </a:p>
          <a:p>
            <a:r>
              <a:rPr lang="zh-TW" altLang="en-US" sz="2400" b="1" dirty="0" smtClean="0">
                <a:solidFill>
                  <a:schemeClr val="accent5">
                    <a:lumMod val="25000"/>
                  </a:schemeClr>
                </a:solidFill>
                <a:latin typeface="標楷體" pitchFamily="65" charset="-120"/>
                <a:ea typeface="標楷體" pitchFamily="65" charset="-120"/>
              </a:rPr>
              <a:t>清華大學 經濟學系</a:t>
            </a:r>
            <a:endParaRPr lang="en-US" altLang="zh-TW" sz="2400" b="1" dirty="0" smtClean="0">
              <a:solidFill>
                <a:schemeClr val="accent5">
                  <a:lumMod val="25000"/>
                </a:schemeClr>
              </a:solidFill>
              <a:latin typeface="標楷體" pitchFamily="65" charset="-120"/>
              <a:ea typeface="標楷體" pitchFamily="65" charset="-120"/>
            </a:endParaRPr>
          </a:p>
          <a:p>
            <a:endParaRPr lang="en-US" altLang="zh-TW" sz="2400" b="1" dirty="0" smtClean="0">
              <a:solidFill>
                <a:schemeClr val="accent5">
                  <a:lumMod val="25000"/>
                </a:schemeClr>
              </a:solidFill>
              <a:latin typeface="標楷體" pitchFamily="65" charset="-120"/>
              <a:ea typeface="標楷體" pitchFamily="65" charset="-120"/>
            </a:endParaRPr>
          </a:p>
          <a:p>
            <a:r>
              <a:rPr lang="en-US" altLang="zh-TW" sz="2400" b="1" dirty="0" smtClean="0">
                <a:solidFill>
                  <a:schemeClr val="accent5">
                    <a:lumMod val="25000"/>
                  </a:schemeClr>
                </a:solidFill>
                <a:latin typeface="標楷體" pitchFamily="65" charset="-120"/>
                <a:ea typeface="標楷體" pitchFamily="65" charset="-120"/>
              </a:rPr>
              <a:t>2015/04/11 </a:t>
            </a:r>
            <a:r>
              <a:rPr lang="zh-TW" altLang="en-US" sz="2400" b="1" dirty="0" smtClean="0">
                <a:solidFill>
                  <a:schemeClr val="accent5">
                    <a:lumMod val="25000"/>
                  </a:schemeClr>
                </a:solidFill>
                <a:latin typeface="標楷體" pitchFamily="65" charset="-120"/>
                <a:ea typeface="標楷體" pitchFamily="65" charset="-120"/>
              </a:rPr>
              <a:t>於 談判管理學會</a:t>
            </a:r>
            <a:endParaRPr lang="en-US" altLang="zh-TW" sz="2400" b="1" dirty="0" smtClean="0">
              <a:solidFill>
                <a:schemeClr val="accent5">
                  <a:lumMod val="25000"/>
                </a:schemeClr>
              </a:solidFill>
              <a:latin typeface="標楷體" pitchFamily="65" charset="-120"/>
              <a:ea typeface="標楷體" pitchFamily="65" charset="-120"/>
            </a:endParaRPr>
          </a:p>
          <a:p>
            <a:endParaRPr lang="zh-TW" altLang="zh-TW" sz="2400" b="1" dirty="0">
              <a:solidFill>
                <a:schemeClr val="accent5">
                  <a:lumMod val="25000"/>
                </a:schemeClr>
              </a:solidFill>
              <a:latin typeface="標楷體" pitchFamily="65" charset="-120"/>
              <a:ea typeface="標楷體" pitchFamily="65" charset="-120"/>
            </a:endParaRPr>
          </a:p>
        </p:txBody>
      </p:sp>
      <p:sp>
        <p:nvSpPr>
          <p:cNvPr id="5" name="投影片編號版面配置區 4"/>
          <p:cNvSpPr>
            <a:spLocks noGrp="1"/>
          </p:cNvSpPr>
          <p:nvPr>
            <p:ph type="sldNum" sz="quarter" idx="4"/>
          </p:nvPr>
        </p:nvSpPr>
        <p:spPr/>
        <p:txBody>
          <a:bodyPr/>
          <a:lstStyle/>
          <a:p>
            <a:fld id="{BCD1680D-2EAE-47AB-9917-EC497C6390DE}" type="slidenum">
              <a:rPr lang="en-US" altLang="zh-TW" smtClean="0"/>
              <a:pPr/>
              <a:t>1</a:t>
            </a:fld>
            <a:endParaRPr lang="en-US" altLang="zh-TW"/>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4340" y="160338"/>
            <a:ext cx="8229600" cy="822642"/>
          </a:xfrm>
        </p:spPr>
        <p:txBody>
          <a:bodyPr/>
          <a:lstStyle/>
          <a:p>
            <a:pPr algn="l"/>
            <a:r>
              <a:rPr lang="en-US" altLang="zh-TW" sz="4000" b="1" dirty="0" smtClean="0">
                <a:solidFill>
                  <a:srgbClr val="660066"/>
                </a:solidFill>
              </a:rPr>
              <a:t>01-6  </a:t>
            </a:r>
            <a:r>
              <a:rPr lang="zh-TW" altLang="en-US" sz="4000" b="1" dirty="0" smtClean="0">
                <a:solidFill>
                  <a:srgbClr val="660066"/>
                </a:solidFill>
              </a:rPr>
              <a:t>個人自由</a:t>
            </a:r>
            <a:endParaRPr lang="zh-TW" altLang="en-US" sz="4000" b="1" dirty="0">
              <a:solidFill>
                <a:srgbClr val="660066"/>
              </a:solidFill>
            </a:endParaRPr>
          </a:p>
        </p:txBody>
      </p:sp>
      <p:sp>
        <p:nvSpPr>
          <p:cNvPr id="3" name="內容版面配置區 2"/>
          <p:cNvSpPr>
            <a:spLocks noGrp="1"/>
          </p:cNvSpPr>
          <p:nvPr>
            <p:ph idx="1"/>
          </p:nvPr>
        </p:nvSpPr>
        <p:spPr>
          <a:xfrm>
            <a:off x="468630" y="1076446"/>
            <a:ext cx="8675370" cy="5324354"/>
          </a:xfrm>
        </p:spPr>
        <p:txBody>
          <a:bodyPr/>
          <a:lstStyle/>
          <a:p>
            <a:pPr marL="514350" indent="-514350">
              <a:buFont typeface="+mj-lt"/>
              <a:buAutoNum type="arabicPeriod"/>
            </a:pPr>
            <a:r>
              <a:rPr lang="zh-TW" altLang="en-US" sz="2800" b="1" dirty="0" smtClean="0">
                <a:solidFill>
                  <a:srgbClr val="C00000"/>
                </a:solidFill>
              </a:rPr>
              <a:t>個人自由</a:t>
            </a:r>
            <a:r>
              <a:rPr lang="zh-TW" altLang="en-US" sz="2800" b="1" dirty="0" smtClean="0"/>
              <a:t>：個人在私領域範圍內的行動狀態。</a:t>
            </a:r>
            <a:endParaRPr lang="en-US" altLang="zh-TW" sz="2800" b="1" dirty="0" smtClean="0"/>
          </a:p>
          <a:p>
            <a:pPr marL="514350" indent="-514350">
              <a:buFont typeface="+mj-lt"/>
              <a:buAutoNum type="arabicPeriod"/>
            </a:pPr>
            <a:r>
              <a:rPr lang="zh-TW" altLang="en-US" sz="2800" b="1" dirty="0" smtClean="0">
                <a:solidFill>
                  <a:srgbClr val="C00000"/>
                </a:solidFill>
              </a:rPr>
              <a:t>影響個人自由的兩項因素：</a:t>
            </a:r>
            <a:endParaRPr lang="en-US" altLang="zh-TW" sz="2800" b="1" dirty="0" smtClean="0">
              <a:solidFill>
                <a:srgbClr val="C00000"/>
              </a:solidFill>
            </a:endParaRPr>
          </a:p>
          <a:p>
            <a:pPr lvl="1">
              <a:buFont typeface="Wingdings" pitchFamily="2" charset="2"/>
              <a:buChar char="l"/>
            </a:pPr>
            <a:r>
              <a:rPr lang="zh-TW" altLang="en-US" b="1" dirty="0" smtClean="0">
                <a:solidFill>
                  <a:schemeClr val="tx1"/>
                </a:solidFill>
              </a:rPr>
              <a:t>國家</a:t>
            </a:r>
            <a:r>
              <a:rPr lang="zh-TW" altLang="en-US" b="1" dirty="0" smtClean="0">
                <a:solidFill>
                  <a:schemeClr val="tx1"/>
                </a:solidFill>
              </a:rPr>
              <a:t>的極權度</a:t>
            </a:r>
            <a:r>
              <a:rPr lang="zh-TW" altLang="en-US" dirty="0" smtClean="0">
                <a:solidFill>
                  <a:schemeClr val="tx1"/>
                </a:solidFill>
              </a:rPr>
              <a:t>：政府</a:t>
            </a:r>
            <a:r>
              <a:rPr lang="zh-TW" altLang="en-US" b="1" dirty="0" smtClean="0">
                <a:solidFill>
                  <a:schemeClr val="tx1"/>
                </a:solidFill>
              </a:rPr>
              <a:t>控制</a:t>
            </a:r>
            <a:r>
              <a:rPr lang="zh-TW" altLang="en-US" dirty="0" smtClean="0">
                <a:solidFill>
                  <a:schemeClr val="tx1"/>
                </a:solidFill>
              </a:rPr>
              <a:t>領域</a:t>
            </a:r>
            <a:r>
              <a:rPr lang="zh-TW" altLang="en-US" dirty="0" smtClean="0">
                <a:solidFill>
                  <a:schemeClr val="tx1"/>
                </a:solidFill>
              </a:rPr>
              <a:t>的占</a:t>
            </a:r>
            <a:r>
              <a:rPr lang="zh-TW" altLang="en-US" dirty="0" smtClean="0">
                <a:solidFill>
                  <a:schemeClr val="tx1"/>
                </a:solidFill>
              </a:rPr>
              <a:t>比</a:t>
            </a:r>
            <a:r>
              <a:rPr lang="en-US" altLang="zh-TW" dirty="0" smtClean="0">
                <a:solidFill>
                  <a:schemeClr val="tx1"/>
                </a:solidFill>
              </a:rPr>
              <a:t>G(M+G</a:t>
            </a:r>
            <a:r>
              <a:rPr lang="en-US" altLang="zh-TW" dirty="0" smtClean="0">
                <a:solidFill>
                  <a:schemeClr val="tx1"/>
                </a:solidFill>
              </a:rPr>
              <a:t>) </a:t>
            </a:r>
            <a:r>
              <a:rPr lang="zh-TW" altLang="en-US" dirty="0" smtClean="0">
                <a:solidFill>
                  <a:schemeClr val="tx1"/>
                </a:solidFill>
              </a:rPr>
              <a:t>。</a:t>
            </a:r>
            <a:endParaRPr lang="en-US" altLang="zh-TW" dirty="0" smtClean="0">
              <a:solidFill>
                <a:schemeClr val="tx1"/>
              </a:solidFill>
            </a:endParaRPr>
          </a:p>
          <a:p>
            <a:pPr lvl="1">
              <a:buFont typeface="Wingdings" pitchFamily="2" charset="2"/>
              <a:buChar char="l"/>
            </a:pPr>
            <a:r>
              <a:rPr lang="zh-TW" altLang="en-US" b="1" dirty="0" smtClean="0">
                <a:solidFill>
                  <a:schemeClr val="tx1"/>
                </a:solidFill>
              </a:rPr>
              <a:t>政府的管制</a:t>
            </a:r>
            <a:r>
              <a:rPr lang="zh-TW" altLang="en-US" dirty="0" smtClean="0">
                <a:solidFill>
                  <a:schemeClr val="tx1"/>
                </a:solidFill>
              </a:rPr>
              <a:t>：政府</a:t>
            </a:r>
            <a:r>
              <a:rPr lang="zh-TW" altLang="en-US" dirty="0" smtClean="0">
                <a:solidFill>
                  <a:schemeClr val="tx1"/>
                </a:solidFill>
              </a:rPr>
              <a:t>對私領域的</a:t>
            </a:r>
            <a:r>
              <a:rPr lang="zh-TW" altLang="en-US" b="1" dirty="0" smtClean="0">
                <a:solidFill>
                  <a:schemeClr val="tx1"/>
                </a:solidFill>
              </a:rPr>
              <a:t>干預</a:t>
            </a:r>
            <a:r>
              <a:rPr lang="zh-TW" altLang="en-US" dirty="0" smtClean="0">
                <a:solidFill>
                  <a:schemeClr val="tx1"/>
                </a:solidFill>
              </a:rPr>
              <a:t>程度。</a:t>
            </a:r>
            <a:endParaRPr lang="en-US" altLang="zh-TW" dirty="0" smtClean="0">
              <a:solidFill>
                <a:schemeClr val="tx1"/>
              </a:solidFill>
            </a:endParaRPr>
          </a:p>
          <a:p>
            <a:pPr>
              <a:buFont typeface="Wingdings" pitchFamily="2" charset="2"/>
              <a:buChar char="l"/>
            </a:pPr>
            <a:r>
              <a:rPr lang="zh-TW" altLang="en-US" sz="2800" b="1" dirty="0" smtClean="0">
                <a:solidFill>
                  <a:schemeClr val="tx1"/>
                </a:solidFill>
              </a:rPr>
              <a:t>必須謹慎：</a:t>
            </a:r>
            <a:endParaRPr lang="en-US" altLang="zh-TW" sz="2800" b="1" dirty="0" smtClean="0">
              <a:solidFill>
                <a:schemeClr val="tx1"/>
              </a:solidFill>
            </a:endParaRPr>
          </a:p>
          <a:p>
            <a:pPr marL="971550" lvl="1" indent="-514350">
              <a:buFont typeface="+mj-lt"/>
              <a:buAutoNum type="arabicPeriod"/>
            </a:pPr>
            <a:r>
              <a:rPr lang="zh-TW" altLang="en-US" sz="2400" dirty="0" smtClean="0">
                <a:solidFill>
                  <a:schemeClr val="tx1"/>
                </a:solidFill>
              </a:rPr>
              <a:t>國家的自由</a:t>
            </a:r>
            <a:r>
              <a:rPr lang="zh-TW" altLang="en-US" sz="2400" dirty="0" smtClean="0">
                <a:solidFill>
                  <a:schemeClr val="tx1"/>
                </a:solidFill>
              </a:rPr>
              <a:t>度（極權度的反面），不</a:t>
            </a:r>
            <a:r>
              <a:rPr lang="zh-TW" altLang="en-US" sz="2400" dirty="0" smtClean="0">
                <a:solidFill>
                  <a:schemeClr val="tx1"/>
                </a:solidFill>
              </a:rPr>
              <a:t>等於個人自由。</a:t>
            </a:r>
            <a:endParaRPr lang="en-US" altLang="zh-TW" sz="2400" dirty="0" smtClean="0">
              <a:solidFill>
                <a:schemeClr val="tx1"/>
              </a:solidFill>
            </a:endParaRPr>
          </a:p>
          <a:p>
            <a:pPr marL="971550" lvl="1" indent="-514350">
              <a:buFont typeface="+mj-lt"/>
              <a:buAutoNum type="arabicPeriod"/>
            </a:pPr>
            <a:r>
              <a:rPr lang="zh-TW" altLang="en-US" sz="2400" dirty="0" smtClean="0">
                <a:solidFill>
                  <a:schemeClr val="tx1"/>
                </a:solidFill>
              </a:rPr>
              <a:t>個人</a:t>
            </a:r>
            <a:r>
              <a:rPr lang="zh-TW" altLang="en-US" sz="2400" dirty="0" smtClean="0">
                <a:solidFill>
                  <a:schemeClr val="tx1"/>
                </a:solidFill>
              </a:rPr>
              <a:t>自由與民主是分屬兩個不同範圍的問題。</a:t>
            </a:r>
            <a:endParaRPr lang="en-US" altLang="zh-TW" sz="2400" dirty="0" smtClean="0">
              <a:solidFill>
                <a:schemeClr val="tx1"/>
              </a:solidFill>
            </a:endParaRPr>
          </a:p>
          <a:p>
            <a:pPr marL="1254125" lvl="2" indent="-514350"/>
            <a:r>
              <a:rPr lang="zh-TW" altLang="en-US" dirty="0" smtClean="0">
                <a:solidFill>
                  <a:schemeClr val="tx1"/>
                </a:solidFill>
              </a:rPr>
              <a:t>個人自由侷限在私領域，不能干預公領域，如賄賂。</a:t>
            </a:r>
            <a:endParaRPr lang="en-US" altLang="zh-TW" dirty="0" smtClean="0">
              <a:solidFill>
                <a:schemeClr val="tx1"/>
              </a:solidFill>
            </a:endParaRPr>
          </a:p>
          <a:p>
            <a:pPr marL="1254125" lvl="2" indent="-514350"/>
            <a:r>
              <a:rPr lang="zh-TW" altLang="en-US" dirty="0" smtClean="0">
                <a:solidFill>
                  <a:schemeClr val="tx1"/>
                </a:solidFill>
              </a:rPr>
              <a:t>民主也必須侷限在公領域，不能干預私領域，如管制。</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10</a:t>
            </a:fld>
            <a:endParaRPr lang="en-US" altLang="zh-TW"/>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4340" y="148908"/>
            <a:ext cx="8229600" cy="914082"/>
          </a:xfrm>
        </p:spPr>
        <p:txBody>
          <a:bodyPr/>
          <a:lstStyle/>
          <a:p>
            <a:pPr algn="l"/>
            <a:r>
              <a:rPr lang="en-US" altLang="zh-TW" sz="4000" b="1" dirty="0" smtClean="0">
                <a:solidFill>
                  <a:srgbClr val="660066"/>
                </a:solidFill>
              </a:rPr>
              <a:t>01-7</a:t>
            </a:r>
            <a:r>
              <a:rPr lang="zh-TW" altLang="en-US" sz="4000" b="1" dirty="0" smtClean="0">
                <a:solidFill>
                  <a:srgbClr val="660066"/>
                </a:solidFill>
              </a:rPr>
              <a:t>  憲法與民粹運動</a:t>
            </a:r>
            <a:endParaRPr lang="zh-TW" altLang="en-US" sz="4000" b="1" dirty="0">
              <a:solidFill>
                <a:srgbClr val="660066"/>
              </a:solidFill>
            </a:endParaRPr>
          </a:p>
        </p:txBody>
      </p:sp>
      <p:sp>
        <p:nvSpPr>
          <p:cNvPr id="3" name="內容版面配置區 2"/>
          <p:cNvSpPr>
            <a:spLocks noGrp="1"/>
          </p:cNvSpPr>
          <p:nvPr>
            <p:ph idx="1"/>
          </p:nvPr>
        </p:nvSpPr>
        <p:spPr>
          <a:xfrm>
            <a:off x="571500" y="1131570"/>
            <a:ext cx="8366760" cy="5463540"/>
          </a:xfrm>
        </p:spPr>
        <p:txBody>
          <a:bodyPr/>
          <a:lstStyle/>
          <a:p>
            <a:pPr marL="514350" indent="-514350">
              <a:buFont typeface="Wingdings" pitchFamily="2" charset="2"/>
              <a:buChar char="n"/>
            </a:pPr>
            <a:r>
              <a:rPr lang="zh-TW" altLang="en-US" sz="2800" b="1" dirty="0" smtClean="0"/>
              <a:t>憲法：</a:t>
            </a:r>
            <a:endParaRPr lang="en-US" altLang="zh-TW" sz="2800" b="1" dirty="0" smtClean="0"/>
          </a:p>
          <a:p>
            <a:pPr marL="914400" lvl="1" indent="-514350">
              <a:buFont typeface="+mj-lt"/>
              <a:buAutoNum type="arabicPeriod"/>
            </a:pPr>
            <a:r>
              <a:rPr lang="zh-TW" altLang="en-US" sz="2400" dirty="0" smtClean="0">
                <a:solidFill>
                  <a:schemeClr val="tx1"/>
                </a:solidFill>
              </a:rPr>
              <a:t>劃定</a:t>
            </a:r>
            <a:r>
              <a:rPr lang="en-US" altLang="zh-TW" sz="2400" dirty="0" smtClean="0">
                <a:solidFill>
                  <a:schemeClr val="tx1"/>
                </a:solidFill>
              </a:rPr>
              <a:t>C</a:t>
            </a:r>
            <a:r>
              <a:rPr lang="zh-TW" altLang="en-US" sz="2400" dirty="0" smtClean="0">
                <a:solidFill>
                  <a:schemeClr val="tx1"/>
                </a:solidFill>
              </a:rPr>
              <a:t>與</a:t>
            </a:r>
            <a:r>
              <a:rPr lang="en-US" altLang="zh-TW" sz="2400" dirty="0" smtClean="0">
                <a:solidFill>
                  <a:schemeClr val="tx1"/>
                </a:solidFill>
              </a:rPr>
              <a:t>G</a:t>
            </a:r>
            <a:r>
              <a:rPr lang="zh-TW" altLang="en-US" sz="2400" dirty="0" smtClean="0">
                <a:solidFill>
                  <a:schemeClr val="tx1"/>
                </a:solidFill>
              </a:rPr>
              <a:t>之界線，及</a:t>
            </a:r>
            <a:r>
              <a:rPr lang="en-US" altLang="zh-TW" sz="2400" dirty="0" smtClean="0">
                <a:solidFill>
                  <a:schemeClr val="tx1"/>
                </a:solidFill>
              </a:rPr>
              <a:t>D</a:t>
            </a:r>
            <a:r>
              <a:rPr lang="zh-TW" altLang="en-US" sz="2400" dirty="0" smtClean="0">
                <a:solidFill>
                  <a:schemeClr val="tx1"/>
                </a:solidFill>
              </a:rPr>
              <a:t>之範圍。</a:t>
            </a:r>
            <a:endParaRPr lang="en-US" altLang="zh-TW" sz="2400" dirty="0" smtClean="0">
              <a:solidFill>
                <a:schemeClr val="tx1"/>
              </a:solidFill>
            </a:endParaRPr>
          </a:p>
          <a:p>
            <a:pPr marL="914400" lvl="1" indent="-514350">
              <a:buFont typeface="+mj-lt"/>
              <a:buAutoNum type="arabicPeriod"/>
            </a:pPr>
            <a:r>
              <a:rPr lang="en-US" altLang="zh-TW" sz="2400" dirty="0" smtClean="0">
                <a:solidFill>
                  <a:schemeClr val="tx1"/>
                </a:solidFill>
              </a:rPr>
              <a:t>C</a:t>
            </a:r>
            <a:r>
              <a:rPr lang="zh-TW" altLang="en-US" sz="2400" dirty="0" smtClean="0">
                <a:solidFill>
                  <a:schemeClr val="tx1"/>
                </a:solidFill>
              </a:rPr>
              <a:t>與</a:t>
            </a:r>
            <a:r>
              <a:rPr lang="en-US" altLang="zh-TW" sz="2400" dirty="0" smtClean="0">
                <a:solidFill>
                  <a:schemeClr val="tx1"/>
                </a:solidFill>
              </a:rPr>
              <a:t>G</a:t>
            </a:r>
            <a:r>
              <a:rPr lang="zh-TW" altLang="en-US" sz="2400" dirty="0" smtClean="0">
                <a:solidFill>
                  <a:schemeClr val="tx1"/>
                </a:solidFill>
              </a:rPr>
              <a:t>之界線或</a:t>
            </a:r>
            <a:r>
              <a:rPr lang="en-US" altLang="zh-TW" sz="2400" dirty="0" smtClean="0">
                <a:solidFill>
                  <a:schemeClr val="tx1"/>
                </a:solidFill>
              </a:rPr>
              <a:t>D</a:t>
            </a:r>
            <a:r>
              <a:rPr lang="zh-TW" altLang="en-US" sz="2400" dirty="0" smtClean="0">
                <a:solidFill>
                  <a:schemeClr val="tx1"/>
                </a:solidFill>
              </a:rPr>
              <a:t>之範圍的改變屬於憲法改革，需循憲改程序。</a:t>
            </a:r>
            <a:endParaRPr lang="en-US" altLang="zh-TW" sz="2400" dirty="0" smtClean="0">
              <a:solidFill>
                <a:schemeClr val="tx1"/>
              </a:solidFill>
            </a:endParaRPr>
          </a:p>
          <a:p>
            <a:pPr marL="514350" indent="-514350">
              <a:buFont typeface="Wingdings" pitchFamily="2" charset="2"/>
              <a:buChar char="n"/>
            </a:pPr>
            <a:r>
              <a:rPr lang="zh-TW" altLang="en-US" sz="2800" b="1" dirty="0" smtClean="0"/>
              <a:t>民粹：</a:t>
            </a:r>
            <a:endParaRPr lang="en-US" altLang="zh-TW" sz="2800" b="1" dirty="0" smtClean="0"/>
          </a:p>
          <a:p>
            <a:pPr lvl="1">
              <a:buFont typeface="Wingdings" pitchFamily="2" charset="2"/>
              <a:buChar char="l"/>
            </a:pPr>
            <a:r>
              <a:rPr lang="zh-TW" altLang="en-US" sz="2400" dirty="0" smtClean="0">
                <a:solidFill>
                  <a:schemeClr val="tx1"/>
                </a:solidFill>
              </a:rPr>
              <a:t>民主過程：公民主權</a:t>
            </a:r>
            <a:r>
              <a:rPr lang="zh-TW" altLang="en-US" sz="2400" b="1" dirty="0" smtClean="0">
                <a:solidFill>
                  <a:schemeClr val="tx1"/>
                </a:solidFill>
              </a:rPr>
              <a:t>依循憲法程序</a:t>
            </a:r>
            <a:r>
              <a:rPr lang="zh-TW" altLang="en-US" sz="2400" dirty="0" smtClean="0">
                <a:solidFill>
                  <a:schemeClr val="tx1"/>
                </a:solidFill>
              </a:rPr>
              <a:t>的實踐過程。</a:t>
            </a:r>
            <a:endParaRPr lang="en-US" altLang="zh-TW" sz="2400" dirty="0" smtClean="0">
              <a:solidFill>
                <a:schemeClr val="tx1"/>
              </a:solidFill>
            </a:endParaRPr>
          </a:p>
          <a:p>
            <a:pPr lvl="1">
              <a:buFont typeface="Wingdings" pitchFamily="2" charset="2"/>
              <a:buChar char="l"/>
            </a:pPr>
            <a:r>
              <a:rPr lang="zh-TW" altLang="en-US" sz="2400" dirty="0" smtClean="0">
                <a:solidFill>
                  <a:schemeClr val="tx1"/>
                </a:solidFill>
              </a:rPr>
              <a:t>民粹運動：公民主權</a:t>
            </a:r>
            <a:r>
              <a:rPr lang="zh-TW" altLang="en-US" sz="2400" b="1" dirty="0" smtClean="0">
                <a:solidFill>
                  <a:schemeClr val="tx1"/>
                </a:solidFill>
              </a:rPr>
              <a:t>背離憲法程序</a:t>
            </a:r>
            <a:r>
              <a:rPr lang="zh-TW" altLang="en-US" sz="2400" dirty="0" smtClean="0">
                <a:solidFill>
                  <a:schemeClr val="tx1"/>
                </a:solidFill>
              </a:rPr>
              <a:t>的實踐運動，又不願進行修憲或廢憲。</a:t>
            </a:r>
            <a:endParaRPr lang="en-US" altLang="zh-TW" sz="2400" dirty="0" smtClean="0">
              <a:solidFill>
                <a:schemeClr val="tx1"/>
              </a:solidFill>
            </a:endParaRPr>
          </a:p>
          <a:p>
            <a:pPr marL="1071563" lvl="2" indent="-457200">
              <a:buFont typeface="Arial" pitchFamily="34" charset="0"/>
              <a:buChar char="•"/>
            </a:pPr>
            <a:r>
              <a:rPr lang="zh-TW" altLang="en-US" dirty="0" smtClean="0">
                <a:solidFill>
                  <a:schemeClr val="tx1"/>
                </a:solidFill>
              </a:rPr>
              <a:t>民粹運動常以</a:t>
            </a:r>
            <a:r>
              <a:rPr lang="zh-TW" altLang="en-US" b="1" dirty="0" smtClean="0">
                <a:solidFill>
                  <a:schemeClr val="tx1"/>
                </a:solidFill>
              </a:rPr>
              <a:t>保護自由或維護民主</a:t>
            </a:r>
            <a:r>
              <a:rPr lang="zh-TW" altLang="en-US" dirty="0" smtClean="0">
                <a:solidFill>
                  <a:schemeClr val="tx1"/>
                </a:solidFill>
              </a:rPr>
              <a:t>之名背離憲法程序。</a:t>
            </a:r>
            <a:endParaRPr lang="en-US" altLang="zh-TW" dirty="0" smtClean="0">
              <a:solidFill>
                <a:schemeClr val="tx1"/>
              </a:solidFill>
            </a:endParaRPr>
          </a:p>
          <a:p>
            <a:pPr marL="1071563" lvl="2" indent="-457200">
              <a:buFont typeface="Arial" pitchFamily="34" charset="0"/>
              <a:buChar char="•"/>
            </a:pPr>
            <a:r>
              <a:rPr lang="zh-TW" altLang="en-US" dirty="0" smtClean="0">
                <a:solidFill>
                  <a:schemeClr val="tx1"/>
                </a:solidFill>
              </a:rPr>
              <a:t>法國大革命時，羅蘭夫人（</a:t>
            </a:r>
            <a:r>
              <a:rPr lang="fr-FR" altLang="zh-TW" dirty="0" smtClean="0">
                <a:solidFill>
                  <a:schemeClr val="tx1"/>
                </a:solidFill>
              </a:rPr>
              <a:t>Madame Roland</a:t>
            </a:r>
            <a:r>
              <a:rPr lang="zh-TW" altLang="en-US" dirty="0" smtClean="0">
                <a:solidFill>
                  <a:schemeClr val="tx1"/>
                </a:solidFill>
              </a:rPr>
              <a:t>）被控同情保皇黨，遭雅各賓派送上斷頭臺。刑前留下名言：</a:t>
            </a:r>
            <a:r>
              <a:rPr lang="zh-TW" altLang="en-US" dirty="0" smtClean="0">
                <a:solidFill>
                  <a:schemeClr val="tx1"/>
                </a:solidFill>
                <a:latin typeface="標楷體" pitchFamily="65" charset="-120"/>
                <a:ea typeface="標楷體" pitchFamily="65" charset="-120"/>
              </a:rPr>
              <a:t>自由自由，天下古今幾多罪惡假汝之名以行！</a:t>
            </a:r>
            <a:endParaRPr lang="zh-TW" altLang="en-US" dirty="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11</a:t>
            </a:fld>
            <a:endParaRPr lang="en-US" altLang="zh-TW"/>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268760"/>
            <a:ext cx="9144000" cy="1440160"/>
          </a:xfrm>
        </p:spPr>
        <p:txBody>
          <a:bodyPr/>
          <a:lstStyle/>
          <a:p>
            <a:r>
              <a:rPr lang="en-US" altLang="zh-TW" b="1" dirty="0" smtClean="0">
                <a:solidFill>
                  <a:srgbClr val="FF0000"/>
                </a:solidFill>
              </a:rPr>
              <a:t>02.</a:t>
            </a:r>
            <a:r>
              <a:rPr lang="zh-TW" altLang="en-US" b="1" dirty="0" smtClean="0">
                <a:solidFill>
                  <a:srgbClr val="FF0000"/>
                </a:solidFill>
              </a:rPr>
              <a:t>  負和賽局的均衡</a:t>
            </a:r>
            <a:endParaRPr lang="zh-TW" altLang="en-US" b="1" dirty="0">
              <a:solidFill>
                <a:srgbClr val="FF0000"/>
              </a:solidFill>
              <a:latin typeface="標楷體" pitchFamily="65" charset="-120"/>
              <a:ea typeface="標楷體" pitchFamily="65" charset="-120"/>
            </a:endParaRPr>
          </a:p>
        </p:txBody>
      </p:sp>
      <p:sp>
        <p:nvSpPr>
          <p:cNvPr id="7" name="內容版面配置區 2"/>
          <p:cNvSpPr>
            <a:spLocks noGrp="1"/>
          </p:cNvSpPr>
          <p:nvPr>
            <p:ph idx="1"/>
          </p:nvPr>
        </p:nvSpPr>
        <p:spPr>
          <a:xfrm>
            <a:off x="1988820" y="2720340"/>
            <a:ext cx="6399604" cy="2488910"/>
          </a:xfrm>
        </p:spPr>
        <p:txBody>
          <a:bodyPr/>
          <a:lstStyle/>
          <a:p>
            <a:pPr marL="0" indent="0">
              <a:buNone/>
            </a:pPr>
            <a:r>
              <a:rPr lang="zh-TW" altLang="zh-TW" dirty="0" smtClean="0">
                <a:latin typeface="標楷體" pitchFamily="65" charset="-120"/>
                <a:ea typeface="標楷體" pitchFamily="65" charset="-120"/>
              </a:rPr>
              <a:t>人人相戰之世，無所謂是非，亦無所謂曲直。戰時之德，惟力與詐而已。</a:t>
            </a:r>
            <a:r>
              <a:rPr lang="zh-TW" altLang="en-US" dirty="0" smtClean="0">
                <a:latin typeface="標楷體" pitchFamily="65" charset="-120"/>
                <a:ea typeface="標楷體" pitchFamily="65" charset="-120"/>
              </a:rPr>
              <a:t>（</a:t>
            </a:r>
            <a:r>
              <a:rPr lang="zh-TW" altLang="zh-TW" dirty="0" smtClean="0">
                <a:latin typeface="標楷體" pitchFamily="65" charset="-120"/>
                <a:ea typeface="標楷體" pitchFamily="65" charset="-120"/>
              </a:rPr>
              <a:t>霍布斯 </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12</a:t>
            </a:fld>
            <a:endParaRPr lang="en-US" altLang="zh-TW"/>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60020"/>
            <a:ext cx="8229600" cy="800100"/>
          </a:xfrm>
        </p:spPr>
        <p:txBody>
          <a:bodyPr/>
          <a:lstStyle/>
          <a:p>
            <a:pPr algn="l"/>
            <a:r>
              <a:rPr lang="en-US" altLang="zh-TW" sz="4000" b="1" dirty="0" smtClean="0">
                <a:solidFill>
                  <a:srgbClr val="660066"/>
                </a:solidFill>
              </a:rPr>
              <a:t>02-1 </a:t>
            </a:r>
            <a:r>
              <a:rPr lang="zh-TW" altLang="en-US" sz="4000" b="1" dirty="0" smtClean="0">
                <a:solidFill>
                  <a:srgbClr val="660066"/>
                </a:solidFill>
              </a:rPr>
              <a:t> 人類的文明發展</a:t>
            </a:r>
            <a:endParaRPr lang="zh-TW" altLang="en-US" sz="4000" b="1" dirty="0">
              <a:solidFill>
                <a:srgbClr val="660066"/>
              </a:solidFill>
            </a:endParaRPr>
          </a:p>
        </p:txBody>
      </p:sp>
      <p:cxnSp>
        <p:nvCxnSpPr>
          <p:cNvPr id="6" name="Straight Arrow Connector 5"/>
          <p:cNvCxnSpPr/>
          <p:nvPr/>
        </p:nvCxnSpPr>
        <p:spPr>
          <a:xfrm flipV="1">
            <a:off x="1403648" y="1556792"/>
            <a:ext cx="0" cy="3528392"/>
          </a:xfrm>
          <a:prstGeom prst="straightConnector1">
            <a:avLst/>
          </a:prstGeom>
          <a:ln w="1905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1403648" y="4941168"/>
            <a:ext cx="6480720" cy="144016"/>
          </a:xfrm>
          <a:prstGeom prst="straightConnector1">
            <a:avLst/>
          </a:prstGeom>
          <a:ln w="19050">
            <a:solidFill>
              <a:schemeClr val="accent5">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979712" y="1988840"/>
            <a:ext cx="0" cy="3096344"/>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483768" y="1988840"/>
            <a:ext cx="0" cy="3096344"/>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987824" y="1988840"/>
            <a:ext cx="0" cy="3096344"/>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563888" y="1988840"/>
            <a:ext cx="0" cy="3024336"/>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76256" y="1988840"/>
            <a:ext cx="0" cy="2952328"/>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991329" y="5229200"/>
            <a:ext cx="492443" cy="1440160"/>
          </a:xfrm>
          <a:prstGeom prst="rect">
            <a:avLst/>
          </a:prstGeom>
          <a:noFill/>
        </p:spPr>
        <p:txBody>
          <a:bodyPr vert="eaVert" wrap="square" rtlCol="0">
            <a:spAutoFit/>
          </a:bodyPr>
          <a:lstStyle/>
          <a:p>
            <a:r>
              <a:rPr lang="zh-TW" altLang="en-US" sz="2000" b="1" dirty="0" smtClean="0">
                <a:solidFill>
                  <a:srgbClr val="FF0000"/>
                </a:solidFill>
                <a:latin typeface="標楷體" pitchFamily="65" charset="-120"/>
                <a:ea typeface="標楷體" pitchFamily="65" charset="-120"/>
              </a:rPr>
              <a:t>霍布斯叢林</a:t>
            </a:r>
            <a:endParaRPr lang="zh-TW" altLang="en-US" sz="2000" b="1" dirty="0">
              <a:solidFill>
                <a:srgbClr val="FF0000"/>
              </a:solidFill>
              <a:latin typeface="標楷體" pitchFamily="65" charset="-120"/>
              <a:ea typeface="標楷體" pitchFamily="65" charset="-120"/>
            </a:endParaRPr>
          </a:p>
        </p:txBody>
      </p:sp>
      <p:sp>
        <p:nvSpPr>
          <p:cNvPr id="20" name="TextBox 19"/>
          <p:cNvSpPr txBox="1"/>
          <p:nvPr/>
        </p:nvSpPr>
        <p:spPr>
          <a:xfrm>
            <a:off x="2463443" y="5229200"/>
            <a:ext cx="553998" cy="1323528"/>
          </a:xfrm>
          <a:prstGeom prst="rect">
            <a:avLst/>
          </a:prstGeom>
          <a:noFill/>
        </p:spPr>
        <p:txBody>
          <a:bodyPr vert="eaVert" wrap="square" rtlCol="0">
            <a:spAutoFit/>
          </a:bodyPr>
          <a:lstStyle/>
          <a:p>
            <a:r>
              <a:rPr lang="zh-TW" altLang="en-US" sz="2400" dirty="0" smtClean="0">
                <a:latin typeface="標楷體" pitchFamily="65" charset="-120"/>
                <a:ea typeface="標楷體" pitchFamily="65" charset="-120"/>
              </a:rPr>
              <a:t>部落貿易</a:t>
            </a:r>
            <a:endParaRPr lang="zh-TW" altLang="en-US" sz="2400" dirty="0">
              <a:latin typeface="標楷體" pitchFamily="65" charset="-120"/>
              <a:ea typeface="標楷體" pitchFamily="65" charset="-120"/>
            </a:endParaRPr>
          </a:p>
        </p:txBody>
      </p:sp>
      <p:sp>
        <p:nvSpPr>
          <p:cNvPr id="22" name="TextBox 21"/>
          <p:cNvSpPr txBox="1"/>
          <p:nvPr/>
        </p:nvSpPr>
        <p:spPr>
          <a:xfrm>
            <a:off x="3537631" y="5239833"/>
            <a:ext cx="553998" cy="1368152"/>
          </a:xfrm>
          <a:prstGeom prst="rect">
            <a:avLst/>
          </a:prstGeom>
          <a:noFill/>
        </p:spPr>
        <p:txBody>
          <a:bodyPr vert="eaVert" wrap="square" rtlCol="0">
            <a:spAutoFit/>
          </a:bodyPr>
          <a:lstStyle/>
          <a:p>
            <a:r>
              <a:rPr lang="zh-TW" altLang="en-US" sz="2400" dirty="0" smtClean="0">
                <a:solidFill>
                  <a:srgbClr val="FF0000"/>
                </a:solidFill>
                <a:latin typeface="標楷體" pitchFamily="65" charset="-120"/>
                <a:ea typeface="標楷體" pitchFamily="65" charset="-120"/>
              </a:rPr>
              <a:t>戰國時期</a:t>
            </a:r>
            <a:endParaRPr lang="zh-TW" altLang="en-US" sz="2400" dirty="0">
              <a:solidFill>
                <a:srgbClr val="FF0000"/>
              </a:solidFill>
              <a:latin typeface="標楷體" pitchFamily="65" charset="-120"/>
              <a:ea typeface="標楷體" pitchFamily="65" charset="-120"/>
            </a:endParaRPr>
          </a:p>
        </p:txBody>
      </p:sp>
      <p:cxnSp>
        <p:nvCxnSpPr>
          <p:cNvPr id="23" name="Straight Connector 22"/>
          <p:cNvCxnSpPr/>
          <p:nvPr/>
        </p:nvCxnSpPr>
        <p:spPr>
          <a:xfrm>
            <a:off x="4644008" y="1988840"/>
            <a:ext cx="0" cy="3024336"/>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391325" y="5312638"/>
            <a:ext cx="553998" cy="1008112"/>
          </a:xfrm>
          <a:prstGeom prst="rect">
            <a:avLst/>
          </a:prstGeom>
          <a:noFill/>
        </p:spPr>
        <p:txBody>
          <a:bodyPr vert="eaVert" wrap="square" rtlCol="0">
            <a:spAutoFit/>
          </a:bodyPr>
          <a:lstStyle/>
          <a:p>
            <a:r>
              <a:rPr lang="zh-TW" altLang="en-US" sz="2400" dirty="0" smtClean="0">
                <a:latin typeface="標楷體" pitchFamily="65" charset="-120"/>
                <a:ea typeface="標楷體" pitchFamily="65" charset="-120"/>
              </a:rPr>
              <a:t>定居</a:t>
            </a:r>
            <a:endParaRPr lang="zh-TW" altLang="en-US" sz="2400" dirty="0">
              <a:latin typeface="標楷體" pitchFamily="65" charset="-120"/>
              <a:ea typeface="標楷體" pitchFamily="65" charset="-120"/>
            </a:endParaRPr>
          </a:p>
        </p:txBody>
      </p:sp>
      <p:sp>
        <p:nvSpPr>
          <p:cNvPr id="26" name="TextBox 25"/>
          <p:cNvSpPr txBox="1"/>
          <p:nvPr/>
        </p:nvSpPr>
        <p:spPr>
          <a:xfrm>
            <a:off x="1403648" y="3284984"/>
            <a:ext cx="1800200" cy="523220"/>
          </a:xfrm>
          <a:prstGeom prst="rect">
            <a:avLst/>
          </a:prstGeom>
          <a:noFill/>
        </p:spPr>
        <p:txBody>
          <a:bodyPr wrap="square" rtlCol="0">
            <a:spAutoFit/>
          </a:bodyPr>
          <a:lstStyle/>
          <a:p>
            <a:r>
              <a:rPr lang="zh-TW" altLang="en-US" sz="2800" i="1" dirty="0" smtClean="0"/>
              <a:t>部落時代</a:t>
            </a:r>
            <a:endParaRPr lang="zh-TW" altLang="en-US" sz="2800" i="1" dirty="0"/>
          </a:p>
        </p:txBody>
      </p:sp>
      <p:sp>
        <p:nvSpPr>
          <p:cNvPr id="27" name="TextBox 26"/>
          <p:cNvSpPr txBox="1"/>
          <p:nvPr/>
        </p:nvSpPr>
        <p:spPr>
          <a:xfrm>
            <a:off x="2267744" y="2564904"/>
            <a:ext cx="1872208" cy="523220"/>
          </a:xfrm>
          <a:prstGeom prst="rect">
            <a:avLst/>
          </a:prstGeom>
          <a:noFill/>
        </p:spPr>
        <p:txBody>
          <a:bodyPr wrap="square" rtlCol="0">
            <a:spAutoFit/>
          </a:bodyPr>
          <a:lstStyle/>
          <a:p>
            <a:pPr algn="r"/>
            <a:r>
              <a:rPr lang="zh-TW" altLang="en-US" sz="2800" i="1" dirty="0" smtClean="0"/>
              <a:t>農耕時代</a:t>
            </a:r>
            <a:endParaRPr lang="zh-TW" altLang="en-US" sz="2800" i="1" dirty="0"/>
          </a:p>
        </p:txBody>
      </p:sp>
      <p:sp>
        <p:nvSpPr>
          <p:cNvPr id="28" name="TextBox 27"/>
          <p:cNvSpPr txBox="1"/>
          <p:nvPr/>
        </p:nvSpPr>
        <p:spPr>
          <a:xfrm>
            <a:off x="2961567" y="5229200"/>
            <a:ext cx="553998" cy="1440160"/>
          </a:xfrm>
          <a:prstGeom prst="rect">
            <a:avLst/>
          </a:prstGeom>
          <a:noFill/>
        </p:spPr>
        <p:txBody>
          <a:bodyPr vert="eaVert" wrap="square" rtlCol="0">
            <a:spAutoFit/>
          </a:bodyPr>
          <a:lstStyle/>
          <a:p>
            <a:r>
              <a:rPr lang="zh-TW" altLang="en-US" sz="2400" dirty="0" smtClean="0">
                <a:latin typeface="標楷體" pitchFamily="65" charset="-120"/>
                <a:ea typeface="標楷體" pitchFamily="65" charset="-120"/>
              </a:rPr>
              <a:t>成立邦國</a:t>
            </a:r>
            <a:endParaRPr lang="zh-TW" altLang="en-US" sz="2400" dirty="0">
              <a:latin typeface="標楷體" pitchFamily="65" charset="-120"/>
              <a:ea typeface="標楷體" pitchFamily="65" charset="-120"/>
            </a:endParaRPr>
          </a:p>
        </p:txBody>
      </p:sp>
      <p:sp>
        <p:nvSpPr>
          <p:cNvPr id="35" name="TextBox 34"/>
          <p:cNvSpPr txBox="1"/>
          <p:nvPr/>
        </p:nvSpPr>
        <p:spPr>
          <a:xfrm>
            <a:off x="4092430" y="5218567"/>
            <a:ext cx="553998" cy="1440160"/>
          </a:xfrm>
          <a:prstGeom prst="rect">
            <a:avLst/>
          </a:prstGeom>
          <a:noFill/>
        </p:spPr>
        <p:txBody>
          <a:bodyPr vert="eaVert" wrap="square" rtlCol="0">
            <a:spAutoFit/>
          </a:bodyPr>
          <a:lstStyle/>
          <a:p>
            <a:r>
              <a:rPr lang="zh-TW" altLang="en-US" sz="2400" dirty="0" smtClean="0">
                <a:latin typeface="標楷體" pitchFamily="65" charset="-120"/>
                <a:ea typeface="標楷體" pitchFamily="65" charset="-120"/>
              </a:rPr>
              <a:t>國家統一</a:t>
            </a:r>
            <a:endParaRPr lang="zh-TW" altLang="en-US" sz="2400" dirty="0">
              <a:latin typeface="標楷體" pitchFamily="65" charset="-120"/>
              <a:ea typeface="標楷體" pitchFamily="65" charset="-120"/>
            </a:endParaRPr>
          </a:p>
        </p:txBody>
      </p:sp>
      <p:sp>
        <p:nvSpPr>
          <p:cNvPr id="36" name="TextBox 35"/>
          <p:cNvSpPr txBox="1"/>
          <p:nvPr/>
        </p:nvSpPr>
        <p:spPr>
          <a:xfrm>
            <a:off x="3392814" y="1600275"/>
            <a:ext cx="2160240" cy="523220"/>
          </a:xfrm>
          <a:prstGeom prst="rect">
            <a:avLst/>
          </a:prstGeom>
          <a:noFill/>
        </p:spPr>
        <p:txBody>
          <a:bodyPr wrap="square" rtlCol="0">
            <a:spAutoFit/>
          </a:bodyPr>
          <a:lstStyle/>
          <a:p>
            <a:pPr algn="r"/>
            <a:r>
              <a:rPr lang="zh-TW" altLang="en-US" sz="2800" i="1" dirty="0" smtClean="0"/>
              <a:t>工業革命後</a:t>
            </a:r>
            <a:endParaRPr lang="zh-TW" altLang="en-US" sz="2800" i="1" dirty="0"/>
          </a:p>
        </p:txBody>
      </p:sp>
      <p:cxnSp>
        <p:nvCxnSpPr>
          <p:cNvPr id="38" name="Straight Connector 37"/>
          <p:cNvCxnSpPr/>
          <p:nvPr/>
        </p:nvCxnSpPr>
        <p:spPr>
          <a:xfrm>
            <a:off x="4139952" y="1988840"/>
            <a:ext cx="0" cy="3024336"/>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724128" y="1988840"/>
            <a:ext cx="0" cy="3024336"/>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148064" y="1988840"/>
            <a:ext cx="0" cy="3024336"/>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623683" y="5229200"/>
            <a:ext cx="553998" cy="1368152"/>
          </a:xfrm>
          <a:prstGeom prst="rect">
            <a:avLst/>
          </a:prstGeom>
          <a:noFill/>
        </p:spPr>
        <p:txBody>
          <a:bodyPr vert="eaVert" wrap="square" rtlCol="0">
            <a:spAutoFit/>
          </a:bodyPr>
          <a:lstStyle/>
          <a:p>
            <a:r>
              <a:rPr lang="zh-TW" altLang="en-US" sz="2400" dirty="0" smtClean="0">
                <a:solidFill>
                  <a:srgbClr val="FF0000"/>
                </a:solidFill>
                <a:latin typeface="標楷體" pitchFamily="65" charset="-120"/>
                <a:ea typeface="標楷體" pitchFamily="65" charset="-120"/>
              </a:rPr>
              <a:t>國家戰爭</a:t>
            </a:r>
            <a:endParaRPr lang="zh-TW" altLang="en-US" sz="2400" dirty="0">
              <a:solidFill>
                <a:srgbClr val="FF0000"/>
              </a:solidFill>
              <a:latin typeface="標楷體" pitchFamily="65" charset="-120"/>
              <a:ea typeface="標楷體" pitchFamily="65" charset="-120"/>
            </a:endParaRPr>
          </a:p>
        </p:txBody>
      </p:sp>
      <p:sp>
        <p:nvSpPr>
          <p:cNvPr id="42" name="TextBox 41"/>
          <p:cNvSpPr txBox="1"/>
          <p:nvPr/>
        </p:nvSpPr>
        <p:spPr>
          <a:xfrm>
            <a:off x="5242137" y="5229200"/>
            <a:ext cx="553998" cy="1440160"/>
          </a:xfrm>
          <a:prstGeom prst="rect">
            <a:avLst/>
          </a:prstGeom>
          <a:noFill/>
        </p:spPr>
        <p:txBody>
          <a:bodyPr vert="eaVert" wrap="square" rtlCol="0">
            <a:spAutoFit/>
          </a:bodyPr>
          <a:lstStyle/>
          <a:p>
            <a:r>
              <a:rPr lang="zh-TW" altLang="en-US" sz="2400" dirty="0" smtClean="0">
                <a:latin typeface="標楷體" pitchFamily="65" charset="-120"/>
                <a:ea typeface="標楷體" pitchFamily="65" charset="-120"/>
              </a:rPr>
              <a:t>冷戰時期</a:t>
            </a:r>
            <a:endParaRPr lang="zh-TW" altLang="en-US" sz="2400" dirty="0">
              <a:latin typeface="標楷體" pitchFamily="65" charset="-120"/>
              <a:ea typeface="標楷體" pitchFamily="65" charset="-120"/>
            </a:endParaRPr>
          </a:p>
        </p:txBody>
      </p:sp>
      <p:sp>
        <p:nvSpPr>
          <p:cNvPr id="43" name="TextBox 42"/>
          <p:cNvSpPr txBox="1"/>
          <p:nvPr/>
        </p:nvSpPr>
        <p:spPr>
          <a:xfrm>
            <a:off x="6343661" y="5207935"/>
            <a:ext cx="553998" cy="1152128"/>
          </a:xfrm>
          <a:prstGeom prst="rect">
            <a:avLst/>
          </a:prstGeom>
          <a:noFill/>
        </p:spPr>
        <p:txBody>
          <a:bodyPr vert="eaVert" wrap="square" rtlCol="0">
            <a:spAutoFit/>
          </a:bodyPr>
          <a:lstStyle/>
          <a:p>
            <a:r>
              <a:rPr lang="zh-TW" altLang="en-US" sz="2400" dirty="0" smtClean="0">
                <a:solidFill>
                  <a:srgbClr val="FF0000"/>
                </a:solidFill>
                <a:latin typeface="標楷體" pitchFamily="65" charset="-120"/>
                <a:ea typeface="標楷體" pitchFamily="65" charset="-120"/>
              </a:rPr>
              <a:t>民主化</a:t>
            </a:r>
            <a:endParaRPr lang="zh-TW" altLang="en-US" sz="2400" dirty="0">
              <a:solidFill>
                <a:srgbClr val="FF0000"/>
              </a:solidFill>
              <a:latin typeface="標楷體" pitchFamily="65" charset="-120"/>
              <a:ea typeface="標楷體" pitchFamily="65" charset="-120"/>
            </a:endParaRPr>
          </a:p>
        </p:txBody>
      </p:sp>
      <p:sp>
        <p:nvSpPr>
          <p:cNvPr id="44" name="TextBox 43"/>
          <p:cNvSpPr txBox="1"/>
          <p:nvPr/>
        </p:nvSpPr>
        <p:spPr>
          <a:xfrm>
            <a:off x="5735701" y="5229200"/>
            <a:ext cx="553998" cy="1107504"/>
          </a:xfrm>
          <a:prstGeom prst="rect">
            <a:avLst/>
          </a:prstGeom>
          <a:noFill/>
        </p:spPr>
        <p:txBody>
          <a:bodyPr vert="eaVert" wrap="square" rtlCol="0">
            <a:spAutoFit/>
          </a:bodyPr>
          <a:lstStyle/>
          <a:p>
            <a:r>
              <a:rPr lang="zh-TW" altLang="en-US" sz="2400" dirty="0" smtClean="0">
                <a:latin typeface="標楷體" pitchFamily="65" charset="-120"/>
                <a:ea typeface="標楷體" pitchFamily="65" charset="-120"/>
              </a:rPr>
              <a:t>自由化</a:t>
            </a:r>
            <a:endParaRPr lang="zh-TW" altLang="en-US" sz="2400" dirty="0">
              <a:latin typeface="標楷體" pitchFamily="65" charset="-120"/>
              <a:ea typeface="標楷體" pitchFamily="65" charset="-120"/>
            </a:endParaRPr>
          </a:p>
        </p:txBody>
      </p:sp>
      <p:cxnSp>
        <p:nvCxnSpPr>
          <p:cNvPr id="45" name="Straight Connector 44"/>
          <p:cNvCxnSpPr/>
          <p:nvPr/>
        </p:nvCxnSpPr>
        <p:spPr>
          <a:xfrm>
            <a:off x="6300192" y="1988840"/>
            <a:ext cx="0" cy="3024336"/>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6927939" y="5229200"/>
            <a:ext cx="553998" cy="1080120"/>
          </a:xfrm>
          <a:prstGeom prst="rect">
            <a:avLst/>
          </a:prstGeom>
          <a:noFill/>
        </p:spPr>
        <p:txBody>
          <a:bodyPr vert="eaVert" wrap="square" rtlCol="0">
            <a:spAutoFit/>
          </a:bodyPr>
          <a:lstStyle/>
          <a:p>
            <a:r>
              <a:rPr lang="zh-TW" altLang="en-US" sz="2400" dirty="0" smtClean="0">
                <a:latin typeface="標楷體" pitchFamily="65" charset="-120"/>
                <a:ea typeface="標楷體" pitchFamily="65" charset="-120"/>
              </a:rPr>
              <a:t>全球化</a:t>
            </a:r>
            <a:endParaRPr lang="zh-TW" altLang="en-US" sz="2400" dirty="0">
              <a:latin typeface="標楷體" pitchFamily="65" charset="-120"/>
              <a:ea typeface="標楷體" pitchFamily="65" charset="-120"/>
            </a:endParaRPr>
          </a:p>
        </p:txBody>
      </p:sp>
      <p:sp>
        <p:nvSpPr>
          <p:cNvPr id="48" name="TextBox 47"/>
          <p:cNvSpPr txBox="1"/>
          <p:nvPr/>
        </p:nvSpPr>
        <p:spPr>
          <a:xfrm>
            <a:off x="4974571" y="848297"/>
            <a:ext cx="2088232" cy="523220"/>
          </a:xfrm>
          <a:prstGeom prst="rect">
            <a:avLst/>
          </a:prstGeom>
          <a:noFill/>
        </p:spPr>
        <p:txBody>
          <a:bodyPr wrap="square" rtlCol="0">
            <a:spAutoFit/>
          </a:bodyPr>
          <a:lstStyle/>
          <a:p>
            <a:pPr algn="r"/>
            <a:r>
              <a:rPr lang="zh-TW" altLang="en-US" sz="2800" i="1" dirty="0" smtClean="0"/>
              <a:t>網路革命後</a:t>
            </a:r>
            <a:endParaRPr lang="zh-TW" altLang="en-US" sz="2800" i="1" dirty="0"/>
          </a:p>
        </p:txBody>
      </p:sp>
      <p:sp>
        <p:nvSpPr>
          <p:cNvPr id="49" name="Oval 48"/>
          <p:cNvSpPr/>
          <p:nvPr/>
        </p:nvSpPr>
        <p:spPr>
          <a:xfrm>
            <a:off x="1536234" y="4623420"/>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0" name="Oval 49"/>
          <p:cNvSpPr/>
          <p:nvPr/>
        </p:nvSpPr>
        <p:spPr>
          <a:xfrm>
            <a:off x="1547664" y="4839444"/>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1" name="Oval 50"/>
          <p:cNvSpPr/>
          <p:nvPr/>
        </p:nvSpPr>
        <p:spPr>
          <a:xfrm>
            <a:off x="2123728" y="4941168"/>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2" name="Oval 51"/>
          <p:cNvSpPr/>
          <p:nvPr/>
        </p:nvSpPr>
        <p:spPr>
          <a:xfrm>
            <a:off x="2630973" y="4730543"/>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3" name="Oval 52"/>
          <p:cNvSpPr/>
          <p:nvPr/>
        </p:nvSpPr>
        <p:spPr>
          <a:xfrm>
            <a:off x="3180988" y="4577068"/>
            <a:ext cx="134775" cy="15468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4" name="Oval 53"/>
          <p:cNvSpPr/>
          <p:nvPr/>
        </p:nvSpPr>
        <p:spPr>
          <a:xfrm>
            <a:off x="3695677" y="4854091"/>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5" name="Oval 54"/>
          <p:cNvSpPr/>
          <p:nvPr/>
        </p:nvSpPr>
        <p:spPr>
          <a:xfrm>
            <a:off x="4863249" y="4741314"/>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6" name="Oval 55"/>
          <p:cNvSpPr/>
          <p:nvPr/>
        </p:nvSpPr>
        <p:spPr>
          <a:xfrm>
            <a:off x="4230246" y="4530844"/>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7" name="Oval 56"/>
          <p:cNvSpPr/>
          <p:nvPr/>
        </p:nvSpPr>
        <p:spPr>
          <a:xfrm>
            <a:off x="5295508" y="4489698"/>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8" name="Oval 57"/>
          <p:cNvSpPr/>
          <p:nvPr/>
        </p:nvSpPr>
        <p:spPr>
          <a:xfrm>
            <a:off x="5948154" y="4365114"/>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9" name="Oval 58"/>
          <p:cNvSpPr/>
          <p:nvPr/>
        </p:nvSpPr>
        <p:spPr>
          <a:xfrm>
            <a:off x="6553934" y="4115359"/>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0" name="Oval 59"/>
          <p:cNvSpPr/>
          <p:nvPr/>
        </p:nvSpPr>
        <p:spPr>
          <a:xfrm>
            <a:off x="2123728" y="4509120"/>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1" name="Oval 60"/>
          <p:cNvSpPr/>
          <p:nvPr/>
        </p:nvSpPr>
        <p:spPr>
          <a:xfrm>
            <a:off x="2627784" y="4077072"/>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2" name="Oval 61"/>
          <p:cNvSpPr/>
          <p:nvPr/>
        </p:nvSpPr>
        <p:spPr>
          <a:xfrm>
            <a:off x="3131840" y="3356992"/>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3" name="Oval 62"/>
          <p:cNvSpPr/>
          <p:nvPr/>
        </p:nvSpPr>
        <p:spPr>
          <a:xfrm>
            <a:off x="7458728" y="4047577"/>
            <a:ext cx="144016" cy="144016"/>
          </a:xfrm>
          <a:prstGeom prst="ellipse">
            <a:avLst/>
          </a:prstGeom>
          <a:solidFill>
            <a:srgbClr val="FFC000"/>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4" name="Oval 63"/>
          <p:cNvSpPr/>
          <p:nvPr/>
        </p:nvSpPr>
        <p:spPr>
          <a:xfrm>
            <a:off x="3707904" y="3501008"/>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5" name="Oval 64"/>
          <p:cNvSpPr/>
          <p:nvPr/>
        </p:nvSpPr>
        <p:spPr>
          <a:xfrm>
            <a:off x="4283968" y="2708920"/>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6" name="Oval 65"/>
          <p:cNvSpPr/>
          <p:nvPr/>
        </p:nvSpPr>
        <p:spPr>
          <a:xfrm>
            <a:off x="4788024" y="3068960"/>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7" name="Oval 66"/>
          <p:cNvSpPr/>
          <p:nvPr/>
        </p:nvSpPr>
        <p:spPr>
          <a:xfrm>
            <a:off x="5355876" y="2120756"/>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8" name="Oval 67"/>
          <p:cNvSpPr/>
          <p:nvPr/>
        </p:nvSpPr>
        <p:spPr>
          <a:xfrm>
            <a:off x="6014580" y="1512794"/>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9" name="Oval 68"/>
          <p:cNvSpPr/>
          <p:nvPr/>
        </p:nvSpPr>
        <p:spPr>
          <a:xfrm>
            <a:off x="6580011" y="1611861"/>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0" name="Oval 69"/>
          <p:cNvSpPr/>
          <p:nvPr/>
        </p:nvSpPr>
        <p:spPr>
          <a:xfrm>
            <a:off x="7552853" y="575224"/>
            <a:ext cx="144016" cy="144016"/>
          </a:xfrm>
          <a:prstGeom prst="ellipse">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75" name="Straight Connector 74"/>
          <p:cNvCxnSpPr>
            <a:stCxn id="69" idx="7"/>
            <a:endCxn id="70" idx="3"/>
          </p:cNvCxnSpPr>
          <p:nvPr/>
        </p:nvCxnSpPr>
        <p:spPr>
          <a:xfrm flipV="1">
            <a:off x="6702936" y="698149"/>
            <a:ext cx="871008" cy="93480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67" idx="7"/>
            <a:endCxn id="68" idx="3"/>
          </p:cNvCxnSpPr>
          <p:nvPr/>
        </p:nvCxnSpPr>
        <p:spPr>
          <a:xfrm flipV="1">
            <a:off x="5478801" y="1635719"/>
            <a:ext cx="556870" cy="50612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a:stCxn id="68" idx="6"/>
            <a:endCxn id="69" idx="2"/>
          </p:cNvCxnSpPr>
          <p:nvPr/>
        </p:nvCxnSpPr>
        <p:spPr>
          <a:xfrm>
            <a:off x="6158596" y="1584802"/>
            <a:ext cx="421415" cy="9906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65" idx="5"/>
            <a:endCxn id="66" idx="1"/>
          </p:cNvCxnSpPr>
          <p:nvPr/>
        </p:nvCxnSpPr>
        <p:spPr>
          <a:xfrm>
            <a:off x="4406893" y="2831845"/>
            <a:ext cx="402222" cy="25820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64" idx="7"/>
            <a:endCxn id="65" idx="3"/>
          </p:cNvCxnSpPr>
          <p:nvPr/>
        </p:nvCxnSpPr>
        <p:spPr>
          <a:xfrm flipV="1">
            <a:off x="3830829" y="2831845"/>
            <a:ext cx="474230" cy="69025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a:stCxn id="62" idx="6"/>
            <a:endCxn id="64" idx="2"/>
          </p:cNvCxnSpPr>
          <p:nvPr/>
        </p:nvCxnSpPr>
        <p:spPr>
          <a:xfrm>
            <a:off x="3275856" y="3429000"/>
            <a:ext cx="432048" cy="14401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a:stCxn id="61" idx="7"/>
          </p:cNvCxnSpPr>
          <p:nvPr/>
        </p:nvCxnSpPr>
        <p:spPr>
          <a:xfrm flipV="1">
            <a:off x="2750709" y="3501009"/>
            <a:ext cx="402222" cy="59715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a:stCxn id="60" idx="7"/>
            <a:endCxn id="61" idx="3"/>
          </p:cNvCxnSpPr>
          <p:nvPr/>
        </p:nvCxnSpPr>
        <p:spPr>
          <a:xfrm flipV="1">
            <a:off x="2246653" y="4199997"/>
            <a:ext cx="402222" cy="33021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a:stCxn id="49" idx="6"/>
            <a:endCxn id="60" idx="2"/>
          </p:cNvCxnSpPr>
          <p:nvPr/>
        </p:nvCxnSpPr>
        <p:spPr>
          <a:xfrm flipV="1">
            <a:off x="1680250" y="4581128"/>
            <a:ext cx="443478" cy="1143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66" idx="7"/>
            <a:endCxn id="67" idx="3"/>
          </p:cNvCxnSpPr>
          <p:nvPr/>
        </p:nvCxnSpPr>
        <p:spPr>
          <a:xfrm flipV="1">
            <a:off x="4910949" y="2243681"/>
            <a:ext cx="466018" cy="84637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59" idx="6"/>
            <a:endCxn id="63" idx="2"/>
          </p:cNvCxnSpPr>
          <p:nvPr/>
        </p:nvCxnSpPr>
        <p:spPr>
          <a:xfrm flipV="1">
            <a:off x="6697950" y="4119585"/>
            <a:ext cx="760778" cy="67782"/>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50" idx="6"/>
            <a:endCxn id="51" idx="2"/>
          </p:cNvCxnSpPr>
          <p:nvPr/>
        </p:nvCxnSpPr>
        <p:spPr>
          <a:xfrm>
            <a:off x="1691680" y="4911452"/>
            <a:ext cx="432048" cy="101724"/>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a:stCxn id="51" idx="7"/>
            <a:endCxn id="52" idx="3"/>
          </p:cNvCxnSpPr>
          <p:nvPr/>
        </p:nvCxnSpPr>
        <p:spPr>
          <a:xfrm flipV="1">
            <a:off x="2246653" y="4853468"/>
            <a:ext cx="405411" cy="108791"/>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a:stCxn id="52" idx="6"/>
            <a:endCxn id="53" idx="2"/>
          </p:cNvCxnSpPr>
          <p:nvPr/>
        </p:nvCxnSpPr>
        <p:spPr>
          <a:xfrm flipV="1">
            <a:off x="2774989" y="4654411"/>
            <a:ext cx="405999" cy="148140"/>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a:stCxn id="54" idx="7"/>
            <a:endCxn id="56" idx="3"/>
          </p:cNvCxnSpPr>
          <p:nvPr/>
        </p:nvCxnSpPr>
        <p:spPr>
          <a:xfrm flipV="1">
            <a:off x="3818602" y="4653769"/>
            <a:ext cx="432735" cy="221413"/>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a:stCxn id="53" idx="6"/>
            <a:endCxn id="54" idx="1"/>
          </p:cNvCxnSpPr>
          <p:nvPr/>
        </p:nvCxnSpPr>
        <p:spPr>
          <a:xfrm>
            <a:off x="3315763" y="4654411"/>
            <a:ext cx="401005" cy="220771"/>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a:stCxn id="56" idx="6"/>
            <a:endCxn id="55" idx="2"/>
          </p:cNvCxnSpPr>
          <p:nvPr/>
        </p:nvCxnSpPr>
        <p:spPr>
          <a:xfrm>
            <a:off x="4374262" y="4602852"/>
            <a:ext cx="488987" cy="210470"/>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a:stCxn id="55" idx="7"/>
            <a:endCxn id="57" idx="3"/>
          </p:cNvCxnSpPr>
          <p:nvPr/>
        </p:nvCxnSpPr>
        <p:spPr>
          <a:xfrm flipV="1">
            <a:off x="4986174" y="4612623"/>
            <a:ext cx="330425" cy="149782"/>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57" idx="6"/>
            <a:endCxn id="58" idx="3"/>
          </p:cNvCxnSpPr>
          <p:nvPr/>
        </p:nvCxnSpPr>
        <p:spPr>
          <a:xfrm flipV="1">
            <a:off x="5439524" y="4488039"/>
            <a:ext cx="529721" cy="73667"/>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58" idx="7"/>
            <a:endCxn id="59" idx="2"/>
          </p:cNvCxnSpPr>
          <p:nvPr/>
        </p:nvCxnSpPr>
        <p:spPr>
          <a:xfrm flipV="1">
            <a:off x="6071079" y="4187367"/>
            <a:ext cx="482855" cy="198838"/>
          </a:xfrm>
          <a:prstGeom prst="line">
            <a:avLst/>
          </a:prstGeom>
          <a:ln w="38100">
            <a:solidFill>
              <a:schemeClr val="accent1">
                <a:lumMod val="25000"/>
              </a:schemeClr>
            </a:solidFill>
          </a:ln>
        </p:spPr>
        <p:style>
          <a:lnRef idx="1">
            <a:schemeClr val="accent1"/>
          </a:lnRef>
          <a:fillRef idx="0">
            <a:schemeClr val="accent1"/>
          </a:fillRef>
          <a:effectRef idx="0">
            <a:schemeClr val="accent1"/>
          </a:effectRef>
          <a:fontRef idx="minor">
            <a:schemeClr val="tx1"/>
          </a:fontRef>
        </p:style>
      </p:cxnSp>
      <p:sp>
        <p:nvSpPr>
          <p:cNvPr id="154" name="TextBox 153"/>
          <p:cNvSpPr txBox="1"/>
          <p:nvPr/>
        </p:nvSpPr>
        <p:spPr>
          <a:xfrm>
            <a:off x="899592" y="1196752"/>
            <a:ext cx="432048" cy="954107"/>
          </a:xfrm>
          <a:prstGeom prst="rect">
            <a:avLst/>
          </a:prstGeom>
          <a:noFill/>
        </p:spPr>
        <p:txBody>
          <a:bodyPr wrap="square" rtlCol="0">
            <a:spAutoFit/>
          </a:bodyPr>
          <a:lstStyle/>
          <a:p>
            <a:r>
              <a:rPr lang="zh-TW" altLang="en-US" sz="2800" b="1" dirty="0" smtClean="0">
                <a:solidFill>
                  <a:srgbClr val="7030A0"/>
                </a:solidFill>
              </a:rPr>
              <a:t>所</a:t>
            </a:r>
            <a:endParaRPr lang="en-US" altLang="zh-TW" sz="2800" b="1" dirty="0" smtClean="0">
              <a:solidFill>
                <a:srgbClr val="7030A0"/>
              </a:solidFill>
            </a:endParaRPr>
          </a:p>
          <a:p>
            <a:r>
              <a:rPr lang="zh-TW" altLang="en-US" sz="2800" b="1" dirty="0" smtClean="0">
                <a:solidFill>
                  <a:srgbClr val="7030A0"/>
                </a:solidFill>
              </a:rPr>
              <a:t>得</a:t>
            </a:r>
            <a:endParaRPr lang="zh-TW" altLang="en-US" sz="2800" b="1" dirty="0">
              <a:solidFill>
                <a:srgbClr val="7030A0"/>
              </a:solidFill>
            </a:endParaRPr>
          </a:p>
        </p:txBody>
      </p:sp>
      <p:sp>
        <p:nvSpPr>
          <p:cNvPr id="155" name="TextBox 154"/>
          <p:cNvSpPr txBox="1"/>
          <p:nvPr/>
        </p:nvSpPr>
        <p:spPr>
          <a:xfrm>
            <a:off x="1475656" y="1196752"/>
            <a:ext cx="432048" cy="954107"/>
          </a:xfrm>
          <a:prstGeom prst="rect">
            <a:avLst/>
          </a:prstGeom>
          <a:noFill/>
        </p:spPr>
        <p:txBody>
          <a:bodyPr wrap="square" rtlCol="0">
            <a:spAutoFit/>
          </a:bodyPr>
          <a:lstStyle/>
          <a:p>
            <a:r>
              <a:rPr lang="zh-TW" altLang="en-US" sz="2800" b="1" dirty="0" smtClean="0">
                <a:solidFill>
                  <a:srgbClr val="C00000"/>
                </a:solidFill>
              </a:rPr>
              <a:t>福祉</a:t>
            </a:r>
            <a:endParaRPr lang="zh-TW" altLang="en-US" sz="2800" b="1" dirty="0">
              <a:solidFill>
                <a:srgbClr val="C00000"/>
              </a:solidFill>
            </a:endParaRPr>
          </a:p>
        </p:txBody>
      </p:sp>
      <p:sp>
        <p:nvSpPr>
          <p:cNvPr id="156" name="TextBox 155"/>
          <p:cNvSpPr txBox="1"/>
          <p:nvPr/>
        </p:nvSpPr>
        <p:spPr>
          <a:xfrm>
            <a:off x="8028384" y="4437112"/>
            <a:ext cx="648072" cy="954107"/>
          </a:xfrm>
          <a:prstGeom prst="rect">
            <a:avLst/>
          </a:prstGeom>
          <a:noFill/>
        </p:spPr>
        <p:txBody>
          <a:bodyPr wrap="square" rtlCol="0">
            <a:spAutoFit/>
          </a:bodyPr>
          <a:lstStyle/>
          <a:p>
            <a:r>
              <a:rPr lang="zh-TW" altLang="en-US" sz="2800" b="1" dirty="0" smtClean="0">
                <a:solidFill>
                  <a:schemeClr val="accent5">
                    <a:lumMod val="10000"/>
                  </a:schemeClr>
                </a:solidFill>
              </a:rPr>
              <a:t>時期</a:t>
            </a:r>
            <a:endParaRPr lang="zh-TW" altLang="en-US" sz="2800" b="1" dirty="0">
              <a:solidFill>
                <a:schemeClr val="accent5">
                  <a:lumMod val="10000"/>
                </a:schemeClr>
              </a:solidFill>
            </a:endParaRPr>
          </a:p>
        </p:txBody>
      </p:sp>
      <p:sp>
        <p:nvSpPr>
          <p:cNvPr id="84" name="TextBox 83"/>
          <p:cNvSpPr txBox="1"/>
          <p:nvPr/>
        </p:nvSpPr>
        <p:spPr>
          <a:xfrm>
            <a:off x="5482412" y="2331721"/>
            <a:ext cx="2392858" cy="523220"/>
          </a:xfrm>
          <a:prstGeom prst="rect">
            <a:avLst/>
          </a:prstGeom>
          <a:noFill/>
        </p:spPr>
        <p:txBody>
          <a:bodyPr wrap="square" rtlCol="0">
            <a:spAutoFit/>
          </a:bodyPr>
          <a:lstStyle/>
          <a:p>
            <a:r>
              <a:rPr lang="zh-TW" altLang="en-US" sz="2800" b="1" dirty="0" smtClean="0">
                <a:solidFill>
                  <a:srgbClr val="C00000"/>
                </a:solidFill>
                <a:latin typeface="標楷體" pitchFamily="65" charset="-120"/>
                <a:ea typeface="標楷體" pitchFamily="65" charset="-120"/>
              </a:rPr>
              <a:t>優勢群（</a:t>
            </a:r>
            <a:r>
              <a:rPr lang="en-US" altLang="zh-TW" sz="2800" b="1" dirty="0" smtClean="0">
                <a:solidFill>
                  <a:srgbClr val="C00000"/>
                </a:solidFill>
                <a:latin typeface="標楷體" pitchFamily="65" charset="-120"/>
                <a:ea typeface="標楷體" pitchFamily="65" charset="-120"/>
              </a:rPr>
              <a:t>20%</a:t>
            </a:r>
            <a:r>
              <a:rPr lang="zh-TW" altLang="en-US" sz="2800" b="1" dirty="0" smtClean="0">
                <a:solidFill>
                  <a:srgbClr val="C00000"/>
                </a:solidFill>
                <a:latin typeface="標楷體" pitchFamily="65" charset="-120"/>
                <a:ea typeface="標楷體" pitchFamily="65" charset="-120"/>
              </a:rPr>
              <a:t>）</a:t>
            </a:r>
            <a:endParaRPr lang="zh-TW" altLang="en-US" sz="2800" b="1" dirty="0">
              <a:solidFill>
                <a:srgbClr val="C00000"/>
              </a:solidFill>
              <a:latin typeface="標楷體" pitchFamily="65" charset="-120"/>
              <a:ea typeface="標楷體" pitchFamily="65" charset="-120"/>
            </a:endParaRPr>
          </a:p>
        </p:txBody>
      </p:sp>
      <p:sp>
        <p:nvSpPr>
          <p:cNvPr id="85" name="TextBox 84"/>
          <p:cNvSpPr txBox="1"/>
          <p:nvPr/>
        </p:nvSpPr>
        <p:spPr>
          <a:xfrm>
            <a:off x="5463541" y="3429000"/>
            <a:ext cx="2491740" cy="523220"/>
          </a:xfrm>
          <a:prstGeom prst="rect">
            <a:avLst/>
          </a:prstGeom>
          <a:noFill/>
        </p:spPr>
        <p:txBody>
          <a:bodyPr wrap="square" rtlCol="0">
            <a:spAutoFit/>
          </a:bodyPr>
          <a:lstStyle/>
          <a:p>
            <a:pPr algn="r"/>
            <a:r>
              <a:rPr lang="zh-TW" altLang="en-US" sz="2800" b="1" dirty="0" smtClean="0">
                <a:solidFill>
                  <a:srgbClr val="C00000"/>
                </a:solidFill>
                <a:latin typeface="標楷體" pitchFamily="65" charset="-120"/>
                <a:ea typeface="標楷體" pitchFamily="65" charset="-120"/>
              </a:rPr>
              <a:t>劣勢群（</a:t>
            </a:r>
            <a:r>
              <a:rPr lang="en-US" altLang="zh-TW" sz="2800" b="1" dirty="0" smtClean="0">
                <a:solidFill>
                  <a:srgbClr val="C00000"/>
                </a:solidFill>
                <a:latin typeface="標楷體" pitchFamily="65" charset="-120"/>
                <a:ea typeface="標楷體" pitchFamily="65" charset="-120"/>
              </a:rPr>
              <a:t>20%</a:t>
            </a:r>
            <a:r>
              <a:rPr lang="zh-TW" altLang="en-US" sz="2800" b="1" dirty="0" smtClean="0">
                <a:solidFill>
                  <a:srgbClr val="C00000"/>
                </a:solidFill>
                <a:latin typeface="標楷體" pitchFamily="65" charset="-120"/>
                <a:ea typeface="標楷體" pitchFamily="65" charset="-120"/>
              </a:rPr>
              <a:t>）</a:t>
            </a:r>
            <a:endParaRPr lang="zh-TW" altLang="en-US" sz="2800" b="1" dirty="0">
              <a:solidFill>
                <a:srgbClr val="C00000"/>
              </a:solidFill>
              <a:latin typeface="標楷體" pitchFamily="65" charset="-120"/>
              <a:ea typeface="標楷體" pitchFamily="65" charset="-120"/>
            </a:endParaRPr>
          </a:p>
        </p:txBody>
      </p:sp>
      <p:sp>
        <p:nvSpPr>
          <p:cNvPr id="86" name="投影片編號版面配置區 85"/>
          <p:cNvSpPr>
            <a:spLocks noGrp="1"/>
          </p:cNvSpPr>
          <p:nvPr>
            <p:ph type="sldNum" sz="quarter" idx="12"/>
          </p:nvPr>
        </p:nvSpPr>
        <p:spPr/>
        <p:txBody>
          <a:bodyPr/>
          <a:lstStyle/>
          <a:p>
            <a:fld id="{0354DE56-175F-44F2-BA51-F3EAA2663B8A}" type="slidenum">
              <a:rPr lang="en-US" altLang="zh-TW" smtClean="0"/>
              <a:pPr/>
              <a:t>13</a:t>
            </a:fld>
            <a:endParaRPr lang="en-US" altLang="zh-TW"/>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217" y="137160"/>
            <a:ext cx="8229600" cy="960120"/>
          </a:xfrm>
        </p:spPr>
        <p:txBody>
          <a:bodyPr/>
          <a:lstStyle/>
          <a:p>
            <a:pPr algn="l"/>
            <a:r>
              <a:rPr lang="en-US" altLang="zh-TW" sz="4000" b="1" dirty="0" smtClean="0">
                <a:solidFill>
                  <a:srgbClr val="660066"/>
                </a:solidFill>
              </a:rPr>
              <a:t>02-2</a:t>
            </a:r>
            <a:r>
              <a:rPr lang="zh-TW" altLang="en-US" sz="4000" b="1" dirty="0" smtClean="0">
                <a:solidFill>
                  <a:srgbClr val="660066"/>
                </a:solidFill>
              </a:rPr>
              <a:t>  </a:t>
            </a:r>
            <a:r>
              <a:rPr lang="zh-TW" altLang="zh-TW" sz="4000" b="1" dirty="0" smtClean="0">
                <a:solidFill>
                  <a:srgbClr val="660066"/>
                </a:solidFill>
              </a:rPr>
              <a:t>霍布斯</a:t>
            </a:r>
            <a:r>
              <a:rPr lang="zh-TW" altLang="zh-TW" sz="3200" b="1" dirty="0" smtClean="0">
                <a:solidFill>
                  <a:srgbClr val="660066"/>
                </a:solidFill>
              </a:rPr>
              <a:t> </a:t>
            </a:r>
            <a:r>
              <a:rPr lang="en-US" altLang="zh-TW" sz="3200" b="1" dirty="0" smtClean="0">
                <a:solidFill>
                  <a:srgbClr val="660066"/>
                </a:solidFill>
              </a:rPr>
              <a:t>(Thomas Hobbes) </a:t>
            </a:r>
            <a:r>
              <a:rPr lang="zh-TW" altLang="en-US" sz="4000" b="1" dirty="0" smtClean="0">
                <a:solidFill>
                  <a:srgbClr val="660066"/>
                </a:solidFill>
              </a:rPr>
              <a:t>叢林</a:t>
            </a:r>
            <a:endParaRPr lang="zh-TW" altLang="en-US" sz="4000" b="1" dirty="0">
              <a:solidFill>
                <a:srgbClr val="660066"/>
              </a:solidFill>
            </a:endParaRPr>
          </a:p>
        </p:txBody>
      </p:sp>
      <p:sp>
        <p:nvSpPr>
          <p:cNvPr id="3" name="Content Placeholder 2"/>
          <p:cNvSpPr>
            <a:spLocks noGrp="1"/>
          </p:cNvSpPr>
          <p:nvPr>
            <p:ph idx="1"/>
          </p:nvPr>
        </p:nvSpPr>
        <p:spPr>
          <a:xfrm>
            <a:off x="921843" y="1406422"/>
            <a:ext cx="7899990" cy="4933507"/>
          </a:xfrm>
        </p:spPr>
        <p:txBody>
          <a:bodyPr anchor="t"/>
          <a:lstStyle/>
          <a:p>
            <a:pPr marL="88900" indent="19050">
              <a:buNone/>
            </a:pPr>
            <a:r>
              <a:rPr lang="zh-TW" altLang="zh-TW" sz="2800" dirty="0" smtClean="0">
                <a:latin typeface="標楷體" pitchFamily="65" charset="-120"/>
                <a:ea typeface="標楷體" pitchFamily="65" charset="-120"/>
              </a:rPr>
              <a:t>當國家未成立，無公認之權力以壓服一切，於是，人與人之間有永久之戰爭。</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在混戰之世，人人為人人之仇敵，固矣。在無公共保障之時，人亦只有自恃其體力、智力以各謀自衛。當此之時，工業、農業皆無由興。</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故其生活也：</a:t>
            </a:r>
            <a:endParaRPr lang="en-US" altLang="zh-TW" sz="2800" dirty="0" smtClean="0">
              <a:latin typeface="標楷體" pitchFamily="65" charset="-120"/>
              <a:ea typeface="標楷體" pitchFamily="65" charset="-120"/>
            </a:endParaRPr>
          </a:p>
          <a:p>
            <a:pPr marL="365125" indent="19050">
              <a:buNone/>
            </a:pPr>
            <a:r>
              <a:rPr lang="zh-TW" altLang="zh-TW" sz="2800" b="1" dirty="0" smtClean="0">
                <a:solidFill>
                  <a:srgbClr val="C00000"/>
                </a:solidFill>
                <a:latin typeface="標楷體" pitchFamily="65" charset="-120"/>
                <a:ea typeface="標楷體" pitchFamily="65" charset="-120"/>
              </a:rPr>
              <a:t>孤獨、貧困、齷齪、粗暴而短壽。</a:t>
            </a:r>
            <a:endParaRPr lang="en-US" altLang="zh-TW" sz="2800" b="1" dirty="0" smtClean="0">
              <a:solidFill>
                <a:srgbClr val="C00000"/>
              </a:solidFill>
              <a:latin typeface="標楷體" pitchFamily="65" charset="-120"/>
              <a:ea typeface="標楷體" pitchFamily="65" charset="-120"/>
            </a:endParaRPr>
          </a:p>
          <a:p>
            <a:pPr marL="365125" indent="19050">
              <a:buNone/>
            </a:pPr>
            <a:r>
              <a:rPr lang="zh-TW" altLang="zh-TW" sz="2800" b="1" dirty="0" smtClean="0">
                <a:solidFill>
                  <a:srgbClr val="C00000"/>
                </a:solidFill>
                <a:latin typeface="標楷體" pitchFamily="65" charset="-120"/>
                <a:ea typeface="標楷體" pitchFamily="65" charset="-120"/>
              </a:rPr>
              <a:t>人人相戰之世，無所謂是非，亦無所謂曲直。</a:t>
            </a:r>
            <a:endParaRPr lang="en-US" altLang="zh-TW" sz="2800" b="1" dirty="0" smtClean="0">
              <a:solidFill>
                <a:srgbClr val="C00000"/>
              </a:solidFill>
              <a:latin typeface="標楷體" pitchFamily="65" charset="-120"/>
              <a:ea typeface="標楷體" pitchFamily="65" charset="-120"/>
            </a:endParaRPr>
          </a:p>
          <a:p>
            <a:pPr marL="365125" indent="19050">
              <a:buNone/>
            </a:pPr>
            <a:r>
              <a:rPr lang="zh-TW" altLang="zh-TW" sz="2800" b="1" dirty="0" smtClean="0">
                <a:solidFill>
                  <a:srgbClr val="C00000"/>
                </a:solidFill>
                <a:latin typeface="標楷體" pitchFamily="65" charset="-120"/>
                <a:ea typeface="標楷體" pitchFamily="65" charset="-120"/>
              </a:rPr>
              <a:t>戰時之德，惟力與詐而已。</a:t>
            </a:r>
            <a:endParaRPr lang="en-US" altLang="zh-TW" sz="2800" b="1" dirty="0" smtClean="0">
              <a:solidFill>
                <a:srgbClr val="C00000"/>
              </a:solidFill>
              <a:latin typeface="標楷體" pitchFamily="65" charset="-120"/>
              <a:ea typeface="標楷體" pitchFamily="65" charset="-120"/>
            </a:endParaRPr>
          </a:p>
          <a:p>
            <a:pPr>
              <a:buNone/>
            </a:pPr>
            <a:endParaRPr lang="zh-TW" altLang="en-US" sz="2800" dirty="0">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14</a:t>
            </a:fld>
            <a:endParaRPr lang="en-US" altLang="zh-TW"/>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912" y="160020"/>
            <a:ext cx="8314372" cy="971550"/>
          </a:xfrm>
        </p:spPr>
        <p:txBody>
          <a:bodyPr/>
          <a:lstStyle/>
          <a:p>
            <a:pPr algn="l"/>
            <a:r>
              <a:rPr lang="en-US" altLang="zh-TW" sz="4000" b="1" dirty="0" smtClean="0">
                <a:solidFill>
                  <a:srgbClr val="660066"/>
                </a:solidFill>
              </a:rPr>
              <a:t>02-3   </a:t>
            </a:r>
            <a:r>
              <a:rPr lang="zh-TW" altLang="en-US" sz="4000" b="1" dirty="0" smtClean="0">
                <a:solidFill>
                  <a:srgbClr val="660066"/>
                </a:solidFill>
              </a:rPr>
              <a:t>天下無道：</a:t>
            </a:r>
            <a:r>
              <a:rPr lang="en-US" altLang="zh-TW" sz="4000" b="1" dirty="0" smtClean="0">
                <a:solidFill>
                  <a:srgbClr val="660066"/>
                </a:solidFill>
              </a:rPr>
              <a:t>《</a:t>
            </a:r>
            <a:r>
              <a:rPr lang="zh-TW" altLang="en-US" sz="4000" b="1" dirty="0" smtClean="0">
                <a:solidFill>
                  <a:srgbClr val="660066"/>
                </a:solidFill>
              </a:rPr>
              <a:t>論語</a:t>
            </a:r>
            <a:r>
              <a:rPr lang="en-US" altLang="zh-TW" sz="4000" b="1" dirty="0" smtClean="0">
                <a:solidFill>
                  <a:srgbClr val="660066"/>
                </a:solidFill>
              </a:rPr>
              <a:t>‧</a:t>
            </a:r>
            <a:r>
              <a:rPr lang="zh-TW" altLang="zh-TW" sz="4000" b="1" dirty="0" smtClean="0">
                <a:solidFill>
                  <a:srgbClr val="660066"/>
                </a:solidFill>
              </a:rPr>
              <a:t>微子</a:t>
            </a:r>
            <a:r>
              <a:rPr lang="en-US" altLang="zh-TW" sz="4000" b="1" dirty="0" smtClean="0">
                <a:solidFill>
                  <a:srgbClr val="660066"/>
                </a:solidFill>
              </a:rPr>
              <a:t>》</a:t>
            </a:r>
            <a:endParaRPr lang="zh-TW" altLang="en-US" sz="4000" b="1" dirty="0">
              <a:solidFill>
                <a:srgbClr val="660066"/>
              </a:solidFill>
            </a:endParaRPr>
          </a:p>
        </p:txBody>
      </p:sp>
      <p:sp>
        <p:nvSpPr>
          <p:cNvPr id="3" name="Content Placeholder 2"/>
          <p:cNvSpPr>
            <a:spLocks noGrp="1"/>
          </p:cNvSpPr>
          <p:nvPr>
            <p:ph idx="1"/>
          </p:nvPr>
        </p:nvSpPr>
        <p:spPr>
          <a:xfrm>
            <a:off x="754912" y="1222745"/>
            <a:ext cx="8080743" cy="5315652"/>
          </a:xfrm>
        </p:spPr>
        <p:txBody>
          <a:bodyPr/>
          <a:lstStyle/>
          <a:p>
            <a:pPr marL="180975" lvl="1" indent="0">
              <a:buNone/>
            </a:pPr>
            <a:r>
              <a:rPr lang="zh-TW" altLang="zh-TW" dirty="0" smtClean="0">
                <a:solidFill>
                  <a:schemeClr val="tx1"/>
                </a:solidFill>
                <a:latin typeface="標楷體" pitchFamily="65" charset="-120"/>
                <a:ea typeface="標楷體" pitchFamily="65" charset="-120"/>
              </a:rPr>
              <a:t>長沮、桀溺耦而耕。孔子過之，使子路過津焉。</a:t>
            </a:r>
            <a:endParaRPr lang="en-US" altLang="zh-TW" dirty="0" smtClean="0">
              <a:solidFill>
                <a:schemeClr val="tx1"/>
              </a:solidFill>
              <a:latin typeface="標楷體" pitchFamily="65" charset="-120"/>
              <a:ea typeface="標楷體" pitchFamily="65" charset="-120"/>
            </a:endParaRPr>
          </a:p>
          <a:p>
            <a:pPr marL="180975" lvl="1" indent="0">
              <a:buNone/>
            </a:pPr>
            <a:r>
              <a:rPr lang="zh-TW" altLang="zh-TW" sz="2400" dirty="0" smtClean="0">
                <a:solidFill>
                  <a:schemeClr val="tx1"/>
                </a:solidFill>
                <a:latin typeface="標楷體" pitchFamily="65" charset="-120"/>
                <a:ea typeface="標楷體" pitchFamily="65" charset="-120"/>
              </a:rPr>
              <a:t>長沮曰：夫執輿者為誰？子路曰：為孔丘。</a:t>
            </a:r>
            <a:endParaRPr lang="en-US" altLang="zh-TW" sz="2400" dirty="0" smtClean="0">
              <a:solidFill>
                <a:schemeClr val="tx1"/>
              </a:solidFill>
              <a:latin typeface="標楷體" pitchFamily="65" charset="-120"/>
              <a:ea typeface="標楷體" pitchFamily="65" charset="-120"/>
            </a:endParaRPr>
          </a:p>
          <a:p>
            <a:pPr marL="180975" lvl="1" indent="0">
              <a:buNone/>
            </a:pPr>
            <a:r>
              <a:rPr lang="zh-TW" altLang="zh-TW" sz="2400" dirty="0" smtClean="0">
                <a:solidFill>
                  <a:schemeClr val="tx1"/>
                </a:solidFill>
                <a:latin typeface="標楷體" pitchFamily="65" charset="-120"/>
                <a:ea typeface="標楷體" pitchFamily="65" charset="-120"/>
              </a:rPr>
              <a:t>曰：是魯孔丘與？曰：是也。曰：是知津矣。</a:t>
            </a:r>
            <a:endParaRPr lang="en-US" altLang="zh-TW" sz="2400" dirty="0" smtClean="0">
              <a:solidFill>
                <a:schemeClr val="tx1"/>
              </a:solidFill>
              <a:latin typeface="標楷體" pitchFamily="65" charset="-120"/>
              <a:ea typeface="標楷體" pitchFamily="65" charset="-120"/>
            </a:endParaRPr>
          </a:p>
          <a:p>
            <a:pPr marL="180975" lvl="1" indent="0">
              <a:buNone/>
            </a:pPr>
            <a:r>
              <a:rPr lang="zh-TW" altLang="zh-TW" sz="2400" dirty="0" smtClean="0">
                <a:solidFill>
                  <a:schemeClr val="tx1"/>
                </a:solidFill>
                <a:latin typeface="標楷體" pitchFamily="65" charset="-120"/>
                <a:ea typeface="標楷體" pitchFamily="65" charset="-120"/>
              </a:rPr>
              <a:t>問於桀溺。</a:t>
            </a:r>
            <a:endParaRPr lang="en-US" altLang="zh-TW" sz="2400" dirty="0" smtClean="0">
              <a:solidFill>
                <a:schemeClr val="tx1"/>
              </a:solidFill>
              <a:latin typeface="標楷體" pitchFamily="65" charset="-120"/>
              <a:ea typeface="標楷體" pitchFamily="65" charset="-120"/>
            </a:endParaRPr>
          </a:p>
          <a:p>
            <a:pPr marL="180975" lvl="1" indent="0">
              <a:buNone/>
            </a:pPr>
            <a:r>
              <a:rPr lang="zh-TW" altLang="zh-TW" sz="2400" dirty="0" smtClean="0">
                <a:solidFill>
                  <a:schemeClr val="tx1"/>
                </a:solidFill>
                <a:latin typeface="標楷體" pitchFamily="65" charset="-120"/>
                <a:ea typeface="標楷體" pitchFamily="65" charset="-120"/>
              </a:rPr>
              <a:t>桀溺曰：子為誰？子路曰：為仲由。</a:t>
            </a:r>
            <a:endParaRPr lang="en-US" altLang="zh-TW" sz="2400" dirty="0" smtClean="0">
              <a:solidFill>
                <a:schemeClr val="tx1"/>
              </a:solidFill>
              <a:latin typeface="標楷體" pitchFamily="65" charset="-120"/>
              <a:ea typeface="標楷體" pitchFamily="65" charset="-120"/>
            </a:endParaRPr>
          </a:p>
          <a:p>
            <a:pPr marL="180975" lvl="1" indent="0">
              <a:buNone/>
            </a:pPr>
            <a:r>
              <a:rPr lang="zh-TW" altLang="zh-TW" sz="2400" dirty="0" smtClean="0">
                <a:solidFill>
                  <a:schemeClr val="tx1"/>
                </a:solidFill>
                <a:latin typeface="標楷體" pitchFamily="65" charset="-120"/>
                <a:ea typeface="標楷體" pitchFamily="65" charset="-120"/>
              </a:rPr>
              <a:t>曰：是魯孔丘之徒與？對曰：然。</a:t>
            </a:r>
            <a:endParaRPr lang="en-US" altLang="zh-TW" sz="2400" dirty="0" smtClean="0">
              <a:solidFill>
                <a:schemeClr val="tx1"/>
              </a:solidFill>
              <a:latin typeface="標楷體" pitchFamily="65" charset="-120"/>
              <a:ea typeface="標楷體" pitchFamily="65" charset="-120"/>
            </a:endParaRPr>
          </a:p>
          <a:p>
            <a:pPr marL="180975" lvl="1" indent="0">
              <a:buNone/>
            </a:pPr>
            <a:r>
              <a:rPr lang="zh-TW" altLang="zh-TW" sz="2400" dirty="0" smtClean="0">
                <a:solidFill>
                  <a:schemeClr val="tx1"/>
                </a:solidFill>
                <a:latin typeface="標楷體" pitchFamily="65" charset="-120"/>
                <a:ea typeface="標楷體" pitchFamily="65" charset="-120"/>
              </a:rPr>
              <a:t>曰：滔滔者，天下皆是也，而誰以易之？且而與其從避人之士也，豈若從避世之士哉？耰而不輟。子路行以告。</a:t>
            </a:r>
            <a:endParaRPr lang="en-US" altLang="zh-TW" sz="2400" dirty="0" smtClean="0">
              <a:solidFill>
                <a:schemeClr val="tx1"/>
              </a:solidFill>
              <a:latin typeface="標楷體" pitchFamily="65" charset="-120"/>
              <a:ea typeface="標楷體" pitchFamily="65" charset="-120"/>
            </a:endParaRPr>
          </a:p>
          <a:p>
            <a:pPr marL="180975" lvl="1" indent="0">
              <a:buNone/>
            </a:pPr>
            <a:r>
              <a:rPr lang="zh-TW" altLang="zh-TW" dirty="0" smtClean="0">
                <a:solidFill>
                  <a:schemeClr val="tx1"/>
                </a:solidFill>
                <a:latin typeface="標楷體" pitchFamily="65" charset="-120"/>
                <a:ea typeface="標楷體" pitchFamily="65" charset="-120"/>
              </a:rPr>
              <a:t>夫子憮然曰：</a:t>
            </a:r>
            <a:endParaRPr lang="en-US" altLang="zh-TW" dirty="0" smtClean="0">
              <a:solidFill>
                <a:schemeClr val="tx1"/>
              </a:solidFill>
              <a:latin typeface="標楷體" pitchFamily="65" charset="-120"/>
              <a:ea typeface="標楷體" pitchFamily="65" charset="-120"/>
            </a:endParaRPr>
          </a:p>
          <a:p>
            <a:pPr marL="446088" lvl="1" indent="0">
              <a:buNone/>
            </a:pPr>
            <a:r>
              <a:rPr lang="zh-TW" altLang="zh-TW" b="1" dirty="0" smtClean="0">
                <a:solidFill>
                  <a:srgbClr val="C00000"/>
                </a:solidFill>
                <a:latin typeface="標楷體" pitchFamily="65" charset="-120"/>
                <a:ea typeface="標楷體" pitchFamily="65" charset="-120"/>
              </a:rPr>
              <a:t>鳥獸不可與同群。吾非斯人之徒與而誰與？</a:t>
            </a:r>
            <a:endParaRPr lang="en-US" altLang="zh-TW" b="1" dirty="0" smtClean="0">
              <a:solidFill>
                <a:srgbClr val="C00000"/>
              </a:solidFill>
              <a:latin typeface="標楷體" pitchFamily="65" charset="-120"/>
              <a:ea typeface="標楷體" pitchFamily="65" charset="-120"/>
            </a:endParaRPr>
          </a:p>
          <a:p>
            <a:pPr marL="446088" lvl="1" indent="0">
              <a:buNone/>
            </a:pPr>
            <a:r>
              <a:rPr lang="zh-TW" altLang="zh-TW" b="1" dirty="0" smtClean="0">
                <a:solidFill>
                  <a:srgbClr val="C00000"/>
                </a:solidFill>
                <a:latin typeface="標楷體" pitchFamily="65" charset="-120"/>
                <a:ea typeface="標楷體" pitchFamily="65" charset="-120"/>
              </a:rPr>
              <a:t>天下有道，丘不易也</a:t>
            </a:r>
            <a:r>
              <a:rPr lang="zh-TW" altLang="zh-TW" dirty="0" smtClean="0">
                <a:solidFill>
                  <a:schemeClr val="tx1"/>
                </a:solidFill>
                <a:latin typeface="標楷體" pitchFamily="65" charset="-120"/>
                <a:ea typeface="標楷體" pitchFamily="65" charset="-120"/>
              </a:rPr>
              <a:t>。</a:t>
            </a:r>
            <a:endParaRPr lang="en-US" altLang="zh-TW" dirty="0" smtClean="0">
              <a:solidFill>
                <a:schemeClr val="tx1"/>
              </a:solidFill>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15</a:t>
            </a:fld>
            <a:endParaRPr lang="en-US" altLang="zh-TW"/>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670" y="148590"/>
            <a:ext cx="8282474" cy="1005840"/>
          </a:xfrm>
        </p:spPr>
        <p:txBody>
          <a:bodyPr/>
          <a:lstStyle/>
          <a:p>
            <a:pPr algn="l"/>
            <a:r>
              <a:rPr lang="en-US" altLang="zh-TW" sz="4000" b="1" dirty="0" smtClean="0">
                <a:solidFill>
                  <a:srgbClr val="660066"/>
                </a:solidFill>
              </a:rPr>
              <a:t>02-4  </a:t>
            </a:r>
            <a:r>
              <a:rPr lang="zh-TW" altLang="en-US" sz="4000" b="1" dirty="0" smtClean="0">
                <a:solidFill>
                  <a:srgbClr val="660066"/>
                </a:solidFill>
              </a:rPr>
              <a:t>文明基本問題</a:t>
            </a:r>
            <a:endParaRPr lang="zh-TW" altLang="en-US" sz="4000" b="1" dirty="0">
              <a:solidFill>
                <a:srgbClr val="660066"/>
              </a:solidFill>
            </a:endParaRPr>
          </a:p>
        </p:txBody>
      </p:sp>
      <p:sp>
        <p:nvSpPr>
          <p:cNvPr id="3" name="Content Placeholder 2"/>
          <p:cNvSpPr>
            <a:spLocks noGrp="1"/>
          </p:cNvSpPr>
          <p:nvPr>
            <p:ph idx="1"/>
          </p:nvPr>
        </p:nvSpPr>
        <p:spPr>
          <a:xfrm>
            <a:off x="871870" y="1257300"/>
            <a:ext cx="7574900" cy="5206668"/>
          </a:xfrm>
        </p:spPr>
        <p:txBody>
          <a:bodyPr/>
          <a:lstStyle/>
          <a:p>
            <a:pPr>
              <a:lnSpc>
                <a:spcPct val="150000"/>
              </a:lnSpc>
              <a:buFont typeface="Wingdings" pitchFamily="2" charset="2"/>
              <a:buChar char="n"/>
            </a:pPr>
            <a:r>
              <a:rPr lang="zh-TW" altLang="en-US" sz="2800" dirty="0" smtClean="0"/>
              <a:t>東西方</a:t>
            </a:r>
            <a:r>
              <a:rPr lang="zh-TW" altLang="zh-TW" sz="2800" b="1" dirty="0" smtClean="0"/>
              <a:t>不謀而合</a:t>
            </a:r>
            <a:r>
              <a:rPr lang="zh-TW" altLang="en-US" sz="2800" dirty="0" smtClean="0"/>
              <a:t>的文明基本問題</a:t>
            </a:r>
            <a:r>
              <a:rPr lang="zh-TW" altLang="en-US" sz="2800" b="1" dirty="0" smtClean="0"/>
              <a:t>：</a:t>
            </a:r>
          </a:p>
          <a:p>
            <a:pPr marL="914400" lvl="1" indent="-514350">
              <a:lnSpc>
                <a:spcPct val="150000"/>
              </a:lnSpc>
              <a:buFont typeface="+mj-lt"/>
              <a:buAutoNum type="arabicPeriod"/>
            </a:pPr>
            <a:r>
              <a:rPr lang="zh-TW" altLang="en-US" dirty="0" smtClean="0">
                <a:solidFill>
                  <a:schemeClr val="tx1"/>
                </a:solidFill>
              </a:rPr>
              <a:t>中國</a:t>
            </a:r>
            <a:r>
              <a:rPr lang="zh-TW" altLang="zh-TW" dirty="0" smtClean="0">
                <a:solidFill>
                  <a:schemeClr val="tx1"/>
                </a:solidFill>
              </a:rPr>
              <a:t>聖賢</a:t>
            </a:r>
            <a:r>
              <a:rPr lang="zh-TW" altLang="en-US" dirty="0" smtClean="0">
                <a:solidFill>
                  <a:schemeClr val="tx1"/>
                </a:solidFill>
              </a:rPr>
              <a:t>：</a:t>
            </a:r>
            <a:r>
              <a:rPr lang="zh-TW" altLang="zh-TW" dirty="0" smtClean="0">
                <a:solidFill>
                  <a:schemeClr val="tx1"/>
                </a:solidFill>
              </a:rPr>
              <a:t>要變無道為有道，從何</a:t>
            </a:r>
            <a:r>
              <a:rPr lang="zh-TW" altLang="en-US" dirty="0" smtClean="0">
                <a:solidFill>
                  <a:schemeClr val="tx1"/>
                </a:solidFill>
              </a:rPr>
              <a:t>著</a:t>
            </a:r>
            <a:r>
              <a:rPr lang="zh-TW" altLang="zh-TW" dirty="0" smtClean="0">
                <a:solidFill>
                  <a:schemeClr val="tx1"/>
                </a:solidFill>
              </a:rPr>
              <a:t>手？</a:t>
            </a:r>
            <a:endParaRPr lang="en-US" altLang="zh-TW" dirty="0" smtClean="0">
              <a:solidFill>
                <a:schemeClr val="tx1"/>
              </a:solidFill>
            </a:endParaRPr>
          </a:p>
          <a:p>
            <a:pPr marL="914400" lvl="1" indent="-514350">
              <a:lnSpc>
                <a:spcPct val="150000"/>
              </a:lnSpc>
              <a:buFont typeface="+mj-lt"/>
              <a:buAutoNum type="arabicPeriod"/>
            </a:pPr>
            <a:r>
              <a:rPr lang="zh-TW" altLang="zh-TW" dirty="0" smtClean="0">
                <a:solidFill>
                  <a:schemeClr val="tx1"/>
                </a:solidFill>
              </a:rPr>
              <a:t>西方啟蒙時代</a:t>
            </a:r>
            <a:r>
              <a:rPr lang="zh-TW" altLang="en-US" dirty="0" smtClean="0">
                <a:solidFill>
                  <a:schemeClr val="tx1"/>
                </a:solidFill>
              </a:rPr>
              <a:t>：</a:t>
            </a:r>
            <a:r>
              <a:rPr lang="zh-TW" altLang="zh-TW" dirty="0" smtClean="0">
                <a:solidFill>
                  <a:schemeClr val="tx1"/>
                </a:solidFill>
              </a:rPr>
              <a:t>如何走出霍布斯叢林？</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16</a:t>
            </a:fld>
            <a:endParaRPr lang="en-US" altLang="zh-TW"/>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8590"/>
            <a:ext cx="8229600" cy="989094"/>
          </a:xfrm>
        </p:spPr>
        <p:txBody>
          <a:bodyPr/>
          <a:lstStyle/>
          <a:p>
            <a:pPr algn="l"/>
            <a:r>
              <a:rPr lang="en-US" altLang="zh-TW" sz="4000" b="1" dirty="0" smtClean="0">
                <a:solidFill>
                  <a:srgbClr val="660066"/>
                </a:solidFill>
              </a:rPr>
              <a:t>02-5 </a:t>
            </a:r>
            <a:r>
              <a:rPr lang="zh-TW" altLang="en-US" sz="4000" b="1" dirty="0" smtClean="0">
                <a:solidFill>
                  <a:srgbClr val="660066"/>
                </a:solidFill>
              </a:rPr>
              <a:t> 走向文明的三段論述</a:t>
            </a:r>
            <a:endParaRPr lang="zh-TW" altLang="en-US" sz="4000" b="1" dirty="0">
              <a:solidFill>
                <a:srgbClr val="660066"/>
              </a:solidFill>
            </a:endParaRPr>
          </a:p>
        </p:txBody>
      </p:sp>
      <p:sp>
        <p:nvSpPr>
          <p:cNvPr id="3" name="Content Placeholder 2"/>
          <p:cNvSpPr>
            <a:spLocks noGrp="1"/>
          </p:cNvSpPr>
          <p:nvPr>
            <p:ph idx="1"/>
          </p:nvPr>
        </p:nvSpPr>
        <p:spPr>
          <a:xfrm>
            <a:off x="683568" y="1412776"/>
            <a:ext cx="8013576" cy="4853136"/>
          </a:xfrm>
        </p:spPr>
        <p:txBody>
          <a:bodyPr/>
          <a:lstStyle/>
          <a:p>
            <a:pPr marL="514350" indent="-514350">
              <a:buFont typeface="+mj-lt"/>
              <a:buAutoNum type="arabicPeriod"/>
            </a:pPr>
            <a:r>
              <a:rPr lang="zh-TW" altLang="en-US" sz="2800" b="1" dirty="0" smtClean="0"/>
              <a:t>問因</a:t>
            </a:r>
            <a:r>
              <a:rPr lang="zh-TW" altLang="en-US" sz="2800" dirty="0" smtClean="0"/>
              <a:t>（</a:t>
            </a:r>
            <a:r>
              <a:rPr lang="en-US" altLang="zh-TW" sz="2800" dirty="0" smtClean="0"/>
              <a:t>Know What</a:t>
            </a:r>
            <a:r>
              <a:rPr lang="zh-TW" altLang="en-US" sz="2800" dirty="0" smtClean="0"/>
              <a:t>）：</a:t>
            </a:r>
            <a:r>
              <a:rPr lang="zh-TW" altLang="zh-TW" sz="2800" dirty="0" smtClean="0"/>
              <a:t>解釋</a:t>
            </a:r>
            <a:r>
              <a:rPr lang="zh-TW" altLang="en-US" sz="2800" dirty="0" smtClean="0"/>
              <a:t>（</a:t>
            </a:r>
            <a:r>
              <a:rPr lang="zh-TW" altLang="zh-TW" sz="2800" dirty="0" smtClean="0"/>
              <a:t>當時</a:t>
            </a:r>
            <a:r>
              <a:rPr lang="zh-TW" altLang="en-US" sz="2800" dirty="0" smtClean="0"/>
              <a:t>）現實之人的行為，以及</a:t>
            </a:r>
            <a:r>
              <a:rPr lang="zh-TW" altLang="zh-TW" sz="2800" dirty="0" smtClean="0"/>
              <a:t>社會陷</a:t>
            </a:r>
            <a:r>
              <a:rPr lang="zh-TW" altLang="en-US" sz="2800" dirty="0" smtClean="0"/>
              <a:t>入</a:t>
            </a:r>
            <a:r>
              <a:rPr lang="zh-TW" altLang="zh-TW" sz="2800" dirty="0" smtClean="0"/>
              <a:t>無道的</a:t>
            </a:r>
            <a:r>
              <a:rPr lang="zh-TW" altLang="en-US" sz="2800" dirty="0" smtClean="0"/>
              <a:t>原因</a:t>
            </a:r>
            <a:r>
              <a:rPr lang="zh-TW" altLang="zh-TW" sz="2800" dirty="0" smtClean="0"/>
              <a:t>？</a:t>
            </a:r>
            <a:endParaRPr lang="en-US" altLang="zh-TW" sz="2800" dirty="0" smtClean="0"/>
          </a:p>
          <a:p>
            <a:pPr marL="914400" lvl="1" indent="-514350">
              <a:buFont typeface="Wingdings" pitchFamily="2" charset="2"/>
              <a:buChar char="l"/>
            </a:pPr>
            <a:r>
              <a:rPr lang="zh-TW" altLang="en-US" dirty="0" smtClean="0">
                <a:solidFill>
                  <a:schemeClr val="tx1"/>
                </a:solidFill>
              </a:rPr>
              <a:t>問因只是個人或學派的詮釋。</a:t>
            </a:r>
            <a:endParaRPr lang="zh-TW" altLang="zh-TW" dirty="0" smtClean="0">
              <a:solidFill>
                <a:schemeClr val="tx1"/>
              </a:solidFill>
            </a:endParaRPr>
          </a:p>
          <a:p>
            <a:pPr marL="514350" indent="-514350">
              <a:buFont typeface="+mj-lt"/>
              <a:buAutoNum type="arabicPeriod"/>
            </a:pPr>
            <a:r>
              <a:rPr lang="zh-TW" altLang="en-US" sz="2800" b="1" dirty="0" smtClean="0"/>
              <a:t>理想</a:t>
            </a:r>
            <a:r>
              <a:rPr lang="zh-TW" altLang="en-US" sz="2800" dirty="0" smtClean="0"/>
              <a:t>（</a:t>
            </a:r>
            <a:r>
              <a:rPr lang="en-US" altLang="zh-TW" sz="2800" dirty="0" smtClean="0"/>
              <a:t>Utopia</a:t>
            </a:r>
            <a:r>
              <a:rPr lang="zh-TW" altLang="en-US" sz="2800" dirty="0" smtClean="0"/>
              <a:t>）：理想社會應該</a:t>
            </a:r>
            <a:r>
              <a:rPr lang="zh-TW" altLang="zh-TW" sz="2800" dirty="0" smtClean="0"/>
              <a:t>是什麼</a:t>
            </a:r>
            <a:r>
              <a:rPr lang="zh-TW" altLang="en-US" sz="2800" dirty="0" smtClean="0"/>
              <a:t>模樣</a:t>
            </a:r>
            <a:r>
              <a:rPr lang="zh-TW" altLang="zh-TW" sz="2800" dirty="0" smtClean="0"/>
              <a:t>？</a:t>
            </a:r>
            <a:endParaRPr lang="en-US" altLang="zh-TW" sz="2800" dirty="0" smtClean="0"/>
          </a:p>
          <a:p>
            <a:pPr marL="914400" lvl="1" indent="-514350">
              <a:buFont typeface="Wingdings" pitchFamily="2" charset="2"/>
              <a:buChar char="l"/>
            </a:pPr>
            <a:r>
              <a:rPr lang="zh-TW" altLang="en-US" dirty="0" smtClean="0">
                <a:solidFill>
                  <a:schemeClr val="tx1"/>
                </a:solidFill>
              </a:rPr>
              <a:t>理想也是個人或學派的理想。</a:t>
            </a:r>
            <a:endParaRPr lang="zh-TW" altLang="zh-TW" dirty="0" smtClean="0">
              <a:solidFill>
                <a:schemeClr val="tx1"/>
              </a:solidFill>
            </a:endParaRPr>
          </a:p>
          <a:p>
            <a:pPr marL="514350" indent="-514350">
              <a:buFont typeface="+mj-lt"/>
              <a:buAutoNum type="arabicPeriod"/>
            </a:pPr>
            <a:r>
              <a:rPr lang="zh-TW" altLang="en-US" sz="2800" b="1" dirty="0" smtClean="0"/>
              <a:t>解方</a:t>
            </a:r>
            <a:r>
              <a:rPr lang="zh-TW" altLang="en-US" sz="2800" dirty="0" smtClean="0"/>
              <a:t>（</a:t>
            </a:r>
            <a:r>
              <a:rPr lang="en-US" altLang="zh-TW" sz="2800" dirty="0" smtClean="0"/>
              <a:t>Know How</a:t>
            </a:r>
            <a:r>
              <a:rPr lang="zh-TW" altLang="en-US" sz="2800" dirty="0" smtClean="0"/>
              <a:t>）：如何搭建一座橋，能跨越</a:t>
            </a:r>
            <a:r>
              <a:rPr lang="zh-TW" altLang="zh-TW" sz="2800" dirty="0" smtClean="0"/>
              <a:t>無道</a:t>
            </a:r>
            <a:r>
              <a:rPr lang="zh-TW" altLang="en-US" sz="2800" dirty="0" smtClean="0"/>
              <a:t>深崖，直接從現實世界通向</a:t>
            </a:r>
            <a:r>
              <a:rPr lang="zh-TW" altLang="zh-TW" sz="2800" dirty="0" smtClean="0"/>
              <a:t>理想社會</a:t>
            </a:r>
            <a:r>
              <a:rPr lang="zh-TW" altLang="en-US" sz="2800" dirty="0" smtClean="0"/>
              <a:t>？</a:t>
            </a:r>
            <a:endParaRPr lang="en-US" altLang="zh-TW" sz="2800" dirty="0" smtClean="0"/>
          </a:p>
          <a:p>
            <a:pPr marL="914400" lvl="1" indent="-514350">
              <a:buFont typeface="Wingdings" pitchFamily="2" charset="2"/>
              <a:buChar char="l"/>
            </a:pPr>
            <a:r>
              <a:rPr lang="zh-TW" altLang="en-US" dirty="0" smtClean="0">
                <a:solidFill>
                  <a:schemeClr val="tx1"/>
                </a:solidFill>
              </a:rPr>
              <a:t>雖是解方，卻是從未實踐的烏托邦。</a:t>
            </a:r>
            <a:endParaRPr lang="zh-TW" altLang="en-US" dirty="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17</a:t>
            </a:fld>
            <a:endParaRPr lang="en-US" altLang="zh-TW"/>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37160"/>
            <a:ext cx="8229600" cy="1117482"/>
          </a:xfrm>
        </p:spPr>
        <p:txBody>
          <a:bodyPr/>
          <a:lstStyle/>
          <a:p>
            <a:pPr algn="l"/>
            <a:r>
              <a:rPr lang="en-US" altLang="zh-TW" sz="4000" b="1" dirty="0" smtClean="0">
                <a:solidFill>
                  <a:srgbClr val="660066"/>
                </a:solidFill>
              </a:rPr>
              <a:t>02-6  </a:t>
            </a:r>
            <a:r>
              <a:rPr lang="zh-TW" altLang="en-US" sz="4000" b="1" dirty="0" smtClean="0">
                <a:solidFill>
                  <a:srgbClr val="660066"/>
                </a:solidFill>
              </a:rPr>
              <a:t>問因：老子的詮釋</a:t>
            </a:r>
            <a:endParaRPr lang="zh-TW" altLang="en-US" sz="4000" b="1" dirty="0">
              <a:solidFill>
                <a:srgbClr val="660066"/>
              </a:solidFill>
            </a:endParaRPr>
          </a:p>
        </p:txBody>
      </p:sp>
      <p:sp>
        <p:nvSpPr>
          <p:cNvPr id="3" name="Content Placeholder 2"/>
          <p:cNvSpPr>
            <a:spLocks noGrp="1"/>
          </p:cNvSpPr>
          <p:nvPr>
            <p:ph idx="1"/>
          </p:nvPr>
        </p:nvSpPr>
        <p:spPr>
          <a:xfrm>
            <a:off x="856526" y="1504709"/>
            <a:ext cx="4016415" cy="4841189"/>
          </a:xfrm>
        </p:spPr>
        <p:txBody>
          <a:bodyPr/>
          <a:lstStyle/>
          <a:p>
            <a:pPr marL="180975" indent="0">
              <a:buNone/>
            </a:pPr>
            <a:r>
              <a:rPr lang="zh-TW" altLang="zh-TW" sz="2800" dirty="0" smtClean="0">
                <a:latin typeface="標楷體" pitchFamily="65" charset="-120"/>
                <a:ea typeface="標楷體" pitchFamily="65" charset="-120"/>
              </a:rPr>
              <a:t>五色令人目盲</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180975" indent="0">
              <a:buNone/>
            </a:pPr>
            <a:r>
              <a:rPr lang="zh-TW" altLang="zh-TW" sz="2800" dirty="0" smtClean="0">
                <a:latin typeface="標楷體" pitchFamily="65" charset="-120"/>
                <a:ea typeface="標楷體" pitchFamily="65" charset="-120"/>
              </a:rPr>
              <a:t>五音</a:t>
            </a:r>
            <a:r>
              <a:rPr lang="zh-TW" altLang="zh-TW" sz="2800" dirty="0" smtClean="0">
                <a:latin typeface="標楷體" pitchFamily="65" charset="-120"/>
                <a:ea typeface="標楷體" pitchFamily="65" charset="-120"/>
              </a:rPr>
              <a:t>令人耳聾</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180975" indent="0">
              <a:buNone/>
            </a:pPr>
            <a:r>
              <a:rPr lang="zh-TW" altLang="zh-TW" sz="2800" dirty="0" smtClean="0">
                <a:latin typeface="標楷體" pitchFamily="65" charset="-120"/>
                <a:ea typeface="標楷體" pitchFamily="65" charset="-120"/>
              </a:rPr>
              <a:t>五味</a:t>
            </a:r>
            <a:r>
              <a:rPr lang="zh-TW" altLang="zh-TW" sz="2800" dirty="0" smtClean="0">
                <a:latin typeface="標楷體" pitchFamily="65" charset="-120"/>
                <a:ea typeface="標楷體" pitchFamily="65" charset="-120"/>
              </a:rPr>
              <a:t>令人口爽</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180975" indent="0">
              <a:buNone/>
            </a:pPr>
            <a:r>
              <a:rPr lang="zh-TW" altLang="zh-TW" sz="2800" dirty="0" smtClean="0">
                <a:latin typeface="標楷體" pitchFamily="65" charset="-120"/>
                <a:ea typeface="標楷體" pitchFamily="65" charset="-120"/>
              </a:rPr>
              <a:t>馳騁畋獵令人心發狂</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180975" indent="0">
              <a:buNone/>
            </a:pPr>
            <a:r>
              <a:rPr lang="zh-TW" altLang="zh-TW" sz="2800" dirty="0" smtClean="0">
                <a:latin typeface="標楷體" pitchFamily="65" charset="-120"/>
                <a:ea typeface="標楷體" pitchFamily="65" charset="-120"/>
              </a:rPr>
              <a:t>難得</a:t>
            </a:r>
            <a:r>
              <a:rPr lang="zh-TW" altLang="zh-TW" sz="2800" dirty="0" smtClean="0">
                <a:latin typeface="標楷體" pitchFamily="65" charset="-120"/>
                <a:ea typeface="標楷體" pitchFamily="65" charset="-120"/>
              </a:rPr>
              <a:t>之貨令人行妨。</a:t>
            </a:r>
            <a:endParaRPr lang="en-US" altLang="zh-TW" sz="2800" dirty="0" smtClean="0">
              <a:latin typeface="標楷體" pitchFamily="65" charset="-120"/>
              <a:ea typeface="標楷體" pitchFamily="65" charset="-120"/>
            </a:endParaRPr>
          </a:p>
          <a:p>
            <a:pPr marL="180975" indent="0">
              <a:buNone/>
            </a:pPr>
            <a:r>
              <a:rPr lang="zh-TW" altLang="zh-TW" sz="2800" dirty="0" smtClean="0">
                <a:latin typeface="標楷體" pitchFamily="65" charset="-120"/>
                <a:ea typeface="標楷體" pitchFamily="65" charset="-120"/>
              </a:rPr>
              <a:t>知</a:t>
            </a:r>
            <a:r>
              <a:rPr lang="zh-TW" altLang="zh-TW" sz="2800" dirty="0" smtClean="0">
                <a:latin typeface="標楷體" pitchFamily="65" charset="-120"/>
                <a:ea typeface="標楷體" pitchFamily="65" charset="-120"/>
              </a:rPr>
              <a:t>常曰明</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180975" indent="0">
              <a:buNone/>
            </a:pPr>
            <a:r>
              <a:rPr lang="zh-TW" altLang="zh-TW" sz="2800" dirty="0" smtClean="0">
                <a:latin typeface="標楷體" pitchFamily="65" charset="-120"/>
                <a:ea typeface="標楷體" pitchFamily="65" charset="-120"/>
              </a:rPr>
              <a:t>不知</a:t>
            </a:r>
            <a:r>
              <a:rPr lang="zh-TW" altLang="zh-TW" sz="2800" dirty="0" smtClean="0">
                <a:latin typeface="標楷體" pitchFamily="65" charset="-120"/>
                <a:ea typeface="標楷體" pitchFamily="65" charset="-120"/>
              </a:rPr>
              <a:t>常、妄作，凶。</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18</a:t>
            </a:fld>
            <a:endParaRPr lang="en-US" altLang="zh-TW"/>
          </a:p>
        </p:txBody>
      </p:sp>
      <p:pic>
        <p:nvPicPr>
          <p:cNvPr id="60418" name="Picture 2" descr="https://encrypted-tbn1.gstatic.com/images?q=tbn:ANd9GcRH4yx8CL2mnF5jZgdhPS20pKA8tOH5-HWEaXytpEqw7v5WnGvwgw"/>
          <p:cNvPicPr>
            <a:picLocks noChangeAspect="1" noChangeArrowheads="1"/>
          </p:cNvPicPr>
          <p:nvPr/>
        </p:nvPicPr>
        <p:blipFill>
          <a:blip r:embed="rId2" cstate="print"/>
          <a:srcRect/>
          <a:stretch>
            <a:fillRect/>
          </a:stretch>
        </p:blipFill>
        <p:spPr bwMode="auto">
          <a:xfrm>
            <a:off x="5162309" y="1516283"/>
            <a:ext cx="2766945" cy="47074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60020"/>
            <a:ext cx="8301608" cy="1094622"/>
          </a:xfrm>
        </p:spPr>
        <p:txBody>
          <a:bodyPr/>
          <a:lstStyle/>
          <a:p>
            <a:pPr algn="l"/>
            <a:r>
              <a:rPr lang="en-US" altLang="zh-TW" sz="4000" b="1" dirty="0" smtClean="0">
                <a:solidFill>
                  <a:srgbClr val="660066"/>
                </a:solidFill>
              </a:rPr>
              <a:t>02-7  </a:t>
            </a:r>
            <a:r>
              <a:rPr lang="zh-TW" altLang="en-US" sz="4000" b="1" dirty="0" smtClean="0">
                <a:solidFill>
                  <a:srgbClr val="660066"/>
                </a:solidFill>
              </a:rPr>
              <a:t>問因：墨子的詮釋</a:t>
            </a:r>
            <a:endParaRPr lang="zh-TW" altLang="en-US" sz="4000" dirty="0">
              <a:solidFill>
                <a:srgbClr val="660066"/>
              </a:solidFill>
            </a:endParaRPr>
          </a:p>
        </p:txBody>
      </p:sp>
      <p:sp>
        <p:nvSpPr>
          <p:cNvPr id="3" name="Content Placeholder 2"/>
          <p:cNvSpPr>
            <a:spLocks noGrp="1"/>
          </p:cNvSpPr>
          <p:nvPr>
            <p:ph idx="1"/>
          </p:nvPr>
        </p:nvSpPr>
        <p:spPr>
          <a:xfrm>
            <a:off x="611560" y="1318437"/>
            <a:ext cx="7798793" cy="5086576"/>
          </a:xfrm>
        </p:spPr>
        <p:txBody>
          <a:bodyPr/>
          <a:lstStyle/>
          <a:p>
            <a:pPr indent="19050">
              <a:buNone/>
            </a:pPr>
            <a:r>
              <a:rPr lang="zh-TW" altLang="zh-TW" sz="2800" dirty="0" smtClean="0">
                <a:latin typeface="標楷體" pitchFamily="65" charset="-120"/>
                <a:ea typeface="標楷體" pitchFamily="65" charset="-120"/>
              </a:rPr>
              <a:t>聖人以治天下為事者，不可不察亂之所自起。</a:t>
            </a:r>
            <a:endParaRPr lang="en-US" altLang="zh-TW" sz="2800" dirty="0" smtClean="0">
              <a:latin typeface="標楷體" pitchFamily="65" charset="-120"/>
              <a:ea typeface="標楷體" pitchFamily="65" charset="-120"/>
            </a:endParaRPr>
          </a:p>
          <a:p>
            <a:pPr indent="19050">
              <a:buNone/>
            </a:pPr>
            <a:r>
              <a:rPr lang="zh-TW" altLang="zh-TW" sz="2800" dirty="0" smtClean="0">
                <a:latin typeface="標楷體" pitchFamily="65" charset="-120"/>
                <a:ea typeface="標楷體" pitchFamily="65" charset="-120"/>
              </a:rPr>
              <a:t>當察亂何自起</a:t>
            </a:r>
            <a:r>
              <a:rPr lang="zh-TW" altLang="en-US"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起不相愛。</a:t>
            </a:r>
            <a:r>
              <a:rPr lang="en-US" altLang="zh-TW" sz="2800" dirty="0" smtClean="0">
                <a:latin typeface="標楷體" pitchFamily="65" charset="-120"/>
                <a:ea typeface="標楷體" pitchFamily="65" charset="-120"/>
              </a:rPr>
              <a:t>...</a:t>
            </a:r>
          </a:p>
          <a:p>
            <a:pPr indent="19050">
              <a:buNone/>
            </a:pPr>
            <a:r>
              <a:rPr lang="zh-TW" altLang="zh-TW" sz="2800" dirty="0" smtClean="0">
                <a:latin typeface="標楷體" pitchFamily="65" charset="-120"/>
                <a:ea typeface="標楷體" pitchFamily="65" charset="-120"/>
              </a:rPr>
              <a:t>子自愛不愛父，故虧父而自利；</a:t>
            </a:r>
            <a:endParaRPr lang="en-US" altLang="zh-TW" sz="2800" dirty="0" smtClean="0">
              <a:latin typeface="標楷體" pitchFamily="65" charset="-120"/>
              <a:ea typeface="標楷體" pitchFamily="65" charset="-120"/>
            </a:endParaRPr>
          </a:p>
          <a:p>
            <a:pPr indent="19050">
              <a:buNone/>
            </a:pPr>
            <a:r>
              <a:rPr lang="zh-TW" altLang="zh-TW" sz="2800" dirty="0" smtClean="0">
                <a:latin typeface="標楷體" pitchFamily="65" charset="-120"/>
                <a:ea typeface="標楷體" pitchFamily="65" charset="-120"/>
              </a:rPr>
              <a:t>弟自愛，不愛兄，故虧兄而自利；</a:t>
            </a:r>
            <a:endParaRPr lang="en-US" altLang="zh-TW" sz="2800" dirty="0" smtClean="0">
              <a:latin typeface="標楷體" pitchFamily="65" charset="-120"/>
              <a:ea typeface="標楷體" pitchFamily="65" charset="-120"/>
            </a:endParaRPr>
          </a:p>
          <a:p>
            <a:pPr indent="19050">
              <a:buNone/>
            </a:pPr>
            <a:r>
              <a:rPr lang="zh-TW" altLang="zh-TW" sz="2800" dirty="0" smtClean="0">
                <a:latin typeface="標楷體" pitchFamily="65" charset="-120"/>
                <a:ea typeface="標楷體" pitchFamily="65" charset="-120"/>
              </a:rPr>
              <a:t>父自愛也，不愛子，故虧子而自利；</a:t>
            </a:r>
            <a:endParaRPr lang="en-US" altLang="zh-TW" sz="2800" dirty="0" smtClean="0">
              <a:latin typeface="標楷體" pitchFamily="65" charset="-120"/>
              <a:ea typeface="標楷體" pitchFamily="65" charset="-120"/>
            </a:endParaRPr>
          </a:p>
          <a:p>
            <a:pPr indent="19050">
              <a:buNone/>
            </a:pPr>
            <a:r>
              <a:rPr lang="zh-TW" altLang="zh-TW" sz="2800" dirty="0" smtClean="0">
                <a:latin typeface="標楷體" pitchFamily="65" charset="-120"/>
                <a:ea typeface="標楷體" pitchFamily="65" charset="-120"/>
              </a:rPr>
              <a:t>兄自愛也，不愛弟，故虧弟子而自利；</a:t>
            </a:r>
            <a:endParaRPr lang="en-US" altLang="zh-TW" sz="2800" dirty="0" smtClean="0">
              <a:latin typeface="標楷體" pitchFamily="65" charset="-120"/>
              <a:ea typeface="標楷體" pitchFamily="65" charset="-120"/>
            </a:endParaRPr>
          </a:p>
          <a:p>
            <a:pPr indent="19050">
              <a:buNone/>
            </a:pPr>
            <a:r>
              <a:rPr lang="zh-TW" altLang="zh-TW" sz="2800" dirty="0" smtClean="0">
                <a:latin typeface="標楷體" pitchFamily="65" charset="-120"/>
                <a:ea typeface="標楷體" pitchFamily="65" charset="-120"/>
              </a:rPr>
              <a:t>君自愛也，不愛臣，故虧臣而自利。</a:t>
            </a:r>
            <a:r>
              <a:rPr lang="en-US" altLang="zh-TW" sz="2800" dirty="0" smtClean="0">
                <a:latin typeface="標楷體" pitchFamily="65" charset="-120"/>
                <a:ea typeface="標楷體" pitchFamily="65" charset="-120"/>
              </a:rPr>
              <a:t>...</a:t>
            </a:r>
          </a:p>
          <a:p>
            <a:pPr indent="19050">
              <a:buNone/>
            </a:pPr>
            <a:r>
              <a:rPr lang="zh-TW" altLang="zh-TW" sz="2800" dirty="0" smtClean="0">
                <a:latin typeface="標楷體" pitchFamily="65" charset="-120"/>
                <a:ea typeface="標楷體" pitchFamily="65" charset="-120"/>
              </a:rPr>
              <a:t>盜愛其室，不愛異室，故竊異室以利其室。</a:t>
            </a:r>
            <a:endParaRPr lang="en-US" altLang="zh-TW" sz="2800" dirty="0" smtClean="0">
              <a:latin typeface="標楷體" pitchFamily="65" charset="-120"/>
              <a:ea typeface="標楷體" pitchFamily="65" charset="-120"/>
            </a:endParaRPr>
          </a:p>
          <a:p>
            <a:pPr indent="19050">
              <a:buNone/>
            </a:pPr>
            <a:r>
              <a:rPr lang="zh-TW" altLang="zh-TW" sz="2800" dirty="0" smtClean="0">
                <a:latin typeface="標楷體" pitchFamily="65" charset="-120"/>
                <a:ea typeface="標楷體" pitchFamily="65" charset="-120"/>
              </a:rPr>
              <a:t>賊愛其身，不愛人，故賊人以利其家。</a:t>
            </a:r>
            <a:endParaRPr lang="en-US" altLang="zh-TW" sz="2800" dirty="0" smtClean="0">
              <a:latin typeface="標楷體" pitchFamily="65" charset="-120"/>
              <a:ea typeface="標楷體" pitchFamily="65" charset="-120"/>
            </a:endParaRPr>
          </a:p>
          <a:p>
            <a:pPr indent="19050">
              <a:buNone/>
            </a:pPr>
            <a:r>
              <a:rPr lang="zh-TW" altLang="zh-TW" sz="2800" dirty="0" smtClean="0">
                <a:latin typeface="標楷體" pitchFamily="65" charset="-120"/>
                <a:ea typeface="標楷體" pitchFamily="65" charset="-120"/>
              </a:rPr>
              <a:t>諸侯各愛其國，不愛異國，故攻異國以利其國。</a:t>
            </a:r>
            <a:endParaRPr lang="zh-TW" altLang="en-US" sz="2800" dirty="0">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19</a:t>
            </a:fld>
            <a:endParaRPr lang="en-US" altLang="zh-TW"/>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484214" y="1728389"/>
            <a:ext cx="4501068" cy="4350226"/>
          </a:xfrm>
        </p:spPr>
        <p:txBody>
          <a:bodyPr/>
          <a:lstStyle/>
          <a:p>
            <a:pPr marL="514350" indent="-514350">
              <a:buNone/>
            </a:pPr>
            <a:r>
              <a:rPr lang="en-US" altLang="zh-TW" sz="2800" dirty="0" smtClean="0">
                <a:ea typeface="標楷體" pitchFamily="65" charset="-120"/>
              </a:rPr>
              <a:t>01.</a:t>
            </a:r>
            <a:r>
              <a:rPr lang="zh-TW" altLang="en-US" sz="2800" dirty="0" smtClean="0">
                <a:ea typeface="標楷體" pitchFamily="65" charset="-120"/>
              </a:rPr>
              <a:t> </a:t>
            </a:r>
            <a:r>
              <a:rPr lang="zh-TW" altLang="en-US" sz="2800" b="1" dirty="0" smtClean="0">
                <a:ea typeface="標楷體" pitchFamily="65" charset="-120"/>
              </a:rPr>
              <a:t>新加坡與瑞典</a:t>
            </a:r>
            <a:endParaRPr lang="zh-TW" altLang="en-US" sz="2800" dirty="0" smtClean="0">
              <a:ea typeface="標楷體" pitchFamily="65" charset="-120"/>
            </a:endParaRPr>
          </a:p>
          <a:p>
            <a:pPr marL="514350" indent="-514350">
              <a:buNone/>
            </a:pPr>
            <a:r>
              <a:rPr lang="en-US" altLang="zh-TW" sz="2800" dirty="0" smtClean="0">
                <a:ea typeface="標楷體" pitchFamily="65" charset="-120"/>
              </a:rPr>
              <a:t>02. </a:t>
            </a:r>
            <a:r>
              <a:rPr lang="zh-TW" altLang="en-US" sz="2800" b="1" dirty="0" smtClean="0">
                <a:ea typeface="標楷體" pitchFamily="65" charset="-120"/>
              </a:rPr>
              <a:t>負和賽局的均衡</a:t>
            </a:r>
            <a:endParaRPr lang="zh-TW" altLang="en-US" sz="2800" dirty="0" smtClean="0">
              <a:ea typeface="標楷體" pitchFamily="65" charset="-120"/>
            </a:endParaRPr>
          </a:p>
          <a:p>
            <a:pPr marL="514350" indent="-514350">
              <a:buNone/>
            </a:pPr>
            <a:r>
              <a:rPr lang="en-US" altLang="zh-TW" sz="2800" dirty="0" smtClean="0">
                <a:ea typeface="標楷體" pitchFamily="65" charset="-120"/>
              </a:rPr>
              <a:t>03. </a:t>
            </a:r>
            <a:r>
              <a:rPr lang="zh-TW" altLang="en-US" sz="2800" b="1" dirty="0" smtClean="0">
                <a:ea typeface="標楷體" pitchFamily="65" charset="-120"/>
              </a:rPr>
              <a:t>文明的起源 </a:t>
            </a:r>
            <a:r>
              <a:rPr lang="zh-TW" altLang="en-US" sz="2800" dirty="0" smtClean="0">
                <a:ea typeface="標楷體" pitchFamily="65" charset="-120"/>
              </a:rPr>
              <a:t> </a:t>
            </a:r>
          </a:p>
          <a:p>
            <a:pPr marL="514350" indent="-514350">
              <a:buNone/>
            </a:pPr>
            <a:r>
              <a:rPr lang="en-US" altLang="zh-TW" sz="2800" dirty="0" smtClean="0">
                <a:ea typeface="標楷體" pitchFamily="65" charset="-120"/>
              </a:rPr>
              <a:t>04. </a:t>
            </a:r>
            <a:r>
              <a:rPr lang="zh-TW" altLang="en-US" sz="2800" b="1" dirty="0" smtClean="0">
                <a:ea typeface="標楷體" pitchFamily="65" charset="-120"/>
              </a:rPr>
              <a:t>古典自由主義的議題 </a:t>
            </a:r>
            <a:r>
              <a:rPr lang="zh-TW" altLang="en-US" sz="2800" dirty="0" smtClean="0">
                <a:ea typeface="標楷體" pitchFamily="65" charset="-120"/>
              </a:rPr>
              <a:t> </a:t>
            </a:r>
          </a:p>
          <a:p>
            <a:pPr marL="514350" indent="-514350">
              <a:buNone/>
            </a:pPr>
            <a:r>
              <a:rPr lang="en-US" altLang="zh-TW" sz="2800" dirty="0" smtClean="0">
                <a:ea typeface="標楷體" pitchFamily="65" charset="-120"/>
              </a:rPr>
              <a:t>05. </a:t>
            </a:r>
            <a:r>
              <a:rPr lang="zh-TW" altLang="en-US" sz="2800" b="1" dirty="0" smtClean="0">
                <a:ea typeface="標楷體" pitchFamily="65" charset="-120"/>
              </a:rPr>
              <a:t>文明的發展</a:t>
            </a:r>
            <a:endParaRPr lang="en-US" altLang="zh-TW" sz="2800" b="1" dirty="0" smtClean="0">
              <a:ea typeface="標楷體" pitchFamily="65" charset="-120"/>
            </a:endParaRPr>
          </a:p>
          <a:p>
            <a:pPr marL="514350" indent="-514350">
              <a:buNone/>
            </a:pPr>
            <a:r>
              <a:rPr lang="en-US" altLang="zh-TW" sz="2800" dirty="0" smtClean="0">
                <a:ea typeface="標楷體" pitchFamily="65" charset="-120"/>
              </a:rPr>
              <a:t>06. </a:t>
            </a:r>
            <a:r>
              <a:rPr lang="zh-TW" altLang="en-US" sz="2800" b="1" dirty="0" smtClean="0">
                <a:ea typeface="標楷體" pitchFamily="65" charset="-120"/>
              </a:rPr>
              <a:t>真的個人主義</a:t>
            </a:r>
            <a:endParaRPr lang="zh-TW" altLang="en-US" sz="2800" dirty="0" smtClean="0">
              <a:ea typeface="標楷體" pitchFamily="65" charset="-120"/>
            </a:endParaRPr>
          </a:p>
          <a:p>
            <a:pPr marL="514350" indent="-514350">
              <a:buNone/>
            </a:pPr>
            <a:r>
              <a:rPr lang="en-US" altLang="zh-TW" sz="2800" dirty="0" smtClean="0">
                <a:ea typeface="標楷體" pitchFamily="65" charset="-120"/>
              </a:rPr>
              <a:t>07. </a:t>
            </a:r>
            <a:r>
              <a:rPr lang="zh-TW" altLang="en-US" sz="2800" b="1" dirty="0" smtClean="0">
                <a:ea typeface="標楷體" pitchFamily="65" charset="-120"/>
              </a:rPr>
              <a:t>私有財產權的極限</a:t>
            </a:r>
            <a:endParaRPr lang="zh-TW" altLang="en-US" sz="2800" dirty="0" smtClean="0">
              <a:ea typeface="標楷體" pitchFamily="65" charset="-120"/>
            </a:endParaRPr>
          </a:p>
          <a:p>
            <a:pPr marL="514350" indent="-514350">
              <a:buNone/>
            </a:pPr>
            <a:r>
              <a:rPr lang="en-US" altLang="zh-TW" sz="2800" dirty="0" smtClean="0">
                <a:ea typeface="標楷體" pitchFamily="65" charset="-120"/>
              </a:rPr>
              <a:t>08. </a:t>
            </a:r>
            <a:r>
              <a:rPr lang="zh-TW" altLang="en-US" sz="2800" b="1" dirty="0" smtClean="0">
                <a:ea typeface="標楷體" pitchFamily="65" charset="-120"/>
              </a:rPr>
              <a:t>啟動成家立業金</a:t>
            </a:r>
            <a:endParaRPr lang="zh-TW" altLang="en-US" sz="2800" b="1" dirty="0">
              <a:ea typeface="標楷體" pitchFamily="65" charset="-120"/>
            </a:endParaRPr>
          </a:p>
        </p:txBody>
      </p:sp>
      <p:sp>
        <p:nvSpPr>
          <p:cNvPr id="3" name="標題 2"/>
          <p:cNvSpPr>
            <a:spLocks noGrp="1"/>
          </p:cNvSpPr>
          <p:nvPr>
            <p:ph type="title"/>
          </p:nvPr>
        </p:nvSpPr>
        <p:spPr>
          <a:xfrm>
            <a:off x="179512" y="156742"/>
            <a:ext cx="8826265" cy="1152128"/>
          </a:xfrm>
        </p:spPr>
        <p:txBody>
          <a:bodyPr/>
          <a:lstStyle/>
          <a:p>
            <a:pPr lvl="1" algn="l"/>
            <a:r>
              <a:rPr lang="en-US" altLang="zh-TW" sz="4000" dirty="0" smtClean="0">
                <a:solidFill>
                  <a:srgbClr val="C00000"/>
                </a:solidFill>
                <a:latin typeface="Tahoma" pitchFamily="34" charset="0"/>
                <a:ea typeface="Tahoma" pitchFamily="34" charset="0"/>
                <a:cs typeface="Tahoma" pitchFamily="34" charset="0"/>
              </a:rPr>
              <a:t>                         </a:t>
            </a:r>
            <a:r>
              <a:rPr lang="en-US" altLang="zh-TW" sz="4000" dirty="0" smtClean="0">
                <a:solidFill>
                  <a:srgbClr val="660066"/>
                </a:solidFill>
                <a:latin typeface="Tahoma" pitchFamily="34" charset="0"/>
                <a:ea typeface="Tahoma" pitchFamily="34" charset="0"/>
                <a:cs typeface="Tahoma" pitchFamily="34" charset="0"/>
              </a:rPr>
              <a:t>Lecture 4  </a:t>
            </a:r>
            <a:r>
              <a:rPr lang="zh-TW" altLang="en-US" sz="4000" b="1" dirty="0" smtClean="0">
                <a:solidFill>
                  <a:srgbClr val="660066"/>
                </a:solidFill>
                <a:latin typeface="標楷體" pitchFamily="65" charset="-120"/>
                <a:ea typeface="標楷體" pitchFamily="65" charset="-120"/>
                <a:cs typeface="Tahoma" pitchFamily="34" charset="0"/>
              </a:rPr>
              <a:t>文明</a:t>
            </a:r>
            <a:r>
              <a:rPr lang="zh-TW" altLang="en-US" sz="4000" b="1" dirty="0" smtClean="0">
                <a:solidFill>
                  <a:srgbClr val="660066"/>
                </a:solidFill>
                <a:latin typeface="Tahoma" pitchFamily="34" charset="0"/>
                <a:ea typeface="標楷體" pitchFamily="65" charset="-120"/>
                <a:cs typeface="Tahoma" pitchFamily="34" charset="0"/>
              </a:rPr>
              <a:t>論</a:t>
            </a:r>
            <a:r>
              <a:rPr lang="zh-TW" altLang="en-US" sz="4000" b="1" dirty="0" smtClean="0">
                <a:solidFill>
                  <a:srgbClr val="990000"/>
                </a:solidFill>
                <a:latin typeface="Tahoma" pitchFamily="34" charset="0"/>
                <a:ea typeface="標楷體" pitchFamily="65" charset="-120"/>
                <a:cs typeface="Tahoma" pitchFamily="34" charset="0"/>
              </a:rPr>
              <a:t>：</a:t>
            </a:r>
            <a:r>
              <a:rPr lang="en-US" altLang="zh-TW" sz="4000" b="1" dirty="0" smtClean="0">
                <a:solidFill>
                  <a:srgbClr val="990000"/>
                </a:solidFill>
                <a:latin typeface="Tahoma" pitchFamily="34" charset="0"/>
                <a:ea typeface="標楷體" pitchFamily="65" charset="-120"/>
                <a:cs typeface="Tahoma" pitchFamily="34" charset="0"/>
              </a:rPr>
              <a:t/>
            </a:r>
            <a:br>
              <a:rPr lang="en-US" altLang="zh-TW" sz="4000" b="1" dirty="0" smtClean="0">
                <a:solidFill>
                  <a:srgbClr val="990000"/>
                </a:solidFill>
                <a:latin typeface="Tahoma" pitchFamily="34" charset="0"/>
                <a:ea typeface="標楷體" pitchFamily="65" charset="-120"/>
                <a:cs typeface="Tahoma" pitchFamily="34" charset="0"/>
              </a:rPr>
            </a:br>
            <a:r>
              <a:rPr lang="en-US" altLang="zh-TW" sz="4000" b="1" dirty="0" smtClean="0">
                <a:solidFill>
                  <a:srgbClr val="990000"/>
                </a:solidFill>
                <a:latin typeface="Tahoma" pitchFamily="34" charset="0"/>
                <a:ea typeface="標楷體" pitchFamily="65" charset="-120"/>
                <a:cs typeface="Tahoma" pitchFamily="34" charset="0"/>
              </a:rPr>
              <a:t>                           </a:t>
            </a:r>
            <a:r>
              <a:rPr lang="zh-TW" altLang="en-US" sz="4000" b="1" dirty="0" smtClean="0">
                <a:solidFill>
                  <a:srgbClr val="990000"/>
                </a:solidFill>
                <a:latin typeface="標楷體" pitchFamily="65" charset="-120"/>
                <a:ea typeface="標楷體" pitchFamily="65" charset="-120"/>
              </a:rPr>
              <a:t>自由經濟與社會文明</a:t>
            </a:r>
            <a:endParaRPr lang="en-US" altLang="zh-TW" sz="4000" b="1" dirty="0" smtClean="0">
              <a:solidFill>
                <a:srgbClr val="990000"/>
              </a:solidFill>
              <a:latin typeface="Tahoma" pitchFamily="34" charset="0"/>
              <a:ea typeface="Tahoma" pitchFamily="34" charset="0"/>
              <a:cs typeface="Tahoma" pitchFamily="34" charset="0"/>
            </a:endParaRPr>
          </a:p>
        </p:txBody>
      </p:sp>
      <p:sp>
        <p:nvSpPr>
          <p:cNvPr id="5" name="內容版面配置區 1"/>
          <p:cNvSpPr txBox="1">
            <a:spLocks/>
          </p:cNvSpPr>
          <p:nvPr/>
        </p:nvSpPr>
        <p:spPr bwMode="auto">
          <a:xfrm>
            <a:off x="107504" y="764704"/>
            <a:ext cx="2160240" cy="22322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715963" lvl="1" indent="-623888">
              <a:spcBef>
                <a:spcPct val="20000"/>
              </a:spcBef>
              <a:defRPr/>
            </a:pPr>
            <a:r>
              <a:rPr lang="en-US" altLang="zh-TW" sz="1200" b="1" kern="0" dirty="0" smtClean="0">
                <a:solidFill>
                  <a:schemeClr val="accent5">
                    <a:lumMod val="50000"/>
                  </a:schemeClr>
                </a:solidFill>
                <a:latin typeface="+mn-ea"/>
              </a:rPr>
              <a:t>Lecture 1 </a:t>
            </a:r>
            <a:r>
              <a:rPr lang="zh-TW" altLang="en-US" sz="1200" b="1" kern="0" dirty="0" smtClean="0">
                <a:solidFill>
                  <a:schemeClr val="accent5">
                    <a:lumMod val="50000"/>
                  </a:schemeClr>
                </a:solidFill>
                <a:latin typeface="+mn-ea"/>
              </a:rPr>
              <a:t> 價值論：</a:t>
            </a:r>
            <a:endParaRPr lang="en-US" altLang="zh-TW" sz="1200" b="1" kern="0" dirty="0" smtClean="0">
              <a:solidFill>
                <a:schemeClr val="accent5">
                  <a:lumMod val="50000"/>
                </a:schemeClr>
              </a:solidFill>
              <a:latin typeface="+mn-ea"/>
            </a:endParaRPr>
          </a:p>
          <a:p>
            <a:pPr marL="715963" lvl="1" indent="-623888">
              <a:spcBef>
                <a:spcPct val="20000"/>
              </a:spcBef>
              <a:defRPr/>
            </a:pPr>
            <a:r>
              <a:rPr kumimoji="1" lang="zh-TW" altLang="en-US" sz="1200" b="1" i="0" u="none" strike="noStrike" kern="0" cap="none" spc="0" normalizeH="0" baseline="0" noProof="0" dirty="0" smtClean="0">
                <a:ln>
                  <a:noFill/>
                </a:ln>
                <a:solidFill>
                  <a:schemeClr val="accent5">
                    <a:lumMod val="50000"/>
                  </a:schemeClr>
                </a:solidFill>
                <a:effectLst/>
                <a:uLnTx/>
                <a:uFillTx/>
                <a:latin typeface="+mn-ea"/>
                <a:ea typeface="+mn-ea"/>
              </a:rPr>
              <a:t>經濟學的傳承與價值理論</a:t>
            </a:r>
            <a:endParaRPr kumimoji="1" lang="en-US" altLang="zh-TW" sz="1200" b="1" i="0" u="none" strike="noStrike" kern="0" cap="none" spc="0" normalizeH="0" baseline="0" noProof="0" dirty="0" smtClean="0">
              <a:ln>
                <a:noFill/>
              </a:ln>
              <a:solidFill>
                <a:schemeClr val="accent5">
                  <a:lumMod val="50000"/>
                </a:schemeClr>
              </a:solidFill>
              <a:effectLst/>
              <a:uLnTx/>
              <a:uFillTx/>
              <a:latin typeface="+mn-ea"/>
              <a:ea typeface="+mn-ea"/>
            </a:endParaRPr>
          </a:p>
          <a:p>
            <a:pPr marL="84138" lvl="1">
              <a:spcBef>
                <a:spcPct val="20000"/>
              </a:spcBef>
              <a:buFont typeface="Wingdings" pitchFamily="2" charset="2"/>
              <a:buNone/>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rPr>
              <a:t>01.</a:t>
            </a:r>
            <a:r>
              <a:rPr kumimoji="1" lang="zh-TW" altLang="en-US" sz="1200" b="0" i="0" u="none" strike="noStrike" kern="0" cap="none" spc="0" normalizeH="0" baseline="0" noProof="0" dirty="0" smtClean="0">
                <a:ln>
                  <a:noFill/>
                </a:ln>
                <a:solidFill>
                  <a:schemeClr val="accent5">
                    <a:lumMod val="50000"/>
                  </a:schemeClr>
                </a:solidFill>
                <a:effectLst/>
                <a:uLnTx/>
                <a:uFillTx/>
                <a:latin typeface="+mn-lt"/>
                <a:ea typeface="+mn-ea"/>
              </a:rPr>
              <a:t> 題目</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endParaRPr>
          </a:p>
          <a:p>
            <a:pPr marL="84138">
              <a:spcBef>
                <a:spcPct val="20000"/>
              </a:spcBef>
              <a:buFont typeface="+mj-lt"/>
              <a:buNone/>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rPr>
              <a:t>02. </a:t>
            </a:r>
            <a:r>
              <a:rPr kumimoji="1" lang="zh-TW" altLang="en-US" sz="1200" b="0" i="0" u="none" strike="noStrike" kern="0" cap="none" spc="0" normalizeH="0" baseline="0" noProof="0" dirty="0" smtClean="0">
                <a:ln>
                  <a:noFill/>
                </a:ln>
                <a:solidFill>
                  <a:schemeClr val="accent5">
                    <a:lumMod val="50000"/>
                  </a:schemeClr>
                </a:solidFill>
                <a:effectLst/>
                <a:uLnTx/>
                <a:uFillTx/>
                <a:latin typeface="+mn-lt"/>
                <a:ea typeface="+mn-ea"/>
                <a:cs typeface="+mn-cs"/>
              </a:rPr>
              <a:t>經濟學的內容</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endParaRPr>
          </a:p>
          <a:p>
            <a:pPr marL="84138">
              <a:spcBef>
                <a:spcPct val="20000"/>
              </a:spcBef>
              <a:buFont typeface="+mj-lt"/>
              <a:buNone/>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rPr>
              <a:t>03.</a:t>
            </a:r>
            <a:r>
              <a:rPr kumimoji="1" lang="zh-TW" altLang="en-US" sz="1200" b="0" i="0" u="none" strike="noStrike" kern="0" cap="none" spc="0" normalizeH="0" baseline="0" noProof="0" dirty="0" smtClean="0">
                <a:ln>
                  <a:noFill/>
                </a:ln>
                <a:solidFill>
                  <a:schemeClr val="accent5">
                    <a:lumMod val="50000"/>
                  </a:schemeClr>
                </a:solidFill>
                <a:effectLst/>
                <a:uLnTx/>
                <a:uFillTx/>
                <a:latin typeface="+mn-lt"/>
                <a:ea typeface="+mn-ea"/>
                <a:cs typeface="+mn-cs"/>
              </a:rPr>
              <a:t>經濟學的起源</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endParaRPr>
          </a:p>
          <a:p>
            <a:pPr marL="84138">
              <a:spcBef>
                <a:spcPct val="20000"/>
              </a:spcBef>
              <a:buFont typeface="+mj-lt"/>
              <a:buNone/>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rPr>
              <a:t>04. </a:t>
            </a:r>
            <a:r>
              <a:rPr kumimoji="1" lang="zh-TW" altLang="en-US" sz="1200" b="0" i="0" u="none" strike="noStrike" kern="0" cap="none" spc="0" normalizeH="0" baseline="0" noProof="0" dirty="0" smtClean="0">
                <a:ln>
                  <a:noFill/>
                </a:ln>
                <a:solidFill>
                  <a:schemeClr val="accent5">
                    <a:lumMod val="50000"/>
                  </a:schemeClr>
                </a:solidFill>
                <a:effectLst/>
                <a:uLnTx/>
                <a:uFillTx/>
                <a:latin typeface="+mn-lt"/>
                <a:ea typeface="+mn-ea"/>
                <a:cs typeface="+mn-cs"/>
              </a:rPr>
              <a:t>亞當史密斯的傳承</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endParaRPr>
          </a:p>
          <a:p>
            <a:pPr marL="84138">
              <a:spcBef>
                <a:spcPct val="20000"/>
              </a:spcBef>
              <a:buFont typeface="+mj-lt"/>
              <a:buNone/>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rPr>
              <a:t>05. </a:t>
            </a:r>
            <a:r>
              <a:rPr kumimoji="1" lang="zh-TW" altLang="en-US" sz="1200" b="0" i="0" u="none" strike="noStrike" kern="0" cap="none" spc="0" normalizeH="0" baseline="0" noProof="0" dirty="0" smtClean="0">
                <a:ln>
                  <a:noFill/>
                </a:ln>
                <a:solidFill>
                  <a:schemeClr val="accent5">
                    <a:lumMod val="50000"/>
                  </a:schemeClr>
                </a:solidFill>
                <a:effectLst/>
                <a:uLnTx/>
                <a:uFillTx/>
                <a:latin typeface="+mn-lt"/>
                <a:ea typeface="+mn-ea"/>
                <a:cs typeface="+mn-cs"/>
              </a:rPr>
              <a:t>奧地利學派的傳承</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endParaRPr>
          </a:p>
          <a:p>
            <a:pPr marL="84138">
              <a:spcBef>
                <a:spcPct val="20000"/>
              </a:spcBef>
              <a:buFont typeface="+mj-lt"/>
              <a:buNone/>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rPr>
              <a:t>06. </a:t>
            </a:r>
            <a:r>
              <a:rPr kumimoji="1" lang="zh-TW" altLang="en-US" sz="1200" b="0" i="0" u="none" strike="noStrike" kern="0" cap="none" spc="0" normalizeH="0" baseline="0" noProof="0" dirty="0" smtClean="0">
                <a:ln>
                  <a:noFill/>
                </a:ln>
                <a:solidFill>
                  <a:schemeClr val="accent5">
                    <a:lumMod val="50000"/>
                  </a:schemeClr>
                </a:solidFill>
                <a:effectLst/>
                <a:uLnTx/>
                <a:uFillTx/>
                <a:latin typeface="+mn-lt"/>
                <a:ea typeface="+mn-ea"/>
                <a:cs typeface="+mn-cs"/>
              </a:rPr>
              <a:t>價格與價值</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endParaRPr>
          </a:p>
          <a:p>
            <a:pPr marL="84138">
              <a:spcBef>
                <a:spcPct val="20000"/>
              </a:spcBef>
              <a:buFont typeface="+mj-lt"/>
              <a:buNone/>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lt"/>
                <a:ea typeface="+mn-ea"/>
                <a:cs typeface="+mn-cs"/>
              </a:rPr>
              <a:t>07. </a:t>
            </a:r>
            <a:r>
              <a:rPr kumimoji="1" lang="zh-TW" altLang="en-US" sz="1200" b="0" i="0" u="none" strike="noStrike" kern="0" cap="none" spc="0" normalizeH="0" baseline="0" noProof="0" dirty="0" smtClean="0">
                <a:ln>
                  <a:noFill/>
                </a:ln>
                <a:solidFill>
                  <a:schemeClr val="accent5">
                    <a:lumMod val="50000"/>
                  </a:schemeClr>
                </a:solidFill>
                <a:effectLst/>
                <a:uLnTx/>
                <a:uFillTx/>
                <a:latin typeface="+mn-lt"/>
                <a:ea typeface="+mn-ea"/>
                <a:cs typeface="+mn-cs"/>
              </a:rPr>
              <a:t>一些被簡化的經濟概念</a:t>
            </a:r>
            <a:endParaRPr kumimoji="1" lang="zh-TW" altLang="en-US" sz="1200" b="0" i="0" u="none" strike="noStrike" kern="0" cap="none" spc="0" normalizeH="0" baseline="0" noProof="0" dirty="0">
              <a:ln>
                <a:noFill/>
              </a:ln>
              <a:solidFill>
                <a:schemeClr val="accent5">
                  <a:lumMod val="50000"/>
                </a:schemeClr>
              </a:solidFill>
              <a:effectLst/>
              <a:uLnTx/>
              <a:uFillTx/>
              <a:latin typeface="+mn-lt"/>
              <a:ea typeface="+mn-ea"/>
            </a:endParaRPr>
          </a:p>
        </p:txBody>
      </p:sp>
      <p:sp>
        <p:nvSpPr>
          <p:cNvPr id="7" name="內容版面配置區 1"/>
          <p:cNvSpPr txBox="1">
            <a:spLocks/>
          </p:cNvSpPr>
          <p:nvPr/>
        </p:nvSpPr>
        <p:spPr bwMode="auto">
          <a:xfrm>
            <a:off x="251520" y="3068960"/>
            <a:ext cx="1728192"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87313" indent="-1588">
              <a:spcBef>
                <a:spcPct val="20000"/>
              </a:spcBef>
            </a:pPr>
            <a:r>
              <a:rPr lang="en-US" altLang="zh-TW" sz="1200" b="1" kern="0" dirty="0" smtClean="0">
                <a:solidFill>
                  <a:schemeClr val="accent5">
                    <a:lumMod val="50000"/>
                  </a:schemeClr>
                </a:solidFill>
                <a:latin typeface="+mn-ea"/>
              </a:rPr>
              <a:t>Lecture 2 </a:t>
            </a:r>
            <a:r>
              <a:rPr lang="zh-TW" altLang="en-US" sz="1200" b="1" kern="0" dirty="0" smtClean="0">
                <a:solidFill>
                  <a:schemeClr val="accent5">
                    <a:lumMod val="50000"/>
                  </a:schemeClr>
                </a:solidFill>
                <a:latin typeface="+mn-ea"/>
              </a:rPr>
              <a:t> 成長論：</a:t>
            </a:r>
            <a:endParaRPr lang="en-US" altLang="zh-TW" sz="1200" b="1" kern="0" dirty="0" smtClean="0">
              <a:solidFill>
                <a:schemeClr val="accent5">
                  <a:lumMod val="50000"/>
                </a:schemeClr>
              </a:solidFill>
              <a:latin typeface="+mn-ea"/>
            </a:endParaRPr>
          </a:p>
          <a:p>
            <a:pPr marL="87313" indent="-1588">
              <a:spcBef>
                <a:spcPct val="20000"/>
              </a:spcBef>
            </a:pPr>
            <a:r>
              <a:rPr lang="zh-TW" altLang="en-US" sz="1200" b="1" kern="0" dirty="0" smtClean="0">
                <a:solidFill>
                  <a:schemeClr val="accent5">
                    <a:lumMod val="50000"/>
                  </a:schemeClr>
                </a:solidFill>
                <a:latin typeface="+mn-ea"/>
              </a:rPr>
              <a:t>經濟成長的奧秘</a:t>
            </a:r>
            <a:endParaRPr lang="en-US" altLang="zh-TW" sz="1200" b="1" kern="0" dirty="0" smtClean="0">
              <a:solidFill>
                <a:schemeClr val="accent5">
                  <a:lumMod val="50000"/>
                </a:schemeClr>
              </a:solidFill>
              <a:latin typeface="+mn-ea"/>
            </a:endParaRPr>
          </a:p>
          <a:p>
            <a:pPr marL="87313" indent="-1588">
              <a:spcBef>
                <a:spcPct val="20000"/>
              </a:spcBef>
            </a:pP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 </a:t>
            </a: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01.</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問題的緣起</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endParaRPr>
          </a:p>
          <a:p>
            <a:pPr marL="542925" indent="-457200">
              <a:spcBef>
                <a:spcPct val="20000"/>
              </a:spcBef>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02.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生產理論</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endParaRPr>
          </a:p>
          <a:p>
            <a:pPr marL="542925" indent="-457200">
              <a:spcBef>
                <a:spcPct val="20000"/>
              </a:spcBef>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03.</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 發現技術進步</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endParaRPr>
          </a:p>
          <a:p>
            <a:pPr marL="542925" indent="-457200">
              <a:spcBef>
                <a:spcPct val="20000"/>
              </a:spcBef>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04.</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 創業家</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endParaRPr>
          </a:p>
          <a:p>
            <a:pPr marL="542925" indent="-457200">
              <a:spcBef>
                <a:spcPct val="20000"/>
              </a:spcBef>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05.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遞增報酬</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endParaRPr>
          </a:p>
          <a:p>
            <a:pPr marL="542925" indent="-457200">
              <a:spcBef>
                <a:spcPct val="20000"/>
              </a:spcBef>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06.</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 市場與利潤家</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endParaRPr>
          </a:p>
          <a:p>
            <a:pPr marL="542925" indent="-457200">
              <a:spcBef>
                <a:spcPct val="20000"/>
              </a:spcBef>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07.</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 知識的利用</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endParaRPr>
          </a:p>
          <a:p>
            <a:pPr marL="542925" indent="-457200">
              <a:spcBef>
                <a:spcPct val="20000"/>
              </a:spcBef>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08.</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 資本財的知識理論</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endParaRPr>
          </a:p>
          <a:p>
            <a:pPr marL="542925" indent="-457200">
              <a:spcBef>
                <a:spcPct val="20000"/>
              </a:spcBef>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09.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可持續的經濟成長</a:t>
            </a:r>
            <a:endParaRPr kumimoji="1" lang="zh-TW" altLang="en-US" sz="1200" b="0" i="0" u="none" strike="noStrike" kern="0" cap="none" spc="0" normalizeH="0" baseline="0" noProof="0" dirty="0">
              <a:ln>
                <a:noFill/>
              </a:ln>
              <a:solidFill>
                <a:schemeClr val="accent5">
                  <a:lumMod val="50000"/>
                </a:schemeClr>
              </a:solidFill>
              <a:effectLst/>
              <a:uLnTx/>
              <a:uFillTx/>
              <a:latin typeface="+mn-ea"/>
              <a:ea typeface="+mn-ea"/>
              <a:cs typeface="+mn-cs"/>
            </a:endParaRPr>
          </a:p>
        </p:txBody>
      </p:sp>
      <p:sp>
        <p:nvSpPr>
          <p:cNvPr id="8" name="內容版面配置區 1"/>
          <p:cNvSpPr txBox="1">
            <a:spLocks/>
          </p:cNvSpPr>
          <p:nvPr/>
        </p:nvSpPr>
        <p:spPr bwMode="auto">
          <a:xfrm>
            <a:off x="2195736" y="764704"/>
            <a:ext cx="2016224" cy="21602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1" i="0" u="none" strike="noStrike" kern="0" cap="none" spc="0" normalizeH="0" baseline="0" noProof="0" dirty="0" smtClean="0">
                <a:ln>
                  <a:noFill/>
                </a:ln>
                <a:solidFill>
                  <a:schemeClr val="accent5">
                    <a:lumMod val="50000"/>
                  </a:schemeClr>
                </a:solidFill>
                <a:effectLst/>
                <a:uLnTx/>
                <a:uFillTx/>
                <a:latin typeface="+mn-ea"/>
                <a:ea typeface="+mn-ea"/>
                <a:cs typeface="+mn-cs"/>
              </a:rPr>
              <a:t>Lecture 3  </a:t>
            </a:r>
            <a:r>
              <a:rPr kumimoji="1" lang="zh-TW" altLang="en-US" sz="1200" b="1" i="0" u="none" strike="noStrike" kern="0" cap="none" spc="0" normalizeH="0" baseline="0" noProof="0" dirty="0" smtClean="0">
                <a:ln>
                  <a:noFill/>
                </a:ln>
                <a:solidFill>
                  <a:schemeClr val="accent5">
                    <a:lumMod val="50000"/>
                  </a:schemeClr>
                </a:solidFill>
                <a:effectLst/>
                <a:uLnTx/>
                <a:uFillTx/>
                <a:latin typeface="+mn-ea"/>
                <a:ea typeface="+mn-ea"/>
                <a:cs typeface="Tahoma" pitchFamily="34" charset="0"/>
              </a:rPr>
              <a:t>政府論：</a:t>
            </a:r>
            <a:endParaRPr kumimoji="1" lang="en-US" altLang="zh-TW" sz="1200" b="1" i="0" u="none" strike="noStrike" kern="0" cap="none" spc="0" normalizeH="0" baseline="0" noProof="0" dirty="0" smtClean="0">
              <a:ln>
                <a:noFill/>
              </a:ln>
              <a:solidFill>
                <a:schemeClr val="accent5">
                  <a:lumMod val="50000"/>
                </a:schemeClr>
              </a:solidFill>
              <a:effectLst/>
              <a:uLnTx/>
              <a:uFillTx/>
              <a:latin typeface="+mn-ea"/>
              <a:ea typeface="+mn-ea"/>
              <a:cs typeface="Tahoma" pitchFamily="34" charset="0"/>
            </a:endParaRP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zh-TW" altLang="en-US" sz="1200" b="1" i="0" u="none" strike="noStrike" kern="0" cap="none" spc="0" normalizeH="0" baseline="0" noProof="0" dirty="0" smtClean="0">
                <a:ln>
                  <a:noFill/>
                </a:ln>
                <a:solidFill>
                  <a:schemeClr val="accent5">
                    <a:lumMod val="50000"/>
                  </a:schemeClr>
                </a:solidFill>
                <a:effectLst/>
                <a:uLnTx/>
                <a:uFillTx/>
                <a:latin typeface="+mn-ea"/>
                <a:ea typeface="+mn-ea"/>
                <a:cs typeface="Tahoma" pitchFamily="34" charset="0"/>
              </a:rPr>
              <a:t>政府應有與不應有的角色</a:t>
            </a:r>
            <a:endPar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endParaRP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01.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古典政治經濟學的傳承</a:t>
            </a: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02.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政府失靈</a:t>
            </a: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03.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失敗的計畫經濟</a:t>
            </a: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04.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漲價歸公的禍害 </a:t>
            </a: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05.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社會主義的變種 </a:t>
            </a: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06.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錯誤政策</a:t>
            </a: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0" i="0" u="none" strike="noStrike" kern="0" cap="none" spc="0" normalizeH="0" baseline="0" noProof="0" dirty="0" smtClean="0">
                <a:ln>
                  <a:noFill/>
                </a:ln>
                <a:solidFill>
                  <a:schemeClr val="accent5">
                    <a:lumMod val="50000"/>
                  </a:schemeClr>
                </a:solidFill>
                <a:effectLst/>
                <a:uLnTx/>
                <a:uFillTx/>
                <a:latin typeface="+mn-ea"/>
                <a:ea typeface="+mn-ea"/>
                <a:cs typeface="+mn-cs"/>
              </a:rPr>
              <a:t>07.  </a:t>
            </a:r>
            <a:r>
              <a:rPr kumimoji="1" lang="zh-TW" altLang="en-US" sz="1200" b="0" i="0" u="none" strike="noStrike" kern="0" cap="none" spc="0" normalizeH="0" baseline="0" noProof="0" dirty="0" smtClean="0">
                <a:ln>
                  <a:noFill/>
                </a:ln>
                <a:solidFill>
                  <a:schemeClr val="accent5">
                    <a:lumMod val="50000"/>
                  </a:schemeClr>
                </a:solidFill>
                <a:effectLst/>
                <a:uLnTx/>
                <a:uFillTx/>
                <a:latin typeface="+mn-ea"/>
                <a:ea typeface="+mn-ea"/>
                <a:cs typeface="+mn-cs"/>
              </a:rPr>
              <a:t>政府應該做什麼？</a:t>
            </a:r>
            <a:endParaRPr kumimoji="1" lang="zh-TW" altLang="en-US" sz="1200" b="0" i="0" u="none" strike="noStrike" kern="0" cap="none" spc="0" normalizeH="0" baseline="0" noProof="0" dirty="0">
              <a:ln>
                <a:noFill/>
              </a:ln>
              <a:solidFill>
                <a:schemeClr val="accent5">
                  <a:lumMod val="50000"/>
                </a:schemeClr>
              </a:solidFill>
              <a:effectLst/>
              <a:uLnTx/>
              <a:uFillTx/>
              <a:latin typeface="+mn-ea"/>
              <a:ea typeface="+mn-ea"/>
              <a:cs typeface="+mn-cs"/>
            </a:endParaRPr>
          </a:p>
        </p:txBody>
      </p:sp>
      <p:sp>
        <p:nvSpPr>
          <p:cNvPr id="9" name="矩形 8"/>
          <p:cNvSpPr/>
          <p:nvPr/>
        </p:nvSpPr>
        <p:spPr>
          <a:xfrm>
            <a:off x="2172587" y="5197146"/>
            <a:ext cx="2160240" cy="830997"/>
          </a:xfrm>
          <a:prstGeom prst="rect">
            <a:avLst/>
          </a:prstGeom>
        </p:spPr>
        <p:txBody>
          <a:bodyPr wrap="square">
            <a:spAutoFit/>
          </a:bodyPr>
          <a:lstStyle/>
          <a:p>
            <a:pPr>
              <a:buNone/>
            </a:pPr>
            <a:r>
              <a:rPr lang="zh-TW" altLang="en-US" sz="1200" b="1" dirty="0" smtClean="0">
                <a:solidFill>
                  <a:schemeClr val="accent5">
                    <a:lumMod val="50000"/>
                  </a:schemeClr>
                </a:solidFill>
                <a:latin typeface="+mn-ea"/>
                <a:ea typeface="+mn-ea"/>
                <a:cs typeface="Tahoma" pitchFamily="34" charset="0"/>
              </a:rPr>
              <a:t>結語：善與經濟學 </a:t>
            </a:r>
            <a:endParaRPr lang="en-US" altLang="zh-TW" sz="1200" b="1" dirty="0" smtClean="0">
              <a:solidFill>
                <a:schemeClr val="accent5">
                  <a:lumMod val="50000"/>
                </a:schemeClr>
              </a:solidFill>
              <a:latin typeface="+mn-ea"/>
              <a:ea typeface="+mn-ea"/>
              <a:cs typeface="Tahoma" pitchFamily="34" charset="0"/>
            </a:endParaRPr>
          </a:p>
          <a:p>
            <a:pPr>
              <a:buNone/>
            </a:pPr>
            <a:r>
              <a:rPr lang="en-US" altLang="zh-TW" sz="1200" dirty="0" smtClean="0">
                <a:solidFill>
                  <a:schemeClr val="accent5">
                    <a:lumMod val="50000"/>
                  </a:schemeClr>
                </a:solidFill>
                <a:latin typeface="+mn-ea"/>
                <a:ea typeface="+mn-ea"/>
              </a:rPr>
              <a:t>01. </a:t>
            </a:r>
            <a:r>
              <a:rPr lang="zh-TW" altLang="en-US" sz="1200" dirty="0" smtClean="0">
                <a:solidFill>
                  <a:schemeClr val="accent5">
                    <a:lumMod val="50000"/>
                  </a:schemeClr>
                </a:solidFill>
                <a:latin typeface="+mn-ea"/>
                <a:ea typeface="+mn-ea"/>
              </a:rPr>
              <a:t>經濟學的價值中立問題</a:t>
            </a:r>
            <a:endParaRPr lang="en-US" altLang="zh-TW" sz="1200" dirty="0" smtClean="0">
              <a:solidFill>
                <a:schemeClr val="accent5">
                  <a:lumMod val="50000"/>
                </a:schemeClr>
              </a:solidFill>
              <a:latin typeface="+mn-ea"/>
              <a:ea typeface="+mn-ea"/>
            </a:endParaRPr>
          </a:p>
          <a:p>
            <a:pPr>
              <a:buNone/>
            </a:pPr>
            <a:r>
              <a:rPr lang="en-US" altLang="zh-TW" sz="1200" dirty="0" smtClean="0">
                <a:solidFill>
                  <a:schemeClr val="accent5">
                    <a:lumMod val="50000"/>
                  </a:schemeClr>
                </a:solidFill>
                <a:latin typeface="+mn-ea"/>
                <a:ea typeface="+mn-ea"/>
              </a:rPr>
              <a:t>02. </a:t>
            </a:r>
            <a:r>
              <a:rPr lang="zh-TW" altLang="en-US" sz="1200" dirty="0" smtClean="0">
                <a:solidFill>
                  <a:schemeClr val="accent5">
                    <a:lumMod val="50000"/>
                  </a:schemeClr>
                </a:solidFill>
                <a:latin typeface="+mn-ea"/>
                <a:ea typeface="+mn-ea"/>
              </a:rPr>
              <a:t>奧地利學派對善的論述</a:t>
            </a:r>
            <a:endParaRPr lang="en-US" altLang="zh-TW" sz="1200" dirty="0" smtClean="0">
              <a:solidFill>
                <a:schemeClr val="accent5">
                  <a:lumMod val="50000"/>
                </a:schemeClr>
              </a:solidFill>
              <a:latin typeface="+mn-ea"/>
              <a:ea typeface="+mn-ea"/>
            </a:endParaRPr>
          </a:p>
          <a:p>
            <a:pPr>
              <a:buNone/>
            </a:pPr>
            <a:r>
              <a:rPr lang="en-US" altLang="zh-TW" sz="1200" dirty="0" smtClean="0">
                <a:solidFill>
                  <a:schemeClr val="accent5">
                    <a:lumMod val="50000"/>
                  </a:schemeClr>
                </a:solidFill>
                <a:latin typeface="+mn-ea"/>
                <a:ea typeface="+mn-ea"/>
              </a:rPr>
              <a:t>03. </a:t>
            </a:r>
            <a:r>
              <a:rPr lang="zh-TW" altLang="en-US" sz="1200" dirty="0" smtClean="0">
                <a:solidFill>
                  <a:schemeClr val="accent5">
                    <a:lumMod val="50000"/>
                  </a:schemeClr>
                </a:solidFill>
                <a:latin typeface="+mn-ea"/>
                <a:ea typeface="+mn-ea"/>
              </a:rPr>
              <a:t>經濟學的終極問題</a:t>
            </a:r>
            <a:endParaRPr lang="zh-TW" altLang="en-US" sz="1200" dirty="0">
              <a:solidFill>
                <a:schemeClr val="accent5">
                  <a:lumMod val="50000"/>
                </a:schemeClr>
              </a:solidFill>
              <a:latin typeface="+mn-ea"/>
              <a:ea typeface="+mn-ea"/>
            </a:endParaRPr>
          </a:p>
        </p:txBody>
      </p:sp>
      <p:sp>
        <p:nvSpPr>
          <p:cNvPr id="10" name="內容版面配置區 1"/>
          <p:cNvSpPr txBox="1">
            <a:spLocks/>
          </p:cNvSpPr>
          <p:nvPr/>
        </p:nvSpPr>
        <p:spPr bwMode="auto">
          <a:xfrm>
            <a:off x="2230460" y="3193722"/>
            <a:ext cx="1872208" cy="9361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1" i="0" u="none" strike="noStrike" kern="0" cap="none" spc="0" normalizeH="0" baseline="0" noProof="0" dirty="0" smtClean="0">
                <a:ln>
                  <a:noFill/>
                </a:ln>
                <a:effectLst/>
                <a:uLnTx/>
                <a:uFillTx/>
                <a:latin typeface="+mn-ea"/>
                <a:ea typeface="+mn-ea"/>
                <a:cs typeface="+mn-cs"/>
              </a:rPr>
              <a:t>Lecture 4  </a:t>
            </a:r>
            <a:r>
              <a:rPr kumimoji="1" lang="zh-TW" altLang="en-US" sz="1200" b="1" i="0" u="none" strike="noStrike" kern="0" cap="none" spc="0" normalizeH="0" baseline="0" noProof="0" dirty="0" smtClean="0">
                <a:ln>
                  <a:noFill/>
                </a:ln>
                <a:effectLst/>
                <a:uLnTx/>
                <a:uFillTx/>
                <a:latin typeface="+mn-ea"/>
                <a:ea typeface="+mn-ea"/>
                <a:cs typeface="+mn-cs"/>
              </a:rPr>
              <a:t>文明</a:t>
            </a:r>
            <a:r>
              <a:rPr kumimoji="1" lang="zh-TW" altLang="en-US" sz="1200" b="1" i="0" u="none" strike="noStrike" kern="0" cap="none" spc="0" normalizeH="0" baseline="0" noProof="0" dirty="0" smtClean="0">
                <a:ln>
                  <a:noFill/>
                </a:ln>
                <a:effectLst/>
                <a:uLnTx/>
                <a:uFillTx/>
                <a:latin typeface="+mn-ea"/>
                <a:ea typeface="+mn-ea"/>
                <a:cs typeface="Tahoma" pitchFamily="34" charset="0"/>
              </a:rPr>
              <a:t>論：</a:t>
            </a:r>
            <a:endParaRPr kumimoji="1" lang="en-US" altLang="zh-TW" sz="1200" b="1" i="0" u="none" strike="noStrike" kern="0" cap="none" spc="0" normalizeH="0" baseline="0" noProof="0" dirty="0" smtClean="0">
              <a:ln>
                <a:noFill/>
              </a:ln>
              <a:effectLst/>
              <a:uLnTx/>
              <a:uFillTx/>
              <a:latin typeface="+mn-ea"/>
              <a:ea typeface="+mn-ea"/>
              <a:cs typeface="Tahoma" pitchFamily="34" charset="0"/>
            </a:endParaRP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zh-TW" altLang="en-US" sz="1200" b="1" i="0" u="none" strike="noStrike" kern="0" cap="none" spc="0" normalizeH="0" baseline="0" noProof="0" dirty="0" smtClean="0">
                <a:ln>
                  <a:noFill/>
                </a:ln>
                <a:effectLst/>
                <a:uLnTx/>
                <a:uFillTx/>
                <a:latin typeface="+mn-ea"/>
                <a:ea typeface="+mn-ea"/>
                <a:cs typeface="+mn-cs"/>
              </a:rPr>
              <a:t>自由經濟與社會文明</a:t>
            </a:r>
            <a:endParaRPr kumimoji="1" lang="en-US" altLang="zh-TW" sz="1200" b="1" i="0" u="none" strike="noStrike" kern="0" cap="none" spc="0" normalizeH="0" baseline="0" noProof="0" dirty="0" smtClean="0">
              <a:ln>
                <a:noFill/>
              </a:ln>
              <a:effectLst/>
              <a:uLnTx/>
              <a:uFillTx/>
              <a:latin typeface="+mn-ea"/>
              <a:ea typeface="+mn-ea"/>
              <a:cs typeface="+mn-cs"/>
            </a:endParaRPr>
          </a:p>
          <a:p>
            <a:pPr marL="514350" marR="0" lvl="0" indent="-514350" algn="l" defTabSz="914400" rtl="0" eaLnBrk="1" fontAlgn="base" latinLnBrk="0" hangingPunct="1">
              <a:lnSpc>
                <a:spcPct val="100000"/>
              </a:lnSpc>
              <a:spcBef>
                <a:spcPct val="20000"/>
              </a:spcBef>
              <a:spcAft>
                <a:spcPct val="0"/>
              </a:spcAft>
              <a:buClrTx/>
              <a:buSzTx/>
              <a:buFontTx/>
              <a:buNone/>
              <a:tabLst/>
              <a:defRPr/>
            </a:pPr>
            <a:r>
              <a:rPr kumimoji="1" lang="en-US" altLang="zh-TW" sz="1200" b="0" i="0" u="none" strike="noStrike" kern="0" cap="none" spc="0" normalizeH="0" baseline="0" noProof="0" dirty="0" smtClean="0">
                <a:ln>
                  <a:noFill/>
                </a:ln>
                <a:effectLst/>
                <a:uLnTx/>
                <a:uFillTx/>
                <a:latin typeface="+mn-ea"/>
                <a:ea typeface="+mn-ea"/>
                <a:cs typeface="+mn-cs"/>
              </a:rPr>
              <a:t>01.  ….</a:t>
            </a:r>
            <a:endParaRPr kumimoji="1" lang="zh-TW" altLang="en-US" sz="1200" b="0" i="0" u="none" strike="noStrike" kern="0" cap="none" spc="0" normalizeH="0" baseline="0" noProof="0" dirty="0" smtClean="0">
              <a:ln>
                <a:noFill/>
              </a:ln>
              <a:effectLst/>
              <a:uLnTx/>
              <a:uFillTx/>
              <a:latin typeface="+mn-ea"/>
              <a:ea typeface="+mn-ea"/>
              <a:cs typeface="+mn-cs"/>
            </a:endParaRPr>
          </a:p>
        </p:txBody>
      </p:sp>
      <p:sp>
        <p:nvSpPr>
          <p:cNvPr id="11" name="向右箭號 10"/>
          <p:cNvSpPr/>
          <p:nvPr/>
        </p:nvSpPr>
        <p:spPr>
          <a:xfrm>
            <a:off x="3389043" y="3954982"/>
            <a:ext cx="864096" cy="648072"/>
          </a:xfrm>
          <a:prstGeom prst="rightArrow">
            <a:avLst/>
          </a:prstGeom>
          <a:solidFill>
            <a:schemeClr val="tx2">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chemeClr val="tx2">
                  <a:lumMod val="50000"/>
                </a:schemeClr>
              </a:solidFill>
            </a:endParaRPr>
          </a:p>
        </p:txBody>
      </p:sp>
      <p:sp>
        <p:nvSpPr>
          <p:cNvPr id="12" name="矩形 11"/>
          <p:cNvSpPr/>
          <p:nvPr/>
        </p:nvSpPr>
        <p:spPr>
          <a:xfrm>
            <a:off x="251520" y="188640"/>
            <a:ext cx="2954655" cy="457626"/>
          </a:xfrm>
          <a:prstGeom prst="rect">
            <a:avLst/>
          </a:prstGeom>
        </p:spPr>
        <p:txBody>
          <a:bodyPr wrap="none">
            <a:spAutoFit/>
          </a:bodyPr>
          <a:lstStyle/>
          <a:p>
            <a:pPr marL="514350" indent="-514350">
              <a:lnSpc>
                <a:spcPct val="150000"/>
              </a:lnSpc>
              <a:buNone/>
            </a:pPr>
            <a:r>
              <a:rPr lang="zh-TW" altLang="zh-TW" b="1" dirty="0" smtClean="0">
                <a:solidFill>
                  <a:schemeClr val="tx2">
                    <a:lumMod val="50000"/>
                  </a:schemeClr>
                </a:solidFill>
                <a:latin typeface="Tahoma" pitchFamily="34" charset="0"/>
                <a:ea typeface="標楷體" pitchFamily="65" charset="-120"/>
                <a:cs typeface="Tahoma" pitchFamily="34" charset="0"/>
              </a:rPr>
              <a:t>創造力與人性的經濟學傳承</a:t>
            </a:r>
            <a:endParaRPr lang="en-US" altLang="zh-TW" b="1" dirty="0" smtClean="0">
              <a:solidFill>
                <a:schemeClr val="tx2">
                  <a:lumMod val="50000"/>
                </a:schemeClr>
              </a:solidFill>
              <a:latin typeface="Tahoma" pitchFamily="34" charset="0"/>
              <a:ea typeface="Tahoma" pitchFamily="34" charset="0"/>
              <a:cs typeface="Tahoma" pitchFamily="34" charset="0"/>
            </a:endParaRPr>
          </a:p>
        </p:txBody>
      </p:sp>
      <p:sp>
        <p:nvSpPr>
          <p:cNvPr id="13" name="投影片編號版面配置區 12"/>
          <p:cNvSpPr>
            <a:spLocks noGrp="1"/>
          </p:cNvSpPr>
          <p:nvPr>
            <p:ph type="sldNum" sz="quarter" idx="12"/>
          </p:nvPr>
        </p:nvSpPr>
        <p:spPr/>
        <p:txBody>
          <a:bodyPr/>
          <a:lstStyle/>
          <a:p>
            <a:fld id="{0354DE56-175F-44F2-BA51-F3EAA2663B8A}" type="slidenum">
              <a:rPr lang="en-US" altLang="zh-TW" smtClean="0"/>
              <a:pPr/>
              <a:t>2</a:t>
            </a:fld>
            <a:endParaRPr lang="en-US" altLang="zh-TW"/>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60020"/>
            <a:ext cx="8229600" cy="1169050"/>
          </a:xfrm>
        </p:spPr>
        <p:txBody>
          <a:bodyPr/>
          <a:lstStyle/>
          <a:p>
            <a:pPr algn="l"/>
            <a:r>
              <a:rPr lang="en-US" altLang="zh-TW" sz="4000" b="1" dirty="0" smtClean="0">
                <a:solidFill>
                  <a:srgbClr val="660066"/>
                </a:solidFill>
              </a:rPr>
              <a:t>02-8  </a:t>
            </a:r>
            <a:r>
              <a:rPr lang="zh-TW" altLang="en-US" sz="4000" b="1" dirty="0" smtClean="0">
                <a:solidFill>
                  <a:srgbClr val="660066"/>
                </a:solidFill>
              </a:rPr>
              <a:t>問因：孔子的詮釋</a:t>
            </a:r>
            <a:endParaRPr lang="zh-TW" altLang="en-US" sz="4000" b="1" dirty="0">
              <a:solidFill>
                <a:srgbClr val="660066"/>
              </a:solidFill>
            </a:endParaRPr>
          </a:p>
        </p:txBody>
      </p:sp>
      <p:sp>
        <p:nvSpPr>
          <p:cNvPr id="3" name="Content Placeholder 2"/>
          <p:cNvSpPr>
            <a:spLocks noGrp="1"/>
          </p:cNvSpPr>
          <p:nvPr>
            <p:ph idx="1"/>
          </p:nvPr>
        </p:nvSpPr>
        <p:spPr>
          <a:xfrm>
            <a:off x="784773" y="1388963"/>
            <a:ext cx="7768918" cy="5052798"/>
          </a:xfrm>
        </p:spPr>
        <p:txBody>
          <a:bodyPr/>
          <a:lstStyle/>
          <a:p>
            <a:pPr marL="87313" lvl="1" indent="0">
              <a:lnSpc>
                <a:spcPct val="150000"/>
              </a:lnSpc>
              <a:buNone/>
            </a:pPr>
            <a:r>
              <a:rPr lang="zh-TW" altLang="en-US" b="1" dirty="0" smtClean="0">
                <a:solidFill>
                  <a:srgbClr val="C00000"/>
                </a:solidFill>
                <a:latin typeface="標楷體" pitchFamily="65" charset="-120"/>
                <a:ea typeface="標楷體" pitchFamily="65" charset="-120"/>
                <a:cs typeface="+mn-cs"/>
              </a:rPr>
              <a:t>今</a:t>
            </a:r>
            <a:r>
              <a:rPr lang="zh-TW" altLang="en-US" b="1" dirty="0" smtClean="0">
                <a:solidFill>
                  <a:srgbClr val="C00000"/>
                </a:solidFill>
                <a:latin typeface="標楷體" pitchFamily="65" charset="-120"/>
                <a:ea typeface="標楷體" pitchFamily="65" charset="-120"/>
                <a:cs typeface="+mn-cs"/>
              </a:rPr>
              <a:t>大道既隱，天下為家，各親其親，各子其子，貨力為己。</a:t>
            </a:r>
            <a:r>
              <a:rPr lang="zh-TW" altLang="en-US" dirty="0" smtClean="0">
                <a:solidFill>
                  <a:schemeClr val="tx1"/>
                </a:solidFill>
                <a:latin typeface="標楷體" pitchFamily="65" charset="-120"/>
                <a:ea typeface="標楷體" pitchFamily="65" charset="-120"/>
                <a:cs typeface="+mn-cs"/>
              </a:rPr>
              <a:t>大人世及以為禮，城郭溝池以為固，禮義以為紀：以正君臣，以篤父子，以睦兄弟，以和夫婦，以設制 度，以立田裡，以賢勇知，以功為己。故</a:t>
            </a:r>
            <a:r>
              <a:rPr lang="zh-TW" altLang="en-US" b="1" dirty="0" smtClean="0">
                <a:solidFill>
                  <a:srgbClr val="C00000"/>
                </a:solidFill>
                <a:latin typeface="標楷體" pitchFamily="65" charset="-120"/>
                <a:ea typeface="標楷體" pitchFamily="65" charset="-120"/>
                <a:cs typeface="+mn-cs"/>
              </a:rPr>
              <a:t>謀用是作，而兵由此起</a:t>
            </a:r>
            <a:r>
              <a:rPr lang="zh-TW" altLang="en-US" dirty="0" smtClean="0">
                <a:solidFill>
                  <a:schemeClr val="tx1"/>
                </a:solidFill>
                <a:latin typeface="標楷體" pitchFamily="65" charset="-120"/>
                <a:ea typeface="標楷體" pitchFamily="65" charset="-120"/>
                <a:cs typeface="+mn-cs"/>
              </a:rPr>
              <a:t>。</a:t>
            </a:r>
            <a:endParaRPr lang="en-US" altLang="zh-TW" dirty="0" smtClean="0">
              <a:solidFill>
                <a:schemeClr val="tx1"/>
              </a:solidFill>
              <a:latin typeface="標楷體" pitchFamily="65" charset="-120"/>
              <a:ea typeface="標楷體" pitchFamily="65" charset="-120"/>
              <a:cs typeface="+mn-cs"/>
            </a:endParaRPr>
          </a:p>
          <a:p>
            <a:pPr marL="87313" lvl="1" indent="0" algn="r">
              <a:lnSpc>
                <a:spcPct val="150000"/>
              </a:lnSpc>
              <a:buNone/>
            </a:pPr>
            <a:r>
              <a:rPr lang="en-US" altLang="zh-TW" dirty="0" smtClean="0">
                <a:solidFill>
                  <a:schemeClr val="tx1"/>
                </a:solidFill>
                <a:latin typeface="標楷體" pitchFamily="65" charset="-120"/>
                <a:ea typeface="標楷體" pitchFamily="65" charset="-120"/>
                <a:cs typeface="+mn-cs"/>
              </a:rPr>
              <a:t>《</a:t>
            </a:r>
            <a:r>
              <a:rPr lang="zh-TW" altLang="en-US" dirty="0" smtClean="0">
                <a:solidFill>
                  <a:schemeClr val="tx1"/>
                </a:solidFill>
              </a:rPr>
              <a:t>禮</a:t>
            </a:r>
            <a:r>
              <a:rPr lang="zh-TW" altLang="en-US" dirty="0" smtClean="0">
                <a:solidFill>
                  <a:schemeClr val="tx1"/>
                </a:solidFill>
              </a:rPr>
              <a:t>運  小康</a:t>
            </a:r>
            <a:r>
              <a:rPr lang="zh-TW" altLang="en-US" dirty="0" smtClean="0">
                <a:solidFill>
                  <a:schemeClr val="tx1"/>
                </a:solidFill>
              </a:rPr>
              <a:t>篇</a:t>
            </a:r>
            <a:r>
              <a:rPr lang="en-US" altLang="zh-TW" dirty="0" smtClean="0">
                <a:solidFill>
                  <a:schemeClr val="tx1"/>
                </a:solidFill>
                <a:latin typeface="標楷體" pitchFamily="65" charset="-120"/>
                <a:ea typeface="標楷體" pitchFamily="65" charset="-120"/>
                <a:cs typeface="+mn-cs"/>
              </a:rPr>
              <a:t>》</a:t>
            </a:r>
            <a:endParaRPr lang="en-US" altLang="zh-TW" dirty="0" smtClean="0">
              <a:solidFill>
                <a:schemeClr val="tx1"/>
              </a:solidFill>
            </a:endParaRPr>
          </a:p>
          <a:p>
            <a:pPr marL="446088" lvl="1" indent="0">
              <a:lnSpc>
                <a:spcPct val="150000"/>
              </a:lnSpc>
              <a:buNone/>
            </a:pPr>
            <a:endParaRPr lang="en-US" altLang="zh-TW" dirty="0" smtClean="0">
              <a:solidFill>
                <a:schemeClr val="tx1"/>
              </a:solidFill>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20</a:t>
            </a:fld>
            <a:endParaRPr lang="en-US" altLang="zh-TW"/>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37160"/>
            <a:ext cx="8301608" cy="1005840"/>
          </a:xfrm>
        </p:spPr>
        <p:txBody>
          <a:bodyPr/>
          <a:lstStyle/>
          <a:p>
            <a:pPr algn="l"/>
            <a:r>
              <a:rPr lang="en-US" altLang="zh-TW" sz="4000" b="1" dirty="0" smtClean="0">
                <a:solidFill>
                  <a:srgbClr val="660066"/>
                </a:solidFill>
              </a:rPr>
              <a:t>02-9  </a:t>
            </a:r>
            <a:r>
              <a:rPr lang="zh-TW" altLang="en-US" sz="4000" b="1" dirty="0" smtClean="0">
                <a:solidFill>
                  <a:srgbClr val="660066"/>
                </a:solidFill>
              </a:rPr>
              <a:t>問因：賽局的</a:t>
            </a:r>
            <a:r>
              <a:rPr lang="zh-TW" altLang="zh-TW" sz="4000" b="1" dirty="0" smtClean="0">
                <a:solidFill>
                  <a:srgbClr val="660066"/>
                </a:solidFill>
              </a:rPr>
              <a:t>主宰策略</a:t>
            </a:r>
            <a:endParaRPr lang="zh-TW" altLang="en-US" sz="4000" b="1" dirty="0">
              <a:solidFill>
                <a:srgbClr val="660066"/>
              </a:solidFill>
            </a:endParaRPr>
          </a:p>
        </p:txBody>
      </p:sp>
      <p:sp>
        <p:nvSpPr>
          <p:cNvPr id="3" name="Content Placeholder 2"/>
          <p:cNvSpPr>
            <a:spLocks noGrp="1"/>
          </p:cNvSpPr>
          <p:nvPr>
            <p:ph idx="1"/>
          </p:nvPr>
        </p:nvSpPr>
        <p:spPr>
          <a:xfrm>
            <a:off x="395536" y="1196752"/>
            <a:ext cx="8496944" cy="2520280"/>
          </a:xfrm>
        </p:spPr>
        <p:txBody>
          <a:bodyPr/>
          <a:lstStyle/>
          <a:p>
            <a:r>
              <a:rPr lang="zh-TW" altLang="en-US" sz="2800" dirty="0" smtClean="0"/>
              <a:t>下</a:t>
            </a:r>
            <a:r>
              <a:rPr lang="zh-TW" altLang="zh-TW" sz="2800" dirty="0" smtClean="0"/>
              <a:t>表</a:t>
            </a:r>
            <a:r>
              <a:rPr lang="zh-TW" altLang="en-US" sz="2800" dirty="0" smtClean="0"/>
              <a:t>是</a:t>
            </a:r>
            <a:r>
              <a:rPr lang="zh-TW" altLang="zh-TW" sz="2800" dirty="0" smtClean="0"/>
              <a:t>齊楚兩國</a:t>
            </a:r>
            <a:r>
              <a:rPr lang="zh-TW" altLang="en-US" sz="2800" dirty="0" smtClean="0"/>
              <a:t>爭奪宋國</a:t>
            </a:r>
            <a:r>
              <a:rPr lang="zh-TW" altLang="zh-TW" sz="2800" dirty="0" smtClean="0"/>
              <a:t>的</a:t>
            </a:r>
            <a:r>
              <a:rPr lang="zh-TW" altLang="zh-TW" sz="2800" b="1" dirty="0" smtClean="0"/>
              <a:t>賽局</a:t>
            </a:r>
            <a:r>
              <a:rPr lang="zh-TW" altLang="en-US" sz="2800" dirty="0" smtClean="0"/>
              <a:t>。</a:t>
            </a:r>
            <a:endParaRPr lang="zh-TW" altLang="zh-TW" sz="2800" dirty="0" smtClean="0"/>
          </a:p>
          <a:p>
            <a:r>
              <a:rPr lang="zh-TW" altLang="zh-TW" sz="2800" b="1" dirty="0" smtClean="0"/>
              <a:t>主宰策略 </a:t>
            </a:r>
            <a:r>
              <a:rPr lang="en-US" altLang="zh-TW" sz="2800" dirty="0" smtClean="0"/>
              <a:t>(dominant strategy) </a:t>
            </a:r>
            <a:r>
              <a:rPr lang="zh-TW" altLang="en-US" sz="2800" dirty="0" smtClean="0"/>
              <a:t>：</a:t>
            </a:r>
            <a:r>
              <a:rPr lang="zh-TW" altLang="zh-TW" sz="2800" b="1" dirty="0" smtClean="0"/>
              <a:t>出兵</a:t>
            </a:r>
            <a:endParaRPr lang="en-US" altLang="zh-TW" sz="2800" b="1" dirty="0" smtClean="0"/>
          </a:p>
          <a:p>
            <a:pPr marL="625475" lvl="1" indent="1588">
              <a:buNone/>
            </a:pPr>
            <a:r>
              <a:rPr lang="zh-TW" altLang="zh-TW" sz="2400" dirty="0" smtClean="0">
                <a:solidFill>
                  <a:schemeClr val="tx1"/>
                </a:solidFill>
              </a:rPr>
              <a:t>楚國</a:t>
            </a:r>
            <a:r>
              <a:rPr lang="zh-TW" altLang="en-US" sz="2400" dirty="0" smtClean="0">
                <a:solidFill>
                  <a:schemeClr val="tx1"/>
                </a:solidFill>
              </a:rPr>
              <a:t>的</a:t>
            </a:r>
            <a:r>
              <a:rPr lang="zh-TW" altLang="zh-TW" sz="2400" dirty="0" smtClean="0">
                <a:solidFill>
                  <a:schemeClr val="tx1"/>
                </a:solidFill>
              </a:rPr>
              <a:t>考慮：若齊國出兵，楚國出兵的報償高過不出兵；若齊國不出兵，楚國出兵的報償也高過不出兵。不論齊國是否出兵，楚國最有利的選擇是出兵。</a:t>
            </a:r>
            <a:r>
              <a:rPr lang="zh-TW" altLang="en-US" sz="2400" dirty="0" smtClean="0">
                <a:solidFill>
                  <a:schemeClr val="tx1"/>
                </a:solidFill>
              </a:rPr>
              <a:t>齊</a:t>
            </a:r>
            <a:r>
              <a:rPr lang="zh-TW" altLang="zh-TW" sz="2400" dirty="0" smtClean="0">
                <a:solidFill>
                  <a:schemeClr val="tx1"/>
                </a:solidFill>
              </a:rPr>
              <a:t>國</a:t>
            </a:r>
            <a:r>
              <a:rPr lang="zh-TW" altLang="en-US" sz="2400" dirty="0" smtClean="0">
                <a:solidFill>
                  <a:schemeClr val="tx1"/>
                </a:solidFill>
              </a:rPr>
              <a:t>的</a:t>
            </a:r>
            <a:r>
              <a:rPr lang="zh-TW" altLang="zh-TW" sz="2400" dirty="0" smtClean="0">
                <a:solidFill>
                  <a:schemeClr val="tx1"/>
                </a:solidFill>
              </a:rPr>
              <a:t>考慮</a:t>
            </a:r>
            <a:r>
              <a:rPr lang="zh-TW" altLang="en-US" sz="2400" dirty="0" smtClean="0">
                <a:solidFill>
                  <a:schemeClr val="tx1"/>
                </a:solidFill>
              </a:rPr>
              <a:t>亦然。</a:t>
            </a:r>
            <a:endParaRPr lang="zh-TW" altLang="zh-TW" sz="2400" dirty="0" smtClean="0">
              <a:solidFill>
                <a:schemeClr val="tx1"/>
              </a:solidFill>
            </a:endParaRPr>
          </a:p>
          <a:p>
            <a:endParaRPr lang="zh-TW" altLang="en-US" sz="2800" dirty="0"/>
          </a:p>
        </p:txBody>
      </p:sp>
      <p:graphicFrame>
        <p:nvGraphicFramePr>
          <p:cNvPr id="5" name="Table 4"/>
          <p:cNvGraphicFramePr>
            <a:graphicFrameLocks noGrp="1"/>
          </p:cNvGraphicFramePr>
          <p:nvPr/>
        </p:nvGraphicFramePr>
        <p:xfrm>
          <a:off x="925880" y="3611881"/>
          <a:ext cx="7344816" cy="2987294"/>
        </p:xfrm>
        <a:graphic>
          <a:graphicData uri="http://schemas.openxmlformats.org/drawingml/2006/table">
            <a:tbl>
              <a:tblPr/>
              <a:tblGrid>
                <a:gridCol w="1662897"/>
                <a:gridCol w="2140176"/>
                <a:gridCol w="1969719"/>
                <a:gridCol w="1356000"/>
                <a:gridCol w="216024"/>
              </a:tblGrid>
              <a:tr h="643409">
                <a:tc>
                  <a:txBody>
                    <a:bodyPr/>
                    <a:lstStyle/>
                    <a:p>
                      <a:pPr marL="180340" marR="0" indent="0" algn="ctr" defTabSz="914400" rtl="0" eaLnBrk="1" fontAlgn="auto" latinLnBrk="0" hangingPunct="1">
                        <a:lnSpc>
                          <a:spcPct val="150000"/>
                        </a:lnSpc>
                        <a:spcBef>
                          <a:spcPts val="0"/>
                        </a:spcBef>
                        <a:spcAft>
                          <a:spcPts val="0"/>
                        </a:spcAft>
                        <a:buClrTx/>
                        <a:buSzTx/>
                        <a:buFontTx/>
                        <a:buNone/>
                        <a:tabLst>
                          <a:tab pos="270510" algn="l"/>
                          <a:tab pos="5943600" algn="l"/>
                          <a:tab pos="270510" algn="l"/>
                          <a:tab pos="5943600" algn="l"/>
                        </a:tabLst>
                        <a:defRPr/>
                      </a:pPr>
                      <a:r>
                        <a:rPr lang="zh-TW" altLang="en-US" sz="2400" b="1" kern="100" spc="25" dirty="0" smtClean="0">
                          <a:solidFill>
                            <a:srgbClr val="000000"/>
                          </a:solidFill>
                          <a:latin typeface="+mn-ea"/>
                          <a:ea typeface="+mn-ea"/>
                          <a:cs typeface="Times New Roman"/>
                        </a:rPr>
                        <a:t>報償表</a:t>
                      </a:r>
                      <a:endParaRPr lang="en-US" altLang="zh-TW" sz="2400" b="1" kern="100" spc="25" dirty="0" smtClean="0">
                        <a:solidFill>
                          <a:srgbClr val="000000"/>
                        </a:solidFill>
                        <a:latin typeface="+mn-ea"/>
                        <a:ea typeface="+mn-ea"/>
                        <a:cs typeface="Times New Roman"/>
                      </a:endParaRPr>
                    </a:p>
                    <a:p>
                      <a:pPr marL="180340" marR="0" indent="0" algn="ctr" defTabSz="914400" rtl="0" eaLnBrk="1" fontAlgn="auto" latinLnBrk="0" hangingPunct="1">
                        <a:lnSpc>
                          <a:spcPct val="150000"/>
                        </a:lnSpc>
                        <a:spcBef>
                          <a:spcPts val="0"/>
                        </a:spcBef>
                        <a:spcAft>
                          <a:spcPts val="0"/>
                        </a:spcAft>
                        <a:buClrTx/>
                        <a:buSzTx/>
                        <a:buFontTx/>
                        <a:buNone/>
                        <a:tabLst>
                          <a:tab pos="270510" algn="l"/>
                          <a:tab pos="5943600" algn="l"/>
                          <a:tab pos="270510" algn="l"/>
                          <a:tab pos="5943600" algn="l"/>
                        </a:tabLst>
                        <a:defRPr/>
                      </a:pPr>
                      <a:r>
                        <a:rPr lang="en-US" altLang="zh-TW" sz="2400" b="1" kern="100" spc="25" dirty="0" smtClean="0">
                          <a:solidFill>
                            <a:srgbClr val="000000"/>
                          </a:solidFill>
                          <a:latin typeface="+mn-ea"/>
                          <a:ea typeface="+mn-ea"/>
                          <a:cs typeface="Times New Roman"/>
                        </a:rPr>
                        <a:t>(</a:t>
                      </a:r>
                      <a:r>
                        <a:rPr lang="zh-TW" altLang="zh-TW" sz="2400" b="1" kern="100" spc="25" dirty="0" smtClean="0">
                          <a:solidFill>
                            <a:schemeClr val="accent2">
                              <a:lumMod val="50000"/>
                            </a:schemeClr>
                          </a:solidFill>
                          <a:latin typeface="+mn-ea"/>
                          <a:ea typeface="+mn-ea"/>
                          <a:cs typeface="Arial"/>
                        </a:rPr>
                        <a:t>楚</a:t>
                      </a:r>
                      <a:r>
                        <a:rPr lang="en-US" altLang="zh-TW" sz="2400" b="1" kern="100" spc="25" dirty="0" smtClean="0">
                          <a:solidFill>
                            <a:srgbClr val="000000"/>
                          </a:solidFill>
                          <a:latin typeface="+mn-ea"/>
                          <a:ea typeface="+mn-ea"/>
                          <a:cs typeface="Times New Roman"/>
                        </a:rPr>
                        <a:t>,</a:t>
                      </a:r>
                      <a:r>
                        <a:rPr lang="zh-TW" altLang="en-US" sz="2400" b="1" kern="100" spc="25" baseline="0" dirty="0" smtClean="0">
                          <a:solidFill>
                            <a:srgbClr val="C00000"/>
                          </a:solidFill>
                          <a:latin typeface="+mn-ea"/>
                          <a:ea typeface="+mn-ea"/>
                          <a:cs typeface="Times New Roman"/>
                        </a:rPr>
                        <a:t> </a:t>
                      </a:r>
                      <a:r>
                        <a:rPr lang="zh-TW" altLang="zh-TW" sz="2400" b="1" kern="100" spc="25" dirty="0" smtClean="0">
                          <a:solidFill>
                            <a:srgbClr val="C00000"/>
                          </a:solidFill>
                          <a:latin typeface="+mn-ea"/>
                          <a:ea typeface="+mn-ea"/>
                          <a:cs typeface="Arial"/>
                        </a:rPr>
                        <a:t>齊</a:t>
                      </a:r>
                      <a:r>
                        <a:rPr lang="en-US" altLang="zh-TW" sz="2400" b="1" kern="100" spc="25" dirty="0" smtClean="0">
                          <a:solidFill>
                            <a:srgbClr val="000000"/>
                          </a:solidFill>
                          <a:latin typeface="+mn-ea"/>
                          <a:ea typeface="+mn-ea"/>
                          <a:cs typeface="Times New Roman"/>
                        </a:rPr>
                        <a:t>)</a:t>
                      </a:r>
                      <a:endParaRPr lang="en-US"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marL="180340" algn="r">
                        <a:lnSpc>
                          <a:spcPts val="1800"/>
                        </a:lnSpc>
                        <a:spcAft>
                          <a:spcPts val="0"/>
                        </a:spcAft>
                        <a:tabLst>
                          <a:tab pos="270510" algn="l"/>
                          <a:tab pos="5943600" algn="l"/>
                          <a:tab pos="270510" algn="l"/>
                          <a:tab pos="5943600" algn="l"/>
                        </a:tabLst>
                      </a:pPr>
                      <a:r>
                        <a:rPr lang="zh-TW" sz="2400" b="1" kern="100" spc="25" dirty="0" smtClean="0">
                          <a:solidFill>
                            <a:srgbClr val="C00000"/>
                          </a:solidFill>
                          <a:latin typeface="+mn-ea"/>
                          <a:ea typeface="+mn-ea"/>
                          <a:cs typeface="Arial"/>
                        </a:rPr>
                        <a:t>齊國</a:t>
                      </a:r>
                      <a:r>
                        <a:rPr lang="zh-TW" sz="2400" b="1" kern="100" spc="25" dirty="0" smtClean="0">
                          <a:solidFill>
                            <a:srgbClr val="C00000"/>
                          </a:solidFill>
                          <a:latin typeface="+mn-ea"/>
                          <a:ea typeface="+mn-ea"/>
                          <a:cs typeface="Times New Roman"/>
                        </a:rPr>
                        <a:t> </a:t>
                      </a:r>
                      <a:r>
                        <a:rPr lang="zh-TW" altLang="en-US" sz="2400" b="1" kern="100" spc="25" dirty="0" smtClean="0">
                          <a:solidFill>
                            <a:srgbClr val="C00000"/>
                          </a:solidFill>
                          <a:latin typeface="+mn-ea"/>
                          <a:ea typeface="+mn-ea"/>
                          <a:cs typeface="Times New Roman"/>
                        </a:rPr>
                        <a:t>  </a:t>
                      </a:r>
                      <a:r>
                        <a:rPr lang="zh-TW" sz="2400" b="1" kern="100" spc="25" dirty="0" smtClean="0">
                          <a:solidFill>
                            <a:srgbClr val="000000"/>
                          </a:solidFill>
                          <a:latin typeface="+mn-ea"/>
                          <a:ea typeface="+mn-ea"/>
                          <a:cs typeface="Arial"/>
                        </a:rPr>
                        <a:t>的</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a:txBody>
                    <a:bodyPr/>
                    <a:lstStyle/>
                    <a:p>
                      <a:pPr marL="180340" marR="0" indent="0" algn="l" defTabSz="914400" rtl="0" eaLnBrk="1" fontAlgn="auto" latinLnBrk="0" hangingPunct="1">
                        <a:lnSpc>
                          <a:spcPts val="1800"/>
                        </a:lnSpc>
                        <a:spcBef>
                          <a:spcPts val="0"/>
                        </a:spcBef>
                        <a:spcAft>
                          <a:spcPts val="0"/>
                        </a:spcAft>
                        <a:buClrTx/>
                        <a:buSzTx/>
                        <a:buFontTx/>
                        <a:buNone/>
                        <a:tabLst>
                          <a:tab pos="270510" algn="l"/>
                          <a:tab pos="5943600" algn="l"/>
                          <a:tab pos="270510" algn="l"/>
                          <a:tab pos="5943600" algn="l"/>
                        </a:tabLst>
                        <a:defRPr/>
                      </a:pPr>
                      <a:r>
                        <a:rPr lang="zh-TW" altLang="zh-TW" sz="2400" b="1" kern="100" spc="25" dirty="0" smtClean="0">
                          <a:solidFill>
                            <a:srgbClr val="000000"/>
                          </a:solidFill>
                          <a:latin typeface="+mn-ea"/>
                          <a:ea typeface="+mn-ea"/>
                          <a:cs typeface="Arial"/>
                        </a:rPr>
                        <a:t>策</a:t>
                      </a:r>
                      <a:r>
                        <a:rPr lang="zh-TW" altLang="zh-TW" sz="2400" b="1" kern="100" spc="25" dirty="0" smtClean="0">
                          <a:solidFill>
                            <a:srgbClr val="000000"/>
                          </a:solidFill>
                          <a:latin typeface="+mn-ea"/>
                          <a:ea typeface="+mn-ea"/>
                          <a:cs typeface="Times New Roman"/>
                        </a:rPr>
                        <a:t> </a:t>
                      </a:r>
                      <a:r>
                        <a:rPr lang="zh-TW" altLang="zh-TW" sz="2400" b="1" kern="100" spc="25" dirty="0" smtClean="0">
                          <a:solidFill>
                            <a:srgbClr val="000000"/>
                          </a:solidFill>
                          <a:latin typeface="+mn-ea"/>
                          <a:ea typeface="+mn-ea"/>
                          <a:cs typeface="Arial"/>
                        </a:rPr>
                        <a:t>略</a:t>
                      </a:r>
                      <a:endParaRPr lang="en-US" sz="2400" b="1" kern="100" spc="25" dirty="0">
                        <a:solidFill>
                          <a:srgbClr val="000000"/>
                        </a:solidFill>
                        <a:latin typeface="+mn-ea"/>
                        <a:ea typeface="+mn-ea"/>
                        <a:cs typeface="Times New Roman"/>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endParaRPr lang="en-US" sz="2400" kern="100" spc="25" dirty="0">
                        <a:solidFill>
                          <a:srgbClr val="000000"/>
                        </a:solidFill>
                        <a:latin typeface="Arial"/>
                        <a:ea typeface="華康中楷體"/>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770">
                <a:tc>
                  <a:txBody>
                    <a:bodyPr/>
                    <a:lstStyle/>
                    <a:p>
                      <a:pPr marL="180340" algn="ctr">
                        <a:lnSpc>
                          <a:spcPts val="1800"/>
                        </a:lnSpc>
                        <a:spcAft>
                          <a:spcPts val="0"/>
                        </a:spcAft>
                        <a:tabLst>
                          <a:tab pos="270510" algn="l"/>
                          <a:tab pos="5943600" algn="l"/>
                          <a:tab pos="270510" algn="l"/>
                          <a:tab pos="5943600" algn="l"/>
                        </a:tabLst>
                      </a:pP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180340" algn="ctr">
                        <a:lnSpc>
                          <a:spcPts val="1800"/>
                        </a:lnSpc>
                        <a:spcAft>
                          <a:spcPts val="0"/>
                        </a:spcAft>
                        <a:tabLst>
                          <a:tab pos="270510" algn="l"/>
                          <a:tab pos="5943600" algn="l"/>
                          <a:tab pos="270510" algn="l"/>
                          <a:tab pos="5943600" algn="l"/>
                        </a:tabLst>
                      </a:pPr>
                      <a:endParaRPr lang="en-US"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出兵</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2">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不出兵</a:t>
                      </a:r>
                      <a:endParaRPr lang="zh-TW"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zh-TW" altLang="en-US"/>
                    </a:p>
                  </a:txBody>
                  <a:tcPr/>
                </a:tc>
              </a:tr>
              <a:tr h="683622">
                <a:tc>
                  <a:txBody>
                    <a:bodyPr/>
                    <a:lstStyle/>
                    <a:p>
                      <a:pPr marL="180340" marR="0" indent="0" algn="ctr" defTabSz="914400" rtl="0" eaLnBrk="1" fontAlgn="auto" latinLnBrk="0" hangingPunct="1">
                        <a:lnSpc>
                          <a:spcPts val="1800"/>
                        </a:lnSpc>
                        <a:spcBef>
                          <a:spcPts val="0"/>
                        </a:spcBef>
                        <a:spcAft>
                          <a:spcPts val="0"/>
                        </a:spcAft>
                        <a:buClrTx/>
                        <a:buSzTx/>
                        <a:buFontTx/>
                        <a:buNone/>
                        <a:tabLst>
                          <a:tab pos="270510" algn="l"/>
                          <a:tab pos="5943600" algn="l"/>
                          <a:tab pos="270510" algn="l"/>
                          <a:tab pos="5943600" algn="l"/>
                        </a:tabLst>
                        <a:defRPr/>
                      </a:pPr>
                      <a:r>
                        <a:rPr lang="zh-TW" altLang="zh-TW" sz="2400" b="1" kern="100" spc="25" dirty="0" smtClean="0">
                          <a:solidFill>
                            <a:schemeClr val="accent2">
                              <a:lumMod val="50000"/>
                            </a:schemeClr>
                          </a:solidFill>
                          <a:latin typeface="+mn-ea"/>
                          <a:ea typeface="+mn-ea"/>
                          <a:cs typeface="Arial"/>
                        </a:rPr>
                        <a:t>楚國</a:t>
                      </a:r>
                      <a:endParaRPr lang="zh-TW" sz="2400" b="1" kern="100" spc="25" dirty="0">
                        <a:solidFill>
                          <a:schemeClr val="accent2">
                            <a:lumMod val="50000"/>
                          </a:schemeClr>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出兵</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1</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1</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gridSpan="2">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3</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0</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zh-TW" altLang="en-US"/>
                    </a:p>
                  </a:txBody>
                  <a:tcPr/>
                </a:tc>
              </a:tr>
              <a:tr h="683622">
                <a:tc>
                  <a:txBody>
                    <a:bodyPr/>
                    <a:lstStyle/>
                    <a:p>
                      <a:pPr marL="180340" algn="ctr">
                        <a:lnSpc>
                          <a:spcPts val="1800"/>
                        </a:lnSpc>
                        <a:spcAft>
                          <a:spcPts val="0"/>
                        </a:spcAft>
                        <a:tabLst>
                          <a:tab pos="270510" algn="l"/>
                          <a:tab pos="5943600" algn="l"/>
                          <a:tab pos="270510" algn="l"/>
                          <a:tab pos="5943600" algn="l"/>
                        </a:tabLst>
                      </a:pPr>
                      <a:r>
                        <a:rPr lang="zh-TW" altLang="zh-TW" sz="2400" b="1" kern="100" spc="25" dirty="0" smtClean="0">
                          <a:solidFill>
                            <a:srgbClr val="000000"/>
                          </a:solidFill>
                          <a:latin typeface="+mn-ea"/>
                          <a:ea typeface="+mn-ea"/>
                          <a:cs typeface="Arial"/>
                        </a:rPr>
                        <a:t>的</a:t>
                      </a:r>
                      <a:r>
                        <a:rPr lang="zh-TW" sz="2400" b="1" kern="100" spc="25" dirty="0" smtClean="0">
                          <a:solidFill>
                            <a:srgbClr val="000000"/>
                          </a:solidFill>
                          <a:latin typeface="+mn-ea"/>
                          <a:ea typeface="+mn-ea"/>
                          <a:cs typeface="Arial"/>
                        </a:rPr>
                        <a:t>策略</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r>
                        <a:rPr lang="zh-TW" sz="2400" b="1" kern="100" spc="25">
                          <a:solidFill>
                            <a:srgbClr val="000000"/>
                          </a:solidFill>
                          <a:latin typeface="+mn-ea"/>
                          <a:ea typeface="+mn-ea"/>
                          <a:cs typeface="Arial"/>
                        </a:rPr>
                        <a:t>不出兵</a:t>
                      </a:r>
                      <a:endParaRPr lang="zh-TW" sz="2400" b="1" kern="100" spc="25">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0</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3</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gridSpan="2">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2</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2</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r>
            </a:tbl>
          </a:graphicData>
        </a:graphic>
      </p:graphicFrame>
      <p:sp>
        <p:nvSpPr>
          <p:cNvPr id="6" name="投影片編號版面配置區 5"/>
          <p:cNvSpPr>
            <a:spLocks noGrp="1"/>
          </p:cNvSpPr>
          <p:nvPr>
            <p:ph type="sldNum" sz="quarter" idx="12"/>
          </p:nvPr>
        </p:nvSpPr>
        <p:spPr/>
        <p:txBody>
          <a:bodyPr/>
          <a:lstStyle/>
          <a:p>
            <a:fld id="{0354DE56-175F-44F2-BA51-F3EAA2663B8A}" type="slidenum">
              <a:rPr lang="en-US" altLang="zh-TW" smtClean="0"/>
              <a:pPr/>
              <a:t>21</a:t>
            </a:fld>
            <a:endParaRPr lang="en-US" altLang="zh-TW"/>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268760"/>
            <a:ext cx="9144000" cy="1440160"/>
          </a:xfrm>
        </p:spPr>
        <p:txBody>
          <a:bodyPr/>
          <a:lstStyle/>
          <a:p>
            <a:r>
              <a:rPr lang="en-US" altLang="zh-TW" b="1" dirty="0" smtClean="0">
                <a:solidFill>
                  <a:srgbClr val="FF0000"/>
                </a:solidFill>
              </a:rPr>
              <a:t>03.</a:t>
            </a:r>
            <a:r>
              <a:rPr lang="zh-TW" altLang="en-US" b="1" dirty="0" smtClean="0">
                <a:solidFill>
                  <a:srgbClr val="FF0000"/>
                </a:solidFill>
              </a:rPr>
              <a:t>  文明的起源 </a:t>
            </a:r>
            <a:endParaRPr lang="zh-TW" altLang="en-US" b="1" dirty="0">
              <a:solidFill>
                <a:srgbClr val="FF0000"/>
              </a:solidFill>
              <a:latin typeface="標楷體" pitchFamily="65" charset="-120"/>
              <a:ea typeface="標楷體" pitchFamily="65" charset="-120"/>
            </a:endParaRPr>
          </a:p>
        </p:txBody>
      </p:sp>
      <p:sp>
        <p:nvSpPr>
          <p:cNvPr id="7" name="內容版面配置區 2"/>
          <p:cNvSpPr>
            <a:spLocks noGrp="1"/>
          </p:cNvSpPr>
          <p:nvPr>
            <p:ph idx="1"/>
          </p:nvPr>
        </p:nvSpPr>
        <p:spPr>
          <a:xfrm>
            <a:off x="2617470" y="2754630"/>
            <a:ext cx="5806440" cy="2454620"/>
          </a:xfrm>
        </p:spPr>
        <p:txBody>
          <a:bodyPr/>
          <a:lstStyle/>
          <a:p>
            <a:pPr marL="0" lvl="1" indent="0">
              <a:buNone/>
            </a:pPr>
            <a:r>
              <a:rPr lang="zh-TW" altLang="zh-TW" sz="3200" dirty="0" smtClean="0">
                <a:solidFill>
                  <a:schemeClr val="tx1"/>
                </a:solidFill>
                <a:latin typeface="標楷體" pitchFamily="65" charset="-120"/>
                <a:ea typeface="標楷體" pitchFamily="65" charset="-120"/>
              </a:rPr>
              <a:t>道之以政，齊之以刑，民免而無恥；道之以德，齊之以禮，有恥且格。</a:t>
            </a:r>
            <a:r>
              <a:rPr lang="zh-TW" altLang="en-US" sz="3200" dirty="0" smtClean="0">
                <a:solidFill>
                  <a:schemeClr val="tx1"/>
                </a:solidFill>
                <a:latin typeface="標楷體" pitchFamily="65" charset="-120"/>
                <a:ea typeface="標楷體" pitchFamily="65" charset="-120"/>
              </a:rPr>
              <a:t>（論語）</a:t>
            </a:r>
            <a:endParaRPr lang="zh-TW" altLang="en-US" sz="3200" dirty="0">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22</a:t>
            </a:fld>
            <a:endParaRPr lang="en-US" altLang="zh-TW"/>
          </a:p>
        </p:txBody>
      </p:sp>
    </p:spTree>
  </p:cSld>
  <p:clrMapOvr>
    <a:masterClrMapping/>
  </p:clrMapOvr>
  <p:transition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37160"/>
            <a:ext cx="8229600" cy="1053686"/>
          </a:xfrm>
        </p:spPr>
        <p:txBody>
          <a:bodyPr/>
          <a:lstStyle/>
          <a:p>
            <a:pPr lvl="1" algn="l"/>
            <a:r>
              <a:rPr lang="en-US" altLang="zh-TW" sz="4000" b="1" dirty="0" smtClean="0">
                <a:solidFill>
                  <a:srgbClr val="660066"/>
                </a:solidFill>
              </a:rPr>
              <a:t>03-1</a:t>
            </a:r>
            <a:r>
              <a:rPr lang="zh-TW" altLang="en-US" sz="4000" b="1" dirty="0" smtClean="0">
                <a:solidFill>
                  <a:srgbClr val="660066"/>
                </a:solidFill>
              </a:rPr>
              <a:t>  儒家的理想社會</a:t>
            </a:r>
            <a:endParaRPr lang="zh-TW" altLang="en-US" sz="4000" b="1" dirty="0">
              <a:solidFill>
                <a:srgbClr val="660066"/>
              </a:solidFill>
            </a:endParaRPr>
          </a:p>
        </p:txBody>
      </p:sp>
      <p:sp>
        <p:nvSpPr>
          <p:cNvPr id="3" name="Content Placeholder 2"/>
          <p:cNvSpPr>
            <a:spLocks noGrp="1"/>
          </p:cNvSpPr>
          <p:nvPr>
            <p:ph idx="1"/>
          </p:nvPr>
        </p:nvSpPr>
        <p:spPr>
          <a:xfrm>
            <a:off x="701749" y="1371600"/>
            <a:ext cx="7756451" cy="5116053"/>
          </a:xfrm>
        </p:spPr>
        <p:txBody>
          <a:bodyPr/>
          <a:lstStyle/>
          <a:p>
            <a:pPr marL="265113" lvl="1" indent="0">
              <a:buNone/>
            </a:pPr>
            <a:r>
              <a:rPr lang="zh-TW" altLang="zh-TW" dirty="0" smtClean="0">
                <a:solidFill>
                  <a:schemeClr val="tx1"/>
                </a:solidFill>
                <a:latin typeface="標楷體" pitchFamily="65" charset="-120"/>
                <a:ea typeface="標楷體" pitchFamily="65" charset="-120"/>
              </a:rPr>
              <a:t>大道之行也，天下為公。選賢與能，講信修睦</a:t>
            </a:r>
            <a:r>
              <a:rPr lang="zh-TW" altLang="en-US" dirty="0" smtClean="0">
                <a:solidFill>
                  <a:schemeClr val="tx1"/>
                </a:solidFill>
                <a:latin typeface="標楷體" pitchFamily="65" charset="-120"/>
                <a:ea typeface="標楷體" pitchFamily="65" charset="-120"/>
              </a:rPr>
              <a:t>。</a:t>
            </a:r>
            <a:r>
              <a:rPr lang="zh-TW" altLang="zh-TW" dirty="0" smtClean="0">
                <a:solidFill>
                  <a:schemeClr val="tx1"/>
                </a:solidFill>
                <a:latin typeface="標楷體" pitchFamily="65" charset="-120"/>
                <a:ea typeface="標楷體" pitchFamily="65" charset="-120"/>
              </a:rPr>
              <a:t>故人不獨親其親，不獨子其子，使老有所終，壯有所用，幼有所長，矜寡孤獨廢疾者，皆有所養。男有分， 女有歸。貨惡其棄於地也，不必藏於己；力惡其不出於身也，不必為己。是故，謀閉而不興，盜竊亂賊而不作，故外戶而不閉</a:t>
            </a:r>
            <a:r>
              <a:rPr lang="zh-TW" altLang="en-US" dirty="0" smtClean="0">
                <a:solidFill>
                  <a:schemeClr val="tx1"/>
                </a:solidFill>
                <a:latin typeface="標楷體" pitchFamily="65" charset="-120"/>
                <a:ea typeface="標楷體" pitchFamily="65" charset="-120"/>
              </a:rPr>
              <a:t>。</a:t>
            </a:r>
            <a:r>
              <a:rPr lang="zh-TW" altLang="zh-TW" dirty="0" smtClean="0">
                <a:solidFill>
                  <a:schemeClr val="tx1"/>
                </a:solidFill>
                <a:latin typeface="標楷體" pitchFamily="65" charset="-120"/>
                <a:ea typeface="標楷體" pitchFamily="65" charset="-120"/>
              </a:rPr>
              <a:t>是謂大同。</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禮運大同篇</a:t>
            </a:r>
            <a:r>
              <a:rPr lang="en-US" altLang="zh-TW" dirty="0" smtClean="0">
                <a:solidFill>
                  <a:schemeClr val="tx1"/>
                </a:solidFill>
                <a:latin typeface="標楷體" pitchFamily="65" charset="-120"/>
                <a:ea typeface="標楷體" pitchFamily="65" charset="-120"/>
              </a:rPr>
              <a:t>》</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23</a:t>
            </a:fld>
            <a:endParaRPr lang="en-US" altLang="zh-TW"/>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20995" y="148590"/>
            <a:ext cx="8093797" cy="976154"/>
          </a:xfrm>
        </p:spPr>
        <p:txBody>
          <a:bodyPr/>
          <a:lstStyle/>
          <a:p>
            <a:pPr algn="l"/>
            <a:r>
              <a:rPr lang="en-US" altLang="zh-TW" sz="4000" b="1" dirty="0" smtClean="0">
                <a:solidFill>
                  <a:srgbClr val="660066"/>
                </a:solidFill>
              </a:rPr>
              <a:t>03-2</a:t>
            </a:r>
            <a:r>
              <a:rPr lang="zh-TW" altLang="en-US" sz="4000" b="1" dirty="0" smtClean="0">
                <a:solidFill>
                  <a:srgbClr val="660066"/>
                </a:solidFill>
              </a:rPr>
              <a:t>   佛家的理想世界</a:t>
            </a:r>
            <a:endParaRPr lang="zh-TW" altLang="en-US" sz="4000" dirty="0">
              <a:solidFill>
                <a:srgbClr val="660066"/>
              </a:solidFill>
            </a:endParaRPr>
          </a:p>
        </p:txBody>
      </p:sp>
      <p:sp>
        <p:nvSpPr>
          <p:cNvPr id="3" name="內容版面配置區 2"/>
          <p:cNvSpPr>
            <a:spLocks noGrp="1"/>
          </p:cNvSpPr>
          <p:nvPr>
            <p:ph idx="1"/>
          </p:nvPr>
        </p:nvSpPr>
        <p:spPr>
          <a:xfrm>
            <a:off x="822960" y="1405890"/>
            <a:ext cx="7810676" cy="5196928"/>
          </a:xfrm>
        </p:spPr>
        <p:txBody>
          <a:bodyPr/>
          <a:lstStyle/>
          <a:p>
            <a:pPr indent="19050">
              <a:buNone/>
            </a:pPr>
            <a:r>
              <a:rPr lang="zh-TW" altLang="en-US" sz="2800" b="1" dirty="0" smtClean="0">
                <a:latin typeface="標楷體" pitchFamily="65" charset="-120"/>
                <a:ea typeface="標楷體" pitchFamily="65" charset="-120"/>
              </a:rPr>
              <a:t>彼土何故名為極樂？其國眾生，無有眾苦，但受諸樂，故名極樂。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極樂國土，有七寶池，八功德水，充滿其中，池底純以金沙布地。四邊階道，金、銀、琉璃、玻璃合成。上有樓閣，亦以金、銀、琉璃、玻璃、硨磲、赤珠、瑪瑙而嚴飾之。池中蓮花大如車輪，青色青光、黃色黃光、赤色赤光、白色白光，微妙香潔。</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彼佛國土，常作天樂。黃金為地。晝夜六時，雨天曼陀羅華。其土眾生，常以清旦，各以衣祴盛眾妙華，供養他方十萬億佛，即以食時，還到本國，飯食經行。</a:t>
            </a:r>
            <a:endParaRPr lang="en-US" altLang="zh-TW" sz="2800" dirty="0" smtClean="0">
              <a:latin typeface="標楷體" pitchFamily="65" charset="-120"/>
              <a:ea typeface="標楷體" pitchFamily="65" charset="-120"/>
            </a:endParaRPr>
          </a:p>
          <a:p>
            <a:pPr indent="19050">
              <a:buNone/>
            </a:pPr>
            <a:endParaRPr lang="zh-TW" altLang="en-US" sz="2800" dirty="0">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24</a:t>
            </a:fld>
            <a:endParaRPr lang="en-US" altLang="zh-TW"/>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44" y="194310"/>
            <a:ext cx="8835655" cy="996536"/>
          </a:xfrm>
        </p:spPr>
        <p:txBody>
          <a:bodyPr/>
          <a:lstStyle/>
          <a:p>
            <a:pPr algn="l"/>
            <a:r>
              <a:rPr lang="en-US" altLang="zh-TW" sz="4000" b="1" dirty="0" smtClean="0">
                <a:solidFill>
                  <a:srgbClr val="660066"/>
                </a:solidFill>
              </a:rPr>
              <a:t>03-3</a:t>
            </a:r>
            <a:r>
              <a:rPr lang="zh-TW" altLang="en-US" sz="4000" b="1" dirty="0" smtClean="0">
                <a:solidFill>
                  <a:srgbClr val="660066"/>
                </a:solidFill>
              </a:rPr>
              <a:t>   老子的解方 </a:t>
            </a:r>
            <a:endParaRPr lang="zh-TW" altLang="en-US" sz="4000" b="1" dirty="0">
              <a:solidFill>
                <a:srgbClr val="660066"/>
              </a:solidFill>
            </a:endParaRPr>
          </a:p>
        </p:txBody>
      </p:sp>
      <p:sp>
        <p:nvSpPr>
          <p:cNvPr id="3" name="Content Placeholder 2"/>
          <p:cNvSpPr>
            <a:spLocks noGrp="1"/>
          </p:cNvSpPr>
          <p:nvPr>
            <p:ph idx="1"/>
          </p:nvPr>
        </p:nvSpPr>
        <p:spPr>
          <a:xfrm>
            <a:off x="801479" y="1343470"/>
            <a:ext cx="7742634" cy="4857591"/>
          </a:xfrm>
        </p:spPr>
        <p:txBody>
          <a:bodyPr/>
          <a:lstStyle/>
          <a:p>
            <a:pPr marL="914400" lvl="1" indent="-514350">
              <a:lnSpc>
                <a:spcPct val="150000"/>
              </a:lnSpc>
              <a:buFont typeface="+mj-lt"/>
              <a:buAutoNum type="arabicPeriod"/>
            </a:pPr>
            <a:r>
              <a:rPr lang="zh-TW" altLang="zh-TW" dirty="0" smtClean="0">
                <a:solidFill>
                  <a:schemeClr val="tx1"/>
                </a:solidFill>
                <a:ea typeface="標楷體" pitchFamily="65" charset="-120"/>
              </a:rPr>
              <a:t>甘</a:t>
            </a:r>
            <a:r>
              <a:rPr lang="zh-TW" altLang="zh-TW" dirty="0" smtClean="0">
                <a:solidFill>
                  <a:schemeClr val="tx1"/>
                </a:solidFill>
                <a:ea typeface="標楷體" pitchFamily="65" charset="-120"/>
              </a:rPr>
              <a:t>其食、美其服、安其居、樂其俗。</a:t>
            </a:r>
          </a:p>
          <a:p>
            <a:pPr marL="914400" lvl="1" indent="-514350">
              <a:lnSpc>
                <a:spcPct val="150000"/>
              </a:lnSpc>
              <a:buFont typeface="+mj-lt"/>
              <a:buAutoNum type="arabicPeriod"/>
            </a:pPr>
            <a:r>
              <a:rPr lang="zh-TW" altLang="zh-TW" dirty="0" smtClean="0">
                <a:solidFill>
                  <a:schemeClr val="tx1"/>
                </a:solidFill>
                <a:ea typeface="標楷體" pitchFamily="65" charset="-120"/>
              </a:rPr>
              <a:t>禍莫大於不知足；咎莫大於欲得。</a:t>
            </a:r>
            <a:endParaRPr lang="zh-TW" altLang="en-US" dirty="0" smtClean="0">
              <a:solidFill>
                <a:schemeClr val="tx1"/>
              </a:solidFill>
              <a:ea typeface="標楷體" pitchFamily="65" charset="-120"/>
            </a:endParaRPr>
          </a:p>
          <a:p>
            <a:pPr marL="914400" lvl="1" indent="-514350">
              <a:lnSpc>
                <a:spcPct val="150000"/>
              </a:lnSpc>
              <a:buFont typeface="+mj-lt"/>
              <a:buAutoNum type="arabicPeriod"/>
            </a:pPr>
            <a:r>
              <a:rPr lang="zh-TW" altLang="zh-TW" dirty="0" smtClean="0">
                <a:solidFill>
                  <a:schemeClr val="tx1"/>
                </a:solidFill>
                <a:ea typeface="標楷體" pitchFamily="65" charset="-120"/>
              </a:rPr>
              <a:t>自知者明；</a:t>
            </a:r>
            <a:r>
              <a:rPr lang="en-US" altLang="zh-TW" dirty="0" smtClean="0">
                <a:solidFill>
                  <a:schemeClr val="tx1"/>
                </a:solidFill>
                <a:ea typeface="標楷體" pitchFamily="65" charset="-120"/>
              </a:rPr>
              <a:t>...</a:t>
            </a:r>
            <a:r>
              <a:rPr lang="zh-TW" altLang="zh-TW" dirty="0" smtClean="0">
                <a:solidFill>
                  <a:schemeClr val="tx1"/>
                </a:solidFill>
                <a:ea typeface="標楷體" pitchFamily="65" charset="-120"/>
              </a:rPr>
              <a:t>自勝者強；</a:t>
            </a:r>
            <a:r>
              <a:rPr lang="en-US" altLang="zh-TW" dirty="0" smtClean="0">
                <a:solidFill>
                  <a:schemeClr val="tx1"/>
                </a:solidFill>
                <a:ea typeface="標楷體" pitchFamily="65" charset="-120"/>
              </a:rPr>
              <a:t>...</a:t>
            </a:r>
            <a:r>
              <a:rPr lang="zh-TW" altLang="zh-TW" dirty="0" smtClean="0">
                <a:solidFill>
                  <a:schemeClr val="tx1"/>
                </a:solidFill>
                <a:ea typeface="標楷體" pitchFamily="65" charset="-120"/>
              </a:rPr>
              <a:t>知足者富。</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25</a:t>
            </a:fld>
            <a:endParaRPr lang="en-US" altLang="zh-TW"/>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48590"/>
            <a:ext cx="8229600" cy="994410"/>
          </a:xfrm>
        </p:spPr>
        <p:txBody>
          <a:bodyPr/>
          <a:lstStyle/>
          <a:p>
            <a:pPr algn="l"/>
            <a:r>
              <a:rPr lang="en-US" altLang="zh-TW" sz="4000" b="1" dirty="0" smtClean="0">
                <a:solidFill>
                  <a:srgbClr val="660066"/>
                </a:solidFill>
              </a:rPr>
              <a:t>03-4</a:t>
            </a:r>
            <a:r>
              <a:rPr lang="zh-TW" altLang="en-US" sz="4000" b="1" dirty="0" smtClean="0">
                <a:solidFill>
                  <a:srgbClr val="660066"/>
                </a:solidFill>
              </a:rPr>
              <a:t>   孔子的解方 </a:t>
            </a:r>
            <a:endParaRPr lang="zh-TW" altLang="en-US" sz="4000" dirty="0"/>
          </a:p>
        </p:txBody>
      </p:sp>
      <p:sp>
        <p:nvSpPr>
          <p:cNvPr id="3" name="Content Placeholder 2"/>
          <p:cNvSpPr>
            <a:spLocks noGrp="1"/>
          </p:cNvSpPr>
          <p:nvPr>
            <p:ph idx="1"/>
          </p:nvPr>
        </p:nvSpPr>
        <p:spPr>
          <a:xfrm>
            <a:off x="611560" y="1196752"/>
            <a:ext cx="8136904" cy="5112568"/>
          </a:xfrm>
        </p:spPr>
        <p:txBody>
          <a:bodyPr/>
          <a:lstStyle/>
          <a:p>
            <a:pPr>
              <a:lnSpc>
                <a:spcPct val="150000"/>
              </a:lnSpc>
              <a:buFont typeface="Wingdings" pitchFamily="2" charset="2"/>
              <a:buChar char="n"/>
            </a:pPr>
            <a:r>
              <a:rPr lang="en-US" altLang="zh-TW" sz="2800" b="1" dirty="0" smtClean="0"/>
              <a:t> </a:t>
            </a:r>
            <a:r>
              <a:rPr lang="zh-TW" altLang="en-US" sz="2800" b="1" dirty="0" smtClean="0"/>
              <a:t>孔子要求個人以</a:t>
            </a:r>
            <a:r>
              <a:rPr lang="zh-TW" altLang="zh-TW" sz="2800" b="1" dirty="0" smtClean="0"/>
              <a:t>恕道</a:t>
            </a:r>
            <a:r>
              <a:rPr lang="zh-TW" altLang="en-US" sz="2800" b="1" dirty="0" smtClean="0"/>
              <a:t>作為行為策略：</a:t>
            </a:r>
            <a:endParaRPr lang="en-US" altLang="zh-TW" sz="2800" b="1" dirty="0" smtClean="0"/>
          </a:p>
          <a:p>
            <a:pPr marL="914400" lvl="1" indent="-514350">
              <a:buFont typeface="+mj-lt"/>
              <a:buAutoNum type="arabicPeriod"/>
            </a:pPr>
            <a:r>
              <a:rPr lang="zh-TW" altLang="zh-TW" dirty="0" smtClean="0">
                <a:solidFill>
                  <a:schemeClr val="tx1"/>
                </a:solidFill>
                <a:ea typeface="標楷體" pitchFamily="65" charset="-120"/>
              </a:rPr>
              <a:t>己所不欲，勿施於人</a:t>
            </a:r>
            <a:r>
              <a:rPr lang="zh-TW" altLang="en-US" dirty="0" smtClean="0">
                <a:solidFill>
                  <a:schemeClr val="tx1"/>
                </a:solidFill>
                <a:ea typeface="標楷體" pitchFamily="65" charset="-120"/>
              </a:rPr>
              <a:t>。（主體）</a:t>
            </a:r>
            <a:endParaRPr lang="en-US" altLang="zh-TW" dirty="0" smtClean="0">
              <a:solidFill>
                <a:schemeClr val="tx1"/>
              </a:solidFill>
              <a:ea typeface="標楷體" pitchFamily="65" charset="-120"/>
            </a:endParaRPr>
          </a:p>
          <a:p>
            <a:pPr marL="914400" lvl="1" indent="-514350">
              <a:buFont typeface="+mj-lt"/>
              <a:buAutoNum type="arabicPeriod"/>
            </a:pPr>
            <a:r>
              <a:rPr lang="zh-TW" altLang="en-US" dirty="0" smtClean="0">
                <a:solidFill>
                  <a:schemeClr val="tx1"/>
                </a:solidFill>
                <a:ea typeface="標楷體" pitchFamily="65" charset="-120"/>
              </a:rPr>
              <a:t>己欲立而立人，己欲達而達人</a:t>
            </a:r>
            <a:r>
              <a:rPr lang="zh-TW" altLang="en-US" dirty="0" smtClean="0">
                <a:solidFill>
                  <a:schemeClr val="tx1"/>
                </a:solidFill>
                <a:ea typeface="標楷體" pitchFamily="65" charset="-120"/>
              </a:rPr>
              <a:t>。（次要）</a:t>
            </a:r>
            <a:endParaRPr lang="en-US" altLang="zh-TW" dirty="0" smtClean="0">
              <a:solidFill>
                <a:schemeClr val="tx1"/>
              </a:solidFill>
              <a:ea typeface="標楷體" pitchFamily="65" charset="-120"/>
            </a:endParaRPr>
          </a:p>
          <a:p>
            <a:pPr>
              <a:lnSpc>
                <a:spcPct val="150000"/>
              </a:lnSpc>
              <a:buFont typeface="Wingdings" pitchFamily="2" charset="2"/>
              <a:buChar char="n"/>
            </a:pPr>
            <a:r>
              <a:rPr lang="zh-TW" altLang="en-US" sz="2800" b="1" dirty="0" smtClean="0"/>
              <a:t>政治上確立德治與禮制：</a:t>
            </a:r>
            <a:endParaRPr lang="en-US" altLang="zh-TW" sz="2800" b="1" dirty="0" smtClean="0"/>
          </a:p>
          <a:p>
            <a:pPr marL="914400" lvl="1" indent="-457200">
              <a:buFont typeface="+mj-lt"/>
              <a:buAutoNum type="arabicPeriod"/>
            </a:pPr>
            <a:r>
              <a:rPr lang="zh-TW" altLang="zh-TW" dirty="0" smtClean="0">
                <a:solidFill>
                  <a:schemeClr val="tx1"/>
                </a:solidFill>
                <a:ea typeface="標楷體" pitchFamily="65" charset="-120"/>
              </a:rPr>
              <a:t>子為政，焉用殺？子欲善，而民善矣。君子之德風，小人之德草，草上之風必偃。</a:t>
            </a:r>
          </a:p>
          <a:p>
            <a:pPr marL="914400" lvl="1" indent="-457200">
              <a:buFont typeface="+mj-lt"/>
              <a:buAutoNum type="arabicPeriod"/>
            </a:pPr>
            <a:r>
              <a:rPr lang="zh-TW" altLang="zh-TW" dirty="0" smtClean="0">
                <a:solidFill>
                  <a:schemeClr val="tx1"/>
                </a:solidFill>
                <a:ea typeface="標楷體" pitchFamily="65" charset="-120"/>
              </a:rPr>
              <a:t>道之以政，齊之以刑，民免而無恥；道之以德，齊之以禮，有恥且格。</a:t>
            </a:r>
            <a:endParaRPr lang="zh-TW" altLang="en-US" dirty="0">
              <a:solidFill>
                <a:schemeClr val="tx1"/>
              </a:solidFill>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26</a:t>
            </a:fld>
            <a:endParaRPr lang="en-US" altLang="zh-TW"/>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646" y="148590"/>
            <a:ext cx="8229600" cy="994410"/>
          </a:xfrm>
        </p:spPr>
        <p:txBody>
          <a:bodyPr/>
          <a:lstStyle/>
          <a:p>
            <a:pPr algn="l"/>
            <a:r>
              <a:rPr lang="en-US" altLang="zh-TW" sz="4000" b="1" dirty="0" smtClean="0">
                <a:solidFill>
                  <a:srgbClr val="660066"/>
                </a:solidFill>
              </a:rPr>
              <a:t>03-5</a:t>
            </a:r>
            <a:r>
              <a:rPr lang="zh-TW" altLang="en-US" sz="4000" b="1" dirty="0" smtClean="0">
                <a:solidFill>
                  <a:srgbClr val="660066"/>
                </a:solidFill>
              </a:rPr>
              <a:t>   恕道策略的均衡解</a:t>
            </a:r>
            <a:endParaRPr lang="zh-TW" altLang="en-US" sz="4000" dirty="0"/>
          </a:p>
        </p:txBody>
      </p:sp>
      <p:sp>
        <p:nvSpPr>
          <p:cNvPr id="3" name="Content Placeholder 2"/>
          <p:cNvSpPr>
            <a:spLocks noGrp="1"/>
          </p:cNvSpPr>
          <p:nvPr>
            <p:ph idx="1"/>
          </p:nvPr>
        </p:nvSpPr>
        <p:spPr>
          <a:xfrm>
            <a:off x="648586" y="1084521"/>
            <a:ext cx="7878724" cy="3327992"/>
          </a:xfrm>
        </p:spPr>
        <p:txBody>
          <a:bodyPr/>
          <a:lstStyle/>
          <a:p>
            <a:pPr marL="514350" indent="-514350">
              <a:buFont typeface="+mj-lt"/>
              <a:buAutoNum type="arabicPeriod"/>
            </a:pPr>
            <a:r>
              <a:rPr lang="zh-TW" altLang="zh-TW" sz="2800" dirty="0" smtClean="0"/>
              <a:t>楚國計算：若</a:t>
            </a:r>
            <a:r>
              <a:rPr lang="zh-TW" altLang="zh-TW" sz="2800" b="1" dirty="0" smtClean="0">
                <a:solidFill>
                  <a:srgbClr val="990000"/>
                </a:solidFill>
              </a:rPr>
              <a:t>接受</a:t>
            </a:r>
            <a:r>
              <a:rPr lang="zh-TW" altLang="zh-TW" sz="2800" dirty="0" smtClean="0"/>
              <a:t>齊國出兵，最高利得為 </a:t>
            </a:r>
            <a:r>
              <a:rPr lang="en-US" altLang="zh-TW" sz="2800" dirty="0" smtClean="0"/>
              <a:t>1</a:t>
            </a:r>
            <a:r>
              <a:rPr lang="zh-TW" altLang="zh-TW" sz="2800" dirty="0" smtClean="0"/>
              <a:t>；若接受齊國不出兵，最</a:t>
            </a:r>
            <a:r>
              <a:rPr lang="zh-TW" altLang="en-US" sz="2800" dirty="0" smtClean="0"/>
              <a:t>低</a:t>
            </a:r>
            <a:r>
              <a:rPr lang="zh-TW" altLang="zh-TW" sz="2800" dirty="0" smtClean="0"/>
              <a:t>利得是 </a:t>
            </a:r>
            <a:r>
              <a:rPr lang="en-US" altLang="zh-TW" sz="2800" dirty="0" smtClean="0"/>
              <a:t>2</a:t>
            </a:r>
            <a:r>
              <a:rPr lang="zh-TW" altLang="zh-TW" sz="2800" dirty="0" smtClean="0"/>
              <a:t>。故楚國不希望齊國出兵。</a:t>
            </a:r>
            <a:r>
              <a:rPr lang="zh-TW" altLang="en-US" sz="2800" dirty="0" smtClean="0"/>
              <a:t>在以</a:t>
            </a:r>
            <a:r>
              <a:rPr lang="zh-TW" altLang="zh-TW" sz="2800" dirty="0" smtClean="0"/>
              <a:t>恕道</a:t>
            </a:r>
            <a:r>
              <a:rPr lang="zh-TW" altLang="en-US" sz="2800" dirty="0" smtClean="0"/>
              <a:t>為</a:t>
            </a:r>
            <a:r>
              <a:rPr lang="zh-TW" altLang="zh-TW" sz="2800" dirty="0" smtClean="0"/>
              <a:t>決策原則</a:t>
            </a:r>
            <a:r>
              <a:rPr lang="zh-TW" altLang="en-US" sz="2800" dirty="0" smtClean="0"/>
              <a:t>下</a:t>
            </a:r>
            <a:r>
              <a:rPr lang="zh-TW" altLang="zh-TW" sz="2800" dirty="0" smtClean="0"/>
              <a:t>，楚國不會</a:t>
            </a:r>
            <a:r>
              <a:rPr lang="zh-TW" altLang="en-US" sz="2800" dirty="0" smtClean="0"/>
              <a:t>要</a:t>
            </a:r>
            <a:r>
              <a:rPr lang="zh-TW" altLang="zh-TW" sz="2800" dirty="0" smtClean="0"/>
              <a:t>齊國</a:t>
            </a:r>
            <a:r>
              <a:rPr lang="zh-TW" altLang="en-US" sz="2800" dirty="0" smtClean="0"/>
              <a:t>接受楚國</a:t>
            </a:r>
            <a:r>
              <a:rPr lang="zh-TW" altLang="zh-TW" sz="2800" dirty="0" smtClean="0"/>
              <a:t>出兵。</a:t>
            </a:r>
            <a:r>
              <a:rPr lang="zh-TW" altLang="en-US" sz="2800" dirty="0" smtClean="0"/>
              <a:t>故決策是不出兵。</a:t>
            </a:r>
            <a:endParaRPr lang="en-US" altLang="zh-TW" sz="2800" dirty="0" smtClean="0"/>
          </a:p>
          <a:p>
            <a:pPr marL="514350" indent="-514350">
              <a:buFont typeface="+mj-lt"/>
              <a:buAutoNum type="arabicPeriod"/>
            </a:pPr>
            <a:r>
              <a:rPr lang="zh-TW" altLang="en-US" sz="2800" dirty="0" smtClean="0"/>
              <a:t>當</a:t>
            </a:r>
            <a:r>
              <a:rPr lang="zh-TW" altLang="zh-TW" sz="2800" dirty="0" smtClean="0"/>
              <a:t>賽局對稱</a:t>
            </a:r>
            <a:r>
              <a:rPr lang="zh-TW" altLang="en-US" sz="2800" dirty="0" smtClean="0"/>
              <a:t>和策略相同時，</a:t>
            </a:r>
            <a:r>
              <a:rPr lang="zh-TW" altLang="zh-TW" sz="2800" dirty="0" smtClean="0"/>
              <a:t>齊國</a:t>
            </a:r>
            <a:r>
              <a:rPr lang="zh-TW" altLang="en-US" sz="2800" dirty="0" smtClean="0"/>
              <a:t>亦</a:t>
            </a:r>
            <a:r>
              <a:rPr lang="zh-TW" altLang="zh-TW" sz="2800" dirty="0" smtClean="0"/>
              <a:t>不出兵</a:t>
            </a:r>
            <a:r>
              <a:rPr lang="zh-TW" altLang="en-US" sz="2800" dirty="0" smtClean="0"/>
              <a:t>。</a:t>
            </a:r>
            <a:endParaRPr lang="en-US" altLang="zh-TW" sz="2800" dirty="0" smtClean="0"/>
          </a:p>
          <a:p>
            <a:pPr marL="514350" indent="-514350">
              <a:buFont typeface="+mj-lt"/>
              <a:buAutoNum type="arabicPeriod"/>
            </a:pPr>
            <a:r>
              <a:rPr lang="zh-TW" altLang="zh-TW" sz="2800" dirty="0" smtClean="0"/>
              <a:t>有道社會於焉出現。這是恕道優於信的地方。</a:t>
            </a:r>
            <a:endParaRPr lang="zh-TW" altLang="en-US" sz="2800" dirty="0"/>
          </a:p>
        </p:txBody>
      </p:sp>
      <p:graphicFrame>
        <p:nvGraphicFramePr>
          <p:cNvPr id="5" name="Table 4"/>
          <p:cNvGraphicFramePr>
            <a:graphicFrameLocks noGrp="1"/>
          </p:cNvGraphicFramePr>
          <p:nvPr/>
        </p:nvGraphicFramePr>
        <p:xfrm>
          <a:off x="1477927" y="4529468"/>
          <a:ext cx="5443870" cy="1903229"/>
        </p:xfrm>
        <a:graphic>
          <a:graphicData uri="http://schemas.openxmlformats.org/drawingml/2006/table">
            <a:tbl>
              <a:tblPr/>
              <a:tblGrid>
                <a:gridCol w="1555393"/>
                <a:gridCol w="1435489"/>
                <a:gridCol w="1287827"/>
                <a:gridCol w="1005046"/>
                <a:gridCol w="160115"/>
              </a:tblGrid>
              <a:tr h="539309">
                <a:tc>
                  <a:txBody>
                    <a:bodyPr/>
                    <a:lstStyle/>
                    <a:p>
                      <a:pPr marL="180340" marR="0" indent="0" algn="ctr" defTabSz="914400" rtl="0" eaLnBrk="1" fontAlgn="auto" latinLnBrk="0" hangingPunct="1">
                        <a:lnSpc>
                          <a:spcPts val="1800"/>
                        </a:lnSpc>
                        <a:spcBef>
                          <a:spcPts val="0"/>
                        </a:spcBef>
                        <a:spcAft>
                          <a:spcPts val="0"/>
                        </a:spcAft>
                        <a:buClrTx/>
                        <a:buSzTx/>
                        <a:buFontTx/>
                        <a:buNone/>
                        <a:tabLst>
                          <a:tab pos="270510" algn="l"/>
                          <a:tab pos="5943600" algn="l"/>
                          <a:tab pos="270510" algn="l"/>
                          <a:tab pos="5943600" algn="l"/>
                        </a:tabLst>
                        <a:defRPr/>
                      </a:pPr>
                      <a:r>
                        <a:rPr lang="en-US" altLang="zh-TW" sz="2400" b="1" kern="100" spc="25" dirty="0" smtClean="0">
                          <a:solidFill>
                            <a:srgbClr val="000000"/>
                          </a:solidFill>
                          <a:latin typeface="+mn-ea"/>
                          <a:ea typeface="+mn-ea"/>
                          <a:cs typeface="Times New Roman"/>
                        </a:rPr>
                        <a:t>(</a:t>
                      </a:r>
                      <a:r>
                        <a:rPr lang="zh-TW" altLang="zh-TW" sz="2400" b="1" kern="100" spc="25" dirty="0" smtClean="0">
                          <a:solidFill>
                            <a:schemeClr val="accent2">
                              <a:lumMod val="50000"/>
                            </a:schemeClr>
                          </a:solidFill>
                          <a:latin typeface="+mn-ea"/>
                          <a:ea typeface="+mn-ea"/>
                          <a:cs typeface="Arial"/>
                        </a:rPr>
                        <a:t>楚</a:t>
                      </a:r>
                      <a:r>
                        <a:rPr lang="en-US" altLang="zh-TW" sz="2400" b="1" kern="100" spc="25" dirty="0" smtClean="0">
                          <a:solidFill>
                            <a:srgbClr val="000000"/>
                          </a:solidFill>
                          <a:latin typeface="+mn-ea"/>
                          <a:ea typeface="+mn-ea"/>
                          <a:cs typeface="Times New Roman"/>
                        </a:rPr>
                        <a:t>,</a:t>
                      </a:r>
                      <a:r>
                        <a:rPr lang="zh-TW" altLang="en-US" sz="2400" b="1" kern="100" spc="25" baseline="0" dirty="0" smtClean="0">
                          <a:solidFill>
                            <a:srgbClr val="C00000"/>
                          </a:solidFill>
                          <a:latin typeface="+mn-ea"/>
                          <a:ea typeface="+mn-ea"/>
                          <a:cs typeface="Times New Roman"/>
                        </a:rPr>
                        <a:t> </a:t>
                      </a:r>
                      <a:r>
                        <a:rPr lang="zh-TW" altLang="zh-TW" sz="2400" b="1" kern="100" spc="25" dirty="0" smtClean="0">
                          <a:solidFill>
                            <a:srgbClr val="C00000"/>
                          </a:solidFill>
                          <a:latin typeface="+mn-ea"/>
                          <a:ea typeface="+mn-ea"/>
                          <a:cs typeface="Arial"/>
                        </a:rPr>
                        <a:t>齊</a:t>
                      </a:r>
                      <a:r>
                        <a:rPr lang="en-US" altLang="zh-TW" sz="2400" b="1" kern="100" spc="25" dirty="0" smtClean="0">
                          <a:solidFill>
                            <a:srgbClr val="000000"/>
                          </a:solidFill>
                          <a:latin typeface="+mn-ea"/>
                          <a:ea typeface="+mn-ea"/>
                          <a:cs typeface="Times New Roman"/>
                        </a:rPr>
                        <a:t>)</a:t>
                      </a:r>
                      <a:endParaRPr lang="en-US"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marL="180340" algn="r">
                        <a:lnSpc>
                          <a:spcPts val="1800"/>
                        </a:lnSpc>
                        <a:spcAft>
                          <a:spcPts val="0"/>
                        </a:spcAft>
                        <a:tabLst>
                          <a:tab pos="270510" algn="l"/>
                          <a:tab pos="5943600" algn="l"/>
                          <a:tab pos="270510" algn="l"/>
                          <a:tab pos="5943600" algn="l"/>
                        </a:tabLst>
                      </a:pPr>
                      <a:r>
                        <a:rPr lang="zh-TW" sz="2400" b="1" kern="100" spc="25" dirty="0" smtClean="0">
                          <a:solidFill>
                            <a:srgbClr val="C00000"/>
                          </a:solidFill>
                          <a:latin typeface="+mn-ea"/>
                          <a:ea typeface="+mn-ea"/>
                          <a:cs typeface="Arial"/>
                        </a:rPr>
                        <a:t>齊國</a:t>
                      </a:r>
                      <a:r>
                        <a:rPr lang="zh-TW" sz="2400" b="1" kern="100" spc="25" dirty="0" smtClean="0">
                          <a:solidFill>
                            <a:srgbClr val="C00000"/>
                          </a:solidFill>
                          <a:latin typeface="+mn-ea"/>
                          <a:ea typeface="+mn-ea"/>
                          <a:cs typeface="Times New Roman"/>
                        </a:rPr>
                        <a:t> </a:t>
                      </a:r>
                      <a:r>
                        <a:rPr lang="zh-TW" altLang="en-US" sz="2400" b="1" kern="100" spc="25" dirty="0" smtClean="0">
                          <a:solidFill>
                            <a:srgbClr val="C00000"/>
                          </a:solidFill>
                          <a:latin typeface="+mn-ea"/>
                          <a:ea typeface="+mn-ea"/>
                          <a:cs typeface="Times New Roman"/>
                        </a:rPr>
                        <a:t>  </a:t>
                      </a:r>
                      <a:r>
                        <a:rPr lang="zh-TW" sz="2400" b="1" kern="100" spc="25" dirty="0" smtClean="0">
                          <a:solidFill>
                            <a:srgbClr val="000000"/>
                          </a:solidFill>
                          <a:latin typeface="+mn-ea"/>
                          <a:ea typeface="+mn-ea"/>
                          <a:cs typeface="Arial"/>
                        </a:rPr>
                        <a:t>的</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a:txBody>
                    <a:bodyPr/>
                    <a:lstStyle/>
                    <a:p>
                      <a:pPr marL="180340" marR="0" indent="0" algn="l" defTabSz="914400" rtl="0" eaLnBrk="1" fontAlgn="auto" latinLnBrk="0" hangingPunct="1">
                        <a:lnSpc>
                          <a:spcPts val="1800"/>
                        </a:lnSpc>
                        <a:spcBef>
                          <a:spcPts val="0"/>
                        </a:spcBef>
                        <a:spcAft>
                          <a:spcPts val="0"/>
                        </a:spcAft>
                        <a:buClrTx/>
                        <a:buSzTx/>
                        <a:buFontTx/>
                        <a:buNone/>
                        <a:tabLst>
                          <a:tab pos="270510" algn="l"/>
                          <a:tab pos="5943600" algn="l"/>
                          <a:tab pos="270510" algn="l"/>
                          <a:tab pos="5943600" algn="l"/>
                        </a:tabLst>
                        <a:defRPr/>
                      </a:pPr>
                      <a:r>
                        <a:rPr lang="zh-TW" altLang="zh-TW" sz="2400" b="1" kern="100" spc="25" dirty="0" smtClean="0">
                          <a:solidFill>
                            <a:srgbClr val="000000"/>
                          </a:solidFill>
                          <a:latin typeface="+mn-ea"/>
                          <a:ea typeface="+mn-ea"/>
                          <a:cs typeface="Arial"/>
                        </a:rPr>
                        <a:t>策</a:t>
                      </a:r>
                      <a:r>
                        <a:rPr lang="zh-TW" altLang="zh-TW" sz="2400" b="1" kern="100" spc="25" dirty="0" smtClean="0">
                          <a:solidFill>
                            <a:srgbClr val="000000"/>
                          </a:solidFill>
                          <a:latin typeface="+mn-ea"/>
                          <a:ea typeface="+mn-ea"/>
                          <a:cs typeface="Times New Roman"/>
                        </a:rPr>
                        <a:t> </a:t>
                      </a:r>
                      <a:r>
                        <a:rPr lang="zh-TW" altLang="zh-TW" sz="2400" b="1" kern="100" spc="25" dirty="0" smtClean="0">
                          <a:solidFill>
                            <a:srgbClr val="000000"/>
                          </a:solidFill>
                          <a:latin typeface="+mn-ea"/>
                          <a:ea typeface="+mn-ea"/>
                          <a:cs typeface="Arial"/>
                        </a:rPr>
                        <a:t>略</a:t>
                      </a:r>
                      <a:endParaRPr lang="en-US" sz="2400" b="1" kern="100" spc="25" dirty="0">
                        <a:solidFill>
                          <a:srgbClr val="000000"/>
                        </a:solidFill>
                        <a:latin typeface="+mn-ea"/>
                        <a:ea typeface="+mn-ea"/>
                        <a:cs typeface="Times New Roman"/>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endParaRPr lang="en-US" sz="2400" kern="100" spc="25" dirty="0">
                        <a:solidFill>
                          <a:srgbClr val="000000"/>
                        </a:solidFill>
                        <a:latin typeface="Arial"/>
                        <a:ea typeface="華康中楷體"/>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8189">
                <a:tc>
                  <a:txBody>
                    <a:bodyPr/>
                    <a:lstStyle/>
                    <a:p>
                      <a:pPr marL="180340" algn="ctr">
                        <a:lnSpc>
                          <a:spcPts val="1800"/>
                        </a:lnSpc>
                        <a:spcAft>
                          <a:spcPts val="0"/>
                        </a:spcAft>
                        <a:tabLst>
                          <a:tab pos="270510" algn="l"/>
                          <a:tab pos="5943600" algn="l"/>
                          <a:tab pos="270510" algn="l"/>
                          <a:tab pos="5943600" algn="l"/>
                        </a:tabLst>
                      </a:pP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180340" algn="ctr">
                        <a:lnSpc>
                          <a:spcPts val="1800"/>
                        </a:lnSpc>
                        <a:spcAft>
                          <a:spcPts val="0"/>
                        </a:spcAft>
                        <a:tabLst>
                          <a:tab pos="270510" algn="l"/>
                          <a:tab pos="5943600" algn="l"/>
                          <a:tab pos="270510" algn="l"/>
                          <a:tab pos="5943600" algn="l"/>
                        </a:tabLst>
                      </a:pPr>
                      <a:endParaRPr lang="en-US"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出兵</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2">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不出兵</a:t>
                      </a:r>
                      <a:endParaRPr lang="zh-TW"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zh-TW" altLang="en-US"/>
                    </a:p>
                  </a:txBody>
                  <a:tcPr/>
                </a:tc>
              </a:tr>
              <a:tr h="457899">
                <a:tc>
                  <a:txBody>
                    <a:bodyPr/>
                    <a:lstStyle/>
                    <a:p>
                      <a:pPr marL="180340" marR="0" indent="0" algn="ctr" defTabSz="914400" rtl="0" eaLnBrk="1" fontAlgn="auto" latinLnBrk="0" hangingPunct="1">
                        <a:lnSpc>
                          <a:spcPts val="1800"/>
                        </a:lnSpc>
                        <a:spcBef>
                          <a:spcPts val="0"/>
                        </a:spcBef>
                        <a:spcAft>
                          <a:spcPts val="0"/>
                        </a:spcAft>
                        <a:buClrTx/>
                        <a:buSzTx/>
                        <a:buFontTx/>
                        <a:buNone/>
                        <a:tabLst>
                          <a:tab pos="270510" algn="l"/>
                          <a:tab pos="5943600" algn="l"/>
                          <a:tab pos="270510" algn="l"/>
                          <a:tab pos="5943600" algn="l"/>
                        </a:tabLst>
                        <a:defRPr/>
                      </a:pPr>
                      <a:r>
                        <a:rPr lang="zh-TW" altLang="zh-TW" sz="2400" b="1" kern="100" spc="25" dirty="0" smtClean="0">
                          <a:solidFill>
                            <a:schemeClr val="accent2">
                              <a:lumMod val="50000"/>
                            </a:schemeClr>
                          </a:solidFill>
                          <a:latin typeface="+mn-ea"/>
                          <a:ea typeface="+mn-ea"/>
                          <a:cs typeface="Arial"/>
                        </a:rPr>
                        <a:t>楚國</a:t>
                      </a:r>
                      <a:endParaRPr lang="zh-TW" sz="2400" b="1" kern="100" spc="25" dirty="0">
                        <a:solidFill>
                          <a:schemeClr val="accent2">
                            <a:lumMod val="50000"/>
                          </a:schemeClr>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出兵</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1</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1</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gridSpan="2">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3</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0</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zh-TW" altLang="en-US"/>
                    </a:p>
                  </a:txBody>
                  <a:tcPr/>
                </a:tc>
              </a:tr>
              <a:tr h="467832">
                <a:tc>
                  <a:txBody>
                    <a:bodyPr/>
                    <a:lstStyle/>
                    <a:p>
                      <a:pPr marL="180340" algn="ctr">
                        <a:lnSpc>
                          <a:spcPts val="1800"/>
                        </a:lnSpc>
                        <a:spcAft>
                          <a:spcPts val="0"/>
                        </a:spcAft>
                        <a:tabLst>
                          <a:tab pos="270510" algn="l"/>
                          <a:tab pos="5943600" algn="l"/>
                          <a:tab pos="270510" algn="l"/>
                          <a:tab pos="5943600" algn="l"/>
                        </a:tabLst>
                      </a:pPr>
                      <a:r>
                        <a:rPr lang="zh-TW" altLang="zh-TW" sz="2400" b="1" kern="100" spc="25" dirty="0" smtClean="0">
                          <a:solidFill>
                            <a:srgbClr val="000000"/>
                          </a:solidFill>
                          <a:latin typeface="+mn-ea"/>
                          <a:ea typeface="+mn-ea"/>
                          <a:cs typeface="Arial"/>
                        </a:rPr>
                        <a:t>的</a:t>
                      </a:r>
                      <a:r>
                        <a:rPr lang="zh-TW" sz="2400" b="1" kern="100" spc="25" dirty="0" smtClean="0">
                          <a:solidFill>
                            <a:srgbClr val="000000"/>
                          </a:solidFill>
                          <a:latin typeface="+mn-ea"/>
                          <a:ea typeface="+mn-ea"/>
                          <a:cs typeface="Arial"/>
                        </a:rPr>
                        <a:t>策略</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不出兵</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0</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3</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gridSpan="2">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2</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2</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r>
            </a:tbl>
          </a:graphicData>
        </a:graphic>
      </p:graphicFrame>
      <p:sp>
        <p:nvSpPr>
          <p:cNvPr id="6" name="投影片編號版面配置區 5"/>
          <p:cNvSpPr>
            <a:spLocks noGrp="1"/>
          </p:cNvSpPr>
          <p:nvPr>
            <p:ph type="sldNum" sz="quarter" idx="12"/>
          </p:nvPr>
        </p:nvSpPr>
        <p:spPr/>
        <p:txBody>
          <a:bodyPr/>
          <a:lstStyle/>
          <a:p>
            <a:fld id="{0354DE56-175F-44F2-BA51-F3EAA2663B8A}" type="slidenum">
              <a:rPr lang="en-US" altLang="zh-TW" smtClean="0"/>
              <a:pPr/>
              <a:t>27</a:t>
            </a:fld>
            <a:endParaRPr lang="en-US" altLang="zh-TW"/>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190" y="148590"/>
            <a:ext cx="8766810" cy="853359"/>
          </a:xfrm>
        </p:spPr>
        <p:txBody>
          <a:bodyPr/>
          <a:lstStyle/>
          <a:p>
            <a:pPr algn="l"/>
            <a:r>
              <a:rPr lang="en-US" altLang="zh-TW" sz="4000" b="1" dirty="0" smtClean="0">
                <a:solidFill>
                  <a:srgbClr val="660066"/>
                </a:solidFill>
              </a:rPr>
              <a:t>03-6</a:t>
            </a:r>
            <a:r>
              <a:rPr lang="zh-TW" altLang="en-US" sz="4000" b="1" dirty="0" smtClean="0">
                <a:solidFill>
                  <a:srgbClr val="660066"/>
                </a:solidFill>
              </a:rPr>
              <a:t>  墨子的解方</a:t>
            </a:r>
            <a:endParaRPr lang="zh-TW" altLang="en-US" sz="4000" dirty="0"/>
          </a:p>
        </p:txBody>
      </p:sp>
      <p:sp>
        <p:nvSpPr>
          <p:cNvPr id="3" name="Content Placeholder 2"/>
          <p:cNvSpPr>
            <a:spLocks noGrp="1"/>
          </p:cNvSpPr>
          <p:nvPr>
            <p:ph idx="1"/>
          </p:nvPr>
        </p:nvSpPr>
        <p:spPr>
          <a:xfrm>
            <a:off x="736304" y="1247465"/>
            <a:ext cx="8030506" cy="5301925"/>
          </a:xfrm>
        </p:spPr>
        <p:txBody>
          <a:bodyPr/>
          <a:lstStyle/>
          <a:p>
            <a:pPr marL="0" indent="0">
              <a:buFont typeface="Wingdings" pitchFamily="2" charset="2"/>
              <a:buChar char="n"/>
            </a:pPr>
            <a:r>
              <a:rPr lang="zh-TW" altLang="en-US" sz="2800" b="1" dirty="0" smtClean="0">
                <a:solidFill>
                  <a:srgbClr val="660066"/>
                </a:solidFill>
              </a:rPr>
              <a:t> 墨子的解方也是改變個人的行為策略，分兩規則：</a:t>
            </a:r>
            <a:endParaRPr lang="en-US" altLang="zh-TW" sz="2800" b="1" dirty="0" smtClean="0">
              <a:solidFill>
                <a:srgbClr val="660066"/>
              </a:solidFill>
            </a:endParaRPr>
          </a:p>
          <a:p>
            <a:pPr marL="514350" indent="-514350">
              <a:buNone/>
            </a:pPr>
            <a:r>
              <a:rPr lang="zh-TW" altLang="en-US" sz="2800" b="1" dirty="0" smtClean="0">
                <a:solidFill>
                  <a:srgbClr val="660066"/>
                </a:solidFill>
              </a:rPr>
              <a:t>（一）</a:t>
            </a:r>
            <a:r>
              <a:rPr lang="zh-TW" altLang="en-US" sz="2800" b="1" dirty="0" smtClean="0">
                <a:solidFill>
                  <a:srgbClr val="660066"/>
                </a:solidFill>
              </a:rPr>
              <a:t>投桃報李</a:t>
            </a:r>
            <a:r>
              <a:rPr lang="zh-TW" altLang="en-US" sz="2800" b="1" dirty="0" smtClean="0">
                <a:solidFill>
                  <a:srgbClr val="660066"/>
                </a:solidFill>
                <a:sym typeface="Wingdings" pitchFamily="2" charset="2"/>
              </a:rPr>
              <a:t>： （</a:t>
            </a:r>
            <a:r>
              <a:rPr lang="zh-TW" altLang="en-US" sz="2800" b="1" dirty="0" smtClean="0">
                <a:solidFill>
                  <a:srgbClr val="660066"/>
                </a:solidFill>
                <a:sym typeface="Wingdings" pitchFamily="2" charset="2"/>
              </a:rPr>
              <a:t>利己利人</a:t>
            </a:r>
            <a:r>
              <a:rPr lang="zh-TW" altLang="en-US" sz="2800" b="1" dirty="0" smtClean="0">
                <a:solidFill>
                  <a:srgbClr val="660066"/>
                </a:solidFill>
                <a:sym typeface="Wingdings" pitchFamily="2" charset="2"/>
              </a:rPr>
              <a:t>）</a:t>
            </a:r>
            <a:endParaRPr lang="en-US" altLang="zh-TW" sz="2800" b="1" dirty="0" smtClean="0">
              <a:solidFill>
                <a:srgbClr val="660066"/>
              </a:solidFill>
            </a:endParaRPr>
          </a:p>
          <a:p>
            <a:pPr marL="536575" indent="0">
              <a:buNone/>
            </a:pPr>
            <a:r>
              <a:rPr lang="zh-TW" altLang="zh-TW" sz="2800" dirty="0" smtClean="0">
                <a:latin typeface="標楷體" pitchFamily="65" charset="-120"/>
                <a:ea typeface="標楷體" pitchFamily="65" charset="-120"/>
              </a:rPr>
              <a:t>姑嘗本原之孝子之為親度者，吾不識孝子之為親度者，亦欲人愛利其親與？意欲人之惡賊其親與？以說觀之，既欲人之愛利其親也，然即吾惡從事即得此？</a:t>
            </a:r>
            <a:endParaRPr lang="en-US" altLang="zh-TW" sz="2800" b="1" dirty="0" smtClean="0">
              <a:solidFill>
                <a:srgbClr val="660066"/>
              </a:solidFill>
            </a:endParaRPr>
          </a:p>
          <a:p>
            <a:pPr marL="514350" indent="-514350">
              <a:buNone/>
            </a:pPr>
            <a:r>
              <a:rPr lang="zh-TW" altLang="en-US" sz="2800" b="1" dirty="0" smtClean="0">
                <a:solidFill>
                  <a:srgbClr val="660066"/>
                </a:solidFill>
              </a:rPr>
              <a:t>（二）我先從事：</a:t>
            </a:r>
            <a:endParaRPr lang="en-US" altLang="zh-TW" sz="2800" b="1" dirty="0" smtClean="0">
              <a:solidFill>
                <a:srgbClr val="660066"/>
              </a:solidFill>
            </a:endParaRPr>
          </a:p>
          <a:p>
            <a:pPr marL="628650" indent="0">
              <a:buNone/>
            </a:pPr>
            <a:r>
              <a:rPr lang="zh-TW" altLang="zh-TW" sz="2800" dirty="0" smtClean="0">
                <a:latin typeface="標楷體" pitchFamily="65" charset="-120"/>
                <a:ea typeface="標楷體" pitchFamily="65" charset="-120"/>
              </a:rPr>
              <a:t>若我先從事乎愛利人之親，然後人報我以愛利吾親乎？意我先從事乎惡人之親，然後人報我以愛利吾親乎？即必吾先從事乎愛利人之親，然後人報我以愛利吾親也。</a:t>
            </a:r>
            <a:endParaRPr lang="zh-TW" altLang="en-US" sz="2800" dirty="0">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28</a:t>
            </a:fld>
            <a:endParaRPr lang="en-US" altLang="zh-TW"/>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302" y="0"/>
            <a:ext cx="8325293" cy="1143000"/>
          </a:xfrm>
        </p:spPr>
        <p:txBody>
          <a:bodyPr/>
          <a:lstStyle/>
          <a:p>
            <a:pPr algn="l"/>
            <a:r>
              <a:rPr lang="en-US" altLang="zh-TW" sz="4000" b="1" dirty="0" smtClean="0">
                <a:solidFill>
                  <a:srgbClr val="660066"/>
                </a:solidFill>
              </a:rPr>
              <a:t>03-7</a:t>
            </a:r>
            <a:r>
              <a:rPr lang="zh-TW" altLang="en-US" sz="4000" b="1" dirty="0" smtClean="0">
                <a:solidFill>
                  <a:srgbClr val="660066"/>
                </a:solidFill>
              </a:rPr>
              <a:t>  墨子解方的均衡</a:t>
            </a:r>
            <a:endParaRPr lang="zh-TW" altLang="en-US" sz="4000" dirty="0"/>
          </a:p>
        </p:txBody>
      </p:sp>
      <p:sp>
        <p:nvSpPr>
          <p:cNvPr id="3" name="Content Placeholder 2"/>
          <p:cNvSpPr>
            <a:spLocks noGrp="1"/>
          </p:cNvSpPr>
          <p:nvPr>
            <p:ph idx="1"/>
          </p:nvPr>
        </p:nvSpPr>
        <p:spPr>
          <a:xfrm>
            <a:off x="584791" y="1095153"/>
            <a:ext cx="8314660" cy="3200399"/>
          </a:xfrm>
        </p:spPr>
        <p:txBody>
          <a:bodyPr/>
          <a:lstStyle/>
          <a:p>
            <a:r>
              <a:rPr lang="zh-TW" altLang="zh-TW" sz="2800" dirty="0" smtClean="0"/>
              <a:t>楚國</a:t>
            </a:r>
            <a:r>
              <a:rPr lang="zh-TW" altLang="en-US" sz="2800" dirty="0" smtClean="0"/>
              <a:t>考慮：</a:t>
            </a:r>
            <a:r>
              <a:rPr lang="zh-TW" altLang="zh-TW" sz="2800" dirty="0" smtClean="0"/>
              <a:t>如果齊國的投桃是出兵，楚國</a:t>
            </a:r>
            <a:r>
              <a:rPr lang="zh-TW" altLang="en-US" sz="2800" dirty="0" smtClean="0"/>
              <a:t>亦出兵，</a:t>
            </a:r>
            <a:r>
              <a:rPr lang="zh-TW" altLang="zh-TW" sz="2800" dirty="0" smtClean="0"/>
              <a:t>報之以李；相反</a:t>
            </a:r>
            <a:r>
              <a:rPr lang="zh-TW" altLang="en-US" sz="2800" dirty="0" smtClean="0"/>
              <a:t>地</a:t>
            </a:r>
            <a:r>
              <a:rPr lang="zh-TW" altLang="zh-TW" sz="2800" dirty="0" smtClean="0"/>
              <a:t>，如果齊國不出兵，楚國</a:t>
            </a:r>
            <a:r>
              <a:rPr lang="zh-TW" altLang="en-US" sz="2800" dirty="0" smtClean="0"/>
              <a:t>亦</a:t>
            </a:r>
            <a:r>
              <a:rPr lang="zh-TW" altLang="zh-TW" sz="2800" dirty="0" smtClean="0"/>
              <a:t>不出兵。</a:t>
            </a:r>
            <a:r>
              <a:rPr lang="zh-TW" altLang="en-US" sz="2800" dirty="0" smtClean="0"/>
              <a:t>當</a:t>
            </a:r>
            <a:r>
              <a:rPr lang="zh-TW" altLang="zh-TW" sz="2800" dirty="0" smtClean="0"/>
              <a:t>賽局對稱</a:t>
            </a:r>
            <a:r>
              <a:rPr lang="zh-TW" altLang="en-US" sz="2800" dirty="0" smtClean="0"/>
              <a:t>和策略相同時，</a:t>
            </a:r>
            <a:r>
              <a:rPr lang="zh-TW" altLang="zh-TW" sz="2800" dirty="0" smtClean="0"/>
              <a:t>齊國</a:t>
            </a:r>
            <a:r>
              <a:rPr lang="zh-TW" altLang="en-US" sz="2800" dirty="0" smtClean="0"/>
              <a:t>的考慮亦然</a:t>
            </a:r>
            <a:r>
              <a:rPr lang="zh-TW" altLang="zh-TW" sz="2800" dirty="0" smtClean="0"/>
              <a:t>。雙方可能同時出兵或同時不出兵。</a:t>
            </a:r>
            <a:endParaRPr lang="en-US" altLang="zh-TW" sz="2800" dirty="0" smtClean="0"/>
          </a:p>
          <a:p>
            <a:r>
              <a:rPr lang="zh-TW" altLang="zh-TW" sz="2800" b="1" dirty="0" smtClean="0"/>
              <a:t>我先從事</a:t>
            </a:r>
            <a:r>
              <a:rPr lang="zh-TW" altLang="en-US" sz="2800" b="1" dirty="0" smtClean="0"/>
              <a:t>是政治創業精神，</a:t>
            </a:r>
            <a:r>
              <a:rPr lang="zh-TW" altLang="en-US" sz="2800" dirty="0" smtClean="0"/>
              <a:t>由</a:t>
            </a:r>
            <a:r>
              <a:rPr lang="zh-TW" altLang="zh-TW" sz="2800" dirty="0" smtClean="0"/>
              <a:t>我先從事於愛別人</a:t>
            </a:r>
            <a:r>
              <a:rPr lang="zh-TW" altLang="en-US" sz="2800" dirty="0" smtClean="0"/>
              <a:t>。</a:t>
            </a:r>
            <a:r>
              <a:rPr lang="zh-TW" altLang="zh-TW" sz="2800" dirty="0" smtClean="0"/>
              <a:t>楚國</a:t>
            </a:r>
            <a:r>
              <a:rPr lang="zh-TW" altLang="en-US" sz="2800" dirty="0" smtClean="0"/>
              <a:t>若先採不出兵，</a:t>
            </a:r>
            <a:r>
              <a:rPr lang="zh-TW" altLang="zh-TW" sz="2800" dirty="0" smtClean="0"/>
              <a:t>齊國</a:t>
            </a:r>
            <a:r>
              <a:rPr lang="zh-TW" altLang="en-US" sz="2800" dirty="0" smtClean="0"/>
              <a:t>就不出兵，有道社會於焉出現。</a:t>
            </a:r>
            <a:endParaRPr lang="en-US" altLang="zh-TW" sz="2800" dirty="0" smtClean="0"/>
          </a:p>
        </p:txBody>
      </p:sp>
      <p:graphicFrame>
        <p:nvGraphicFramePr>
          <p:cNvPr id="6" name="Table 5"/>
          <p:cNvGraphicFramePr>
            <a:graphicFrameLocks noGrp="1"/>
          </p:cNvGraphicFramePr>
          <p:nvPr/>
        </p:nvGraphicFramePr>
        <p:xfrm>
          <a:off x="1988288" y="4497570"/>
          <a:ext cx="5658381" cy="1903229"/>
        </p:xfrm>
        <a:graphic>
          <a:graphicData uri="http://schemas.openxmlformats.org/drawingml/2006/table">
            <a:tbl>
              <a:tblPr/>
              <a:tblGrid>
                <a:gridCol w="1616682"/>
                <a:gridCol w="1492053"/>
                <a:gridCol w="1338573"/>
                <a:gridCol w="1044649"/>
                <a:gridCol w="166424"/>
              </a:tblGrid>
              <a:tr h="539309">
                <a:tc>
                  <a:txBody>
                    <a:bodyPr/>
                    <a:lstStyle/>
                    <a:p>
                      <a:pPr marL="180340" marR="0" indent="0" algn="ctr" defTabSz="914400" rtl="0" eaLnBrk="1" fontAlgn="auto" latinLnBrk="0" hangingPunct="1">
                        <a:lnSpc>
                          <a:spcPts val="1800"/>
                        </a:lnSpc>
                        <a:spcBef>
                          <a:spcPts val="0"/>
                        </a:spcBef>
                        <a:spcAft>
                          <a:spcPts val="0"/>
                        </a:spcAft>
                        <a:buClrTx/>
                        <a:buSzTx/>
                        <a:buFontTx/>
                        <a:buNone/>
                        <a:tabLst>
                          <a:tab pos="270510" algn="l"/>
                          <a:tab pos="5943600" algn="l"/>
                          <a:tab pos="270510" algn="l"/>
                          <a:tab pos="5943600" algn="l"/>
                        </a:tabLst>
                        <a:defRPr/>
                      </a:pPr>
                      <a:r>
                        <a:rPr lang="en-US" altLang="zh-TW" sz="2400" b="1" kern="100" spc="25" dirty="0" smtClean="0">
                          <a:solidFill>
                            <a:srgbClr val="000000"/>
                          </a:solidFill>
                          <a:latin typeface="+mn-ea"/>
                          <a:ea typeface="+mn-ea"/>
                          <a:cs typeface="Times New Roman"/>
                        </a:rPr>
                        <a:t>(</a:t>
                      </a:r>
                      <a:r>
                        <a:rPr lang="zh-TW" altLang="zh-TW" sz="2400" b="1" kern="100" spc="25" dirty="0" smtClean="0">
                          <a:solidFill>
                            <a:schemeClr val="accent2">
                              <a:lumMod val="50000"/>
                            </a:schemeClr>
                          </a:solidFill>
                          <a:latin typeface="+mn-ea"/>
                          <a:ea typeface="+mn-ea"/>
                          <a:cs typeface="Arial"/>
                        </a:rPr>
                        <a:t>楚</a:t>
                      </a:r>
                      <a:r>
                        <a:rPr lang="en-US" altLang="zh-TW" sz="2400" b="1" kern="100" spc="25" dirty="0" smtClean="0">
                          <a:solidFill>
                            <a:srgbClr val="000000"/>
                          </a:solidFill>
                          <a:latin typeface="+mn-ea"/>
                          <a:ea typeface="+mn-ea"/>
                          <a:cs typeface="Times New Roman"/>
                        </a:rPr>
                        <a:t>,</a:t>
                      </a:r>
                      <a:r>
                        <a:rPr lang="zh-TW" altLang="en-US" sz="2400" b="1" kern="100" spc="25" baseline="0" dirty="0" smtClean="0">
                          <a:solidFill>
                            <a:srgbClr val="C00000"/>
                          </a:solidFill>
                          <a:latin typeface="+mn-ea"/>
                          <a:ea typeface="+mn-ea"/>
                          <a:cs typeface="Times New Roman"/>
                        </a:rPr>
                        <a:t> </a:t>
                      </a:r>
                      <a:r>
                        <a:rPr lang="zh-TW" altLang="zh-TW" sz="2400" b="1" kern="100" spc="25" dirty="0" smtClean="0">
                          <a:solidFill>
                            <a:srgbClr val="C00000"/>
                          </a:solidFill>
                          <a:latin typeface="+mn-ea"/>
                          <a:ea typeface="+mn-ea"/>
                          <a:cs typeface="Arial"/>
                        </a:rPr>
                        <a:t>齊</a:t>
                      </a:r>
                      <a:r>
                        <a:rPr lang="en-US" altLang="zh-TW" sz="2400" b="1" kern="100" spc="25" dirty="0" smtClean="0">
                          <a:solidFill>
                            <a:srgbClr val="000000"/>
                          </a:solidFill>
                          <a:latin typeface="+mn-ea"/>
                          <a:ea typeface="+mn-ea"/>
                          <a:cs typeface="Times New Roman"/>
                        </a:rPr>
                        <a:t>)</a:t>
                      </a:r>
                      <a:endParaRPr lang="en-US"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marL="180340" algn="r">
                        <a:lnSpc>
                          <a:spcPts val="1800"/>
                        </a:lnSpc>
                        <a:spcAft>
                          <a:spcPts val="0"/>
                        </a:spcAft>
                        <a:tabLst>
                          <a:tab pos="270510" algn="l"/>
                          <a:tab pos="5943600" algn="l"/>
                          <a:tab pos="270510" algn="l"/>
                          <a:tab pos="5943600" algn="l"/>
                        </a:tabLst>
                      </a:pPr>
                      <a:r>
                        <a:rPr lang="zh-TW" sz="2400" b="1" kern="100" spc="25" dirty="0" smtClean="0">
                          <a:solidFill>
                            <a:srgbClr val="C00000"/>
                          </a:solidFill>
                          <a:latin typeface="+mn-ea"/>
                          <a:ea typeface="+mn-ea"/>
                          <a:cs typeface="Arial"/>
                        </a:rPr>
                        <a:t>齊國</a:t>
                      </a:r>
                      <a:r>
                        <a:rPr lang="zh-TW" sz="2400" b="1" kern="100" spc="25" dirty="0" smtClean="0">
                          <a:solidFill>
                            <a:srgbClr val="C00000"/>
                          </a:solidFill>
                          <a:latin typeface="+mn-ea"/>
                          <a:ea typeface="+mn-ea"/>
                          <a:cs typeface="Times New Roman"/>
                        </a:rPr>
                        <a:t> </a:t>
                      </a:r>
                      <a:r>
                        <a:rPr lang="zh-TW" altLang="en-US" sz="2400" b="1" kern="100" spc="25" dirty="0" smtClean="0">
                          <a:solidFill>
                            <a:srgbClr val="C00000"/>
                          </a:solidFill>
                          <a:latin typeface="+mn-ea"/>
                          <a:ea typeface="+mn-ea"/>
                          <a:cs typeface="Times New Roman"/>
                        </a:rPr>
                        <a:t>  </a:t>
                      </a:r>
                      <a:r>
                        <a:rPr lang="zh-TW" sz="2400" b="1" kern="100" spc="25" dirty="0" smtClean="0">
                          <a:solidFill>
                            <a:srgbClr val="000000"/>
                          </a:solidFill>
                          <a:latin typeface="+mn-ea"/>
                          <a:ea typeface="+mn-ea"/>
                          <a:cs typeface="Arial"/>
                        </a:rPr>
                        <a:t>的</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a:txBody>
                    <a:bodyPr/>
                    <a:lstStyle/>
                    <a:p>
                      <a:pPr marL="180340" marR="0" indent="0" algn="l" defTabSz="914400" rtl="0" eaLnBrk="1" fontAlgn="auto" latinLnBrk="0" hangingPunct="1">
                        <a:lnSpc>
                          <a:spcPts val="1800"/>
                        </a:lnSpc>
                        <a:spcBef>
                          <a:spcPts val="0"/>
                        </a:spcBef>
                        <a:spcAft>
                          <a:spcPts val="0"/>
                        </a:spcAft>
                        <a:buClrTx/>
                        <a:buSzTx/>
                        <a:buFontTx/>
                        <a:buNone/>
                        <a:tabLst>
                          <a:tab pos="270510" algn="l"/>
                          <a:tab pos="5943600" algn="l"/>
                          <a:tab pos="270510" algn="l"/>
                          <a:tab pos="5943600" algn="l"/>
                        </a:tabLst>
                        <a:defRPr/>
                      </a:pPr>
                      <a:r>
                        <a:rPr lang="zh-TW" altLang="zh-TW" sz="2400" b="1" kern="100" spc="25" dirty="0" smtClean="0">
                          <a:solidFill>
                            <a:srgbClr val="000000"/>
                          </a:solidFill>
                          <a:latin typeface="+mn-ea"/>
                          <a:ea typeface="+mn-ea"/>
                          <a:cs typeface="Arial"/>
                        </a:rPr>
                        <a:t>策</a:t>
                      </a:r>
                      <a:r>
                        <a:rPr lang="zh-TW" altLang="zh-TW" sz="2400" b="1" kern="100" spc="25" dirty="0" smtClean="0">
                          <a:solidFill>
                            <a:srgbClr val="000000"/>
                          </a:solidFill>
                          <a:latin typeface="+mn-ea"/>
                          <a:ea typeface="+mn-ea"/>
                          <a:cs typeface="Times New Roman"/>
                        </a:rPr>
                        <a:t> </a:t>
                      </a:r>
                      <a:r>
                        <a:rPr lang="zh-TW" altLang="zh-TW" sz="2400" b="1" kern="100" spc="25" dirty="0" smtClean="0">
                          <a:solidFill>
                            <a:srgbClr val="000000"/>
                          </a:solidFill>
                          <a:latin typeface="+mn-ea"/>
                          <a:ea typeface="+mn-ea"/>
                          <a:cs typeface="Arial"/>
                        </a:rPr>
                        <a:t>略</a:t>
                      </a:r>
                      <a:endParaRPr lang="en-US" sz="2400" b="1" kern="100" spc="25" dirty="0">
                        <a:solidFill>
                          <a:srgbClr val="000000"/>
                        </a:solidFill>
                        <a:latin typeface="+mn-ea"/>
                        <a:ea typeface="+mn-ea"/>
                        <a:cs typeface="Times New Roman"/>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endParaRPr lang="en-US" sz="2400" kern="100" spc="25" dirty="0">
                        <a:solidFill>
                          <a:srgbClr val="000000"/>
                        </a:solidFill>
                        <a:latin typeface="Arial"/>
                        <a:ea typeface="華康中楷體"/>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8189">
                <a:tc>
                  <a:txBody>
                    <a:bodyPr/>
                    <a:lstStyle/>
                    <a:p>
                      <a:pPr marL="180340" algn="ctr">
                        <a:lnSpc>
                          <a:spcPts val="1800"/>
                        </a:lnSpc>
                        <a:spcAft>
                          <a:spcPts val="0"/>
                        </a:spcAft>
                        <a:tabLst>
                          <a:tab pos="270510" algn="l"/>
                          <a:tab pos="5943600" algn="l"/>
                          <a:tab pos="270510" algn="l"/>
                          <a:tab pos="5943600" algn="l"/>
                        </a:tabLst>
                      </a:pP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180340" algn="ctr">
                        <a:lnSpc>
                          <a:spcPts val="1800"/>
                        </a:lnSpc>
                        <a:spcAft>
                          <a:spcPts val="0"/>
                        </a:spcAft>
                        <a:tabLst>
                          <a:tab pos="270510" algn="l"/>
                          <a:tab pos="5943600" algn="l"/>
                          <a:tab pos="270510" algn="l"/>
                          <a:tab pos="5943600" algn="l"/>
                        </a:tabLst>
                      </a:pPr>
                      <a:endParaRPr lang="en-US"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出兵</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2">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不出兵</a:t>
                      </a:r>
                      <a:endParaRPr lang="zh-TW"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zh-TW" altLang="en-US"/>
                    </a:p>
                  </a:txBody>
                  <a:tcPr/>
                </a:tc>
              </a:tr>
              <a:tr h="457899">
                <a:tc>
                  <a:txBody>
                    <a:bodyPr/>
                    <a:lstStyle/>
                    <a:p>
                      <a:pPr marL="180340" marR="0" indent="0" algn="ctr" defTabSz="914400" rtl="0" eaLnBrk="1" fontAlgn="auto" latinLnBrk="0" hangingPunct="1">
                        <a:lnSpc>
                          <a:spcPts val="1800"/>
                        </a:lnSpc>
                        <a:spcBef>
                          <a:spcPts val="0"/>
                        </a:spcBef>
                        <a:spcAft>
                          <a:spcPts val="0"/>
                        </a:spcAft>
                        <a:buClrTx/>
                        <a:buSzTx/>
                        <a:buFontTx/>
                        <a:buNone/>
                        <a:tabLst>
                          <a:tab pos="270510" algn="l"/>
                          <a:tab pos="5943600" algn="l"/>
                          <a:tab pos="270510" algn="l"/>
                          <a:tab pos="5943600" algn="l"/>
                        </a:tabLst>
                        <a:defRPr/>
                      </a:pPr>
                      <a:r>
                        <a:rPr lang="zh-TW" altLang="zh-TW" sz="2400" b="1" kern="100" spc="25" dirty="0" smtClean="0">
                          <a:solidFill>
                            <a:schemeClr val="accent2">
                              <a:lumMod val="50000"/>
                            </a:schemeClr>
                          </a:solidFill>
                          <a:latin typeface="+mn-ea"/>
                          <a:ea typeface="+mn-ea"/>
                          <a:cs typeface="Arial"/>
                        </a:rPr>
                        <a:t>楚國</a:t>
                      </a:r>
                      <a:endParaRPr lang="zh-TW" sz="2400" b="1" kern="100" spc="25" dirty="0">
                        <a:solidFill>
                          <a:schemeClr val="accent2">
                            <a:lumMod val="50000"/>
                          </a:schemeClr>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180340" algn="ctr">
                        <a:lnSpc>
                          <a:spcPts val="1800"/>
                        </a:lnSpc>
                        <a:spcAft>
                          <a:spcPts val="0"/>
                        </a:spcAft>
                        <a:tabLst>
                          <a:tab pos="270510" algn="l"/>
                          <a:tab pos="5943600" algn="l"/>
                          <a:tab pos="270510" algn="l"/>
                          <a:tab pos="5943600" algn="l"/>
                        </a:tabLst>
                      </a:pPr>
                      <a:r>
                        <a:rPr lang="zh-TW" sz="2400" b="1" kern="100" spc="25" dirty="0">
                          <a:solidFill>
                            <a:srgbClr val="000000"/>
                          </a:solidFill>
                          <a:latin typeface="+mn-ea"/>
                          <a:ea typeface="+mn-ea"/>
                          <a:cs typeface="Arial"/>
                        </a:rPr>
                        <a:t>出兵</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1</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1</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gridSpan="2">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3</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0</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zh-TW" altLang="en-US"/>
                    </a:p>
                  </a:txBody>
                  <a:tcPr/>
                </a:tc>
              </a:tr>
              <a:tr h="467832">
                <a:tc>
                  <a:txBody>
                    <a:bodyPr/>
                    <a:lstStyle/>
                    <a:p>
                      <a:pPr marL="180340" algn="ctr">
                        <a:lnSpc>
                          <a:spcPts val="1800"/>
                        </a:lnSpc>
                        <a:spcAft>
                          <a:spcPts val="0"/>
                        </a:spcAft>
                        <a:tabLst>
                          <a:tab pos="270510" algn="l"/>
                          <a:tab pos="5943600" algn="l"/>
                          <a:tab pos="270510" algn="l"/>
                          <a:tab pos="5943600" algn="l"/>
                        </a:tabLst>
                      </a:pPr>
                      <a:r>
                        <a:rPr lang="zh-TW" altLang="zh-TW" sz="2400" b="1" kern="100" spc="25" dirty="0" smtClean="0">
                          <a:solidFill>
                            <a:srgbClr val="000000"/>
                          </a:solidFill>
                          <a:latin typeface="+mn-ea"/>
                          <a:ea typeface="+mn-ea"/>
                          <a:cs typeface="Arial"/>
                        </a:rPr>
                        <a:t>的</a:t>
                      </a:r>
                      <a:r>
                        <a:rPr lang="zh-TW" sz="2400" b="1" kern="100" spc="25" dirty="0" smtClean="0">
                          <a:solidFill>
                            <a:srgbClr val="000000"/>
                          </a:solidFill>
                          <a:latin typeface="+mn-ea"/>
                          <a:ea typeface="+mn-ea"/>
                          <a:cs typeface="Arial"/>
                        </a:rPr>
                        <a:t>策略</a:t>
                      </a:r>
                      <a:endParaRPr lang="zh-TW" sz="2400" b="1" kern="100" spc="25" dirty="0">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r>
                        <a:rPr lang="zh-TW" sz="2400" b="1" kern="100" spc="25">
                          <a:solidFill>
                            <a:srgbClr val="000000"/>
                          </a:solidFill>
                          <a:latin typeface="+mn-ea"/>
                          <a:ea typeface="+mn-ea"/>
                          <a:cs typeface="Arial"/>
                        </a:rPr>
                        <a:t>不出兵</a:t>
                      </a:r>
                      <a:endParaRPr lang="zh-TW" sz="2400" b="1" kern="100" spc="25">
                        <a:solidFill>
                          <a:srgbClr val="000000"/>
                        </a:solidFill>
                        <a:latin typeface="+mn-ea"/>
                        <a:ea typeface="+mn-ea"/>
                        <a:cs typeface="Times New Roman"/>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0</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3</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gridSpan="2">
                  <a:txBody>
                    <a:bodyPr/>
                    <a:lstStyle/>
                    <a:p>
                      <a:pPr marL="180340" algn="ctr">
                        <a:lnSpc>
                          <a:spcPts val="1800"/>
                        </a:lnSpc>
                        <a:spcAft>
                          <a:spcPts val="0"/>
                        </a:spcAft>
                        <a:tabLst>
                          <a:tab pos="270510" algn="l"/>
                          <a:tab pos="5943600" algn="l"/>
                          <a:tab pos="270510" algn="l"/>
                          <a:tab pos="5943600" algn="l"/>
                        </a:tabLst>
                      </a:pPr>
                      <a:r>
                        <a:rPr lang="en-US" sz="2400" b="1" kern="100" spc="25" dirty="0">
                          <a:solidFill>
                            <a:srgbClr val="000000"/>
                          </a:solidFill>
                          <a:latin typeface="+mn-ea"/>
                          <a:ea typeface="+mn-ea"/>
                          <a:cs typeface="Times New Roman"/>
                        </a:rPr>
                        <a:t>(</a:t>
                      </a:r>
                      <a:r>
                        <a:rPr lang="en-US" sz="2400" b="1" kern="100" spc="25" dirty="0">
                          <a:solidFill>
                            <a:schemeClr val="accent2">
                              <a:lumMod val="50000"/>
                            </a:schemeClr>
                          </a:solidFill>
                          <a:latin typeface="+mn-ea"/>
                          <a:ea typeface="+mn-ea"/>
                          <a:cs typeface="Times New Roman"/>
                        </a:rPr>
                        <a:t>2</a:t>
                      </a:r>
                      <a:r>
                        <a:rPr lang="en-US" sz="2400" b="1" kern="100" spc="25" dirty="0">
                          <a:solidFill>
                            <a:srgbClr val="000000"/>
                          </a:solidFill>
                          <a:latin typeface="+mn-ea"/>
                          <a:ea typeface="+mn-ea"/>
                          <a:cs typeface="Times New Roman"/>
                        </a:rPr>
                        <a:t>,</a:t>
                      </a:r>
                      <a:r>
                        <a:rPr lang="en-US" sz="2400" b="1" kern="100" spc="25" dirty="0">
                          <a:solidFill>
                            <a:srgbClr val="C00000"/>
                          </a:solidFill>
                          <a:latin typeface="+mn-ea"/>
                          <a:ea typeface="+mn-ea"/>
                          <a:cs typeface="Times New Roman"/>
                        </a:rPr>
                        <a:t>2</a:t>
                      </a:r>
                      <a:r>
                        <a:rPr lang="en-US" sz="2400" b="1" kern="100" spc="25" dirty="0">
                          <a:solidFill>
                            <a:srgbClr val="000000"/>
                          </a:solidFill>
                          <a:latin typeface="+mn-ea"/>
                          <a:ea typeface="+mn-ea"/>
                          <a:cs typeface="Times New Roman"/>
                        </a:rPr>
                        <a:t>)</a:t>
                      </a:r>
                      <a:endParaRPr lang="zh-TW" sz="2400" b="1" kern="100" spc="25" dirty="0">
                        <a:solidFill>
                          <a:srgbClr val="000000"/>
                        </a:solidFill>
                        <a:latin typeface="+mn-ea"/>
                        <a:ea typeface="+mn-ea"/>
                        <a:cs typeface="Times New Roman"/>
                      </a:endParaRPr>
                    </a:p>
                  </a:txBody>
                  <a:tcPr marL="17780" marR="177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r>
            </a:tbl>
          </a:graphicData>
        </a:graphic>
      </p:graphicFrame>
      <p:sp>
        <p:nvSpPr>
          <p:cNvPr id="7" name="投影片編號版面配置區 6"/>
          <p:cNvSpPr>
            <a:spLocks noGrp="1"/>
          </p:cNvSpPr>
          <p:nvPr>
            <p:ph type="sldNum" sz="quarter" idx="12"/>
          </p:nvPr>
        </p:nvSpPr>
        <p:spPr/>
        <p:txBody>
          <a:bodyPr/>
          <a:lstStyle/>
          <a:p>
            <a:fld id="{0354DE56-175F-44F2-BA51-F3EAA2663B8A}" type="slidenum">
              <a:rPr lang="en-US" altLang="zh-TW" smtClean="0"/>
              <a:pPr/>
              <a:t>29</a:t>
            </a:fld>
            <a:endParaRPr lang="en-US" altLang="zh-TW"/>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ctrTitle"/>
          </p:nvPr>
        </p:nvSpPr>
        <p:spPr>
          <a:xfrm>
            <a:off x="0" y="1337310"/>
            <a:ext cx="9144000" cy="1691640"/>
          </a:xfrm>
        </p:spPr>
        <p:txBody>
          <a:bodyPr/>
          <a:lstStyle/>
          <a:p>
            <a:pPr eaLnBrk="1" hangingPunct="1"/>
            <a:r>
              <a:rPr lang="en-US" altLang="zh-TW" b="1" dirty="0" smtClean="0">
                <a:solidFill>
                  <a:srgbClr val="FF0000"/>
                </a:solidFill>
              </a:rPr>
              <a:t>01  </a:t>
            </a:r>
            <a:r>
              <a:rPr lang="zh-TW" altLang="en-US" b="1" dirty="0" smtClean="0">
                <a:solidFill>
                  <a:srgbClr val="FF0000"/>
                </a:solidFill>
              </a:rPr>
              <a:t>新加坡與瑞典</a:t>
            </a:r>
          </a:p>
        </p:txBody>
      </p:sp>
      <p:sp>
        <p:nvSpPr>
          <p:cNvPr id="4" name="內容版面配置區 2"/>
          <p:cNvSpPr txBox="1">
            <a:spLocks/>
          </p:cNvSpPr>
          <p:nvPr/>
        </p:nvSpPr>
        <p:spPr bwMode="auto">
          <a:xfrm>
            <a:off x="2446020" y="2914650"/>
            <a:ext cx="6389370" cy="25917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1588" lvl="0" indent="-1588">
              <a:spcBef>
                <a:spcPct val="20000"/>
              </a:spcBef>
            </a:pPr>
            <a:r>
              <a:rPr lang="zh-TW" altLang="en-US" sz="3200" kern="0" dirty="0" smtClean="0">
                <a:latin typeface="標楷體" pitchFamily="65" charset="-120"/>
                <a:ea typeface="標楷體" pitchFamily="65" charset="-120"/>
              </a:rPr>
              <a:t>經濟自由可以增進經濟成長，但不只是手段；「個人自由是目的本身</a:t>
            </a:r>
            <a:r>
              <a:rPr kumimoji="1" lang="zh-TW" altLang="zh-TW" sz="3200" i="0" u="none" strike="noStrike" kern="0" cap="none" spc="0" normalizeH="0" baseline="0" noProof="0" dirty="0" smtClean="0">
                <a:ln>
                  <a:noFill/>
                </a:ln>
                <a:solidFill>
                  <a:schemeClr val="tx1"/>
                </a:solidFill>
                <a:effectLst/>
                <a:uLnTx/>
                <a:uFillTx/>
                <a:latin typeface="標楷體" pitchFamily="65" charset="-120"/>
                <a:ea typeface="標楷體" pitchFamily="65" charset="-120"/>
                <a:cs typeface="+mn-cs"/>
              </a:rPr>
              <a:t>。</a:t>
            </a:r>
            <a:r>
              <a:rPr lang="zh-TW" altLang="en-US" sz="3200" kern="0" dirty="0" smtClean="0">
                <a:latin typeface="標楷體" pitchFamily="65" charset="-120"/>
                <a:ea typeface="標楷體" pitchFamily="65" charset="-120"/>
              </a:rPr>
              <a:t>」（殷海光）</a:t>
            </a:r>
            <a:endParaRPr kumimoji="1" lang="en-US" altLang="zh-TW" sz="3200" i="0" u="none" strike="noStrike" kern="0" cap="none" spc="0" normalizeH="0" baseline="0" noProof="0" dirty="0" smtClean="0">
              <a:ln>
                <a:noFill/>
              </a:ln>
              <a:solidFill>
                <a:schemeClr val="tx1"/>
              </a:solidFill>
              <a:effectLst/>
              <a:uLnTx/>
              <a:uFillTx/>
              <a:latin typeface="+mn-lt"/>
              <a:ea typeface="標楷體" pitchFamily="65" charset="-120"/>
              <a:cs typeface="+mn-cs"/>
            </a:endParaRPr>
          </a:p>
        </p:txBody>
      </p:sp>
      <p:sp>
        <p:nvSpPr>
          <p:cNvPr id="5" name="投影片編號版面配置區 4"/>
          <p:cNvSpPr>
            <a:spLocks noGrp="1"/>
          </p:cNvSpPr>
          <p:nvPr>
            <p:ph type="sldNum" sz="quarter" idx="4"/>
          </p:nvPr>
        </p:nvSpPr>
        <p:spPr/>
        <p:txBody>
          <a:bodyPr/>
          <a:lstStyle/>
          <a:p>
            <a:fld id="{BCD1680D-2EAE-47AB-9917-EC497C6390DE}" type="slidenum">
              <a:rPr lang="en-US" altLang="zh-TW" smtClean="0"/>
              <a:pPr/>
              <a:t>3</a:t>
            </a:fld>
            <a:endParaRPr lang="en-US" altLang="zh-TW"/>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268760"/>
            <a:ext cx="9144000" cy="1440160"/>
          </a:xfrm>
        </p:spPr>
        <p:txBody>
          <a:bodyPr/>
          <a:lstStyle/>
          <a:p>
            <a:r>
              <a:rPr lang="en-US" altLang="zh-TW" b="1" dirty="0" smtClean="0">
                <a:solidFill>
                  <a:srgbClr val="FF0000"/>
                </a:solidFill>
              </a:rPr>
              <a:t>04. </a:t>
            </a:r>
            <a:r>
              <a:rPr lang="zh-TW" altLang="en-US" b="1" dirty="0" smtClean="0">
                <a:solidFill>
                  <a:srgbClr val="FF0000"/>
                </a:solidFill>
              </a:rPr>
              <a:t> 古典自由主義的議題</a:t>
            </a:r>
            <a:r>
              <a:rPr lang="zh-TW" altLang="en-US" b="1" dirty="0" smtClean="0">
                <a:ea typeface="標楷體" pitchFamily="65" charset="-120"/>
              </a:rPr>
              <a:t> </a:t>
            </a:r>
            <a:endParaRPr lang="zh-TW" altLang="en-US" b="1" dirty="0">
              <a:solidFill>
                <a:srgbClr val="FF0000"/>
              </a:solidFill>
              <a:latin typeface="標楷體" pitchFamily="65" charset="-120"/>
              <a:ea typeface="標楷體" pitchFamily="65" charset="-120"/>
            </a:endParaRPr>
          </a:p>
        </p:txBody>
      </p:sp>
      <p:sp>
        <p:nvSpPr>
          <p:cNvPr id="7" name="內容版面配置區 2"/>
          <p:cNvSpPr>
            <a:spLocks noGrp="1"/>
          </p:cNvSpPr>
          <p:nvPr>
            <p:ph idx="1"/>
          </p:nvPr>
        </p:nvSpPr>
        <p:spPr>
          <a:xfrm>
            <a:off x="1440180" y="2846070"/>
            <a:ext cx="6492240" cy="2363180"/>
          </a:xfrm>
        </p:spPr>
        <p:txBody>
          <a:bodyPr/>
          <a:lstStyle/>
          <a:p>
            <a:pPr marL="87313" indent="-1588">
              <a:buNone/>
            </a:pPr>
            <a:r>
              <a:rPr lang="zh-TW" altLang="en-US" dirty="0" smtClean="0">
                <a:ea typeface="標楷體" pitchFamily="65" charset="-120"/>
              </a:rPr>
              <a:t>自由之個人所組成的社會能成就什麼樣的文明？</a:t>
            </a:r>
            <a:endParaRPr lang="en-US" altLang="zh-TW" dirty="0" smtClean="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30</a:t>
            </a:fld>
            <a:endParaRPr lang="en-US" altLang="zh-TW"/>
          </a:p>
        </p:txBody>
      </p:sp>
    </p:spTree>
  </p:cSld>
  <p:clrMapOvr>
    <a:masterClrMapping/>
  </p:clrMapOvr>
  <p:transition advClick="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8590"/>
            <a:ext cx="8301608" cy="925830"/>
          </a:xfrm>
        </p:spPr>
        <p:txBody>
          <a:bodyPr/>
          <a:lstStyle/>
          <a:p>
            <a:pPr algn="l"/>
            <a:r>
              <a:rPr lang="en-US" altLang="zh-TW" sz="4000" b="1" dirty="0" smtClean="0">
                <a:solidFill>
                  <a:srgbClr val="660066"/>
                </a:solidFill>
              </a:rPr>
              <a:t>04-1</a:t>
            </a:r>
            <a:r>
              <a:rPr lang="zh-TW" altLang="en-US" sz="4000" b="1" dirty="0" smtClean="0">
                <a:solidFill>
                  <a:srgbClr val="660066"/>
                </a:solidFill>
              </a:rPr>
              <a:t>  行為策略作為解方的困難</a:t>
            </a:r>
            <a:endParaRPr lang="zh-TW" altLang="en-US" sz="4000" b="1" dirty="0">
              <a:solidFill>
                <a:srgbClr val="660066"/>
              </a:solidFill>
            </a:endParaRPr>
          </a:p>
        </p:txBody>
      </p:sp>
      <p:sp>
        <p:nvSpPr>
          <p:cNvPr id="3" name="Content Placeholder 2"/>
          <p:cNvSpPr>
            <a:spLocks noGrp="1"/>
          </p:cNvSpPr>
          <p:nvPr>
            <p:ph idx="1"/>
          </p:nvPr>
        </p:nvSpPr>
        <p:spPr>
          <a:xfrm>
            <a:off x="755576" y="1340768"/>
            <a:ext cx="7931224" cy="4785395"/>
          </a:xfrm>
        </p:spPr>
        <p:txBody>
          <a:bodyPr/>
          <a:lstStyle/>
          <a:p>
            <a:pPr marL="514350" indent="-514350">
              <a:buFont typeface="+mj-lt"/>
              <a:buAutoNum type="arabicPeriod"/>
            </a:pPr>
            <a:r>
              <a:rPr lang="zh-TW" altLang="zh-TW" sz="2800" b="1" dirty="0" smtClean="0"/>
              <a:t>理想社會</a:t>
            </a:r>
            <a:r>
              <a:rPr lang="zh-TW" altLang="en-US" sz="2800" b="1" dirty="0" smtClean="0"/>
              <a:t>未曾實踐過：</a:t>
            </a:r>
            <a:endParaRPr lang="en-US" altLang="zh-TW" sz="2800" b="1" dirty="0" smtClean="0"/>
          </a:p>
          <a:p>
            <a:pPr marL="914400" lvl="1" indent="-514350">
              <a:buFont typeface="Wingdings" pitchFamily="2" charset="2"/>
              <a:buChar char="l"/>
            </a:pPr>
            <a:r>
              <a:rPr lang="zh-TW" altLang="en-US" dirty="0" smtClean="0">
                <a:solidFill>
                  <a:schemeClr val="tx1"/>
                </a:solidFill>
              </a:rPr>
              <a:t>行為策略的均衡結果無法驗證，只能根據邏輯推演其可行性。</a:t>
            </a:r>
            <a:endParaRPr lang="en-US" altLang="zh-TW" dirty="0" smtClean="0">
              <a:solidFill>
                <a:schemeClr val="tx1"/>
              </a:solidFill>
            </a:endParaRPr>
          </a:p>
          <a:p>
            <a:pPr marL="514350" indent="-514350">
              <a:buFont typeface="+mj-lt"/>
              <a:buAutoNum type="arabicPeriod"/>
            </a:pPr>
            <a:r>
              <a:rPr lang="zh-TW" altLang="en-US" sz="2800" b="1" dirty="0" smtClean="0"/>
              <a:t>社會的多元理念：</a:t>
            </a:r>
            <a:endParaRPr lang="en-US" altLang="zh-TW" sz="2800" b="1" dirty="0" smtClean="0"/>
          </a:p>
          <a:p>
            <a:pPr marL="914400" lvl="1" indent="-514350">
              <a:buFont typeface="Wingdings" pitchFamily="2" charset="2"/>
              <a:buChar char="l"/>
            </a:pPr>
            <a:r>
              <a:rPr lang="zh-TW" altLang="en-US" dirty="0" smtClean="0">
                <a:solidFill>
                  <a:schemeClr val="tx1"/>
                </a:solidFill>
              </a:rPr>
              <a:t>社會既是多元，任何行為策略若作為解方，都意味著個人行為的統一運動。</a:t>
            </a:r>
            <a:endParaRPr lang="en-US" altLang="zh-TW" dirty="0" smtClean="0">
              <a:solidFill>
                <a:schemeClr val="tx1"/>
              </a:solidFill>
            </a:endParaRPr>
          </a:p>
          <a:p>
            <a:pPr marL="914400" lvl="1" indent="-514350">
              <a:buFont typeface="Wingdings" pitchFamily="2" charset="2"/>
              <a:buChar char="l"/>
            </a:pPr>
            <a:r>
              <a:rPr lang="zh-TW" altLang="en-US" dirty="0" smtClean="0">
                <a:solidFill>
                  <a:schemeClr val="tx1"/>
                </a:solidFill>
              </a:rPr>
              <a:t>所以，行為策略若作為解方，不僅要具邏輯的</a:t>
            </a:r>
            <a:r>
              <a:rPr lang="zh-TW" altLang="en-US" b="1" dirty="0" smtClean="0">
                <a:solidFill>
                  <a:schemeClr val="tx1"/>
                </a:solidFill>
              </a:rPr>
              <a:t>可行性</a:t>
            </a:r>
            <a:r>
              <a:rPr lang="zh-TW" altLang="en-US" dirty="0" smtClean="0">
                <a:solidFill>
                  <a:schemeClr val="tx1"/>
                </a:solidFill>
              </a:rPr>
              <a:t>，</a:t>
            </a:r>
            <a:r>
              <a:rPr lang="zh-TW" altLang="en-US" dirty="0" smtClean="0">
                <a:solidFill>
                  <a:schemeClr val="tx1"/>
                </a:solidFill>
              </a:rPr>
              <a:t>還要具有社會</a:t>
            </a:r>
            <a:r>
              <a:rPr lang="zh-TW" altLang="en-US" dirty="0" smtClean="0">
                <a:solidFill>
                  <a:schemeClr val="tx1"/>
                </a:solidFill>
              </a:rPr>
              <a:t>的</a:t>
            </a:r>
            <a:r>
              <a:rPr lang="zh-TW" altLang="en-US" b="1" dirty="0" smtClean="0">
                <a:solidFill>
                  <a:schemeClr val="tx1"/>
                </a:solidFill>
              </a:rPr>
              <a:t>可接受性</a:t>
            </a:r>
            <a:r>
              <a:rPr lang="zh-TW" altLang="en-US" dirty="0" smtClean="0">
                <a:solidFill>
                  <a:schemeClr val="tx1"/>
                </a:solidFill>
              </a:rPr>
              <a:t>。</a:t>
            </a:r>
            <a:endParaRPr lang="zh-TW" altLang="en-US" dirty="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31</a:t>
            </a:fld>
            <a:endParaRPr lang="en-US" altLang="zh-TW"/>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5" y="137160"/>
            <a:ext cx="8535813" cy="1000524"/>
          </a:xfrm>
        </p:spPr>
        <p:txBody>
          <a:bodyPr/>
          <a:lstStyle/>
          <a:p>
            <a:pPr algn="l"/>
            <a:r>
              <a:rPr lang="en-US" altLang="zh-TW" sz="4000" b="1" dirty="0" smtClean="0">
                <a:solidFill>
                  <a:srgbClr val="660066"/>
                </a:solidFill>
              </a:rPr>
              <a:t>04-2</a:t>
            </a:r>
            <a:r>
              <a:rPr lang="zh-TW" altLang="en-US" sz="4000" b="1" dirty="0" smtClean="0">
                <a:solidFill>
                  <a:srgbClr val="660066"/>
                </a:solidFill>
              </a:rPr>
              <a:t>  孟子的制度解方</a:t>
            </a:r>
            <a:endParaRPr lang="zh-TW" altLang="en-US" sz="4000" b="1" dirty="0">
              <a:solidFill>
                <a:srgbClr val="660066"/>
              </a:solidFill>
            </a:endParaRPr>
          </a:p>
        </p:txBody>
      </p:sp>
      <p:sp>
        <p:nvSpPr>
          <p:cNvPr id="3" name="內容版面配置區 2"/>
          <p:cNvSpPr>
            <a:spLocks noGrp="1"/>
          </p:cNvSpPr>
          <p:nvPr>
            <p:ph idx="1"/>
          </p:nvPr>
        </p:nvSpPr>
        <p:spPr>
          <a:xfrm>
            <a:off x="653852" y="1131570"/>
            <a:ext cx="7998658" cy="5554980"/>
          </a:xfrm>
        </p:spPr>
        <p:txBody>
          <a:bodyPr/>
          <a:lstStyle/>
          <a:p>
            <a:pPr marL="361950" indent="-361950">
              <a:buFont typeface="Wingdings" pitchFamily="2" charset="2"/>
              <a:buChar char="n"/>
            </a:pPr>
            <a:r>
              <a:rPr lang="zh-TW" altLang="en-US" sz="2800" b="1" dirty="0" smtClean="0"/>
              <a:t>孟子提出以「</a:t>
            </a:r>
            <a:r>
              <a:rPr lang="zh-TW" altLang="zh-TW" sz="2800" b="1" dirty="0" smtClean="0"/>
              <a:t>井田</a:t>
            </a:r>
            <a:r>
              <a:rPr lang="zh-TW" altLang="en-US" sz="2800" b="1" dirty="0" smtClean="0"/>
              <a:t>」為制度的解方：</a:t>
            </a:r>
            <a:endParaRPr lang="en-US" altLang="zh-TW" sz="2800" b="1" dirty="0" smtClean="0"/>
          </a:p>
          <a:p>
            <a:pPr marL="914400" lvl="1" indent="-514350">
              <a:buFont typeface="+mj-lt"/>
              <a:buAutoNum type="arabicPeriod"/>
            </a:pPr>
            <a:r>
              <a:rPr lang="zh-TW" altLang="zh-TW" sz="2400" dirty="0" smtClean="0">
                <a:solidFill>
                  <a:schemeClr val="tx1"/>
                </a:solidFill>
                <a:ea typeface="標楷體" pitchFamily="65" charset="-120"/>
              </a:rPr>
              <a:t>一曰無泄地氣、二曰無費一家、三曰同風俗、四曰合巧拙、五曰通財貨。</a:t>
            </a:r>
            <a:endParaRPr lang="en-US" altLang="zh-TW" sz="2400" dirty="0" smtClean="0">
              <a:solidFill>
                <a:schemeClr val="tx1"/>
              </a:solidFill>
              <a:ea typeface="標楷體" pitchFamily="65" charset="-120"/>
            </a:endParaRPr>
          </a:p>
          <a:p>
            <a:pPr marL="914400" lvl="1" indent="-514350">
              <a:buFont typeface="+mj-lt"/>
              <a:buAutoNum type="arabicPeriod"/>
            </a:pPr>
            <a:r>
              <a:rPr lang="zh-TW" altLang="zh-TW" sz="2400" dirty="0" smtClean="0">
                <a:solidFill>
                  <a:schemeClr val="tx1"/>
                </a:solidFill>
                <a:ea typeface="標楷體" pitchFamily="65" charset="-120"/>
              </a:rPr>
              <a:t>一夫一婦受田百畝，以養父母妻子。五口為一家，公田十畝</a:t>
            </a:r>
            <a:r>
              <a:rPr lang="en-US" altLang="zh-TW" sz="2400" dirty="0" smtClean="0">
                <a:solidFill>
                  <a:schemeClr val="tx1"/>
                </a:solidFill>
                <a:ea typeface="標楷體" pitchFamily="65" charset="-120"/>
              </a:rPr>
              <a:t>…</a:t>
            </a:r>
            <a:r>
              <a:rPr lang="zh-TW" altLang="zh-TW" sz="2400" dirty="0" smtClean="0">
                <a:solidFill>
                  <a:schemeClr val="tx1"/>
                </a:solidFill>
                <a:ea typeface="標楷體" pitchFamily="65" charset="-120"/>
              </a:rPr>
              <a:t>八家共為一井，故曰「井田」。廬舍在內，貴人也；公田次之，重公也；私田在外，賤私也。</a:t>
            </a:r>
            <a:r>
              <a:rPr lang="en-US" altLang="zh-TW" sz="2400" dirty="0" smtClean="0">
                <a:solidFill>
                  <a:schemeClr val="tx1"/>
                </a:solidFill>
                <a:ea typeface="標楷體" pitchFamily="65" charset="-120"/>
              </a:rPr>
              <a:t>…</a:t>
            </a:r>
            <a:r>
              <a:rPr lang="zh-TW" altLang="zh-TW" sz="2400" dirty="0" smtClean="0">
                <a:solidFill>
                  <a:schemeClr val="tx1"/>
                </a:solidFill>
                <a:ea typeface="標楷體" pitchFamily="65" charset="-120"/>
              </a:rPr>
              <a:t> 財均力平，兵車素定，是為軍民力，強國家。</a:t>
            </a:r>
            <a:r>
              <a:rPr lang="en-US" altLang="zh-TW" sz="2400" dirty="0" smtClean="0">
                <a:solidFill>
                  <a:schemeClr val="tx1"/>
                </a:solidFill>
                <a:ea typeface="標楷體" pitchFamily="65" charset="-120"/>
              </a:rPr>
              <a:t>…</a:t>
            </a:r>
            <a:r>
              <a:rPr lang="zh-TW" altLang="zh-TW" sz="2400" dirty="0" smtClean="0">
                <a:solidFill>
                  <a:schemeClr val="tx1"/>
                </a:solidFill>
                <a:ea typeface="標楷體" pitchFamily="65" charset="-120"/>
              </a:rPr>
              <a:t> 男女有所怨恨，相從而歌，飢者歌其食，勞者歌其事。</a:t>
            </a:r>
            <a:r>
              <a:rPr lang="en-US" altLang="zh-TW" sz="2400" dirty="0" smtClean="0">
                <a:solidFill>
                  <a:schemeClr val="tx1"/>
                </a:solidFill>
                <a:ea typeface="標楷體" pitchFamily="65" charset="-120"/>
              </a:rPr>
              <a:t>...</a:t>
            </a:r>
            <a:r>
              <a:rPr lang="zh-TW" altLang="zh-TW" sz="2400" dirty="0" smtClean="0">
                <a:solidFill>
                  <a:schemeClr val="tx1"/>
                </a:solidFill>
                <a:ea typeface="標楷體" pitchFamily="65" charset="-120"/>
              </a:rPr>
              <a:t>十月事訖，父老教于校室，八歲者學小學，十五者學大學。</a:t>
            </a:r>
            <a:r>
              <a:rPr lang="en-US" altLang="zh-TW" sz="2400" dirty="0" smtClean="0">
                <a:solidFill>
                  <a:schemeClr val="tx1"/>
                </a:solidFill>
                <a:ea typeface="標楷體" pitchFamily="65" charset="-120"/>
              </a:rPr>
              <a:t>...</a:t>
            </a:r>
            <a:r>
              <a:rPr lang="zh-TW" altLang="zh-TW" sz="2400" dirty="0" smtClean="0">
                <a:solidFill>
                  <a:schemeClr val="tx1"/>
                </a:solidFill>
                <a:ea typeface="標楷體" pitchFamily="65" charset="-120"/>
              </a:rPr>
              <a:t>士以才進取，君以考功授官。三年耕，餘一年之蓄；九年耕，餘三年之積；三十年耕，有十年之儲。</a:t>
            </a:r>
            <a:r>
              <a:rPr lang="en-US" altLang="zh-TW" sz="2400" b="1" dirty="0" smtClean="0">
                <a:solidFill>
                  <a:schemeClr val="tx1"/>
                </a:solidFill>
                <a:ea typeface="標楷體" pitchFamily="65" charset="-120"/>
              </a:rPr>
              <a:t>...</a:t>
            </a:r>
            <a:r>
              <a:rPr lang="zh-TW" altLang="zh-TW" sz="2400" b="1" dirty="0" smtClean="0">
                <a:solidFill>
                  <a:schemeClr val="tx1"/>
                </a:solidFill>
                <a:ea typeface="標楷體" pitchFamily="65" charset="-120"/>
              </a:rPr>
              <a:t>四海之內，莫不樂其業。故曰：頌聲作矣。</a:t>
            </a:r>
            <a:endParaRPr lang="zh-TW" altLang="en-US" sz="2800" dirty="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32</a:t>
            </a:fld>
            <a:endParaRPr lang="en-US" altLang="zh-TW"/>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37160"/>
            <a:ext cx="8229600" cy="1005840"/>
          </a:xfrm>
        </p:spPr>
        <p:txBody>
          <a:bodyPr/>
          <a:lstStyle/>
          <a:p>
            <a:pPr algn="l"/>
            <a:r>
              <a:rPr lang="en-US" altLang="zh-TW" sz="4000" b="1" dirty="0" smtClean="0">
                <a:solidFill>
                  <a:srgbClr val="660066"/>
                </a:solidFill>
              </a:rPr>
              <a:t>04-3</a:t>
            </a:r>
            <a:r>
              <a:rPr lang="zh-TW" altLang="en-US" sz="4000" b="1" dirty="0" smtClean="0">
                <a:solidFill>
                  <a:srgbClr val="660066"/>
                </a:solidFill>
              </a:rPr>
              <a:t>  </a:t>
            </a:r>
            <a:r>
              <a:rPr lang="en-US" altLang="zh-TW" sz="4000" b="1" dirty="0" smtClean="0">
                <a:solidFill>
                  <a:srgbClr val="660066"/>
                </a:solidFill>
              </a:rPr>
              <a:t>《</a:t>
            </a:r>
            <a:r>
              <a:rPr lang="zh-TW" altLang="zh-TW" sz="4000" b="1" dirty="0" smtClean="0">
                <a:solidFill>
                  <a:srgbClr val="660066"/>
                </a:solidFill>
              </a:rPr>
              <a:t>共產黨</a:t>
            </a:r>
            <a:r>
              <a:rPr lang="zh-TW" altLang="en-US" sz="4000" b="1" dirty="0" smtClean="0">
                <a:solidFill>
                  <a:srgbClr val="660066"/>
                </a:solidFill>
              </a:rPr>
              <a:t>宣言</a:t>
            </a:r>
            <a:r>
              <a:rPr lang="en-US" altLang="zh-TW" sz="4000" b="1" dirty="0" smtClean="0">
                <a:solidFill>
                  <a:srgbClr val="660066"/>
                </a:solidFill>
              </a:rPr>
              <a:t>》</a:t>
            </a:r>
            <a:r>
              <a:rPr lang="zh-TW" altLang="en-US" sz="4000" b="1" dirty="0" smtClean="0">
                <a:solidFill>
                  <a:srgbClr val="660066"/>
                </a:solidFill>
              </a:rPr>
              <a:t>的制度解方</a:t>
            </a:r>
            <a:endParaRPr lang="zh-TW" altLang="en-US" sz="4000" b="1" dirty="0">
              <a:solidFill>
                <a:srgbClr val="660066"/>
              </a:solidFill>
            </a:endParaRPr>
          </a:p>
        </p:txBody>
      </p:sp>
      <p:sp>
        <p:nvSpPr>
          <p:cNvPr id="3" name="Content Placeholder 2"/>
          <p:cNvSpPr>
            <a:spLocks noGrp="1"/>
          </p:cNvSpPr>
          <p:nvPr>
            <p:ph idx="1"/>
          </p:nvPr>
        </p:nvSpPr>
        <p:spPr>
          <a:xfrm>
            <a:off x="878325" y="1200124"/>
            <a:ext cx="7712781" cy="5158145"/>
          </a:xfrm>
        </p:spPr>
        <p:txBody>
          <a:bodyPr/>
          <a:lstStyle/>
          <a:p>
            <a:pPr marL="514350" indent="-514350">
              <a:buFont typeface="+mj-lt"/>
              <a:buAutoNum type="arabicPeriod"/>
            </a:pPr>
            <a:r>
              <a:rPr lang="zh-TW" altLang="zh-TW" sz="2400" dirty="0" smtClean="0"/>
              <a:t>剝奪地産，把地租用於國家支出。</a:t>
            </a:r>
            <a:endParaRPr lang="en-US" altLang="zh-TW" sz="2400" dirty="0" smtClean="0"/>
          </a:p>
          <a:p>
            <a:pPr marL="514350" indent="-514350">
              <a:buFont typeface="+mj-lt"/>
              <a:buAutoNum type="arabicPeriod"/>
            </a:pPr>
            <a:r>
              <a:rPr lang="zh-TW" altLang="zh-TW" sz="2400" dirty="0" smtClean="0"/>
              <a:t>徵收高額累進稅。</a:t>
            </a:r>
            <a:endParaRPr lang="en-US" altLang="zh-TW" sz="2400" dirty="0" smtClean="0"/>
          </a:p>
          <a:p>
            <a:pPr marL="514350" indent="-514350">
              <a:buFont typeface="+mj-lt"/>
              <a:buAutoNum type="arabicPeriod"/>
            </a:pPr>
            <a:r>
              <a:rPr lang="zh-TW" altLang="zh-TW" sz="2400" dirty="0" smtClean="0"/>
              <a:t>廢除繼承權。</a:t>
            </a:r>
            <a:endParaRPr lang="en-US" altLang="zh-TW" sz="2400" dirty="0" smtClean="0"/>
          </a:p>
          <a:p>
            <a:pPr marL="514350" indent="-514350">
              <a:buFont typeface="+mj-lt"/>
              <a:buAutoNum type="arabicPeriod"/>
            </a:pPr>
            <a:r>
              <a:rPr lang="zh-TW" altLang="zh-TW" sz="2400" dirty="0" smtClean="0"/>
              <a:t>沒收一切流亡分子和叛亂分子的財産。</a:t>
            </a:r>
            <a:endParaRPr lang="en-US" altLang="zh-TW" sz="2400" dirty="0" smtClean="0"/>
          </a:p>
          <a:p>
            <a:pPr marL="514350" indent="-514350">
              <a:buFont typeface="+mj-lt"/>
              <a:buAutoNum type="arabicPeriod"/>
            </a:pPr>
            <a:r>
              <a:rPr lang="zh-TW" altLang="zh-TW" sz="2400" dirty="0" smtClean="0"/>
              <a:t>通過擁有國家資本和獨享壟斷權的國家銀行，把信貸集中在國家手裏。</a:t>
            </a:r>
            <a:endParaRPr lang="en-US" altLang="zh-TW" sz="2400" dirty="0" smtClean="0"/>
          </a:p>
          <a:p>
            <a:pPr marL="514350" indent="-514350">
              <a:buFont typeface="+mj-lt"/>
              <a:buAutoNum type="arabicPeriod"/>
            </a:pPr>
            <a:r>
              <a:rPr lang="zh-TW" altLang="zh-TW" sz="2400" dirty="0" smtClean="0"/>
              <a:t>把全部運輸業集中在國家手裏。</a:t>
            </a:r>
            <a:endParaRPr lang="en-US" altLang="zh-TW" sz="2400" dirty="0" smtClean="0"/>
          </a:p>
          <a:p>
            <a:pPr marL="514350" indent="-514350">
              <a:buFont typeface="+mj-lt"/>
              <a:buAutoNum type="arabicPeriod"/>
            </a:pPr>
            <a:r>
              <a:rPr lang="zh-TW" altLang="zh-TW" sz="2400" dirty="0" smtClean="0"/>
              <a:t>增加國營工廠和生産，按照計劃開墾荒地和改良土壤。</a:t>
            </a:r>
            <a:endParaRPr lang="en-US" altLang="zh-TW" sz="2400" dirty="0" smtClean="0"/>
          </a:p>
          <a:p>
            <a:pPr marL="514350" indent="-514350">
              <a:buFont typeface="+mj-lt"/>
              <a:buAutoNum type="arabicPeriod"/>
            </a:pPr>
            <a:r>
              <a:rPr lang="zh-TW" altLang="zh-TW" sz="2400" dirty="0" smtClean="0"/>
              <a:t>實行勞動義務制，成立産業軍，特別在農業方面。</a:t>
            </a:r>
            <a:endParaRPr lang="en-US" altLang="zh-TW" sz="2400" dirty="0" smtClean="0"/>
          </a:p>
          <a:p>
            <a:pPr marL="514350" indent="-514350">
              <a:buFont typeface="+mj-lt"/>
              <a:buAutoNum type="arabicPeriod"/>
            </a:pPr>
            <a:r>
              <a:rPr lang="zh-TW" altLang="zh-TW" sz="2400" dirty="0" smtClean="0"/>
              <a:t>結合農業和工業，逐步消滅城鄉之對立。</a:t>
            </a:r>
            <a:endParaRPr lang="en-US" altLang="zh-TW" sz="2400" dirty="0" smtClean="0"/>
          </a:p>
          <a:p>
            <a:pPr marL="514350" indent="-514350">
              <a:buFont typeface="+mj-lt"/>
              <a:buAutoNum type="arabicPeriod"/>
            </a:pPr>
            <a:r>
              <a:rPr lang="zh-TW" altLang="zh-TW" sz="2400" dirty="0" smtClean="0"/>
              <a:t>取消兒童</a:t>
            </a:r>
            <a:r>
              <a:rPr lang="zh-TW" altLang="en-US" sz="2400" dirty="0" smtClean="0"/>
              <a:t>的</a:t>
            </a:r>
            <a:r>
              <a:rPr lang="zh-TW" altLang="zh-TW" sz="2400" dirty="0" smtClean="0"/>
              <a:t>工廠勞動，實行兒童免費的公共教育。</a:t>
            </a:r>
            <a:endParaRPr lang="en-US" altLang="zh-TW" sz="24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33</a:t>
            </a:fld>
            <a:endParaRPr lang="en-US" altLang="zh-TW"/>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303" y="137160"/>
            <a:ext cx="8229600" cy="1005840"/>
          </a:xfrm>
        </p:spPr>
        <p:txBody>
          <a:bodyPr/>
          <a:lstStyle/>
          <a:p>
            <a:pPr algn="l"/>
            <a:r>
              <a:rPr lang="en-US" altLang="zh-TW" sz="4000" b="1" dirty="0" smtClean="0">
                <a:solidFill>
                  <a:srgbClr val="660066"/>
                </a:solidFill>
              </a:rPr>
              <a:t>04-4</a:t>
            </a:r>
            <a:r>
              <a:rPr lang="zh-TW" altLang="en-US" sz="4000" b="1" dirty="0" smtClean="0">
                <a:solidFill>
                  <a:srgbClr val="660066"/>
                </a:solidFill>
              </a:rPr>
              <a:t>  以自由經濟作為制度解方</a:t>
            </a:r>
            <a:endParaRPr lang="zh-TW" altLang="en-US" sz="4000" b="1" dirty="0">
              <a:solidFill>
                <a:srgbClr val="660066"/>
              </a:solidFill>
            </a:endParaRPr>
          </a:p>
        </p:txBody>
      </p:sp>
      <p:sp>
        <p:nvSpPr>
          <p:cNvPr id="3" name="Content Placeholder 2"/>
          <p:cNvSpPr>
            <a:spLocks noGrp="1"/>
          </p:cNvSpPr>
          <p:nvPr>
            <p:ph idx="1"/>
          </p:nvPr>
        </p:nvSpPr>
        <p:spPr>
          <a:xfrm>
            <a:off x="822960" y="1188720"/>
            <a:ext cx="7863840" cy="4811713"/>
          </a:xfrm>
        </p:spPr>
        <p:txBody>
          <a:bodyPr/>
          <a:lstStyle/>
          <a:p>
            <a:pPr marL="514350" indent="-514350">
              <a:buFont typeface="Wingdings" pitchFamily="2" charset="2"/>
              <a:buChar char="n"/>
            </a:pPr>
            <a:r>
              <a:rPr lang="zh-TW" altLang="en-US" sz="2800" b="1" dirty="0" smtClean="0"/>
              <a:t>自由經濟作為解方的意涵有二：</a:t>
            </a:r>
            <a:endParaRPr lang="en-US" altLang="zh-TW" sz="2800" b="1" dirty="0" smtClean="0"/>
          </a:p>
          <a:p>
            <a:pPr marL="914400" lvl="1" indent="-514350">
              <a:buFont typeface="+mj-lt"/>
              <a:buAutoNum type="arabicPeriod"/>
            </a:pPr>
            <a:r>
              <a:rPr lang="zh-TW" altLang="en-US" b="1" dirty="0" smtClean="0">
                <a:solidFill>
                  <a:schemeClr val="tx1"/>
                </a:solidFill>
              </a:rPr>
              <a:t>以自由市場作為交易平台：</a:t>
            </a:r>
            <a:endParaRPr lang="en-US" altLang="zh-TW" b="1" dirty="0" smtClean="0">
              <a:solidFill>
                <a:schemeClr val="tx1"/>
              </a:solidFill>
            </a:endParaRPr>
          </a:p>
          <a:p>
            <a:pPr marL="1314450" lvl="2" indent="-514350">
              <a:buFont typeface="+mj-lt"/>
              <a:buAutoNum type="arabicParenR"/>
            </a:pPr>
            <a:r>
              <a:rPr lang="zh-TW" altLang="en-US" sz="2800" dirty="0" smtClean="0"/>
              <a:t>尊重私有財產權。</a:t>
            </a:r>
            <a:endParaRPr lang="en-US" altLang="zh-TW" sz="2800" dirty="0" smtClean="0"/>
          </a:p>
          <a:p>
            <a:pPr marL="1314450" lvl="2" indent="-514350">
              <a:buFont typeface="+mj-lt"/>
              <a:buAutoNum type="arabicParenR"/>
            </a:pPr>
            <a:r>
              <a:rPr lang="zh-TW" altLang="en-US" sz="2800" dirty="0" smtClean="0"/>
              <a:t>個人進出市場的自由。</a:t>
            </a:r>
            <a:endParaRPr lang="en-US" altLang="zh-TW" sz="2800" dirty="0" smtClean="0"/>
          </a:p>
          <a:p>
            <a:pPr marL="1314450" lvl="2" indent="-514350">
              <a:buFont typeface="+mj-lt"/>
              <a:buAutoNum type="arabicParenR"/>
            </a:pPr>
            <a:r>
              <a:rPr lang="zh-TW" altLang="en-US" sz="2800" dirty="0" smtClean="0"/>
              <a:t>個人商業模式的自由。</a:t>
            </a:r>
            <a:endParaRPr lang="en-US" altLang="zh-TW" sz="2800" dirty="0" smtClean="0"/>
          </a:p>
          <a:p>
            <a:pPr marL="914400" lvl="1" indent="-514350">
              <a:buFont typeface="+mj-lt"/>
              <a:buAutoNum type="arabicPeriod"/>
            </a:pPr>
            <a:r>
              <a:rPr lang="zh-TW" altLang="en-US" b="1" dirty="0" smtClean="0">
                <a:solidFill>
                  <a:schemeClr val="tx1"/>
                </a:solidFill>
              </a:rPr>
              <a:t>以經濟自由作為政經體制：</a:t>
            </a:r>
            <a:endParaRPr lang="en-US" altLang="zh-TW" b="1" dirty="0" smtClean="0">
              <a:solidFill>
                <a:schemeClr val="tx1"/>
              </a:solidFill>
            </a:endParaRPr>
          </a:p>
          <a:p>
            <a:pPr marL="1314450" lvl="2" indent="-514350">
              <a:buFont typeface="+mj-lt"/>
              <a:buAutoNum type="arabicParenR"/>
            </a:pPr>
            <a:r>
              <a:rPr lang="zh-TW" altLang="en-US" sz="2800" dirty="0" smtClean="0"/>
              <a:t>市場機制決定資源的生產、分配與消費。</a:t>
            </a:r>
            <a:endParaRPr lang="en-US" altLang="zh-TW" sz="2800" dirty="0" smtClean="0"/>
          </a:p>
          <a:p>
            <a:pPr marL="1314450" lvl="2" indent="-514350">
              <a:buFont typeface="+mj-lt"/>
              <a:buAutoNum type="arabicParenR"/>
            </a:pPr>
            <a:r>
              <a:rPr lang="zh-TW" altLang="en-US" sz="2800" dirty="0" smtClean="0"/>
              <a:t>最小的政府規模。</a:t>
            </a:r>
            <a:endParaRPr lang="en-US" altLang="zh-TW" sz="2800" dirty="0" smtClean="0"/>
          </a:p>
          <a:p>
            <a:pPr marL="1314450" lvl="2" indent="-514350">
              <a:buFont typeface="+mj-lt"/>
              <a:buAutoNum type="arabicParenR"/>
            </a:pPr>
            <a:r>
              <a:rPr lang="zh-TW" altLang="en-US" sz="2800" dirty="0" smtClean="0"/>
              <a:t>政治市場與思想市場的自由。</a:t>
            </a:r>
            <a:endParaRPr lang="en-US" altLang="zh-TW" sz="2800" dirty="0" smtClean="0"/>
          </a:p>
          <a:p>
            <a:pPr>
              <a:buNone/>
            </a:pPr>
            <a:endParaRPr lang="zh-TW" altLang="en-US" sz="2800" dirty="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34</a:t>
            </a:fld>
            <a:endParaRPr lang="en-US" altLang="zh-TW"/>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8590"/>
            <a:ext cx="8229600" cy="994410"/>
          </a:xfrm>
        </p:spPr>
        <p:txBody>
          <a:bodyPr/>
          <a:lstStyle/>
          <a:p>
            <a:pPr algn="l"/>
            <a:r>
              <a:rPr lang="en-US" altLang="zh-TW" sz="4000" b="1" dirty="0" smtClean="0">
                <a:solidFill>
                  <a:srgbClr val="660066"/>
                </a:solidFill>
              </a:rPr>
              <a:t>04-5</a:t>
            </a:r>
            <a:r>
              <a:rPr lang="zh-TW" altLang="en-US" sz="4000" b="1" dirty="0" smtClean="0">
                <a:solidFill>
                  <a:srgbClr val="660066"/>
                </a:solidFill>
              </a:rPr>
              <a:t>  失去個人自由的社會</a:t>
            </a:r>
            <a:endParaRPr lang="zh-TW" altLang="en-US" sz="4000" b="1" dirty="0">
              <a:solidFill>
                <a:srgbClr val="660066"/>
              </a:solidFill>
            </a:endParaRPr>
          </a:p>
        </p:txBody>
      </p:sp>
      <p:sp>
        <p:nvSpPr>
          <p:cNvPr id="3" name="Content Placeholder 2"/>
          <p:cNvSpPr>
            <a:spLocks noGrp="1"/>
          </p:cNvSpPr>
          <p:nvPr>
            <p:ph idx="1"/>
          </p:nvPr>
        </p:nvSpPr>
        <p:spPr>
          <a:xfrm>
            <a:off x="365760" y="1085850"/>
            <a:ext cx="8435340" cy="5497830"/>
          </a:xfrm>
        </p:spPr>
        <p:txBody>
          <a:bodyPr/>
          <a:lstStyle/>
          <a:p>
            <a:pPr marL="571500" indent="-514350">
              <a:buFont typeface="Wingdings" pitchFamily="2" charset="2"/>
              <a:buChar char="n"/>
            </a:pPr>
            <a:r>
              <a:rPr lang="zh-TW" altLang="en-US" sz="2800" b="1" dirty="0" smtClean="0"/>
              <a:t>逆向思考：失去個人自由的社會是什麼樣子？</a:t>
            </a:r>
            <a:endParaRPr lang="en-US" altLang="zh-TW" sz="2800" b="1" dirty="0" smtClean="0"/>
          </a:p>
          <a:p>
            <a:pPr marL="971550" lvl="1" indent="-514350">
              <a:buFont typeface="+mj-lt"/>
              <a:buAutoNum type="arabicPeriod"/>
            </a:pPr>
            <a:r>
              <a:rPr lang="zh-TW" altLang="en-US" dirty="0" smtClean="0">
                <a:solidFill>
                  <a:schemeClr val="tx1"/>
                </a:solidFill>
              </a:rPr>
              <a:t>社會秩序已預先計畫：</a:t>
            </a:r>
            <a:endParaRPr lang="en-US" altLang="zh-TW" dirty="0" smtClean="0">
              <a:solidFill>
                <a:schemeClr val="tx1"/>
              </a:solidFill>
            </a:endParaRPr>
          </a:p>
          <a:p>
            <a:pPr marL="1371600" lvl="2" indent="-514350">
              <a:buFont typeface="+mj-lt"/>
              <a:buAutoNum type="arabicParenR"/>
            </a:pPr>
            <a:r>
              <a:rPr lang="zh-TW" altLang="en-US" sz="2800" dirty="0" smtClean="0">
                <a:solidFill>
                  <a:schemeClr val="tx1"/>
                </a:solidFill>
              </a:rPr>
              <a:t>社會的消費內容和生產方式均已預先設計。</a:t>
            </a:r>
            <a:endParaRPr lang="en-US" altLang="zh-TW" sz="2800" dirty="0" smtClean="0">
              <a:solidFill>
                <a:schemeClr val="tx1"/>
              </a:solidFill>
            </a:endParaRPr>
          </a:p>
          <a:p>
            <a:pPr marL="1371600" lvl="2" indent="-514350">
              <a:buFont typeface="+mj-lt"/>
              <a:buAutoNum type="arabicParenR"/>
            </a:pPr>
            <a:r>
              <a:rPr lang="zh-TW" altLang="en-US" sz="2800" dirty="0" smtClean="0">
                <a:solidFill>
                  <a:schemeClr val="tx1"/>
                </a:solidFill>
              </a:rPr>
              <a:t>個人必須接受安排好的生產行動與消費組合。</a:t>
            </a:r>
            <a:endParaRPr lang="en-US" altLang="zh-TW" sz="2800" dirty="0" smtClean="0">
              <a:solidFill>
                <a:schemeClr val="tx1"/>
              </a:solidFill>
            </a:endParaRPr>
          </a:p>
          <a:p>
            <a:pPr marL="1371600" lvl="2" indent="-514350">
              <a:buFont typeface="+mj-lt"/>
              <a:buAutoNum type="arabicParenR"/>
            </a:pPr>
            <a:r>
              <a:rPr lang="zh-TW" altLang="en-US" sz="2800" dirty="0" smtClean="0">
                <a:solidFill>
                  <a:schemeClr val="tx1"/>
                </a:solidFill>
              </a:rPr>
              <a:t>個人對於生產與消費的不同意見，必須經由申請，並經由委員會的審查。</a:t>
            </a:r>
            <a:endParaRPr lang="en-US" altLang="zh-TW" sz="2800" dirty="0" smtClean="0">
              <a:solidFill>
                <a:schemeClr val="tx1"/>
              </a:solidFill>
            </a:endParaRPr>
          </a:p>
          <a:p>
            <a:pPr marL="971550" lvl="1" indent="-514350">
              <a:buFont typeface="+mj-lt"/>
              <a:buAutoNum type="arabicPeriod"/>
            </a:pPr>
            <a:r>
              <a:rPr lang="zh-TW" altLang="en-US" dirty="0" smtClean="0">
                <a:solidFill>
                  <a:schemeClr val="tx1"/>
                </a:solidFill>
              </a:rPr>
              <a:t>個人沒有選擇與行動自由：</a:t>
            </a:r>
            <a:endParaRPr lang="en-US" altLang="zh-TW" dirty="0" smtClean="0">
              <a:solidFill>
                <a:schemeClr val="tx1"/>
              </a:solidFill>
            </a:endParaRPr>
          </a:p>
          <a:p>
            <a:pPr marL="1371600" lvl="2" indent="-514350">
              <a:buFont typeface="+mj-lt"/>
              <a:buAutoNum type="arabicParenR"/>
            </a:pPr>
            <a:r>
              <a:rPr lang="zh-TW" altLang="en-US" sz="2800" dirty="0" smtClean="0">
                <a:solidFill>
                  <a:schemeClr val="tx1"/>
                </a:solidFill>
              </a:rPr>
              <a:t>愈是計畫嚴密的社會，個人能</a:t>
            </a:r>
            <a:r>
              <a:rPr lang="zh-TW" altLang="en-US" sz="2800" dirty="0" smtClean="0"/>
              <a:t>自由選擇與行動</a:t>
            </a:r>
            <a:r>
              <a:rPr lang="zh-TW" altLang="en-US" sz="2800" dirty="0" smtClean="0">
                <a:solidFill>
                  <a:schemeClr val="tx1"/>
                </a:solidFill>
              </a:rPr>
              <a:t>的空間愈小</a:t>
            </a:r>
            <a:r>
              <a:rPr lang="zh-TW" altLang="en-US" sz="2800" dirty="0" smtClean="0"/>
              <a:t>。</a:t>
            </a:r>
            <a:endParaRPr lang="en-US" altLang="zh-TW" sz="2800" dirty="0" smtClean="0"/>
          </a:p>
          <a:p>
            <a:pPr marL="1371600" lvl="2" indent="-514350">
              <a:buFont typeface="+mj-lt"/>
              <a:buAutoNum type="arabicParenR"/>
            </a:pPr>
            <a:r>
              <a:rPr lang="zh-TW" altLang="en-US" sz="2800" dirty="0" smtClean="0"/>
              <a:t>個人能自由選擇與行動的空間愈小，個人的慾望欲無法滿足。</a:t>
            </a:r>
            <a:endParaRPr lang="en-US" altLang="zh-TW" sz="2800"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35</a:t>
            </a:fld>
            <a:endParaRPr lang="en-US" altLang="zh-TW"/>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60020"/>
            <a:ext cx="8229600" cy="982980"/>
          </a:xfrm>
        </p:spPr>
        <p:txBody>
          <a:bodyPr/>
          <a:lstStyle/>
          <a:p>
            <a:pPr algn="l"/>
            <a:r>
              <a:rPr lang="en-US" altLang="zh-TW" sz="4000" b="1" dirty="0" smtClean="0">
                <a:solidFill>
                  <a:srgbClr val="660066"/>
                </a:solidFill>
              </a:rPr>
              <a:t>04-6</a:t>
            </a:r>
            <a:r>
              <a:rPr lang="zh-TW" altLang="en-US" sz="4000" b="1" dirty="0" smtClean="0">
                <a:solidFill>
                  <a:srgbClr val="660066"/>
                </a:solidFill>
              </a:rPr>
              <a:t>  自由經濟體制下的個人自由</a:t>
            </a:r>
            <a:endParaRPr lang="zh-TW" altLang="en-US" sz="4000" b="1" dirty="0">
              <a:solidFill>
                <a:srgbClr val="660066"/>
              </a:solidFill>
            </a:endParaRPr>
          </a:p>
        </p:txBody>
      </p:sp>
      <p:sp>
        <p:nvSpPr>
          <p:cNvPr id="3" name="Content Placeholder 2"/>
          <p:cNvSpPr>
            <a:spLocks noGrp="1"/>
          </p:cNvSpPr>
          <p:nvPr>
            <p:ph idx="1"/>
          </p:nvPr>
        </p:nvSpPr>
        <p:spPr>
          <a:xfrm>
            <a:off x="582930" y="1154430"/>
            <a:ext cx="7989570" cy="5010874"/>
          </a:xfrm>
        </p:spPr>
        <p:txBody>
          <a:bodyPr/>
          <a:lstStyle/>
          <a:p>
            <a:pPr marL="571500" indent="-514350">
              <a:buFont typeface="+mj-lt"/>
              <a:buAutoNum type="arabicPeriod"/>
            </a:pPr>
            <a:r>
              <a:rPr lang="zh-TW" altLang="en-US" sz="2800" b="1" dirty="0" smtClean="0"/>
              <a:t>沒有政治權力的壓制：</a:t>
            </a:r>
            <a:endParaRPr lang="en-US" altLang="zh-TW" sz="2800" b="1" dirty="0" smtClean="0"/>
          </a:p>
          <a:p>
            <a:pPr marL="971550" lvl="1" indent="-514350">
              <a:buFont typeface="+mj-lt"/>
              <a:buAutoNum type="arabicParenR"/>
            </a:pPr>
            <a:r>
              <a:rPr lang="zh-TW" altLang="en-US" dirty="0" smtClean="0">
                <a:solidFill>
                  <a:schemeClr val="tx1"/>
                </a:solidFill>
              </a:rPr>
              <a:t>個人自由選擇偏愛的生產行動與消費組合。</a:t>
            </a:r>
            <a:endParaRPr lang="en-US" altLang="zh-TW" dirty="0" smtClean="0">
              <a:solidFill>
                <a:schemeClr val="tx1"/>
              </a:solidFill>
            </a:endParaRPr>
          </a:p>
          <a:p>
            <a:pPr marL="971550" lvl="1" indent="-514350">
              <a:buFont typeface="+mj-lt"/>
              <a:buAutoNum type="arabicParenR"/>
            </a:pPr>
            <a:r>
              <a:rPr lang="zh-TW" altLang="en-US" dirty="0" smtClean="0">
                <a:solidFill>
                  <a:schemeClr val="tx1"/>
                </a:solidFill>
              </a:rPr>
              <a:t>個人間將發展自由交易與合作的市場平台。</a:t>
            </a:r>
            <a:endParaRPr lang="en-US" altLang="zh-TW" dirty="0" smtClean="0">
              <a:solidFill>
                <a:schemeClr val="tx1"/>
              </a:solidFill>
            </a:endParaRPr>
          </a:p>
          <a:p>
            <a:pPr marL="571500" indent="-514350">
              <a:buFont typeface="+mj-lt"/>
              <a:buAutoNum type="arabicPeriod"/>
            </a:pPr>
            <a:r>
              <a:rPr lang="zh-TW" altLang="en-US" sz="2800" b="1" dirty="0" smtClean="0"/>
              <a:t>存在創新的空間</a:t>
            </a:r>
            <a:r>
              <a:rPr lang="zh-TW" altLang="en-US" sz="2800" dirty="0" smtClean="0"/>
              <a:t>：</a:t>
            </a:r>
            <a:endParaRPr lang="en-US" altLang="zh-TW" sz="2800" dirty="0" smtClean="0"/>
          </a:p>
          <a:p>
            <a:pPr marL="971550" lvl="1" indent="-514350">
              <a:buFont typeface="+mj-lt"/>
              <a:buAutoNum type="arabicParenR"/>
            </a:pPr>
            <a:r>
              <a:rPr lang="zh-TW" altLang="en-US" dirty="0" smtClean="0">
                <a:solidFill>
                  <a:schemeClr val="tx1"/>
                </a:solidFill>
              </a:rPr>
              <a:t>個人對生產與消費之自由表達，能激勵他人的創新。</a:t>
            </a:r>
            <a:endParaRPr lang="en-US" altLang="zh-TW" dirty="0" smtClean="0">
              <a:solidFill>
                <a:schemeClr val="tx1"/>
              </a:solidFill>
            </a:endParaRPr>
          </a:p>
          <a:p>
            <a:pPr marL="971550" lvl="1" indent="-514350">
              <a:buFont typeface="+mj-lt"/>
              <a:buAutoNum type="arabicParenR"/>
            </a:pPr>
            <a:r>
              <a:rPr lang="zh-TW" altLang="en-US" dirty="0" smtClean="0">
                <a:solidFill>
                  <a:schemeClr val="tx1"/>
                </a:solidFill>
              </a:rPr>
              <a:t>受歡迎的創新商品將引發模仿、再創新，並激起競爭。</a:t>
            </a:r>
            <a:endParaRPr lang="en-US" altLang="zh-TW" dirty="0" smtClean="0">
              <a:solidFill>
                <a:schemeClr val="tx1"/>
              </a:solidFill>
            </a:endParaRPr>
          </a:p>
          <a:p>
            <a:pPr marL="971550" lvl="1" indent="-514350">
              <a:buFont typeface="+mj-lt"/>
              <a:buAutoNum type="arabicParenR"/>
            </a:pPr>
            <a:r>
              <a:rPr lang="zh-TW" altLang="en-US" dirty="0" smtClean="0">
                <a:solidFill>
                  <a:schemeClr val="tx1"/>
                </a:solidFill>
              </a:rPr>
              <a:t>今天的不滿足、創新、競爭等過程將決定明天的生活方式。</a:t>
            </a:r>
            <a:endParaRPr lang="en-US" altLang="zh-TW" sz="28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36</a:t>
            </a:fld>
            <a:endParaRPr lang="en-US" altLang="zh-TW"/>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60020"/>
            <a:ext cx="8229600" cy="982980"/>
          </a:xfrm>
        </p:spPr>
        <p:txBody>
          <a:bodyPr/>
          <a:lstStyle/>
          <a:p>
            <a:pPr algn="l"/>
            <a:r>
              <a:rPr lang="en-US" altLang="zh-TW" sz="4000" b="1" dirty="0" smtClean="0">
                <a:solidFill>
                  <a:srgbClr val="660066"/>
                </a:solidFill>
              </a:rPr>
              <a:t>04-7</a:t>
            </a:r>
            <a:r>
              <a:rPr lang="zh-TW" altLang="en-US" sz="4000" b="1" dirty="0" smtClean="0">
                <a:solidFill>
                  <a:srgbClr val="660066"/>
                </a:solidFill>
              </a:rPr>
              <a:t>  文明必須是無法預知</a:t>
            </a:r>
            <a:endParaRPr lang="zh-TW" altLang="en-US" sz="4000" b="1" dirty="0">
              <a:solidFill>
                <a:srgbClr val="660066"/>
              </a:solidFill>
            </a:endParaRPr>
          </a:p>
        </p:txBody>
      </p:sp>
      <p:sp>
        <p:nvSpPr>
          <p:cNvPr id="3" name="Content Placeholder 2"/>
          <p:cNvSpPr>
            <a:spLocks noGrp="1"/>
          </p:cNvSpPr>
          <p:nvPr>
            <p:ph idx="1"/>
          </p:nvPr>
        </p:nvSpPr>
        <p:spPr>
          <a:xfrm>
            <a:off x="764510" y="1298476"/>
            <a:ext cx="7560840" cy="4896544"/>
          </a:xfrm>
        </p:spPr>
        <p:txBody>
          <a:bodyPr/>
          <a:lstStyle/>
          <a:p>
            <a:pPr marL="571500" indent="-514350">
              <a:buFont typeface="Wingdings" pitchFamily="2" charset="2"/>
              <a:buChar char="n"/>
            </a:pPr>
            <a:r>
              <a:rPr lang="zh-TW" altLang="en-US" sz="2800" dirty="0" smtClean="0"/>
              <a:t>自由之個人所組成的社會能成就什麼樣的文明？</a:t>
            </a:r>
            <a:endParaRPr lang="en-US" altLang="zh-TW" sz="2800" dirty="0" smtClean="0"/>
          </a:p>
          <a:p>
            <a:pPr marL="0" indent="0">
              <a:buNone/>
            </a:pPr>
            <a:r>
              <a:rPr lang="zh-TW" altLang="en-US" sz="2800" b="1" dirty="0" smtClean="0">
                <a:solidFill>
                  <a:srgbClr val="FF0000"/>
                </a:solidFill>
              </a:rPr>
              <a:t>答案：無法預知。</a:t>
            </a:r>
            <a:endParaRPr lang="en-US" altLang="zh-TW" sz="2800" b="1" dirty="0" smtClean="0">
              <a:solidFill>
                <a:srgbClr val="FF0000"/>
              </a:solidFill>
            </a:endParaRPr>
          </a:p>
          <a:p>
            <a:pPr marL="971550" lvl="1" indent="-514350">
              <a:buFont typeface="+mj-lt"/>
              <a:buAutoNum type="arabicPeriod"/>
            </a:pPr>
            <a:r>
              <a:rPr lang="zh-TW" altLang="en-US" dirty="0" smtClean="0">
                <a:solidFill>
                  <a:schemeClr val="tx1"/>
                </a:solidFill>
              </a:rPr>
              <a:t>任何預設的文明內容與生活方式，都將壓迫個人自由，故非自由社會</a:t>
            </a:r>
            <a:r>
              <a:rPr lang="zh-TW" altLang="en-US" dirty="0" smtClean="0">
                <a:solidFill>
                  <a:schemeClr val="tx1"/>
                </a:solidFill>
              </a:rPr>
              <a:t>的實現</a:t>
            </a:r>
            <a:r>
              <a:rPr lang="zh-TW" altLang="en-US" dirty="0" smtClean="0">
                <a:solidFill>
                  <a:schemeClr val="tx1"/>
                </a:solidFill>
              </a:rPr>
              <a:t>。</a:t>
            </a:r>
            <a:endParaRPr lang="en-US" altLang="zh-TW" dirty="0" smtClean="0">
              <a:solidFill>
                <a:schemeClr val="tx1"/>
              </a:solidFill>
            </a:endParaRPr>
          </a:p>
          <a:p>
            <a:pPr marL="971550" lvl="1" indent="-514350">
              <a:buFont typeface="+mj-lt"/>
              <a:buAutoNum type="arabicPeriod"/>
            </a:pPr>
            <a:r>
              <a:rPr lang="zh-TW" altLang="en-US" dirty="0" smtClean="0">
                <a:solidFill>
                  <a:schemeClr val="tx1"/>
                </a:solidFill>
              </a:rPr>
              <a:t>明日的生活方式決定今日各個人的行動：選擇、評價、創新、追隨。</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37</a:t>
            </a:fld>
            <a:endParaRPr lang="en-US" altLang="zh-TW"/>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35082"/>
            <a:ext cx="8229600" cy="989662"/>
          </a:xfrm>
        </p:spPr>
        <p:txBody>
          <a:bodyPr/>
          <a:lstStyle/>
          <a:p>
            <a:pPr algn="l"/>
            <a:r>
              <a:rPr lang="en-US" altLang="zh-TW" sz="4000" b="1" dirty="0" smtClean="0">
                <a:solidFill>
                  <a:srgbClr val="660066"/>
                </a:solidFill>
              </a:rPr>
              <a:t>04-8</a:t>
            </a:r>
            <a:r>
              <a:rPr lang="zh-TW" altLang="en-US" sz="4000" b="1" dirty="0" smtClean="0">
                <a:solidFill>
                  <a:srgbClr val="660066"/>
                </a:solidFill>
              </a:rPr>
              <a:t>  經濟自由是所有自由的基礎</a:t>
            </a:r>
            <a:endParaRPr lang="zh-TW" altLang="en-US" sz="4000" dirty="0">
              <a:solidFill>
                <a:srgbClr val="660066"/>
              </a:solidFill>
            </a:endParaRPr>
          </a:p>
        </p:txBody>
      </p:sp>
      <p:sp>
        <p:nvSpPr>
          <p:cNvPr id="3" name="內容版面配置區 2"/>
          <p:cNvSpPr>
            <a:spLocks noGrp="1"/>
          </p:cNvSpPr>
          <p:nvPr>
            <p:ph idx="1"/>
          </p:nvPr>
        </p:nvSpPr>
        <p:spPr>
          <a:xfrm>
            <a:off x="700708" y="1309255"/>
            <a:ext cx="7528892" cy="4508094"/>
          </a:xfrm>
        </p:spPr>
        <p:txBody>
          <a:bodyPr/>
          <a:lstStyle/>
          <a:p>
            <a:pPr marL="514350" lvl="1" indent="-514350">
              <a:buFont typeface="+mj-lt"/>
              <a:buAutoNum type="arabicPeriod"/>
            </a:pPr>
            <a:r>
              <a:rPr lang="zh-TW" altLang="en-US" sz="2800" dirty="0" smtClean="0">
                <a:solidFill>
                  <a:schemeClr val="tx1"/>
                </a:solidFill>
              </a:rPr>
              <a:t>自由</a:t>
            </a:r>
            <a:r>
              <a:rPr lang="zh-TW" altLang="en-US" sz="2800" dirty="0" smtClean="0">
                <a:solidFill>
                  <a:schemeClr val="tx1"/>
                </a:solidFill>
              </a:rPr>
              <a:t>的意義不在於作為名詞，而指向作為動詞</a:t>
            </a:r>
            <a:r>
              <a:rPr lang="zh-TW" altLang="en-US" dirty="0" smtClean="0">
                <a:solidFill>
                  <a:schemeClr val="tx1"/>
                </a:solidFill>
              </a:rPr>
              <a:t>的個人的自由</a:t>
            </a:r>
            <a:r>
              <a:rPr lang="zh-TW" altLang="en-US" sz="2800" dirty="0" smtClean="0">
                <a:solidFill>
                  <a:schemeClr val="tx1"/>
                </a:solidFill>
              </a:rPr>
              <a:t>行動。</a:t>
            </a:r>
            <a:endParaRPr lang="en-US" altLang="zh-TW" sz="2800" dirty="0" smtClean="0">
              <a:solidFill>
                <a:schemeClr val="tx1"/>
              </a:solidFill>
            </a:endParaRPr>
          </a:p>
          <a:p>
            <a:pPr marL="514350" lvl="1" indent="-514350">
              <a:buFont typeface="+mj-lt"/>
              <a:buAutoNum type="arabicPeriod"/>
            </a:pPr>
            <a:r>
              <a:rPr lang="zh-TW" altLang="en-US" sz="2800" dirty="0" smtClean="0">
                <a:solidFill>
                  <a:schemeClr val="tx1"/>
                </a:solidFill>
              </a:rPr>
              <a:t>既是行動，都需要預算，故其自由必須以經濟自由為前提</a:t>
            </a:r>
            <a:r>
              <a:rPr lang="zh-TW" altLang="en-US" sz="2800" dirty="0" smtClean="0">
                <a:solidFill>
                  <a:schemeClr val="tx1"/>
                </a:solidFill>
              </a:rPr>
              <a:t>。</a:t>
            </a:r>
            <a:endParaRPr lang="en-US" altLang="zh-TW" sz="2800" dirty="0" smtClean="0">
              <a:solidFill>
                <a:schemeClr val="tx1"/>
              </a:solidFill>
            </a:endParaRPr>
          </a:p>
          <a:p>
            <a:pPr marL="514350" lvl="1" indent="-514350">
              <a:buFont typeface="+mj-lt"/>
              <a:buAutoNum type="arabicPeriod"/>
            </a:pPr>
            <a:r>
              <a:rPr lang="zh-TW" altLang="en-US" dirty="0" smtClean="0">
                <a:solidFill>
                  <a:schemeClr val="tx1"/>
                </a:solidFill>
              </a:rPr>
              <a:t>經濟</a:t>
            </a:r>
            <a:r>
              <a:rPr lang="zh-TW" altLang="en-US" dirty="0" smtClean="0">
                <a:solidFill>
                  <a:schemeClr val="tx1"/>
                </a:solidFill>
              </a:rPr>
              <a:t>自由未必是其他自由的充分條件，但是其必要條件。</a:t>
            </a:r>
            <a:endParaRPr lang="en-US" altLang="zh-TW" dirty="0" smtClean="0">
              <a:solidFill>
                <a:schemeClr val="tx1"/>
              </a:solidFill>
            </a:endParaRPr>
          </a:p>
          <a:p>
            <a:pPr marL="514350" lvl="1" indent="-514350">
              <a:buFont typeface="+mj-lt"/>
              <a:buAutoNum type="arabicPeriod"/>
            </a:pPr>
            <a:endParaRPr lang="en-US" altLang="zh-TW" sz="2800"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38</a:t>
            </a:fld>
            <a:endParaRPr lang="en-US" altLang="zh-TW"/>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268760"/>
            <a:ext cx="9144000" cy="1440160"/>
          </a:xfrm>
        </p:spPr>
        <p:txBody>
          <a:bodyPr/>
          <a:lstStyle/>
          <a:p>
            <a:r>
              <a:rPr lang="en-US" altLang="zh-TW" b="1" dirty="0" smtClean="0">
                <a:solidFill>
                  <a:srgbClr val="FF0000"/>
                </a:solidFill>
              </a:rPr>
              <a:t>05. </a:t>
            </a:r>
            <a:r>
              <a:rPr lang="zh-TW" altLang="en-US" b="1" dirty="0" smtClean="0">
                <a:solidFill>
                  <a:srgbClr val="FF0000"/>
                </a:solidFill>
              </a:rPr>
              <a:t> 文明的發展</a:t>
            </a:r>
            <a:endParaRPr lang="zh-TW" altLang="en-US" b="1" dirty="0">
              <a:solidFill>
                <a:srgbClr val="FF0000"/>
              </a:solidFill>
              <a:latin typeface="標楷體" pitchFamily="65" charset="-120"/>
              <a:ea typeface="標楷體" pitchFamily="65" charset="-120"/>
            </a:endParaRPr>
          </a:p>
        </p:txBody>
      </p:sp>
      <p:sp>
        <p:nvSpPr>
          <p:cNvPr id="7" name="內容版面配置區 2"/>
          <p:cNvSpPr>
            <a:spLocks noGrp="1"/>
          </p:cNvSpPr>
          <p:nvPr>
            <p:ph idx="1"/>
          </p:nvPr>
        </p:nvSpPr>
        <p:spPr>
          <a:xfrm>
            <a:off x="2491740" y="2708910"/>
            <a:ext cx="6423660" cy="2500340"/>
          </a:xfrm>
        </p:spPr>
        <p:txBody>
          <a:bodyPr/>
          <a:lstStyle/>
          <a:p>
            <a:pPr marL="87313" indent="-1588">
              <a:buNone/>
            </a:pPr>
            <a:r>
              <a:rPr lang="en-US" altLang="zh-TW" dirty="0" smtClean="0">
                <a:ea typeface="標楷體" pitchFamily="65" charset="-120"/>
              </a:rPr>
              <a:t>Ortega: </a:t>
            </a:r>
            <a:r>
              <a:rPr lang="zh-TW" altLang="en-US" dirty="0" smtClean="0">
                <a:ea typeface="標楷體" pitchFamily="65" charset="-120"/>
              </a:rPr>
              <a:t>「我的目標是要讓所有社會階層的人都有權利穿得漂亮。」（</a:t>
            </a:r>
            <a:r>
              <a:rPr lang="en-US" altLang="zh-TW" dirty="0" smtClean="0">
                <a:ea typeface="標楷體" pitchFamily="65" charset="-120"/>
              </a:rPr>
              <a:t>《ZARA</a:t>
            </a:r>
            <a:r>
              <a:rPr lang="zh-TW" altLang="en-US" dirty="0" smtClean="0">
                <a:ea typeface="標楷體" pitchFamily="65" charset="-120"/>
              </a:rPr>
              <a:t> 沒有名片的總裁</a:t>
            </a:r>
            <a:r>
              <a:rPr lang="en-US" altLang="zh-TW" dirty="0" smtClean="0">
                <a:ea typeface="標楷體" pitchFamily="65" charset="-120"/>
              </a:rPr>
              <a:t>》</a:t>
            </a:r>
            <a:r>
              <a:rPr lang="zh-TW" altLang="en-US" dirty="0" smtClean="0">
                <a:ea typeface="標楷體" pitchFamily="65" charset="-120"/>
              </a:rPr>
              <a:t>）</a:t>
            </a:r>
            <a:r>
              <a:rPr lang="en-US" altLang="zh-TW" dirty="0" smtClean="0">
                <a:ea typeface="標楷體" pitchFamily="65" charset="-120"/>
              </a:rPr>
              <a:t> </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39</a:t>
            </a:fld>
            <a:endParaRPr lang="en-US" altLang="zh-TW"/>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00050" y="1"/>
            <a:ext cx="8503920" cy="1143000"/>
          </a:xfrm>
        </p:spPr>
        <p:txBody>
          <a:bodyPr/>
          <a:lstStyle/>
          <a:p>
            <a:pPr algn="l"/>
            <a:r>
              <a:rPr lang="en-US" altLang="zh-TW" sz="4000" b="1" dirty="0" smtClean="0">
                <a:solidFill>
                  <a:srgbClr val="660066"/>
                </a:solidFill>
              </a:rPr>
              <a:t>01-1</a:t>
            </a:r>
            <a:r>
              <a:rPr lang="zh-TW" altLang="en-US" sz="4000" b="1" dirty="0" smtClean="0">
                <a:solidFill>
                  <a:srgbClr val="660066"/>
                </a:solidFill>
              </a:rPr>
              <a:t>  新加坡：褓母國家的美好城市</a:t>
            </a:r>
            <a:endParaRPr lang="zh-TW" altLang="en-US" sz="4000" b="1" dirty="0">
              <a:solidFill>
                <a:srgbClr val="660066"/>
              </a:solidFill>
            </a:endParaRPr>
          </a:p>
        </p:txBody>
      </p:sp>
      <p:sp>
        <p:nvSpPr>
          <p:cNvPr id="3" name="內容版面配置區 2"/>
          <p:cNvSpPr>
            <a:spLocks noGrp="1"/>
          </p:cNvSpPr>
          <p:nvPr>
            <p:ph idx="1"/>
          </p:nvPr>
        </p:nvSpPr>
        <p:spPr>
          <a:xfrm>
            <a:off x="628650" y="1154430"/>
            <a:ext cx="8263890" cy="5497830"/>
          </a:xfrm>
        </p:spPr>
        <p:txBody>
          <a:bodyPr/>
          <a:lstStyle/>
          <a:p>
            <a:pPr>
              <a:buFont typeface="Wingdings" pitchFamily="2" charset="2"/>
              <a:buChar char="n"/>
            </a:pPr>
            <a:r>
              <a:rPr lang="en-US" altLang="zh-TW" sz="2800" dirty="0" smtClean="0"/>
              <a:t>Nanny State</a:t>
            </a:r>
            <a:r>
              <a:rPr lang="zh-TW" altLang="en-US" sz="2800" dirty="0" smtClean="0"/>
              <a:t>與</a:t>
            </a:r>
            <a:r>
              <a:rPr lang="en-US" altLang="zh-TW" sz="2800" dirty="0" smtClean="0"/>
              <a:t>Fine City</a:t>
            </a:r>
            <a:r>
              <a:rPr lang="zh-TW" altLang="en-US" sz="2800" dirty="0" smtClean="0"/>
              <a:t>。</a:t>
            </a:r>
            <a:endParaRPr lang="en-US" altLang="zh-TW" sz="2800" dirty="0" smtClean="0"/>
          </a:p>
          <a:p>
            <a:pPr>
              <a:buFont typeface="Wingdings" pitchFamily="2" charset="2"/>
              <a:buChar char="n"/>
            </a:pPr>
            <a:r>
              <a:rPr lang="zh-TW" altLang="en-US" sz="2800" b="1" dirty="0" smtClean="0">
                <a:solidFill>
                  <a:srgbClr val="FF0000"/>
                </a:solidFill>
              </a:rPr>
              <a:t>要生存，就必須面對全球競爭</a:t>
            </a:r>
            <a:r>
              <a:rPr lang="zh-TW" altLang="en-US" sz="2800" dirty="0" smtClean="0"/>
              <a:t>：</a:t>
            </a:r>
            <a:endParaRPr lang="en-US" altLang="zh-TW" sz="2800" dirty="0" smtClean="0"/>
          </a:p>
          <a:p>
            <a:pPr marL="863600" lvl="1" indent="-514350">
              <a:buSzPct val="88000"/>
              <a:buFont typeface="+mj-lt"/>
              <a:buAutoNum type="arabicPeriod"/>
            </a:pPr>
            <a:r>
              <a:rPr lang="zh-TW" altLang="en-US" b="1" dirty="0" smtClean="0">
                <a:solidFill>
                  <a:schemeClr val="tx1"/>
                </a:solidFill>
              </a:rPr>
              <a:t>面對競爭</a:t>
            </a:r>
            <a:r>
              <a:rPr lang="zh-TW" altLang="en-US" dirty="0" smtClean="0">
                <a:solidFill>
                  <a:schemeClr val="tx1"/>
                </a:solidFill>
              </a:rPr>
              <a:t>：經濟自由、市場對全球開放。</a:t>
            </a:r>
            <a:endParaRPr lang="en-US" altLang="zh-TW" dirty="0" smtClean="0">
              <a:solidFill>
                <a:schemeClr val="tx1"/>
              </a:solidFill>
            </a:endParaRPr>
          </a:p>
          <a:p>
            <a:pPr marL="863600" lvl="1" indent="-514350">
              <a:buSzPct val="88000"/>
              <a:buFont typeface="+mj-lt"/>
              <a:buAutoNum type="arabicPeriod"/>
            </a:pPr>
            <a:r>
              <a:rPr lang="zh-TW" altLang="en-US" dirty="0" smtClean="0">
                <a:solidFill>
                  <a:schemeClr val="tx1"/>
                </a:solidFill>
              </a:rPr>
              <a:t>「國家是超大型的廠商（企業）」（列寧）。</a:t>
            </a:r>
            <a:endParaRPr lang="en-US" altLang="zh-TW" dirty="0" smtClean="0">
              <a:solidFill>
                <a:schemeClr val="tx1"/>
              </a:solidFill>
            </a:endParaRPr>
          </a:p>
          <a:p>
            <a:pPr marL="863600" lvl="1" indent="-514350">
              <a:buSzPct val="88000"/>
              <a:buFont typeface="+mj-lt"/>
              <a:buAutoNum type="arabicPeriod"/>
            </a:pPr>
            <a:r>
              <a:rPr lang="zh-TW" altLang="en-US" dirty="0" smtClean="0">
                <a:solidFill>
                  <a:schemeClr val="tx1"/>
                </a:solidFill>
              </a:rPr>
              <a:t>高執行力的管理部門：</a:t>
            </a:r>
            <a:endParaRPr lang="en-US" altLang="zh-TW" dirty="0" smtClean="0">
              <a:solidFill>
                <a:schemeClr val="tx1"/>
              </a:solidFill>
            </a:endParaRPr>
          </a:p>
          <a:p>
            <a:pPr marL="1263650" lvl="2" indent="-514350">
              <a:buSzPct val="88000"/>
            </a:pPr>
            <a:r>
              <a:rPr lang="zh-TW" altLang="en-US" dirty="0" smtClean="0"/>
              <a:t>不容挑戰的</a:t>
            </a:r>
            <a:r>
              <a:rPr lang="zh-TW" altLang="en-US" dirty="0" smtClean="0">
                <a:solidFill>
                  <a:schemeClr val="tx1"/>
                </a:solidFill>
              </a:rPr>
              <a:t>權力：嚴刑峻罰、</a:t>
            </a:r>
            <a:r>
              <a:rPr lang="en-US" altLang="zh-TW" dirty="0" smtClean="0">
                <a:solidFill>
                  <a:schemeClr val="tx1"/>
                </a:solidFill>
              </a:rPr>
              <a:t>A+</a:t>
            </a:r>
            <a:r>
              <a:rPr lang="zh-TW" altLang="en-US" dirty="0" smtClean="0">
                <a:solidFill>
                  <a:schemeClr val="tx1"/>
                </a:solidFill>
              </a:rPr>
              <a:t>級官員。</a:t>
            </a:r>
            <a:endParaRPr lang="en-US" altLang="zh-TW" dirty="0" smtClean="0">
              <a:solidFill>
                <a:schemeClr val="tx1"/>
              </a:solidFill>
            </a:endParaRPr>
          </a:p>
          <a:p>
            <a:pPr marL="1263650" lvl="2" indent="-514350">
              <a:buSzPct val="88000"/>
            </a:pPr>
            <a:r>
              <a:rPr lang="zh-TW" altLang="en-US" dirty="0" smtClean="0">
                <a:solidFill>
                  <a:schemeClr val="tx1"/>
                </a:solidFill>
              </a:rPr>
              <a:t>人民的信任：高薪養廉、</a:t>
            </a:r>
            <a:r>
              <a:rPr lang="zh-TW" altLang="en-US" dirty="0" smtClean="0"/>
              <a:t>聘用制度。</a:t>
            </a:r>
            <a:endParaRPr lang="en-US" altLang="zh-TW" dirty="0" smtClean="0">
              <a:solidFill>
                <a:schemeClr val="tx1"/>
              </a:solidFill>
            </a:endParaRPr>
          </a:p>
          <a:p>
            <a:pPr marL="863600" lvl="1" indent="-514350">
              <a:buSzPct val="88000"/>
              <a:buFont typeface="+mj-lt"/>
              <a:buAutoNum type="arabicPeriod"/>
            </a:pPr>
            <a:r>
              <a:rPr lang="zh-TW" altLang="en-US" dirty="0" smtClean="0">
                <a:solidFill>
                  <a:schemeClr val="tx1"/>
                </a:solidFill>
              </a:rPr>
              <a:t>高效率的勞工：</a:t>
            </a:r>
            <a:endParaRPr lang="en-US" altLang="zh-TW" dirty="0" smtClean="0">
              <a:solidFill>
                <a:schemeClr val="tx1"/>
              </a:solidFill>
            </a:endParaRPr>
          </a:p>
          <a:p>
            <a:pPr marL="1263650" lvl="2" indent="-514350">
              <a:buSzPct val="88000"/>
            </a:pPr>
            <a:r>
              <a:rPr lang="zh-TW" altLang="en-US" dirty="0" smtClean="0">
                <a:solidFill>
                  <a:schemeClr val="tx1"/>
                </a:solidFill>
              </a:rPr>
              <a:t>半計畫的教育制度、十八歲定</a:t>
            </a:r>
            <a:r>
              <a:rPr lang="zh-TW" altLang="en-US" dirty="0" smtClean="0"/>
              <a:t>終身、</a:t>
            </a:r>
            <a:r>
              <a:rPr lang="zh-TW" altLang="en-US" dirty="0" smtClean="0"/>
              <a:t>市場</a:t>
            </a:r>
            <a:r>
              <a:rPr lang="zh-TW" altLang="en-US" dirty="0" smtClean="0"/>
              <a:t>薪資。</a:t>
            </a:r>
            <a:endParaRPr lang="en-US" altLang="zh-TW" dirty="0" smtClean="0"/>
          </a:p>
          <a:p>
            <a:pPr marL="1263650" lvl="2" indent="-514350">
              <a:buSzPct val="88000"/>
            </a:pPr>
            <a:r>
              <a:rPr lang="zh-TW" altLang="en-US" dirty="0" smtClean="0"/>
              <a:t>引進所有人才、英語教育。</a:t>
            </a:r>
            <a:endParaRPr lang="en-US" altLang="zh-TW" dirty="0" smtClean="0">
              <a:solidFill>
                <a:schemeClr val="tx1"/>
              </a:solidFill>
            </a:endParaRPr>
          </a:p>
          <a:p>
            <a:pPr marL="863600" lvl="1" indent="-514350">
              <a:buSzPct val="88000"/>
              <a:buFont typeface="+mj-lt"/>
              <a:buAutoNum type="arabicPeriod"/>
            </a:pPr>
            <a:r>
              <a:rPr lang="zh-TW" altLang="en-US" dirty="0" smtClean="0">
                <a:solidFill>
                  <a:schemeClr val="tx1"/>
                </a:solidFill>
              </a:rPr>
              <a:t>國家分紅制度：社會住宅、全民分紅</a:t>
            </a:r>
            <a:r>
              <a:rPr lang="zh-TW" altLang="en-US" dirty="0" smtClean="0"/>
              <a:t>。</a:t>
            </a:r>
            <a:endParaRPr lang="en-US" altLang="zh-TW"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a:t>
            </a:fld>
            <a:endParaRPr lang="en-US" altLang="zh-TW"/>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06058"/>
            <a:ext cx="8229600" cy="856932"/>
          </a:xfrm>
        </p:spPr>
        <p:txBody>
          <a:bodyPr/>
          <a:lstStyle/>
          <a:p>
            <a:pPr algn="l"/>
            <a:r>
              <a:rPr lang="en-US" altLang="zh-TW" sz="4000" b="1" dirty="0" smtClean="0">
                <a:solidFill>
                  <a:srgbClr val="660066"/>
                </a:solidFill>
              </a:rPr>
              <a:t>05-1  K. J. Arrow</a:t>
            </a:r>
            <a:r>
              <a:rPr lang="zh-TW" altLang="en-US" sz="4000" b="1" dirty="0" smtClean="0">
                <a:solidFill>
                  <a:srgbClr val="660066"/>
                </a:solidFill>
              </a:rPr>
              <a:t>的不可能性定理</a:t>
            </a:r>
            <a:endParaRPr lang="zh-TW" altLang="en-US" sz="4000" b="1" dirty="0">
              <a:solidFill>
                <a:srgbClr val="660066"/>
              </a:solidFill>
            </a:endParaRPr>
          </a:p>
        </p:txBody>
      </p:sp>
      <p:sp>
        <p:nvSpPr>
          <p:cNvPr id="3" name="內容版面配置區 2"/>
          <p:cNvSpPr>
            <a:spLocks noGrp="1"/>
          </p:cNvSpPr>
          <p:nvPr>
            <p:ph idx="1"/>
          </p:nvPr>
        </p:nvSpPr>
        <p:spPr>
          <a:xfrm>
            <a:off x="540326" y="1251065"/>
            <a:ext cx="8260773" cy="5018810"/>
          </a:xfrm>
        </p:spPr>
        <p:txBody>
          <a:bodyPr/>
          <a:lstStyle/>
          <a:p>
            <a:pPr marL="514350" indent="-514350">
              <a:buFont typeface="Wingdings" pitchFamily="2" charset="2"/>
              <a:buChar char="n"/>
            </a:pPr>
            <a:r>
              <a:rPr lang="zh-TW" altLang="en-US" sz="2800" dirty="0" smtClean="0"/>
              <a:t>既然文明的內容無法陳述，要如何去評述社會的發展？若只討論烏托邦的理想和解方如何？</a:t>
            </a:r>
            <a:endParaRPr lang="en-US" altLang="zh-TW" sz="2800" dirty="0" smtClean="0"/>
          </a:p>
          <a:p>
            <a:pPr marL="514350" indent="-514350">
              <a:buFont typeface="Wingdings" pitchFamily="2" charset="2"/>
              <a:buChar char="n"/>
            </a:pPr>
            <a:r>
              <a:rPr lang="en-US" altLang="zh-TW" sz="2800" dirty="0" smtClean="0"/>
              <a:t>K. J. Arrow</a:t>
            </a:r>
            <a:r>
              <a:rPr lang="zh-TW" altLang="en-US" sz="2800" dirty="0" smtClean="0"/>
              <a:t>的不可能性定理：在公領域，不存在具備五項理想條件（</a:t>
            </a:r>
            <a:r>
              <a:rPr lang="en-US" altLang="zh-TW" sz="2800" dirty="0" smtClean="0"/>
              <a:t>CUPID</a:t>
            </a:r>
            <a:r>
              <a:rPr lang="zh-TW" altLang="en-US" sz="2800" dirty="0" smtClean="0"/>
              <a:t>）的集體決策辦法。</a:t>
            </a:r>
            <a:endParaRPr lang="en-US" altLang="zh-TW" sz="2800" dirty="0" smtClean="0"/>
          </a:p>
          <a:p>
            <a:pPr marL="914400" lvl="1" indent="-514350">
              <a:buFont typeface="+mj-lt"/>
              <a:buAutoNum type="circleNumWdWhitePlain"/>
            </a:pPr>
            <a:r>
              <a:rPr lang="en-US" altLang="zh-TW" sz="2400" dirty="0" smtClean="0">
                <a:solidFill>
                  <a:schemeClr val="tx1"/>
                </a:solidFill>
              </a:rPr>
              <a:t>C:</a:t>
            </a:r>
            <a:r>
              <a:rPr lang="zh-TW" altLang="en-US" sz="2400" dirty="0" smtClean="0">
                <a:solidFill>
                  <a:schemeClr val="tx1"/>
                </a:solidFill>
              </a:rPr>
              <a:t> 集體決策必須具備經濟理性。</a:t>
            </a:r>
            <a:endParaRPr lang="en-US" altLang="zh-TW" sz="2400" dirty="0" smtClean="0">
              <a:solidFill>
                <a:schemeClr val="tx1"/>
              </a:solidFill>
            </a:endParaRPr>
          </a:p>
          <a:p>
            <a:pPr marL="914400" lvl="1" indent="-514350">
              <a:buFont typeface="Wingdings" pitchFamily="2" charset="2"/>
              <a:buAutoNum type="circleNumWdWhitePlain"/>
            </a:pPr>
            <a:r>
              <a:rPr lang="en-US" altLang="zh-TW" sz="2400" dirty="0" smtClean="0">
                <a:solidFill>
                  <a:schemeClr val="tx1"/>
                </a:solidFill>
              </a:rPr>
              <a:t>U:</a:t>
            </a:r>
            <a:r>
              <a:rPr lang="zh-TW" altLang="en-US" sz="2400" dirty="0" smtClean="0">
                <a:solidFill>
                  <a:schemeClr val="tx1"/>
                </a:solidFill>
              </a:rPr>
              <a:t> 社會存在任何可能的多元偏好。</a:t>
            </a:r>
            <a:endParaRPr lang="en-US" altLang="zh-TW" sz="2400" dirty="0" smtClean="0">
              <a:solidFill>
                <a:schemeClr val="tx1"/>
              </a:solidFill>
            </a:endParaRPr>
          </a:p>
          <a:p>
            <a:pPr marL="914400" lvl="1" indent="-514350">
              <a:buFont typeface="+mj-lt"/>
              <a:buAutoNum type="circleNumWdWhitePlain"/>
            </a:pPr>
            <a:r>
              <a:rPr lang="en-US" altLang="zh-TW" sz="2400" dirty="0" smtClean="0">
                <a:solidFill>
                  <a:schemeClr val="tx1"/>
                </a:solidFill>
              </a:rPr>
              <a:t>P:</a:t>
            </a:r>
            <a:r>
              <a:rPr lang="zh-TW" altLang="en-US" sz="2400" dirty="0" smtClean="0">
                <a:solidFill>
                  <a:schemeClr val="tx1"/>
                </a:solidFill>
              </a:rPr>
              <a:t> 若多一個人贊成，通過成的機會就更大。</a:t>
            </a:r>
            <a:endParaRPr lang="en-US" altLang="zh-TW" sz="2400" dirty="0" smtClean="0">
              <a:solidFill>
                <a:schemeClr val="tx1"/>
              </a:solidFill>
            </a:endParaRPr>
          </a:p>
          <a:p>
            <a:pPr marL="914400" lvl="1" indent="-514350">
              <a:buFont typeface="+mj-lt"/>
              <a:buAutoNum type="circleNumWdWhitePlain"/>
            </a:pPr>
            <a:r>
              <a:rPr lang="en-US" altLang="zh-TW" sz="2400" dirty="0" smtClean="0">
                <a:solidFill>
                  <a:schemeClr val="tx1"/>
                </a:solidFill>
              </a:rPr>
              <a:t>I:</a:t>
            </a:r>
            <a:r>
              <a:rPr lang="zh-TW" altLang="en-US" sz="2400" dirty="0" smtClean="0">
                <a:solidFill>
                  <a:schemeClr val="tx1"/>
                </a:solidFill>
              </a:rPr>
              <a:t>  任一議案的表決不能受其他議案的影響。</a:t>
            </a:r>
            <a:endParaRPr lang="en-US" altLang="zh-TW" sz="2400" dirty="0" smtClean="0">
              <a:solidFill>
                <a:schemeClr val="tx1"/>
              </a:solidFill>
            </a:endParaRPr>
          </a:p>
          <a:p>
            <a:pPr marL="914400" lvl="1" indent="-514350">
              <a:buFont typeface="+mj-lt"/>
              <a:buAutoNum type="circleNumWdWhitePlain"/>
            </a:pPr>
            <a:r>
              <a:rPr lang="en-US" altLang="zh-TW" sz="2400" dirty="0" smtClean="0">
                <a:solidFill>
                  <a:schemeClr val="tx1"/>
                </a:solidFill>
              </a:rPr>
              <a:t>D</a:t>
            </a:r>
            <a:r>
              <a:rPr lang="zh-TW" altLang="en-US" sz="2400" dirty="0" smtClean="0">
                <a:solidFill>
                  <a:schemeClr val="tx1"/>
                </a:solidFill>
              </a:rPr>
              <a:t>：不能</a:t>
            </a:r>
            <a:endParaRPr lang="en-US" altLang="zh-TW" sz="2400" dirty="0" smtClean="0">
              <a:solidFill>
                <a:schemeClr val="tx1"/>
              </a:solidFill>
            </a:endParaRPr>
          </a:p>
          <a:p>
            <a:pPr>
              <a:buFont typeface="Wingdings" pitchFamily="2" charset="2"/>
              <a:buChar char="n"/>
            </a:pPr>
            <a:r>
              <a:rPr lang="zh-TW" altLang="en-US" sz="2800" dirty="0" smtClean="0"/>
              <a:t>即使個人的理想內容都是矛盾，更不必談多元社會的人際差異。</a:t>
            </a:r>
            <a:endParaRPr lang="en-US" altLang="zh-TW" sz="28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40</a:t>
            </a:fld>
            <a:endParaRPr lang="en-US" altLang="zh-TW"/>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60338"/>
            <a:ext cx="8229600" cy="891222"/>
          </a:xfrm>
        </p:spPr>
        <p:txBody>
          <a:bodyPr/>
          <a:lstStyle/>
          <a:p>
            <a:pPr algn="l"/>
            <a:r>
              <a:rPr lang="en-US" altLang="zh-TW" sz="4000" b="1" dirty="0" smtClean="0">
                <a:solidFill>
                  <a:srgbClr val="660066"/>
                </a:solidFill>
              </a:rPr>
              <a:t>05-2  </a:t>
            </a:r>
            <a:r>
              <a:rPr lang="zh-TW" altLang="en-US" sz="4000" b="1" dirty="0" smtClean="0">
                <a:solidFill>
                  <a:srgbClr val="660066"/>
                </a:solidFill>
              </a:rPr>
              <a:t>尋找文明的定義</a:t>
            </a:r>
            <a:endParaRPr lang="zh-TW" altLang="en-US" sz="4000" b="1" dirty="0">
              <a:solidFill>
                <a:srgbClr val="660066"/>
              </a:solidFill>
            </a:endParaRPr>
          </a:p>
        </p:txBody>
      </p:sp>
      <p:sp>
        <p:nvSpPr>
          <p:cNvPr id="3" name="內容版面配置區 2"/>
          <p:cNvSpPr>
            <a:spLocks noGrp="1"/>
          </p:cNvSpPr>
          <p:nvPr>
            <p:ph idx="1"/>
          </p:nvPr>
        </p:nvSpPr>
        <p:spPr>
          <a:xfrm>
            <a:off x="457200" y="1268730"/>
            <a:ext cx="8229600" cy="4857433"/>
          </a:xfrm>
        </p:spPr>
        <p:txBody>
          <a:bodyPr/>
          <a:lstStyle/>
          <a:p>
            <a:pPr>
              <a:buFont typeface="Wingdings" pitchFamily="2" charset="2"/>
              <a:buChar char="n"/>
            </a:pPr>
            <a:r>
              <a:rPr lang="zh-TW" altLang="en-US" sz="2800" dirty="0" smtClean="0"/>
              <a:t>回歸個人的</a:t>
            </a:r>
            <a:r>
              <a:rPr lang="en-US" altLang="zh-TW" sz="2800" dirty="0" smtClean="0"/>
              <a:t>U(C, Z)</a:t>
            </a:r>
            <a:r>
              <a:rPr lang="zh-TW" altLang="en-US" sz="2800" dirty="0" smtClean="0"/>
              <a:t>：</a:t>
            </a:r>
            <a:r>
              <a:rPr lang="en-US" altLang="zh-TW" sz="2800" dirty="0" smtClean="0"/>
              <a:t>Z</a:t>
            </a:r>
            <a:r>
              <a:rPr lang="zh-TW" altLang="en-US" sz="2800" dirty="0" smtClean="0"/>
              <a:t>指個人自由，</a:t>
            </a:r>
            <a:r>
              <a:rPr lang="en-US" altLang="zh-TW" sz="2800" dirty="0" smtClean="0"/>
              <a:t>C</a:t>
            </a:r>
            <a:r>
              <a:rPr lang="zh-TW" altLang="en-US" sz="2800" dirty="0" smtClean="0"/>
              <a:t>指個人消費。</a:t>
            </a:r>
            <a:endParaRPr lang="en-US" altLang="zh-TW" sz="2800" dirty="0" smtClean="0"/>
          </a:p>
          <a:p>
            <a:pPr>
              <a:buFont typeface="Wingdings" pitchFamily="2" charset="2"/>
              <a:buChar char="n"/>
            </a:pPr>
            <a:r>
              <a:rPr lang="zh-TW" altLang="en-US" sz="2800" dirty="0" smtClean="0"/>
              <a:t>個人文明：更大的個人自由與更多的個人消費。</a:t>
            </a:r>
            <a:endParaRPr lang="en-US" altLang="zh-TW" sz="2800" dirty="0" smtClean="0"/>
          </a:p>
          <a:p>
            <a:pPr marL="914400" lvl="1" indent="-457200">
              <a:buFont typeface="+mj-lt"/>
              <a:buAutoNum type="arabicParenR"/>
            </a:pPr>
            <a:r>
              <a:rPr lang="zh-TW" altLang="en-US" sz="2400" dirty="0" smtClean="0">
                <a:solidFill>
                  <a:schemeClr val="tx1"/>
                </a:solidFill>
              </a:rPr>
              <a:t>文明只能定義在個人的層次。</a:t>
            </a:r>
            <a:endParaRPr lang="en-US" altLang="zh-TW" sz="2400" dirty="0" smtClean="0">
              <a:solidFill>
                <a:schemeClr val="tx1"/>
              </a:solidFill>
            </a:endParaRPr>
          </a:p>
          <a:p>
            <a:pPr marL="914400" lvl="1" indent="-457200">
              <a:buFont typeface="+mj-lt"/>
              <a:buAutoNum type="arabicParenR"/>
            </a:pPr>
            <a:r>
              <a:rPr lang="zh-TW" altLang="en-US" sz="2400" dirty="0" smtClean="0">
                <a:solidFill>
                  <a:schemeClr val="tx1"/>
                </a:solidFill>
              </a:rPr>
              <a:t>不論從個人自由或個人消費言，個人文明的提升仰賴於社會；更明確說，仰賴市場機制不斷帶來的創新。</a:t>
            </a:r>
            <a:endParaRPr lang="en-US" altLang="zh-TW" sz="2400" dirty="0" smtClean="0">
              <a:solidFill>
                <a:schemeClr val="tx1"/>
              </a:solidFill>
            </a:endParaRPr>
          </a:p>
          <a:p>
            <a:pPr>
              <a:buFont typeface="Wingdings" pitchFamily="2" charset="2"/>
              <a:buChar char="n"/>
            </a:pPr>
            <a:r>
              <a:rPr lang="zh-TW" altLang="en-US" sz="2800" dirty="0" smtClean="0"/>
              <a:t>相關定義：進步（</a:t>
            </a:r>
            <a:r>
              <a:rPr lang="en-US" altLang="zh-TW" sz="2800" dirty="0" smtClean="0"/>
              <a:t>Progress</a:t>
            </a:r>
            <a:r>
              <a:rPr lang="zh-TW" altLang="en-US" sz="2800" dirty="0" smtClean="0"/>
              <a:t>）</a:t>
            </a:r>
            <a:endParaRPr lang="en-US" altLang="zh-TW" sz="2800" dirty="0" smtClean="0"/>
          </a:p>
          <a:p>
            <a:pPr marL="914400" lvl="1" indent="-514350">
              <a:buFont typeface="+mj-lt"/>
              <a:buAutoNum type="arabicParenR"/>
            </a:pPr>
            <a:r>
              <a:rPr lang="zh-TW" altLang="en-US" sz="2400" dirty="0" smtClean="0">
                <a:solidFill>
                  <a:schemeClr val="tx1"/>
                </a:solidFill>
              </a:rPr>
              <a:t>海耶克：個人慾望種類的增加，及個人實現慾望之需要的成本下降。</a:t>
            </a:r>
            <a:endParaRPr lang="en-US" altLang="zh-TW" sz="2400" dirty="0" smtClean="0">
              <a:solidFill>
                <a:schemeClr val="tx1"/>
              </a:solidFill>
            </a:endParaRPr>
          </a:p>
          <a:p>
            <a:pPr marL="914400" lvl="1" indent="-514350">
              <a:buFont typeface="+mj-lt"/>
              <a:buAutoNum type="arabicParenR"/>
            </a:pPr>
            <a:r>
              <a:rPr lang="zh-TW" altLang="en-US" sz="2400" dirty="0" smtClean="0">
                <a:solidFill>
                  <a:schemeClr val="tx1"/>
                </a:solidFill>
              </a:rPr>
              <a:t>米塞斯：更多的廠商能夠增加利潤。</a:t>
            </a:r>
            <a:endParaRPr lang="en-US" altLang="zh-TW" sz="2400" dirty="0" smtClean="0">
              <a:solidFill>
                <a:schemeClr val="tx1"/>
              </a:solidFill>
            </a:endParaRPr>
          </a:p>
          <a:p>
            <a:pPr marL="914400" lvl="1" indent="-514350">
              <a:buFont typeface="+mj-lt"/>
              <a:buAutoNum type="arabicParenR"/>
            </a:pPr>
            <a:r>
              <a:rPr lang="zh-TW" altLang="en-US" sz="2400" dirty="0" smtClean="0">
                <a:solidFill>
                  <a:schemeClr val="tx1"/>
                </a:solidFill>
              </a:rPr>
              <a:t>布坎南：個人可以有更多的交易機會</a:t>
            </a:r>
            <a:r>
              <a:rPr lang="zh-TW" altLang="en-US" sz="2400" dirty="0" smtClean="0"/>
              <a:t>。</a:t>
            </a:r>
            <a:endParaRPr lang="zh-TW" altLang="en-US" sz="2800" dirty="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41</a:t>
            </a:fld>
            <a:endParaRPr lang="en-US" altLang="zh-TW"/>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676" y="148590"/>
            <a:ext cx="8229600" cy="1062990"/>
          </a:xfrm>
        </p:spPr>
        <p:txBody>
          <a:bodyPr/>
          <a:lstStyle/>
          <a:p>
            <a:pPr algn="l"/>
            <a:r>
              <a:rPr lang="en-US" altLang="zh-TW" sz="4000" b="1" dirty="0" smtClean="0">
                <a:solidFill>
                  <a:srgbClr val="660066"/>
                </a:solidFill>
              </a:rPr>
              <a:t>05-3</a:t>
            </a:r>
            <a:r>
              <a:rPr lang="zh-TW" altLang="en-US" sz="4000" b="1" dirty="0" smtClean="0">
                <a:solidFill>
                  <a:srgbClr val="660066"/>
                </a:solidFill>
              </a:rPr>
              <a:t>   文明的發展基礎</a:t>
            </a:r>
            <a:endParaRPr lang="zh-TW" altLang="en-US" sz="4000" b="1" dirty="0">
              <a:solidFill>
                <a:srgbClr val="660066"/>
              </a:solidFill>
            </a:endParaRPr>
          </a:p>
        </p:txBody>
      </p:sp>
      <p:sp>
        <p:nvSpPr>
          <p:cNvPr id="3" name="Content Placeholder 2"/>
          <p:cNvSpPr>
            <a:spLocks noGrp="1"/>
          </p:cNvSpPr>
          <p:nvPr>
            <p:ph idx="1"/>
          </p:nvPr>
        </p:nvSpPr>
        <p:spPr>
          <a:xfrm>
            <a:off x="571500" y="1280160"/>
            <a:ext cx="7888932" cy="5029160"/>
          </a:xfrm>
        </p:spPr>
        <p:txBody>
          <a:bodyPr/>
          <a:lstStyle/>
          <a:p>
            <a:pPr marL="571500" indent="-514350">
              <a:buFont typeface="Wingdings" pitchFamily="2" charset="2"/>
              <a:buChar char="n"/>
            </a:pPr>
            <a:r>
              <a:rPr lang="zh-TW" altLang="en-US" sz="2800" dirty="0" smtClean="0"/>
              <a:t>文明和市場機制，同樣循著文化演化的過程發展：</a:t>
            </a:r>
            <a:endParaRPr lang="en-US" altLang="zh-TW" sz="2800" dirty="0" smtClean="0"/>
          </a:p>
          <a:p>
            <a:pPr marL="971550" lvl="1" indent="-514350">
              <a:buFont typeface="+mj-lt"/>
              <a:buAutoNum type="arabicPeriod"/>
            </a:pPr>
            <a:r>
              <a:rPr lang="zh-TW" altLang="en-US" dirty="0" smtClean="0">
                <a:solidFill>
                  <a:schemeClr val="tx1"/>
                </a:solidFill>
              </a:rPr>
              <a:t>演化前提是個人自由獲得保障，兩者都建立在一個可以自由進出的平台。</a:t>
            </a:r>
            <a:endParaRPr lang="en-US" altLang="zh-TW" dirty="0" smtClean="0">
              <a:solidFill>
                <a:schemeClr val="tx1"/>
              </a:solidFill>
            </a:endParaRPr>
          </a:p>
          <a:p>
            <a:pPr marL="971550" lvl="1" indent="-514350">
              <a:buFont typeface="+mj-lt"/>
              <a:buAutoNum type="arabicPeriod"/>
            </a:pPr>
            <a:r>
              <a:rPr lang="zh-TW" altLang="en-US" dirty="0" smtClean="0">
                <a:solidFill>
                  <a:schemeClr val="tx1"/>
                </a:solidFill>
              </a:rPr>
              <a:t>在自由平台上，不時會有創業家推出新產品以吸引跟隨者，有可能淘汰現有的產品。</a:t>
            </a:r>
            <a:endParaRPr lang="en-US" altLang="zh-TW" dirty="0" smtClean="0">
              <a:solidFill>
                <a:schemeClr val="tx1"/>
              </a:solidFill>
            </a:endParaRPr>
          </a:p>
          <a:p>
            <a:pPr marL="971550" lvl="1" indent="-514350">
              <a:buFont typeface="+mj-lt"/>
              <a:buAutoNum type="arabicPeriod"/>
            </a:pPr>
            <a:r>
              <a:rPr lang="zh-TW" altLang="en-US" dirty="0" smtClean="0">
                <a:solidFill>
                  <a:schemeClr val="tx1"/>
                </a:solidFill>
              </a:rPr>
              <a:t>兩者同樣對演化的未來內容無法事先預期。</a:t>
            </a:r>
            <a:endParaRPr lang="en-US" altLang="zh-TW" dirty="0" smtClean="0">
              <a:solidFill>
                <a:schemeClr val="tx1"/>
              </a:solidFill>
            </a:endParaRPr>
          </a:p>
          <a:p>
            <a:pPr marL="971550" lvl="1" indent="-514350">
              <a:buFont typeface="+mj-lt"/>
              <a:buAutoNum type="arabicPeriod"/>
            </a:pPr>
            <a:r>
              <a:rPr lang="zh-TW" altLang="en-US" dirty="0" smtClean="0">
                <a:solidFill>
                  <a:schemeClr val="tx1"/>
                </a:solidFill>
              </a:rPr>
              <a:t>「市場失靈論」是預先給定市場發展的未來內容，這類理論不能用以論述無法預知未來內容的演化過程。</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42</a:t>
            </a:fld>
            <a:endParaRPr lang="en-US" altLang="zh-TW"/>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925512"/>
          </a:xfrm>
        </p:spPr>
        <p:txBody>
          <a:bodyPr/>
          <a:lstStyle/>
          <a:p>
            <a:pPr algn="l"/>
            <a:r>
              <a:rPr lang="en-US" altLang="zh-TW" sz="4000" b="1" dirty="0" smtClean="0">
                <a:solidFill>
                  <a:srgbClr val="660066"/>
                </a:solidFill>
              </a:rPr>
              <a:t>05-4 </a:t>
            </a:r>
            <a:r>
              <a:rPr lang="zh-TW" altLang="en-US" sz="4000" b="1" dirty="0" smtClean="0">
                <a:solidFill>
                  <a:srgbClr val="660066"/>
                </a:solidFill>
              </a:rPr>
              <a:t> </a:t>
            </a:r>
            <a:r>
              <a:rPr lang="en-US" altLang="zh-TW" sz="4000" b="1" dirty="0" smtClean="0">
                <a:solidFill>
                  <a:srgbClr val="660066"/>
                </a:solidFill>
              </a:rPr>
              <a:t>LV</a:t>
            </a:r>
            <a:r>
              <a:rPr lang="zh-TW" altLang="zh-TW" sz="4000" b="1" dirty="0" smtClean="0">
                <a:solidFill>
                  <a:srgbClr val="660066"/>
                </a:solidFill>
              </a:rPr>
              <a:t>社會</a:t>
            </a:r>
            <a:endParaRPr lang="zh-TW" altLang="en-US" sz="4000" dirty="0">
              <a:solidFill>
                <a:srgbClr val="660066"/>
              </a:solidFill>
            </a:endParaRPr>
          </a:p>
        </p:txBody>
      </p:sp>
      <p:sp>
        <p:nvSpPr>
          <p:cNvPr id="3" name="內容版面配置區 2"/>
          <p:cNvSpPr>
            <a:spLocks noGrp="1"/>
          </p:cNvSpPr>
          <p:nvPr>
            <p:ph idx="1"/>
          </p:nvPr>
        </p:nvSpPr>
        <p:spPr>
          <a:xfrm>
            <a:off x="457200" y="1337310"/>
            <a:ext cx="8229600" cy="4525963"/>
          </a:xfrm>
        </p:spPr>
        <p:txBody>
          <a:bodyPr/>
          <a:lstStyle/>
          <a:p>
            <a:pPr>
              <a:buFont typeface="Wingdings" pitchFamily="2" charset="2"/>
              <a:buChar char="n"/>
            </a:pPr>
            <a:r>
              <a:rPr lang="zh-TW" altLang="zh-TW" sz="2800" dirty="0" smtClean="0"/>
              <a:t>所得</a:t>
            </a:r>
            <a:r>
              <a:rPr lang="zh-TW" altLang="en-US" sz="2800" dirty="0" smtClean="0"/>
              <a:t>不斷</a:t>
            </a:r>
            <a:r>
              <a:rPr lang="zh-TW" altLang="zh-TW" sz="2800" dirty="0" smtClean="0"/>
              <a:t>增加的</a:t>
            </a:r>
            <a:r>
              <a:rPr lang="zh-TW" altLang="en-US" sz="2800" dirty="0" smtClean="0"/>
              <a:t>社會</a:t>
            </a:r>
            <a:r>
              <a:rPr lang="zh-TW" altLang="zh-TW" sz="2800" dirty="0" smtClean="0"/>
              <a:t>新現象：</a:t>
            </a:r>
            <a:endParaRPr lang="en-US" altLang="zh-TW" sz="2800" dirty="0" smtClean="0"/>
          </a:p>
          <a:p>
            <a:pPr marL="914400" lvl="1" indent="-514350">
              <a:buFont typeface="+mj-lt"/>
              <a:buAutoNum type="arabicPeriod"/>
            </a:pPr>
            <a:r>
              <a:rPr lang="zh-TW" altLang="zh-TW" dirty="0" smtClean="0">
                <a:solidFill>
                  <a:schemeClr val="tx1"/>
                </a:solidFill>
              </a:rPr>
              <a:t>高所得階層</a:t>
            </a:r>
            <a:r>
              <a:rPr lang="zh-TW" altLang="en-US" dirty="0" smtClean="0">
                <a:solidFill>
                  <a:schemeClr val="tx1"/>
                </a:solidFill>
              </a:rPr>
              <a:t>持續的擴大，</a:t>
            </a:r>
            <a:r>
              <a:rPr lang="zh-TW" altLang="zh-TW" dirty="0" smtClean="0">
                <a:solidFill>
                  <a:schemeClr val="tx1"/>
                </a:solidFill>
              </a:rPr>
              <a:t>市場出現以</a:t>
            </a:r>
            <a:r>
              <a:rPr lang="zh-TW" altLang="en-US" dirty="0" smtClean="0">
                <a:solidFill>
                  <a:schemeClr val="tx1"/>
                </a:solidFill>
              </a:rPr>
              <a:t>其</a:t>
            </a:r>
            <a:r>
              <a:rPr lang="zh-TW" altLang="zh-TW" dirty="0" smtClean="0">
                <a:solidFill>
                  <a:schemeClr val="tx1"/>
                </a:solidFill>
              </a:rPr>
              <a:t>為銷售對象的</a:t>
            </a:r>
            <a:r>
              <a:rPr lang="zh-TW" altLang="zh-TW" b="1" dirty="0" smtClean="0">
                <a:solidFill>
                  <a:schemeClr val="tx1"/>
                </a:solidFill>
              </a:rPr>
              <a:t>奢華精品</a:t>
            </a:r>
            <a:r>
              <a:rPr lang="zh-TW" altLang="en-US" b="1" dirty="0" smtClean="0">
                <a:solidFill>
                  <a:schemeClr val="tx1"/>
                </a:solidFill>
              </a:rPr>
              <a:t>（</a:t>
            </a:r>
            <a:r>
              <a:rPr lang="en-US" altLang="zh-TW" b="1" dirty="0" smtClean="0">
                <a:solidFill>
                  <a:schemeClr val="tx1"/>
                </a:solidFill>
              </a:rPr>
              <a:t>Luxury</a:t>
            </a:r>
            <a:r>
              <a:rPr lang="zh-TW" altLang="en-US" b="1" dirty="0" smtClean="0">
                <a:solidFill>
                  <a:schemeClr val="tx1"/>
                </a:solidFill>
              </a:rPr>
              <a:t>）。</a:t>
            </a:r>
            <a:endParaRPr lang="en-US" altLang="zh-TW" dirty="0" smtClean="0">
              <a:solidFill>
                <a:schemeClr val="tx1"/>
              </a:solidFill>
            </a:endParaRPr>
          </a:p>
          <a:p>
            <a:pPr marL="914400" lvl="1" indent="-514350">
              <a:buFont typeface="+mj-lt"/>
              <a:buAutoNum type="arabicPeriod"/>
            </a:pPr>
            <a:r>
              <a:rPr lang="zh-TW" altLang="zh-TW" dirty="0" smtClean="0">
                <a:solidFill>
                  <a:schemeClr val="tx1"/>
                </a:solidFill>
              </a:rPr>
              <a:t>一般消費品的質量</a:t>
            </a:r>
            <a:r>
              <a:rPr lang="zh-TW" altLang="en-US" dirty="0" smtClean="0">
                <a:solidFill>
                  <a:schemeClr val="tx1"/>
                </a:solidFill>
              </a:rPr>
              <a:t>也</a:t>
            </a:r>
            <a:r>
              <a:rPr lang="zh-TW" altLang="zh-TW" dirty="0" smtClean="0">
                <a:solidFill>
                  <a:schemeClr val="tx1"/>
                </a:solidFill>
              </a:rPr>
              <a:t>不斷提升</a:t>
            </a:r>
            <a:r>
              <a:rPr lang="zh-TW" altLang="en-US" dirty="0" smtClean="0">
                <a:solidFill>
                  <a:schemeClr val="tx1"/>
                </a:solidFill>
              </a:rPr>
              <a:t>，</a:t>
            </a:r>
            <a:r>
              <a:rPr lang="zh-TW" altLang="zh-TW" dirty="0" smtClean="0">
                <a:solidFill>
                  <a:schemeClr val="tx1"/>
                </a:solidFill>
              </a:rPr>
              <a:t>人們發展出對於高品質的</a:t>
            </a:r>
            <a:r>
              <a:rPr lang="zh-TW" altLang="en-US" dirty="0" smtClean="0">
                <a:solidFill>
                  <a:schemeClr val="tx1"/>
                </a:solidFill>
              </a:rPr>
              <a:t>普遍</a:t>
            </a:r>
            <a:r>
              <a:rPr lang="zh-TW" altLang="zh-TW" dirty="0" smtClean="0">
                <a:solidFill>
                  <a:schemeClr val="tx1"/>
                </a:solidFill>
              </a:rPr>
              <a:t>愛好</a:t>
            </a:r>
            <a:r>
              <a:rPr lang="zh-TW" altLang="en-US" dirty="0" smtClean="0">
                <a:solidFill>
                  <a:schemeClr val="tx1"/>
                </a:solidFill>
              </a:rPr>
              <a:t>，包括</a:t>
            </a:r>
            <a:r>
              <a:rPr lang="zh-TW" altLang="zh-TW" dirty="0" smtClean="0">
                <a:solidFill>
                  <a:schemeClr val="tx1"/>
                </a:solidFill>
              </a:rPr>
              <a:t>對奢華</a:t>
            </a:r>
            <a:r>
              <a:rPr lang="zh-TW" altLang="en-US" dirty="0" smtClean="0">
                <a:solidFill>
                  <a:schemeClr val="tx1"/>
                </a:solidFill>
              </a:rPr>
              <a:t>精品</a:t>
            </a:r>
            <a:r>
              <a:rPr lang="zh-TW" altLang="zh-TW" dirty="0" smtClean="0">
                <a:solidFill>
                  <a:schemeClr val="tx1"/>
                </a:solidFill>
              </a:rPr>
              <a:t>的慾望</a:t>
            </a:r>
            <a:r>
              <a:rPr lang="zh-TW" altLang="en-US" dirty="0" smtClean="0">
                <a:solidFill>
                  <a:schemeClr val="tx1"/>
                </a:solidFill>
              </a:rPr>
              <a:t>。</a:t>
            </a:r>
            <a:endParaRPr lang="en-US" altLang="zh-TW" dirty="0" smtClean="0">
              <a:solidFill>
                <a:schemeClr val="tx1"/>
              </a:solidFill>
            </a:endParaRPr>
          </a:p>
          <a:p>
            <a:pPr marL="914400" lvl="1" indent="-514350">
              <a:buFont typeface="+mj-lt"/>
              <a:buAutoNum type="arabicPeriod"/>
            </a:pPr>
            <a:r>
              <a:rPr lang="zh-TW" altLang="zh-TW" dirty="0" smtClean="0">
                <a:solidFill>
                  <a:schemeClr val="tx1"/>
                </a:solidFill>
              </a:rPr>
              <a:t>所得差距</a:t>
            </a:r>
            <a:r>
              <a:rPr lang="zh-TW" altLang="en-US" dirty="0" smtClean="0">
                <a:solidFill>
                  <a:schemeClr val="tx1"/>
                </a:solidFill>
              </a:rPr>
              <a:t>也</a:t>
            </a:r>
            <a:r>
              <a:rPr lang="zh-TW" altLang="zh-TW" dirty="0" smtClean="0">
                <a:solidFill>
                  <a:schemeClr val="tx1"/>
                </a:solidFill>
              </a:rPr>
              <a:t>不斷在拉大</a:t>
            </a:r>
            <a:r>
              <a:rPr lang="zh-TW" altLang="en-US" dirty="0" smtClean="0">
                <a:solidFill>
                  <a:schemeClr val="tx1"/>
                </a:solidFill>
              </a:rPr>
              <a:t>，但</a:t>
            </a:r>
            <a:r>
              <a:rPr lang="zh-TW" altLang="zh-TW" dirty="0" smtClean="0">
                <a:solidFill>
                  <a:schemeClr val="tx1"/>
                </a:solidFill>
              </a:rPr>
              <a:t>一般所得</a:t>
            </a:r>
            <a:r>
              <a:rPr lang="zh-TW" altLang="en-US" dirty="0" smtClean="0">
                <a:solidFill>
                  <a:schemeClr val="tx1"/>
                </a:solidFill>
              </a:rPr>
              <a:t>者</a:t>
            </a:r>
            <a:r>
              <a:rPr lang="zh-TW" altLang="zh-TW" dirty="0" smtClean="0">
                <a:solidFill>
                  <a:schemeClr val="tx1"/>
                </a:solidFill>
              </a:rPr>
              <a:t>寧願平日節儉</a:t>
            </a:r>
            <a:r>
              <a:rPr lang="zh-TW" altLang="en-US" dirty="0" smtClean="0">
                <a:solidFill>
                  <a:schemeClr val="tx1"/>
                </a:solidFill>
              </a:rPr>
              <a:t>，</a:t>
            </a:r>
            <a:r>
              <a:rPr lang="zh-TW" altLang="zh-TW" dirty="0" smtClean="0">
                <a:solidFill>
                  <a:schemeClr val="tx1"/>
                </a:solidFill>
              </a:rPr>
              <a:t>也要購買幾項奢華精品。</a:t>
            </a:r>
            <a:endParaRPr lang="zh-TW" altLang="en-US" dirty="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43</a:t>
            </a:fld>
            <a:endParaRPr lang="en-US" altLang="zh-TW"/>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4340" y="183198"/>
            <a:ext cx="8229600" cy="1051242"/>
          </a:xfrm>
        </p:spPr>
        <p:txBody>
          <a:bodyPr/>
          <a:lstStyle/>
          <a:p>
            <a:pPr algn="l"/>
            <a:r>
              <a:rPr lang="en-US" altLang="zh-TW" sz="4000" b="1" dirty="0" smtClean="0">
                <a:solidFill>
                  <a:srgbClr val="6C10A4"/>
                </a:solidFill>
              </a:rPr>
              <a:t>05-5</a:t>
            </a:r>
            <a:r>
              <a:rPr lang="zh-TW" altLang="en-US" sz="4000" b="1" dirty="0" smtClean="0">
                <a:solidFill>
                  <a:srgbClr val="6C10A4"/>
                </a:solidFill>
              </a:rPr>
              <a:t>  </a:t>
            </a:r>
            <a:r>
              <a:rPr lang="en-US" altLang="zh-TW" sz="4000" b="1" dirty="0" smtClean="0">
                <a:solidFill>
                  <a:srgbClr val="6C10A4"/>
                </a:solidFill>
              </a:rPr>
              <a:t>LV</a:t>
            </a:r>
            <a:r>
              <a:rPr lang="zh-TW" altLang="en-US" sz="4000" b="1" dirty="0" smtClean="0">
                <a:solidFill>
                  <a:srgbClr val="6C10A4"/>
                </a:solidFill>
              </a:rPr>
              <a:t>社會</a:t>
            </a:r>
            <a:r>
              <a:rPr lang="zh-TW" altLang="en-US" sz="4000" b="1" dirty="0" smtClean="0">
                <a:solidFill>
                  <a:srgbClr val="6C10A4"/>
                </a:solidFill>
              </a:rPr>
              <a:t>的</a:t>
            </a:r>
            <a:r>
              <a:rPr lang="zh-TW" altLang="en-US" sz="4000" b="1" dirty="0" smtClean="0">
                <a:solidFill>
                  <a:srgbClr val="6C10A4"/>
                </a:solidFill>
              </a:rPr>
              <a:t>囚犯困境</a:t>
            </a:r>
            <a:endParaRPr lang="zh-TW" altLang="en-US" sz="4000" b="1" dirty="0">
              <a:solidFill>
                <a:srgbClr val="6C10A4"/>
              </a:solidFill>
            </a:endParaRPr>
          </a:p>
        </p:txBody>
      </p:sp>
      <p:sp>
        <p:nvSpPr>
          <p:cNvPr id="3" name="內容版面配置區 2"/>
          <p:cNvSpPr>
            <a:spLocks noGrp="1"/>
          </p:cNvSpPr>
          <p:nvPr>
            <p:ph idx="1"/>
          </p:nvPr>
        </p:nvSpPr>
        <p:spPr>
          <a:xfrm>
            <a:off x="525780" y="1451610"/>
            <a:ext cx="8229600" cy="4525963"/>
          </a:xfrm>
        </p:spPr>
        <p:txBody>
          <a:bodyPr/>
          <a:lstStyle/>
          <a:p>
            <a:pPr marL="514350" indent="-514350">
              <a:buFont typeface="+mj-lt"/>
              <a:buAutoNum type="arabicPeriod"/>
            </a:pPr>
            <a:r>
              <a:rPr lang="zh-TW" altLang="en-US" sz="2800" dirty="0" smtClean="0"/>
              <a:t>在</a:t>
            </a:r>
            <a:r>
              <a:rPr lang="en-US" altLang="zh-TW" sz="2800" dirty="0" smtClean="0"/>
              <a:t>LV</a:t>
            </a:r>
            <a:r>
              <a:rPr lang="zh-TW" altLang="en-US" sz="2800" dirty="0" smtClean="0"/>
              <a:t>社會，</a:t>
            </a:r>
            <a:r>
              <a:rPr lang="zh-TW" altLang="zh-TW" sz="2800" dirty="0" smtClean="0"/>
              <a:t>個人的最適選擇是減少多項消費</a:t>
            </a:r>
            <a:r>
              <a:rPr lang="zh-TW" altLang="en-US" sz="2800" dirty="0" smtClean="0"/>
              <a:t>，以</a:t>
            </a:r>
            <a:r>
              <a:rPr lang="zh-TW" altLang="zh-TW" sz="2800" dirty="0" smtClean="0"/>
              <a:t>換取奢華</a:t>
            </a:r>
            <a:r>
              <a:rPr lang="zh-TW" altLang="en-US" sz="2800" dirty="0" smtClean="0"/>
              <a:t>精品</a:t>
            </a:r>
            <a:r>
              <a:rPr lang="zh-TW" altLang="zh-TW" sz="2800" dirty="0" smtClean="0"/>
              <a:t>。</a:t>
            </a:r>
            <a:endParaRPr lang="en-US" altLang="zh-TW" sz="2800" dirty="0" smtClean="0"/>
          </a:p>
          <a:p>
            <a:pPr marL="514350" indent="-514350">
              <a:buFont typeface="+mj-lt"/>
              <a:buAutoNum type="arabicPeriod"/>
            </a:pPr>
            <a:r>
              <a:rPr lang="zh-TW" altLang="zh-TW" sz="2800" dirty="0" smtClean="0"/>
              <a:t>奢華和高品質</a:t>
            </a:r>
            <a:r>
              <a:rPr lang="zh-TW" altLang="en-US" sz="2800" dirty="0" smtClean="0"/>
              <a:t>除了</a:t>
            </a:r>
            <a:r>
              <a:rPr lang="zh-TW" altLang="zh-TW" sz="2800" dirty="0" smtClean="0"/>
              <a:t>「讓自己看了也高興」</a:t>
            </a:r>
            <a:r>
              <a:rPr lang="zh-TW" altLang="en-US" sz="2800" dirty="0" smtClean="0"/>
              <a:t>外，還</a:t>
            </a:r>
            <a:r>
              <a:rPr lang="zh-TW" altLang="zh-TW" sz="2800" dirty="0" smtClean="0"/>
              <a:t>存在本質上的差異</a:t>
            </a:r>
            <a:r>
              <a:rPr lang="zh-TW" altLang="en-US" sz="2800" dirty="0" smtClean="0"/>
              <a:t>：</a:t>
            </a:r>
            <a:r>
              <a:rPr lang="zh-TW" altLang="zh-TW" sz="2800" dirty="0" smtClean="0"/>
              <a:t>與他人的互動。</a:t>
            </a:r>
          </a:p>
          <a:p>
            <a:pPr marL="514350" indent="-514350">
              <a:buFont typeface="+mj-lt"/>
              <a:buAutoNum type="arabicPeriod"/>
            </a:pPr>
            <a:r>
              <a:rPr lang="zh-TW" altLang="zh-TW" sz="2800" dirty="0" smtClean="0"/>
              <a:t>囚犯困境</a:t>
            </a:r>
            <a:r>
              <a:rPr lang="zh-TW" altLang="en-US" sz="2800" dirty="0" smtClean="0"/>
              <a:t>：</a:t>
            </a:r>
            <a:r>
              <a:rPr lang="zh-TW" altLang="zh-TW" sz="2800" dirty="0" smtClean="0"/>
              <a:t>雖然是情願選擇，但在選擇之際，也會無奈地抱怨：「要是社會不存在這類互動，那有多好！</a:t>
            </a:r>
            <a:r>
              <a:rPr lang="zh-TW" altLang="zh-TW" sz="2800" dirty="0" smtClean="0"/>
              <a:t>」</a:t>
            </a:r>
            <a:endParaRPr lang="en-US" altLang="zh-TW" sz="2800" dirty="0" smtClean="0"/>
          </a:p>
          <a:p>
            <a:pPr marL="514350" indent="-514350">
              <a:buFont typeface="+mj-lt"/>
              <a:buAutoNum type="arabicPeriod"/>
            </a:pPr>
            <a:r>
              <a:rPr lang="zh-TW" altLang="en-US" sz="2800" dirty="0" smtClean="0">
                <a:solidFill>
                  <a:srgbClr val="C00000"/>
                </a:solidFill>
              </a:rPr>
              <a:t>政府的可能作法</a:t>
            </a:r>
            <a:r>
              <a:rPr lang="zh-TW" altLang="en-US" sz="2800" dirty="0" smtClean="0">
                <a:solidFill>
                  <a:srgbClr val="C00000"/>
                </a:solidFill>
              </a:rPr>
              <a:t>：禁奢令、奢侈稅</a:t>
            </a:r>
            <a:endParaRPr lang="en-US" altLang="zh-TW" sz="2800" dirty="0" smtClean="0">
              <a:solidFill>
                <a:srgbClr val="C00000"/>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44</a:t>
            </a:fld>
            <a:endParaRPr lang="en-US" altLang="zh-TW"/>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4340" y="160338"/>
            <a:ext cx="8229600" cy="879792"/>
          </a:xfrm>
        </p:spPr>
        <p:txBody>
          <a:bodyPr/>
          <a:lstStyle/>
          <a:p>
            <a:pPr algn="l"/>
            <a:r>
              <a:rPr lang="en-US" altLang="zh-TW" sz="4000" b="1" dirty="0" smtClean="0">
                <a:solidFill>
                  <a:srgbClr val="660066"/>
                </a:solidFill>
              </a:rPr>
              <a:t>05-6  ZARA</a:t>
            </a:r>
            <a:r>
              <a:rPr lang="zh-TW" altLang="en-US" sz="4000" b="1" dirty="0" smtClean="0">
                <a:solidFill>
                  <a:srgbClr val="660066"/>
                </a:solidFill>
              </a:rPr>
              <a:t>的解方：</a:t>
            </a:r>
            <a:r>
              <a:rPr lang="zh-TW" altLang="zh-TW" sz="4000" b="1" dirty="0" smtClean="0">
                <a:solidFill>
                  <a:srgbClr val="660066"/>
                </a:solidFill>
              </a:rPr>
              <a:t>大眾精品</a:t>
            </a:r>
            <a:endParaRPr lang="zh-TW" altLang="en-US" sz="4000" dirty="0">
              <a:solidFill>
                <a:srgbClr val="660066"/>
              </a:solidFill>
            </a:endParaRPr>
          </a:p>
        </p:txBody>
      </p:sp>
      <p:sp>
        <p:nvSpPr>
          <p:cNvPr id="3" name="內容版面配置區 2"/>
          <p:cNvSpPr>
            <a:spLocks noGrp="1"/>
          </p:cNvSpPr>
          <p:nvPr>
            <p:ph idx="1"/>
          </p:nvPr>
        </p:nvSpPr>
        <p:spPr>
          <a:xfrm>
            <a:off x="639500" y="1165425"/>
            <a:ext cx="8168833" cy="5327971"/>
          </a:xfrm>
        </p:spPr>
        <p:txBody>
          <a:bodyPr/>
          <a:lstStyle/>
          <a:p>
            <a:pPr>
              <a:buFont typeface="Wingdings" pitchFamily="2" charset="2"/>
              <a:buChar char="n"/>
            </a:pPr>
            <a:r>
              <a:rPr lang="zh-TW" altLang="zh-TW" sz="2800" dirty="0" smtClean="0"/>
              <a:t>奢華精品</a:t>
            </a:r>
            <a:r>
              <a:rPr lang="zh-TW" altLang="en-US" sz="2800" dirty="0" smtClean="0"/>
              <a:t>的</a:t>
            </a:r>
            <a:r>
              <a:rPr lang="zh-TW" altLang="zh-TW" sz="2800" dirty="0" smtClean="0"/>
              <a:t>特徵：</a:t>
            </a:r>
            <a:endParaRPr lang="en-US" altLang="zh-TW" sz="2800" dirty="0" smtClean="0"/>
          </a:p>
          <a:p>
            <a:pPr marL="914400" lvl="1" indent="-514350">
              <a:buFont typeface="+mj-lt"/>
              <a:buAutoNum type="arabicPeriod"/>
            </a:pPr>
            <a:r>
              <a:rPr lang="zh-TW" altLang="zh-TW" sz="2400" dirty="0" smtClean="0">
                <a:solidFill>
                  <a:schemeClr val="tx1"/>
                </a:solidFill>
              </a:rPr>
              <a:t>價格昂貴</a:t>
            </a:r>
            <a:r>
              <a:rPr lang="zh-TW" altLang="en-US" sz="2400" dirty="0" smtClean="0">
                <a:solidFill>
                  <a:schemeClr val="tx1"/>
                </a:solidFill>
              </a:rPr>
              <a:t>，</a:t>
            </a:r>
            <a:r>
              <a:rPr lang="zh-TW" altLang="zh-TW" sz="2400" dirty="0" smtClean="0">
                <a:solidFill>
                  <a:schemeClr val="tx1"/>
                </a:solidFill>
              </a:rPr>
              <a:t>因裝飾外觀和其</a:t>
            </a:r>
            <a:r>
              <a:rPr lang="zh-TW" altLang="zh-TW" sz="2400" b="1" dirty="0" smtClean="0">
                <a:solidFill>
                  <a:schemeClr val="tx1"/>
                </a:solidFill>
              </a:rPr>
              <a:t>獨特性</a:t>
            </a:r>
            <a:r>
              <a:rPr lang="zh-TW" altLang="en-US" sz="2400" dirty="0" smtClean="0">
                <a:solidFill>
                  <a:schemeClr val="tx1"/>
                </a:solidFill>
              </a:rPr>
              <a:t>。</a:t>
            </a:r>
            <a:endParaRPr lang="en-US" altLang="zh-TW" sz="2400" dirty="0" smtClean="0">
              <a:solidFill>
                <a:schemeClr val="tx1"/>
              </a:solidFill>
            </a:endParaRPr>
          </a:p>
          <a:p>
            <a:pPr marL="914400" lvl="1" indent="-514350">
              <a:buFont typeface="+mj-lt"/>
              <a:buAutoNum type="arabicPeriod"/>
            </a:pPr>
            <a:r>
              <a:rPr lang="zh-TW" altLang="zh-TW" sz="2400" dirty="0" smtClean="0">
                <a:solidFill>
                  <a:schemeClr val="tx1"/>
                </a:solidFill>
              </a:rPr>
              <a:t>不強調實用價值</a:t>
            </a:r>
            <a:r>
              <a:rPr lang="zh-TW" altLang="en-US" sz="2400" dirty="0" smtClean="0">
                <a:solidFill>
                  <a:schemeClr val="tx1"/>
                </a:solidFill>
              </a:rPr>
              <a:t>，因</a:t>
            </a:r>
            <a:r>
              <a:rPr lang="zh-TW" altLang="zh-TW" sz="2400" dirty="0" smtClean="0">
                <a:solidFill>
                  <a:schemeClr val="tx1"/>
                </a:solidFill>
              </a:rPr>
              <a:t>深具歷史情境的</a:t>
            </a:r>
            <a:r>
              <a:rPr lang="zh-TW" altLang="zh-TW" sz="2400" b="1" dirty="0" smtClean="0">
                <a:solidFill>
                  <a:schemeClr val="tx1"/>
                </a:solidFill>
              </a:rPr>
              <a:t>故事</a:t>
            </a:r>
            <a:r>
              <a:rPr lang="zh-TW" altLang="en-US" sz="2400" dirty="0" smtClean="0">
                <a:solidFill>
                  <a:schemeClr val="tx1"/>
                </a:solidFill>
              </a:rPr>
              <a:t>。</a:t>
            </a:r>
            <a:endParaRPr lang="en-US" altLang="zh-TW" sz="2400" dirty="0" smtClean="0">
              <a:solidFill>
                <a:schemeClr val="tx1"/>
              </a:solidFill>
            </a:endParaRPr>
          </a:p>
          <a:p>
            <a:pPr marL="914400" lvl="1" indent="-514350">
              <a:buFont typeface="+mj-lt"/>
              <a:buAutoNum type="arabicPeriod"/>
            </a:pPr>
            <a:r>
              <a:rPr lang="zh-TW" altLang="zh-TW" sz="2400" dirty="0" smtClean="0">
                <a:solidFill>
                  <a:schemeClr val="tx1"/>
                </a:solidFill>
              </a:rPr>
              <a:t>明星款（</a:t>
            </a:r>
            <a:r>
              <a:rPr lang="en-US" altLang="zh-TW" sz="2400" dirty="0" smtClean="0">
                <a:solidFill>
                  <a:schemeClr val="tx1"/>
                </a:solidFill>
              </a:rPr>
              <a:t>It-bag</a:t>
            </a:r>
            <a:r>
              <a:rPr lang="zh-TW" altLang="zh-TW" sz="2400" dirty="0" smtClean="0">
                <a:solidFill>
                  <a:schemeClr val="tx1"/>
                </a:solidFill>
              </a:rPr>
              <a:t>）</a:t>
            </a:r>
            <a:r>
              <a:rPr lang="zh-TW" altLang="en-US" sz="2400" dirty="0" smtClean="0">
                <a:solidFill>
                  <a:schemeClr val="tx1"/>
                </a:solidFill>
              </a:rPr>
              <a:t>的</a:t>
            </a:r>
            <a:r>
              <a:rPr lang="zh-TW" altLang="en-US" sz="2400" b="1" dirty="0" smtClean="0">
                <a:solidFill>
                  <a:schemeClr val="tx1"/>
                </a:solidFill>
              </a:rPr>
              <a:t>時尚</a:t>
            </a:r>
            <a:r>
              <a:rPr lang="zh-TW" altLang="zh-TW" sz="2400" b="1" dirty="0" smtClean="0">
                <a:solidFill>
                  <a:schemeClr val="tx1"/>
                </a:solidFill>
              </a:rPr>
              <a:t>情結</a:t>
            </a:r>
            <a:r>
              <a:rPr lang="zh-TW" altLang="en-US" sz="2400" dirty="0" smtClean="0">
                <a:solidFill>
                  <a:schemeClr val="tx1"/>
                </a:solidFill>
              </a:rPr>
              <a:t>，因</a:t>
            </a:r>
            <a:r>
              <a:rPr lang="zh-TW" altLang="zh-TW" sz="2400" dirty="0" smtClean="0">
                <a:solidFill>
                  <a:schemeClr val="tx1"/>
                </a:solidFill>
              </a:rPr>
              <a:t>和名女人（</a:t>
            </a:r>
            <a:r>
              <a:rPr lang="en-US" altLang="zh-TW" sz="2400" dirty="0" smtClean="0">
                <a:solidFill>
                  <a:schemeClr val="tx1"/>
                </a:solidFill>
              </a:rPr>
              <a:t>It-girl</a:t>
            </a:r>
            <a:r>
              <a:rPr lang="zh-TW" altLang="zh-TW" sz="2400" dirty="0" smtClean="0">
                <a:solidFill>
                  <a:schemeClr val="tx1"/>
                </a:solidFill>
              </a:rPr>
              <a:t>）聯繫。</a:t>
            </a:r>
          </a:p>
          <a:p>
            <a:pPr>
              <a:buFont typeface="Wingdings" pitchFamily="2" charset="2"/>
              <a:buChar char="n"/>
            </a:pPr>
            <a:r>
              <a:rPr lang="en-US" altLang="zh-TW" sz="2800" dirty="0" smtClean="0"/>
              <a:t>ZARA</a:t>
            </a:r>
            <a:r>
              <a:rPr lang="zh-TW" altLang="en-US" sz="2800" b="1" dirty="0" smtClean="0"/>
              <a:t>的解方</a:t>
            </a:r>
            <a:r>
              <a:rPr lang="zh-TW" altLang="en-US" sz="2800" dirty="0" smtClean="0">
                <a:sym typeface="Wingdings" pitchFamily="2" charset="2"/>
              </a:rPr>
              <a:t>：（</a:t>
            </a:r>
            <a:r>
              <a:rPr lang="en-US" altLang="zh-TW" sz="2800" dirty="0" smtClean="0">
                <a:sym typeface="Wingdings" pitchFamily="2" charset="2"/>
              </a:rPr>
              <a:t>1/2</a:t>
            </a:r>
            <a:r>
              <a:rPr lang="zh-TW" altLang="en-US" sz="2800" dirty="0" smtClean="0">
                <a:sym typeface="Wingdings" pitchFamily="2" charset="2"/>
              </a:rPr>
              <a:t>品質、</a:t>
            </a:r>
            <a:r>
              <a:rPr lang="en-US" altLang="zh-TW" sz="2800" dirty="0" smtClean="0">
                <a:sym typeface="Wingdings" pitchFamily="2" charset="2"/>
              </a:rPr>
              <a:t>1/4</a:t>
            </a:r>
            <a:r>
              <a:rPr lang="zh-TW" altLang="en-US" sz="2800" dirty="0" smtClean="0">
                <a:sym typeface="Wingdings" pitchFamily="2" charset="2"/>
              </a:rPr>
              <a:t>價格）</a:t>
            </a:r>
            <a:endParaRPr lang="en-US" altLang="zh-TW" sz="2800" dirty="0" smtClean="0"/>
          </a:p>
          <a:p>
            <a:pPr marL="914400" lvl="1" indent="-514350">
              <a:buFont typeface="+mj-lt"/>
              <a:buAutoNum type="arabicPeriod"/>
            </a:pPr>
            <a:r>
              <a:rPr lang="zh-TW" altLang="en-US" sz="2400" dirty="0" smtClean="0">
                <a:solidFill>
                  <a:schemeClr val="tx1"/>
                </a:solidFill>
              </a:rPr>
              <a:t>以</a:t>
            </a:r>
            <a:r>
              <a:rPr lang="zh-TW" altLang="en-US" sz="2400" b="1" dirty="0" smtClean="0">
                <a:solidFill>
                  <a:schemeClr val="tx1"/>
                </a:solidFill>
              </a:rPr>
              <a:t>快速時尚</a:t>
            </a:r>
            <a:r>
              <a:rPr lang="zh-TW" altLang="en-US" sz="2400" dirty="0" smtClean="0">
                <a:solidFill>
                  <a:schemeClr val="tx1"/>
                </a:solidFill>
              </a:rPr>
              <a:t>去表現獨特性</a:t>
            </a:r>
            <a:endParaRPr lang="en-US" altLang="zh-TW" sz="2400" dirty="0" smtClean="0">
              <a:solidFill>
                <a:schemeClr val="tx1"/>
              </a:solidFill>
            </a:endParaRPr>
          </a:p>
          <a:p>
            <a:pPr marL="914400" lvl="1" indent="-514350">
              <a:buFont typeface="+mj-lt"/>
              <a:buAutoNum type="arabicPeriod"/>
            </a:pPr>
            <a:r>
              <a:rPr lang="zh-TW" altLang="en-US" sz="2400" dirty="0" smtClean="0">
                <a:solidFill>
                  <a:schemeClr val="tx1"/>
                </a:solidFill>
              </a:rPr>
              <a:t>以</a:t>
            </a:r>
            <a:r>
              <a:rPr lang="zh-TW" altLang="en-US" sz="2400" b="1" dirty="0" smtClean="0">
                <a:solidFill>
                  <a:schemeClr val="tx1"/>
                </a:solidFill>
              </a:rPr>
              <a:t>神秘性</a:t>
            </a:r>
            <a:r>
              <a:rPr lang="zh-TW" altLang="en-US" sz="2400" dirty="0" smtClean="0">
                <a:solidFill>
                  <a:schemeClr val="tx1"/>
                </a:solidFill>
              </a:rPr>
              <a:t>去發展</a:t>
            </a:r>
            <a:r>
              <a:rPr lang="zh-TW" altLang="zh-TW" sz="2400" dirty="0" smtClean="0">
                <a:solidFill>
                  <a:schemeClr val="tx1"/>
                </a:solidFill>
              </a:rPr>
              <a:t>新品牌</a:t>
            </a:r>
            <a:r>
              <a:rPr lang="zh-TW" altLang="en-US" sz="2400" dirty="0" smtClean="0">
                <a:solidFill>
                  <a:schemeClr val="tx1"/>
                </a:solidFill>
              </a:rPr>
              <a:t>的</a:t>
            </a:r>
            <a:r>
              <a:rPr lang="zh-TW" altLang="zh-TW" sz="2400" dirty="0" smtClean="0">
                <a:solidFill>
                  <a:schemeClr val="tx1"/>
                </a:solidFill>
              </a:rPr>
              <a:t>故事</a:t>
            </a:r>
            <a:endParaRPr lang="en-US" altLang="zh-TW" sz="2400" dirty="0" smtClean="0">
              <a:solidFill>
                <a:schemeClr val="tx1"/>
              </a:solidFill>
            </a:endParaRPr>
          </a:p>
          <a:p>
            <a:pPr marL="914400" lvl="1" indent="-514350">
              <a:buFont typeface="+mj-lt"/>
              <a:buAutoNum type="arabicPeriod"/>
            </a:pPr>
            <a:r>
              <a:rPr lang="zh-TW" altLang="en-US" sz="2400" dirty="0" smtClean="0">
                <a:solidFill>
                  <a:schemeClr val="tx1"/>
                </a:solidFill>
              </a:rPr>
              <a:t>以</a:t>
            </a:r>
            <a:r>
              <a:rPr lang="zh-TW" altLang="en-US" sz="2400" dirty="0" smtClean="0">
                <a:solidFill>
                  <a:schemeClr val="tx1"/>
                </a:solidFill>
              </a:rPr>
              <a:t>職場</a:t>
            </a:r>
            <a:r>
              <a:rPr lang="zh-TW" altLang="en-US" sz="2400" dirty="0" smtClean="0">
                <a:solidFill>
                  <a:schemeClr val="tx1"/>
                </a:solidFill>
              </a:rPr>
              <a:t>女性</a:t>
            </a:r>
            <a:r>
              <a:rPr lang="zh-TW" altLang="en-US" sz="2400" b="1" dirty="0" smtClean="0">
                <a:solidFill>
                  <a:schemeClr val="tx1"/>
                </a:solidFill>
              </a:rPr>
              <a:t>重新定義</a:t>
            </a:r>
            <a:r>
              <a:rPr lang="zh-TW" altLang="en-US" sz="2400" b="1" dirty="0" smtClean="0">
                <a:solidFill>
                  <a:schemeClr val="tx1"/>
                </a:solidFill>
              </a:rPr>
              <a:t>時尚</a:t>
            </a:r>
            <a:r>
              <a:rPr lang="zh-TW" altLang="en-US" sz="2400" dirty="0" smtClean="0">
                <a:solidFill>
                  <a:schemeClr val="tx1"/>
                </a:solidFill>
              </a:rPr>
              <a:t>：不帶任何強加的限制</a:t>
            </a:r>
            <a:r>
              <a:rPr lang="zh-TW" altLang="zh-TW" sz="2400" dirty="0" smtClean="0">
                <a:solidFill>
                  <a:schemeClr val="tx1"/>
                </a:solidFill>
              </a:rPr>
              <a:t>。</a:t>
            </a:r>
            <a:r>
              <a:rPr lang="zh-TW" altLang="en-US" sz="2400" dirty="0" smtClean="0">
                <a:solidFill>
                  <a:schemeClr val="tx1"/>
                </a:solidFill>
              </a:rPr>
              <a:t>（後來成功地帶出名女人的</a:t>
            </a:r>
            <a:r>
              <a:rPr lang="zh-TW" altLang="zh-TW" sz="2400" dirty="0" smtClean="0"/>
              <a:t>「</a:t>
            </a:r>
            <a:r>
              <a:rPr lang="zh-TW" altLang="en-US" sz="2400" dirty="0" smtClean="0">
                <a:solidFill>
                  <a:schemeClr val="tx1"/>
                </a:solidFill>
              </a:rPr>
              <a:t>混搭模式</a:t>
            </a:r>
            <a:r>
              <a:rPr lang="zh-TW" altLang="zh-TW" sz="2400" b="1" dirty="0" smtClean="0">
                <a:solidFill>
                  <a:schemeClr val="tx1"/>
                </a:solidFill>
              </a:rPr>
              <a:t>」</a:t>
            </a:r>
            <a:r>
              <a:rPr lang="zh-TW" altLang="en-US" sz="2400" b="1" dirty="0" smtClean="0">
                <a:solidFill>
                  <a:schemeClr val="tx1"/>
                </a:solidFill>
              </a:rPr>
              <a:t>。</a:t>
            </a:r>
            <a:r>
              <a:rPr lang="zh-TW" altLang="en-US" sz="2400" dirty="0" smtClean="0">
                <a:solidFill>
                  <a:schemeClr val="tx1"/>
                </a:solidFill>
              </a:rPr>
              <a:t>）</a:t>
            </a:r>
            <a:endParaRPr lang="en-US" altLang="zh-TW" sz="2400" dirty="0" smtClean="0">
              <a:solidFill>
                <a:schemeClr val="tx1"/>
              </a:solidFill>
            </a:endParaRPr>
          </a:p>
          <a:p>
            <a:pPr>
              <a:buFont typeface="Wingdings" pitchFamily="2" charset="2"/>
              <a:buChar char="n"/>
            </a:pPr>
            <a:r>
              <a:rPr lang="zh-TW" altLang="zh-TW" sz="2400" dirty="0" smtClean="0">
                <a:solidFill>
                  <a:srgbClr val="6C10A4"/>
                </a:solidFill>
              </a:rPr>
              <a:t>這轉化帶出「</a:t>
            </a:r>
            <a:r>
              <a:rPr lang="zh-TW" altLang="zh-TW" sz="2400" b="1" dirty="0" smtClean="0">
                <a:solidFill>
                  <a:srgbClr val="6C10A4"/>
                </a:solidFill>
              </a:rPr>
              <a:t>大眾精品」</a:t>
            </a:r>
            <a:r>
              <a:rPr lang="zh-TW" altLang="zh-TW" sz="2400" dirty="0" smtClean="0">
                <a:solidFill>
                  <a:srgbClr val="6C10A4"/>
                </a:solidFill>
              </a:rPr>
              <a:t>（</a:t>
            </a:r>
            <a:r>
              <a:rPr lang="en-US" altLang="zh-TW" sz="2400" dirty="0" err="1" smtClean="0">
                <a:solidFill>
                  <a:srgbClr val="6C10A4"/>
                </a:solidFill>
              </a:rPr>
              <a:t>Masstige</a:t>
            </a:r>
            <a:r>
              <a:rPr lang="zh-TW" altLang="zh-TW" sz="2400" dirty="0" smtClean="0">
                <a:solidFill>
                  <a:srgbClr val="6C10A4"/>
                </a:solidFill>
              </a:rPr>
              <a:t>）的概念</a:t>
            </a:r>
            <a:r>
              <a:rPr lang="zh-TW" altLang="zh-TW" sz="2400" dirty="0" smtClean="0">
                <a:solidFill>
                  <a:srgbClr val="6C10A4"/>
                </a:solidFill>
              </a:rPr>
              <a:t>。</a:t>
            </a:r>
            <a:endParaRPr lang="en-US" altLang="zh-TW" sz="2400" dirty="0" smtClean="0">
              <a:solidFill>
                <a:srgbClr val="6C10A4"/>
              </a:solidFill>
            </a:endParaRPr>
          </a:p>
          <a:p>
            <a:pPr>
              <a:buFont typeface="Wingdings" pitchFamily="2" charset="2"/>
              <a:buChar char="n"/>
            </a:pPr>
            <a:r>
              <a:rPr lang="zh-TW" altLang="en-US" sz="2400" dirty="0" smtClean="0">
                <a:solidFill>
                  <a:srgbClr val="FF0000"/>
                </a:solidFill>
              </a:rPr>
              <a:t>中國雷軍的小米機是否也具備</a:t>
            </a:r>
            <a:r>
              <a:rPr lang="en-US" altLang="zh-TW" sz="2400" dirty="0" smtClean="0">
                <a:solidFill>
                  <a:srgbClr val="FF0000"/>
                </a:solidFill>
              </a:rPr>
              <a:t>ZARA</a:t>
            </a:r>
            <a:r>
              <a:rPr lang="zh-TW" altLang="en-US" sz="2400" dirty="0" smtClean="0">
                <a:solidFill>
                  <a:srgbClr val="FF0000"/>
                </a:solidFill>
              </a:rPr>
              <a:t>的</a:t>
            </a:r>
            <a:r>
              <a:rPr lang="zh-TW" altLang="zh-TW" sz="2400" b="1" dirty="0" smtClean="0">
                <a:solidFill>
                  <a:srgbClr val="FF0000"/>
                </a:solidFill>
              </a:rPr>
              <a:t>大眾</a:t>
            </a:r>
            <a:r>
              <a:rPr lang="zh-TW" altLang="zh-TW" sz="2400" b="1" dirty="0" smtClean="0">
                <a:solidFill>
                  <a:srgbClr val="FF0000"/>
                </a:solidFill>
              </a:rPr>
              <a:t>精品</a:t>
            </a:r>
            <a:r>
              <a:rPr lang="zh-TW" altLang="zh-TW" sz="2400" dirty="0" smtClean="0">
                <a:solidFill>
                  <a:srgbClr val="FF0000"/>
                </a:solidFill>
              </a:rPr>
              <a:t>概念</a:t>
            </a:r>
            <a:r>
              <a:rPr lang="zh-TW" altLang="en-US" sz="2400" dirty="0" smtClean="0">
                <a:solidFill>
                  <a:srgbClr val="FF0000"/>
                </a:solidFill>
              </a:rPr>
              <a:t>？</a:t>
            </a:r>
            <a:endParaRPr lang="zh-TW" altLang="zh-TW" sz="2400" dirty="0" smtClean="0">
              <a:solidFill>
                <a:srgbClr val="FF0000"/>
              </a:solidFill>
            </a:endParaRPr>
          </a:p>
          <a:p>
            <a:endParaRPr lang="zh-TW" altLang="en-US" sz="2800" dirty="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45</a:t>
            </a:fld>
            <a:endParaRPr lang="en-US" altLang="zh-TW"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948372"/>
          </a:xfrm>
        </p:spPr>
        <p:txBody>
          <a:bodyPr/>
          <a:lstStyle/>
          <a:p>
            <a:pPr algn="l"/>
            <a:r>
              <a:rPr lang="en-US" altLang="zh-TW" sz="4000" b="1" dirty="0" smtClean="0">
                <a:solidFill>
                  <a:srgbClr val="660066"/>
                </a:solidFill>
              </a:rPr>
              <a:t>05-7   </a:t>
            </a:r>
            <a:r>
              <a:rPr lang="zh-TW" altLang="en-US" sz="4000" b="1" dirty="0" smtClean="0">
                <a:solidFill>
                  <a:srgbClr val="660066"/>
                </a:solidFill>
              </a:rPr>
              <a:t>文明是什麼？</a:t>
            </a:r>
            <a:endParaRPr lang="zh-TW" altLang="en-US" sz="4000" dirty="0">
              <a:solidFill>
                <a:srgbClr val="660066"/>
              </a:solidFill>
            </a:endParaRPr>
          </a:p>
        </p:txBody>
      </p:sp>
      <p:sp>
        <p:nvSpPr>
          <p:cNvPr id="3" name="內容版面配置區 2"/>
          <p:cNvSpPr>
            <a:spLocks noGrp="1"/>
          </p:cNvSpPr>
          <p:nvPr>
            <p:ph idx="1"/>
          </p:nvPr>
        </p:nvSpPr>
        <p:spPr>
          <a:xfrm>
            <a:off x="514350" y="1325880"/>
            <a:ext cx="8241030" cy="3863339"/>
          </a:xfrm>
        </p:spPr>
        <p:txBody>
          <a:bodyPr/>
          <a:lstStyle/>
          <a:p>
            <a:pPr>
              <a:buFont typeface="Wingdings" pitchFamily="2" charset="2"/>
              <a:buChar char="n"/>
            </a:pPr>
            <a:r>
              <a:rPr lang="zh-TW" altLang="en-US" sz="2800" dirty="0" smtClean="0"/>
              <a:t>文明就是：</a:t>
            </a:r>
            <a:r>
              <a:rPr lang="zh-TW" altLang="en-US" sz="2800" b="1" dirty="0" smtClean="0">
                <a:solidFill>
                  <a:srgbClr val="0566AF"/>
                </a:solidFill>
              </a:rPr>
              <a:t>富裕、自由</a:t>
            </a:r>
            <a:r>
              <a:rPr lang="zh-TW" altLang="en-US" sz="2800" b="1" dirty="0" smtClean="0"/>
              <a:t>、</a:t>
            </a:r>
            <a:r>
              <a:rPr lang="zh-TW" altLang="en-US" sz="2800" b="1" dirty="0" smtClean="0">
                <a:solidFill>
                  <a:srgbClr val="FF0000"/>
                </a:solidFill>
              </a:rPr>
              <a:t>尊嚴、優雅</a:t>
            </a:r>
            <a:endParaRPr lang="en-US" altLang="zh-TW" sz="2800" b="1" dirty="0" smtClean="0">
              <a:solidFill>
                <a:srgbClr val="FF0000"/>
              </a:solidFill>
            </a:endParaRPr>
          </a:p>
          <a:p>
            <a:pPr>
              <a:buFont typeface="Wingdings" pitchFamily="2" charset="2"/>
              <a:buChar char="n"/>
            </a:pPr>
            <a:r>
              <a:rPr lang="zh-TW" altLang="en-US" sz="2800" dirty="0" smtClean="0"/>
              <a:t>「他讓很多經濟條件不佳、無法穿戴漂亮的女人，不會覺得自己比有錢的女人少了什麼。有了</a:t>
            </a:r>
            <a:r>
              <a:rPr lang="en-US" altLang="zh-TW" sz="2800" dirty="0" smtClean="0"/>
              <a:t>ZARA</a:t>
            </a:r>
            <a:r>
              <a:rPr lang="zh-TW" altLang="en-US" sz="2800" dirty="0" smtClean="0"/>
              <a:t>，穿得漂亮已經是大多數女人可以做到的事了。」 </a:t>
            </a:r>
            <a:r>
              <a:rPr lang="en-US" altLang="zh-TW" sz="2800" dirty="0" smtClean="0"/>
              <a:t>(P.40)</a:t>
            </a:r>
          </a:p>
          <a:p>
            <a:pPr>
              <a:buFont typeface="Wingdings" pitchFamily="2" charset="2"/>
              <a:buChar char="n"/>
            </a:pPr>
            <a:r>
              <a:rPr lang="en-US" altLang="zh-TW" sz="2800" dirty="0" smtClean="0"/>
              <a:t>Coco Chanel</a:t>
            </a:r>
          </a:p>
          <a:p>
            <a:endParaRPr lang="zh-TW" altLang="en-US" sz="2800" dirty="0"/>
          </a:p>
        </p:txBody>
      </p:sp>
      <p:pic>
        <p:nvPicPr>
          <p:cNvPr id="66562" name="Picture 2" descr="C:\Documents and Settings\CS\My Documents\Downloads\130013026.jpg"/>
          <p:cNvPicPr>
            <a:picLocks noChangeAspect="1" noChangeArrowheads="1"/>
          </p:cNvPicPr>
          <p:nvPr/>
        </p:nvPicPr>
        <p:blipFill>
          <a:blip r:embed="rId2" cstate="print"/>
          <a:srcRect/>
          <a:stretch>
            <a:fillRect/>
          </a:stretch>
        </p:blipFill>
        <p:spPr bwMode="auto">
          <a:xfrm>
            <a:off x="5947571" y="3591408"/>
            <a:ext cx="2270599" cy="2809075"/>
          </a:xfrm>
          <a:prstGeom prst="rect">
            <a:avLst/>
          </a:prstGeom>
          <a:noFill/>
        </p:spPr>
      </p:pic>
      <p:pic>
        <p:nvPicPr>
          <p:cNvPr id="66563" name="Picture 3"/>
          <p:cNvPicPr>
            <a:picLocks noChangeAspect="1" noChangeArrowheads="1"/>
          </p:cNvPicPr>
          <p:nvPr/>
        </p:nvPicPr>
        <p:blipFill>
          <a:blip r:embed="rId3" cstate="print"/>
          <a:srcRect/>
          <a:stretch>
            <a:fillRect/>
          </a:stretch>
        </p:blipFill>
        <p:spPr bwMode="auto">
          <a:xfrm>
            <a:off x="3567462" y="5539427"/>
            <a:ext cx="2240280" cy="837513"/>
          </a:xfrm>
          <a:prstGeom prst="rect">
            <a:avLst/>
          </a:prstGeom>
          <a:noFill/>
          <a:ln w="9525">
            <a:noFill/>
            <a:miter lim="800000"/>
            <a:headEnd/>
            <a:tailEnd/>
          </a:ln>
        </p:spPr>
      </p:pic>
      <p:sp>
        <p:nvSpPr>
          <p:cNvPr id="7" name="投影片編號版面配置區 6"/>
          <p:cNvSpPr>
            <a:spLocks noGrp="1"/>
          </p:cNvSpPr>
          <p:nvPr>
            <p:ph type="sldNum" sz="quarter" idx="12"/>
          </p:nvPr>
        </p:nvSpPr>
        <p:spPr/>
        <p:txBody>
          <a:bodyPr/>
          <a:lstStyle/>
          <a:p>
            <a:fld id="{0354DE56-175F-44F2-BA51-F3EAA2663B8A}" type="slidenum">
              <a:rPr lang="en-US" altLang="zh-TW" smtClean="0"/>
              <a:pPr/>
              <a:t>46</a:t>
            </a:fld>
            <a:endParaRPr lang="en-US" altLang="zh-TW"/>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268760"/>
            <a:ext cx="9144000" cy="1440160"/>
          </a:xfrm>
        </p:spPr>
        <p:txBody>
          <a:bodyPr/>
          <a:lstStyle/>
          <a:p>
            <a:r>
              <a:rPr lang="en-US" altLang="zh-TW" b="1" dirty="0" smtClean="0">
                <a:solidFill>
                  <a:srgbClr val="FF0000"/>
                </a:solidFill>
              </a:rPr>
              <a:t>06.  </a:t>
            </a:r>
            <a:r>
              <a:rPr lang="zh-TW" altLang="en-US" b="1" dirty="0" smtClean="0">
                <a:solidFill>
                  <a:srgbClr val="FF0000"/>
                </a:solidFill>
                <a:latin typeface="新細明體" charset="-120"/>
              </a:rPr>
              <a:t>真的個人主義</a:t>
            </a:r>
            <a:endParaRPr lang="zh-TW" altLang="en-US" b="1" dirty="0">
              <a:solidFill>
                <a:srgbClr val="FF0000"/>
              </a:solidFill>
              <a:latin typeface="標楷體" pitchFamily="65" charset="-120"/>
              <a:ea typeface="標楷體" pitchFamily="65" charset="-120"/>
            </a:endParaRPr>
          </a:p>
        </p:txBody>
      </p:sp>
      <p:sp>
        <p:nvSpPr>
          <p:cNvPr id="7" name="內容版面配置區 2"/>
          <p:cNvSpPr>
            <a:spLocks noGrp="1"/>
          </p:cNvSpPr>
          <p:nvPr>
            <p:ph idx="1"/>
          </p:nvPr>
        </p:nvSpPr>
        <p:spPr>
          <a:xfrm>
            <a:off x="2263140" y="2697480"/>
            <a:ext cx="6492240" cy="2511770"/>
          </a:xfrm>
        </p:spPr>
        <p:txBody>
          <a:bodyPr/>
          <a:lstStyle/>
          <a:p>
            <a:pPr marL="0" lvl="1" indent="0">
              <a:buNone/>
            </a:pPr>
            <a:r>
              <a:rPr lang="en-US" altLang="zh-TW" sz="3200" dirty="0" smtClean="0">
                <a:solidFill>
                  <a:schemeClr val="tx1"/>
                </a:solidFill>
                <a:latin typeface="Times New Roman" pitchFamily="18" charset="0"/>
              </a:rPr>
              <a:t>True individualism is social, and deals with individuals as part of society, rather than as dissociated, independent atoms.  (F. A. Hayek)</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47</a:t>
            </a:fld>
            <a:endParaRPr lang="en-US" altLang="zh-TW"/>
          </a:p>
        </p:txBody>
      </p:sp>
    </p:spTree>
  </p:cSld>
  <p:clrMapOvr>
    <a:masterClrMapping/>
  </p:clrMapOvr>
  <p:transition advClick="0"/>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a:xfrm>
            <a:off x="491490" y="160020"/>
            <a:ext cx="8515350" cy="918845"/>
          </a:xfrm>
        </p:spPr>
        <p:txBody>
          <a:bodyPr/>
          <a:lstStyle/>
          <a:p>
            <a:pPr algn="l"/>
            <a:r>
              <a:rPr lang="en-US" altLang="zh-TW" sz="4000" b="1" dirty="0" smtClean="0">
                <a:solidFill>
                  <a:srgbClr val="660066"/>
                </a:solidFill>
              </a:rPr>
              <a:t>06-1   </a:t>
            </a:r>
            <a:r>
              <a:rPr lang="zh-TW" altLang="en-US" sz="4000" b="1" dirty="0" smtClean="0">
                <a:solidFill>
                  <a:srgbClr val="660066"/>
                </a:solidFill>
                <a:latin typeface="新細明體" charset="-120"/>
              </a:rPr>
              <a:t>兩種個人主義</a:t>
            </a:r>
            <a:endParaRPr lang="zh-TW" altLang="en-US" sz="3600" b="1" dirty="0" smtClean="0">
              <a:solidFill>
                <a:srgbClr val="660066"/>
              </a:solidFill>
              <a:latin typeface="新細明體" charset="-120"/>
            </a:endParaRPr>
          </a:p>
        </p:txBody>
      </p:sp>
      <p:sp>
        <p:nvSpPr>
          <p:cNvPr id="494595" name="Rectangle 3"/>
          <p:cNvSpPr>
            <a:spLocks noGrp="1" noChangeArrowheads="1"/>
          </p:cNvSpPr>
          <p:nvPr>
            <p:ph type="body" idx="1"/>
          </p:nvPr>
        </p:nvSpPr>
        <p:spPr>
          <a:xfrm>
            <a:off x="536575" y="1330008"/>
            <a:ext cx="8275955" cy="5122862"/>
          </a:xfrm>
        </p:spPr>
        <p:txBody>
          <a:bodyPr/>
          <a:lstStyle/>
          <a:p>
            <a:pPr marL="595312" lvl="1" indent="-514350">
              <a:buFont typeface="+mj-lt"/>
              <a:buAutoNum type="arabicPeriod"/>
            </a:pPr>
            <a:r>
              <a:rPr lang="en-US" altLang="zh-TW" b="1" dirty="0" smtClean="0">
                <a:solidFill>
                  <a:schemeClr val="tx1"/>
                </a:solidFill>
                <a:latin typeface="Times New Roman" pitchFamily="18" charset="0"/>
              </a:rPr>
              <a:t>True individualism</a:t>
            </a:r>
            <a:r>
              <a:rPr lang="en-US" altLang="zh-TW" dirty="0" smtClean="0">
                <a:solidFill>
                  <a:schemeClr val="tx1"/>
                </a:solidFill>
                <a:latin typeface="Times New Roman" pitchFamily="18" charset="0"/>
              </a:rPr>
              <a:t> is social, and </a:t>
            </a:r>
            <a:r>
              <a:rPr lang="en-US" altLang="zh-TW" b="1" dirty="0" smtClean="0">
                <a:solidFill>
                  <a:schemeClr val="tx1"/>
                </a:solidFill>
                <a:latin typeface="Times New Roman" pitchFamily="18" charset="0"/>
              </a:rPr>
              <a:t>deals with individuals as part of society</a:t>
            </a:r>
            <a:r>
              <a:rPr lang="en-US" altLang="zh-TW" dirty="0" smtClean="0">
                <a:solidFill>
                  <a:schemeClr val="tx1"/>
                </a:solidFill>
                <a:latin typeface="Times New Roman" pitchFamily="18" charset="0"/>
              </a:rPr>
              <a:t>, rather than as dissociated, independent atoms.  </a:t>
            </a:r>
          </a:p>
          <a:p>
            <a:pPr marL="595312" lvl="1" indent="-514350">
              <a:buFont typeface="+mj-lt"/>
              <a:buAutoNum type="arabicPeriod"/>
            </a:pPr>
            <a:r>
              <a:rPr lang="en-US" altLang="zh-TW" dirty="0" smtClean="0">
                <a:solidFill>
                  <a:schemeClr val="tx1"/>
                </a:solidFill>
                <a:latin typeface="Times New Roman" pitchFamily="18" charset="0"/>
              </a:rPr>
              <a:t>False (individualism) is characterized—is dominated—by </a:t>
            </a:r>
            <a:r>
              <a:rPr lang="en-US" altLang="zh-TW" b="1" dirty="0" smtClean="0">
                <a:solidFill>
                  <a:schemeClr val="tx1"/>
                </a:solidFill>
                <a:latin typeface="Times New Roman" pitchFamily="18" charset="0"/>
              </a:rPr>
              <a:t>rationalism and ethical pragmatism</a:t>
            </a:r>
            <a:r>
              <a:rPr lang="en-US" altLang="zh-TW" dirty="0" smtClean="0">
                <a:solidFill>
                  <a:schemeClr val="tx1"/>
                </a:solidFill>
                <a:latin typeface="Times New Roman" pitchFamily="18" charset="0"/>
              </a:rPr>
              <a:t>. It views human action as based on commands, in contrast to general principles. It is supportive of </a:t>
            </a:r>
            <a:r>
              <a:rPr lang="en-US" altLang="zh-TW" b="1" dirty="0" smtClean="0">
                <a:solidFill>
                  <a:schemeClr val="tx1"/>
                </a:solidFill>
                <a:latin typeface="Times New Roman" pitchFamily="18" charset="0"/>
              </a:rPr>
              <a:t>elitism and economic man </a:t>
            </a:r>
            <a:r>
              <a:rPr lang="en-US" altLang="zh-TW" dirty="0" smtClean="0">
                <a:solidFill>
                  <a:schemeClr val="tx1"/>
                </a:solidFill>
                <a:latin typeface="Times New Roman" pitchFamily="18" charset="0"/>
              </a:rPr>
              <a:t>and views human behavior as essentially </a:t>
            </a:r>
            <a:r>
              <a:rPr lang="en-US" altLang="zh-TW" b="1" dirty="0" smtClean="0">
                <a:solidFill>
                  <a:schemeClr val="tx1"/>
                </a:solidFill>
                <a:latin typeface="Times New Roman" pitchFamily="18" charset="0"/>
              </a:rPr>
              <a:t>fatalistic and amoral. </a:t>
            </a:r>
          </a:p>
          <a:p>
            <a:pPr marL="595312" lvl="1" indent="-514350">
              <a:buFont typeface="Wingdings" pitchFamily="2" charset="2"/>
              <a:buChar char="n"/>
            </a:pPr>
            <a:endParaRPr lang="en-US" altLang="zh-TW" dirty="0" smtClean="0">
              <a:solidFill>
                <a:schemeClr val="tx1"/>
              </a:solidFill>
              <a:latin typeface="Times New Roman" pitchFamily="18" charset="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48</a:t>
            </a:fld>
            <a:endParaRPr lang="en-US" altLang="zh-TW"/>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60338"/>
            <a:ext cx="8229600" cy="925512"/>
          </a:xfrm>
        </p:spPr>
        <p:txBody>
          <a:bodyPr/>
          <a:lstStyle/>
          <a:p>
            <a:pPr algn="l"/>
            <a:r>
              <a:rPr lang="en-US" altLang="zh-TW" sz="4000" b="1" dirty="0" smtClean="0">
                <a:solidFill>
                  <a:srgbClr val="660066"/>
                </a:solidFill>
              </a:rPr>
              <a:t>06-2  </a:t>
            </a:r>
            <a:r>
              <a:rPr lang="zh-TW" altLang="en-US" sz="4000" b="1" dirty="0" smtClean="0">
                <a:solidFill>
                  <a:srgbClr val="660066"/>
                </a:solidFill>
                <a:latin typeface="新細明體" charset="-120"/>
              </a:rPr>
              <a:t>兩種個人主義的傳統</a:t>
            </a:r>
            <a:endParaRPr lang="zh-TW" altLang="en-US" sz="4000" b="1" dirty="0"/>
          </a:p>
        </p:txBody>
      </p:sp>
      <p:graphicFrame>
        <p:nvGraphicFramePr>
          <p:cNvPr id="6" name="Group 19"/>
          <p:cNvGraphicFramePr>
            <a:graphicFrameLocks noGrp="1"/>
          </p:cNvGraphicFramePr>
          <p:nvPr>
            <p:ph sz="half" idx="4294967295"/>
          </p:nvPr>
        </p:nvGraphicFramePr>
        <p:xfrm>
          <a:off x="582613" y="1314450"/>
          <a:ext cx="8062912" cy="5178425"/>
        </p:xfrm>
        <a:graphic>
          <a:graphicData uri="http://schemas.openxmlformats.org/drawingml/2006/table">
            <a:tbl>
              <a:tblPr/>
              <a:tblGrid>
                <a:gridCol w="4032250"/>
                <a:gridCol w="4030662"/>
              </a:tblGrid>
              <a:tr h="587375">
                <a:tc>
                  <a:txBody>
                    <a:bodyPr/>
                    <a:lstStyle/>
                    <a:p>
                      <a:pPr marL="0" marR="0" lvl="0" indent="0" algn="ctr" defTabSz="914400" rtl="0" eaLnBrk="0" fontAlgn="base" latinLnBrk="0" hangingPunct="0">
                        <a:lnSpc>
                          <a:spcPct val="90000"/>
                        </a:lnSpc>
                        <a:spcBef>
                          <a:spcPct val="20000"/>
                        </a:spcBef>
                        <a:spcAft>
                          <a:spcPct val="0"/>
                        </a:spcAft>
                        <a:buClr>
                          <a:schemeClr val="bg2"/>
                        </a:buClr>
                        <a:buSzPct val="75000"/>
                        <a:buFont typeface="Wingdings" pitchFamily="2" charset="2"/>
                        <a:buNone/>
                        <a:tabLst/>
                      </a:pPr>
                      <a:r>
                        <a:rPr kumimoji="1" lang="zh-TW" altLang="en-US" sz="3200" b="1" i="0" u="none" strike="noStrike" cap="none" normalizeH="0" baseline="0" dirty="0" smtClean="0">
                          <a:ln>
                            <a:noFill/>
                          </a:ln>
                          <a:solidFill>
                            <a:schemeClr val="tx1"/>
                          </a:solidFill>
                          <a:effectLst/>
                          <a:latin typeface="新細明體" charset="-120"/>
                          <a:ea typeface="新細明體" charset="-120"/>
                        </a:rPr>
                        <a:t>真的個人主義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bg2"/>
                        </a:buClr>
                        <a:buSzPct val="75000"/>
                        <a:buFont typeface="Wingdings" pitchFamily="2" charset="2"/>
                        <a:buNone/>
                        <a:tabLst/>
                      </a:pPr>
                      <a:r>
                        <a:rPr kumimoji="1" lang="zh-TW" altLang="en-US" sz="3200" b="1" i="0" u="none" strike="noStrike" cap="none" normalizeH="0" baseline="0" smtClean="0">
                          <a:ln>
                            <a:noFill/>
                          </a:ln>
                          <a:solidFill>
                            <a:schemeClr val="tx1"/>
                          </a:solidFill>
                          <a:effectLst/>
                          <a:latin typeface="新細明體" charset="-120"/>
                          <a:ea typeface="新細明體" charset="-120"/>
                        </a:rPr>
                        <a:t>假的個人主義</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91050">
                <a:tc>
                  <a:txBody>
                    <a:bodyPr/>
                    <a:lstStyle/>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None/>
                        <a:tabLst/>
                      </a:pPr>
                      <a:r>
                        <a:rPr kumimoji="1" lang="en-US" altLang="zh-TW" sz="2800" b="1" i="0" u="none" strike="noStrike" cap="none" normalizeH="0" baseline="0" dirty="0" smtClean="0">
                          <a:ln>
                            <a:noFill/>
                          </a:ln>
                          <a:solidFill>
                            <a:schemeClr val="tx1"/>
                          </a:solidFill>
                          <a:effectLst/>
                          <a:latin typeface="Times New Roman" pitchFamily="18" charset="0"/>
                          <a:ea typeface="新細明體" charset="-120"/>
                        </a:rPr>
                        <a:t>Scottish Enlightenment:</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John Locke</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Bernard Mandeville</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David Hume</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Josiah Tucker</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Adam Ferguson</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Adam Smith</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Alexis de Tocqueville</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Lord Acton</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Edmund Burke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None/>
                        <a:tabLst/>
                      </a:pPr>
                      <a:r>
                        <a:rPr kumimoji="1" lang="en-US" altLang="zh-TW" sz="2800" b="1" i="0" u="none" strike="noStrike" cap="none" normalizeH="0" baseline="0" dirty="0" smtClean="0">
                          <a:ln>
                            <a:noFill/>
                          </a:ln>
                          <a:solidFill>
                            <a:schemeClr val="tx1"/>
                          </a:solidFill>
                          <a:effectLst/>
                          <a:latin typeface="Times New Roman" pitchFamily="18" charset="0"/>
                          <a:ea typeface="新細明體" charset="-120"/>
                        </a:rPr>
                        <a:t>Cartesian Rationalism:</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the </a:t>
                      </a:r>
                      <a:r>
                        <a:rPr kumimoji="1" lang="en-US" altLang="zh-TW" sz="2800" b="0" i="0" u="none" strike="noStrike" cap="none" normalizeH="0" baseline="0" dirty="0" err="1" smtClean="0">
                          <a:ln>
                            <a:noFill/>
                          </a:ln>
                          <a:solidFill>
                            <a:schemeClr val="tx1"/>
                          </a:solidFill>
                          <a:effectLst/>
                          <a:latin typeface="Times New Roman" pitchFamily="18" charset="0"/>
                          <a:ea typeface="新細明體" charset="-120"/>
                        </a:rPr>
                        <a:t>Encyclopedists</a:t>
                      </a:r>
                      <a:endParaRPr kumimoji="1" lang="en-US" altLang="zh-TW" sz="2800" b="0" i="0" u="none" strike="noStrike" cap="none" normalizeH="0" baseline="0" dirty="0" smtClean="0">
                        <a:ln>
                          <a:noFill/>
                        </a:ln>
                        <a:solidFill>
                          <a:schemeClr val="tx1"/>
                        </a:solidFill>
                        <a:effectLst/>
                        <a:latin typeface="Times New Roman" pitchFamily="18" charset="0"/>
                        <a:ea typeface="新細明體" charset="-120"/>
                      </a:endParaRP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Rousseau</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the </a:t>
                      </a:r>
                      <a:r>
                        <a:rPr kumimoji="1" lang="en-US" altLang="zh-TW" sz="2800" b="0" i="0" u="none" strike="noStrike" cap="none" normalizeH="0" baseline="0" dirty="0" err="1" smtClean="0">
                          <a:ln>
                            <a:noFill/>
                          </a:ln>
                          <a:solidFill>
                            <a:schemeClr val="tx1"/>
                          </a:solidFill>
                          <a:effectLst/>
                          <a:latin typeface="Times New Roman" pitchFamily="18" charset="0"/>
                          <a:ea typeface="新細明體" charset="-120"/>
                        </a:rPr>
                        <a:t>Physiocrats</a:t>
                      </a:r>
                      <a:endParaRPr kumimoji="1" lang="en-US" altLang="zh-TW" sz="2800" b="0" i="0" u="none" strike="noStrike" cap="none" normalizeH="0" baseline="0" dirty="0" smtClean="0">
                        <a:ln>
                          <a:noFill/>
                        </a:ln>
                        <a:solidFill>
                          <a:schemeClr val="tx1"/>
                        </a:solidFill>
                        <a:effectLst/>
                        <a:latin typeface="Times New Roman" pitchFamily="18" charset="0"/>
                        <a:ea typeface="新細明體" charset="-120"/>
                      </a:endParaRP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J. S. Mill</a:t>
                      </a:r>
                    </a:p>
                    <a:p>
                      <a:pPr marL="533400" marR="0" lvl="0" indent="-533400" algn="l" defTabSz="914400" rtl="0" eaLnBrk="0" fontAlgn="base" latinLnBrk="0" hangingPunct="0">
                        <a:lnSpc>
                          <a:spcPct val="80000"/>
                        </a:lnSpc>
                        <a:spcBef>
                          <a:spcPct val="20000"/>
                        </a:spcBef>
                        <a:spcAft>
                          <a:spcPct val="0"/>
                        </a:spcAft>
                        <a:buClr>
                          <a:schemeClr val="bg2"/>
                        </a:buClr>
                        <a:buSzPct val="75000"/>
                        <a:buFont typeface="Wingdings" pitchFamily="2" charset="2"/>
                        <a:buChar char="n"/>
                        <a:tabLst/>
                      </a:pPr>
                      <a:r>
                        <a:rPr kumimoji="1" lang="en-US" altLang="zh-TW" sz="2800" b="0" i="0" u="none" strike="noStrike" cap="none" normalizeH="0" baseline="0" dirty="0" smtClean="0">
                          <a:ln>
                            <a:noFill/>
                          </a:ln>
                          <a:solidFill>
                            <a:schemeClr val="tx1"/>
                          </a:solidFill>
                          <a:effectLst/>
                          <a:latin typeface="Times New Roman" pitchFamily="18" charset="0"/>
                          <a:ea typeface="新細明體" charset="-120"/>
                        </a:rPr>
                        <a:t>Herbert Spencer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矩形 6"/>
          <p:cNvSpPr/>
          <p:nvPr/>
        </p:nvSpPr>
        <p:spPr>
          <a:xfrm>
            <a:off x="5389603" y="5835658"/>
            <a:ext cx="2848537" cy="594778"/>
          </a:xfrm>
          <a:prstGeom prst="rect">
            <a:avLst/>
          </a:prstGeom>
        </p:spPr>
        <p:txBody>
          <a:bodyPr wrap="none">
            <a:spAutoFit/>
          </a:bodyPr>
          <a:lstStyle/>
          <a:p>
            <a:pPr marL="595312" lvl="1" indent="-514350">
              <a:lnSpc>
                <a:spcPct val="110000"/>
              </a:lnSpc>
              <a:buFont typeface="Wingdings" pitchFamily="2" charset="2"/>
              <a:buChar char="l"/>
            </a:pPr>
            <a:r>
              <a:rPr lang="en-US" altLang="zh-TW" sz="3200" dirty="0" smtClean="0">
                <a:solidFill>
                  <a:schemeClr val="accent1">
                    <a:lumMod val="25000"/>
                  </a:schemeClr>
                </a:solidFill>
                <a:latin typeface="Times New Roman" pitchFamily="18" charset="0"/>
              </a:rPr>
              <a:t>From </a:t>
            </a:r>
            <a:r>
              <a:rPr lang="en-US" altLang="zh-TW" sz="3200" i="1" dirty="0" smtClean="0">
                <a:solidFill>
                  <a:schemeClr val="accent1">
                    <a:lumMod val="25000"/>
                  </a:schemeClr>
                </a:solidFill>
                <a:latin typeface="Times New Roman" pitchFamily="18" charset="0"/>
              </a:rPr>
              <a:t>Hayek</a:t>
            </a:r>
          </a:p>
        </p:txBody>
      </p:sp>
      <p:sp>
        <p:nvSpPr>
          <p:cNvPr id="8" name="投影片編號版面配置區 7"/>
          <p:cNvSpPr>
            <a:spLocks noGrp="1"/>
          </p:cNvSpPr>
          <p:nvPr>
            <p:ph type="sldNum" sz="quarter" idx="12"/>
          </p:nvPr>
        </p:nvSpPr>
        <p:spPr/>
        <p:txBody>
          <a:bodyPr/>
          <a:lstStyle/>
          <a:p>
            <a:fld id="{0354DE56-175F-44F2-BA51-F3EAA2663B8A}" type="slidenum">
              <a:rPr lang="en-US" altLang="zh-TW" smtClean="0"/>
              <a:pPr/>
              <a:t>49</a:t>
            </a:fld>
            <a:endParaRPr lang="en-US" altLang="zh-TW"/>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731520" y="1177291"/>
            <a:ext cx="8138160" cy="2651760"/>
          </a:xfrm>
        </p:spPr>
        <p:txBody>
          <a:bodyPr/>
          <a:lstStyle/>
          <a:p>
            <a:pPr marL="514350" indent="-514350">
              <a:buFont typeface="+mj-lt"/>
              <a:buAutoNum type="arabicPeriod"/>
            </a:pPr>
            <a:r>
              <a:rPr lang="zh-TW" altLang="en-US" sz="2800" dirty="0" smtClean="0"/>
              <a:t>貧富懸殊</a:t>
            </a:r>
            <a:r>
              <a:rPr lang="zh-TW" altLang="en-US" sz="2800" dirty="0" smtClean="0">
                <a:sym typeface="Wingdings" pitchFamily="2" charset="2"/>
              </a:rPr>
              <a:t>：五分位倍數比。</a:t>
            </a:r>
            <a:endParaRPr lang="en-US" altLang="zh-TW" sz="2800" dirty="0" smtClean="0">
              <a:sym typeface="Wingdings" pitchFamily="2" charset="2"/>
            </a:endParaRPr>
          </a:p>
          <a:p>
            <a:pPr marL="514350" indent="-514350">
              <a:buFont typeface="+mj-lt"/>
              <a:buAutoNum type="arabicPeriod"/>
            </a:pPr>
            <a:r>
              <a:rPr lang="zh-TW" altLang="en-US" sz="2800" dirty="0" smtClean="0">
                <a:sym typeface="Wingdings" pitchFamily="2" charset="2"/>
              </a:rPr>
              <a:t>人民的幸福感：居於全球末端。</a:t>
            </a:r>
            <a:endParaRPr lang="en-US" altLang="zh-TW" sz="2800" dirty="0" smtClean="0">
              <a:sym typeface="Wingdings" pitchFamily="2" charset="2"/>
            </a:endParaRPr>
          </a:p>
          <a:p>
            <a:pPr marL="514350" indent="-514350">
              <a:buFont typeface="+mj-lt"/>
              <a:buAutoNum type="arabicPeriod"/>
            </a:pPr>
            <a:r>
              <a:rPr lang="zh-TW" altLang="en-US" sz="2800" dirty="0" smtClean="0">
                <a:sym typeface="Wingdings" pitchFamily="2" charset="2"/>
              </a:rPr>
              <a:t>年青人要求民主：富裕之後的要求與反省。</a:t>
            </a:r>
            <a:endParaRPr lang="en-US" altLang="zh-TW" sz="2800" dirty="0" smtClean="0">
              <a:sym typeface="Wingdings" pitchFamily="2" charset="2"/>
            </a:endParaRPr>
          </a:p>
          <a:p>
            <a:pPr marL="514350" indent="-514350">
              <a:buFont typeface="+mj-lt"/>
              <a:buAutoNum type="arabicPeriod"/>
            </a:pPr>
            <a:r>
              <a:rPr lang="zh-TW" altLang="en-US" sz="2800" dirty="0" smtClean="0"/>
              <a:t>外籍人士：總人口數的四分之一，且其失業率低於國民。（國家認同？社會安定？）</a:t>
            </a:r>
            <a:endParaRPr lang="en-US" altLang="zh-TW" sz="2800" dirty="0" smtClean="0">
              <a:sym typeface="Wingdings" pitchFamily="2" charset="2"/>
            </a:endParaRPr>
          </a:p>
          <a:p>
            <a:pPr>
              <a:buNone/>
            </a:pPr>
            <a:endParaRPr lang="zh-TW" altLang="en-US" dirty="0"/>
          </a:p>
        </p:txBody>
      </p:sp>
      <p:sp>
        <p:nvSpPr>
          <p:cNvPr id="5" name="標題 1"/>
          <p:cNvSpPr>
            <a:spLocks noGrp="1"/>
          </p:cNvSpPr>
          <p:nvPr>
            <p:ph type="title"/>
          </p:nvPr>
        </p:nvSpPr>
        <p:spPr>
          <a:xfrm>
            <a:off x="457200" y="122238"/>
            <a:ext cx="7543800" cy="935037"/>
          </a:xfrm>
        </p:spPr>
        <p:txBody>
          <a:bodyPr/>
          <a:lstStyle/>
          <a:p>
            <a:pPr algn="l"/>
            <a:r>
              <a:rPr lang="en-US" altLang="zh-TW" sz="4000" b="1" dirty="0" smtClean="0">
                <a:solidFill>
                  <a:srgbClr val="660066"/>
                </a:solidFill>
              </a:rPr>
              <a:t>01-2   </a:t>
            </a:r>
            <a:r>
              <a:rPr lang="zh-TW" altLang="en-US" sz="4000" b="1" dirty="0" smtClean="0">
                <a:solidFill>
                  <a:srgbClr val="660066"/>
                </a:solidFill>
              </a:rPr>
              <a:t>李光耀留下的四大問題</a:t>
            </a:r>
            <a:endParaRPr lang="zh-TW" altLang="en-US" sz="4000" b="1" dirty="0">
              <a:solidFill>
                <a:srgbClr val="660066"/>
              </a:solidFill>
            </a:endParaRPr>
          </a:p>
        </p:txBody>
      </p:sp>
      <p:graphicFrame>
        <p:nvGraphicFramePr>
          <p:cNvPr id="6" name="表格 5"/>
          <p:cNvGraphicFramePr>
            <a:graphicFrameLocks noGrp="1"/>
          </p:cNvGraphicFramePr>
          <p:nvPr/>
        </p:nvGraphicFramePr>
        <p:xfrm>
          <a:off x="377192" y="4171951"/>
          <a:ext cx="8252457" cy="1908544"/>
        </p:xfrm>
        <a:graphic>
          <a:graphicData uri="http://schemas.openxmlformats.org/drawingml/2006/table">
            <a:tbl>
              <a:tblPr firstRow="1" bandRow="1">
                <a:tableStyleId>{5C22544A-7EE6-4342-B048-85BDC9FD1C3A}</a:tableStyleId>
              </a:tblPr>
              <a:tblGrid>
                <a:gridCol w="2823208"/>
                <a:gridCol w="1554480"/>
                <a:gridCol w="1337310"/>
                <a:gridCol w="1303020"/>
                <a:gridCol w="1234439"/>
              </a:tblGrid>
              <a:tr h="670508">
                <a:tc>
                  <a:txBody>
                    <a:bodyPr/>
                    <a:lstStyle/>
                    <a:p>
                      <a:pPr algn="ctr"/>
                      <a:r>
                        <a:rPr lang="zh-TW" altLang="en-US" sz="2400" b="1" dirty="0" smtClean="0">
                          <a:solidFill>
                            <a:srgbClr val="C00000"/>
                          </a:solidFill>
                          <a:sym typeface="Wingdings" pitchFamily="2" charset="2"/>
                        </a:rPr>
                        <a:t>所得分配五分位</a:t>
                      </a:r>
                      <a:endParaRPr lang="en-US" altLang="zh-TW" sz="2400" b="1" dirty="0" smtClean="0">
                        <a:solidFill>
                          <a:srgbClr val="C00000"/>
                        </a:solidFill>
                        <a:sym typeface="Wingdings" pitchFamily="2" charset="2"/>
                      </a:endParaRPr>
                    </a:p>
                    <a:p>
                      <a:pPr algn="ctr"/>
                      <a:r>
                        <a:rPr lang="zh-TW" altLang="en-US" sz="2400" b="1" dirty="0" smtClean="0">
                          <a:solidFill>
                            <a:srgbClr val="C00000"/>
                          </a:solidFill>
                          <a:sym typeface="Wingdings" pitchFamily="2" charset="2"/>
                        </a:rPr>
                        <a:t>倍數比</a:t>
                      </a:r>
                      <a:endParaRPr lang="zh-TW" altLang="en-US" sz="2400" b="1" dirty="0">
                        <a:solidFill>
                          <a:srgbClr val="C00000"/>
                        </a:solidFill>
                      </a:endParaRPr>
                    </a:p>
                  </a:txBody>
                  <a:tcPr/>
                </a:tc>
                <a:tc>
                  <a:txBody>
                    <a:bodyPr/>
                    <a:lstStyle/>
                    <a:p>
                      <a:pPr algn="ctr"/>
                      <a:r>
                        <a:rPr lang="zh-TW" altLang="en-US" sz="2400" b="1" dirty="0" smtClean="0">
                          <a:solidFill>
                            <a:srgbClr val="800080"/>
                          </a:solidFill>
                        </a:rPr>
                        <a:t>新加坡</a:t>
                      </a:r>
                      <a:endParaRPr lang="en-US" altLang="zh-TW" sz="2400" b="1" dirty="0" smtClean="0">
                        <a:solidFill>
                          <a:srgbClr val="80008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b="1" dirty="0" smtClean="0">
                          <a:solidFill>
                            <a:srgbClr val="800080"/>
                          </a:solidFill>
                        </a:rPr>
                        <a:t>台灣</a:t>
                      </a:r>
                      <a:endParaRPr lang="zh-TW" altLang="en-US" sz="2400" b="1" dirty="0">
                        <a:solidFill>
                          <a:srgbClr val="80008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b="1" dirty="0" smtClean="0">
                          <a:solidFill>
                            <a:srgbClr val="800080"/>
                          </a:solidFill>
                        </a:rPr>
                        <a:t>日本</a:t>
                      </a:r>
                      <a:endParaRPr lang="zh-TW" altLang="en-US" sz="2400" b="1" dirty="0">
                        <a:solidFill>
                          <a:srgbClr val="80008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b="1" dirty="0" smtClean="0">
                          <a:solidFill>
                            <a:srgbClr val="800080"/>
                          </a:solidFill>
                        </a:rPr>
                        <a:t>美國</a:t>
                      </a:r>
                      <a:endParaRPr lang="zh-TW" altLang="en-US" sz="2400" b="1" dirty="0">
                        <a:solidFill>
                          <a:srgbClr val="800080"/>
                        </a:solidFill>
                      </a:endParaRPr>
                    </a:p>
                  </a:txBody>
                  <a:tcPr/>
                </a:tc>
              </a:tr>
              <a:tr h="542792">
                <a:tc>
                  <a:txBody>
                    <a:bodyPr/>
                    <a:lstStyle/>
                    <a:p>
                      <a:pPr algn="ctr"/>
                      <a:r>
                        <a:rPr lang="en-US" altLang="zh-TW" sz="2400" dirty="0" smtClean="0">
                          <a:solidFill>
                            <a:srgbClr val="800080"/>
                          </a:solidFill>
                        </a:rPr>
                        <a:t>1994</a:t>
                      </a:r>
                      <a:endParaRPr lang="zh-TW" altLang="en-US" sz="2400" dirty="0">
                        <a:solidFill>
                          <a:srgbClr val="800080"/>
                        </a:solidFill>
                      </a:endParaRPr>
                    </a:p>
                  </a:txBody>
                  <a:tcPr/>
                </a:tc>
                <a:tc>
                  <a:txBody>
                    <a:bodyPr/>
                    <a:lstStyle/>
                    <a:p>
                      <a:pPr algn="ctr"/>
                      <a:r>
                        <a:rPr lang="en-US" altLang="zh-TW" sz="2400" dirty="0" smtClean="0">
                          <a:solidFill>
                            <a:schemeClr val="tx1"/>
                          </a:solidFill>
                        </a:rPr>
                        <a:t>13.8</a:t>
                      </a:r>
                      <a:endParaRPr lang="zh-TW" altLang="en-US" sz="2400" dirty="0">
                        <a:solidFill>
                          <a:schemeClr val="tx1"/>
                        </a:solidFill>
                      </a:endParaRPr>
                    </a:p>
                  </a:txBody>
                  <a:tcPr/>
                </a:tc>
                <a:tc>
                  <a:txBody>
                    <a:bodyPr/>
                    <a:lstStyle/>
                    <a:p>
                      <a:pPr algn="ctr"/>
                      <a:r>
                        <a:rPr lang="en-US" altLang="zh-TW" sz="2400" dirty="0" smtClean="0">
                          <a:solidFill>
                            <a:schemeClr val="tx1"/>
                          </a:solidFill>
                        </a:rPr>
                        <a:t>5.4</a:t>
                      </a:r>
                      <a:endParaRPr lang="zh-TW" altLang="en-US" sz="2400" dirty="0">
                        <a:solidFill>
                          <a:schemeClr val="tx1"/>
                        </a:solidFill>
                      </a:endParaRPr>
                    </a:p>
                  </a:txBody>
                  <a:tcPr/>
                </a:tc>
                <a:tc>
                  <a:txBody>
                    <a:bodyPr/>
                    <a:lstStyle/>
                    <a:p>
                      <a:pPr algn="ctr"/>
                      <a:r>
                        <a:rPr lang="en-US" altLang="zh-TW" sz="2400" dirty="0" smtClean="0">
                          <a:solidFill>
                            <a:schemeClr val="tx1"/>
                          </a:solidFill>
                        </a:rPr>
                        <a:t>4.7</a:t>
                      </a:r>
                      <a:endParaRPr lang="zh-TW" altLang="en-US" sz="2400" dirty="0">
                        <a:solidFill>
                          <a:schemeClr val="tx1"/>
                        </a:solidFill>
                      </a:endParaRPr>
                    </a:p>
                  </a:txBody>
                  <a:tcPr/>
                </a:tc>
                <a:tc>
                  <a:txBody>
                    <a:bodyPr/>
                    <a:lstStyle/>
                    <a:p>
                      <a:pPr algn="ctr"/>
                      <a:r>
                        <a:rPr lang="en-US" altLang="zh-TW" sz="2400" dirty="0" smtClean="0">
                          <a:solidFill>
                            <a:schemeClr val="tx1"/>
                          </a:solidFill>
                        </a:rPr>
                        <a:t>  8.6</a:t>
                      </a:r>
                      <a:endParaRPr lang="zh-TW" altLang="en-US" sz="2400" dirty="0">
                        <a:solidFill>
                          <a:schemeClr val="tx1"/>
                        </a:solidFill>
                      </a:endParaRPr>
                    </a:p>
                  </a:txBody>
                  <a:tcPr/>
                </a:tc>
              </a:tr>
              <a:tr h="542792">
                <a:tc>
                  <a:txBody>
                    <a:bodyPr/>
                    <a:lstStyle/>
                    <a:p>
                      <a:pPr algn="ctr"/>
                      <a:r>
                        <a:rPr lang="en-US" altLang="zh-TW" sz="2400" dirty="0" smtClean="0">
                          <a:solidFill>
                            <a:srgbClr val="800080"/>
                          </a:solidFill>
                        </a:rPr>
                        <a:t>2006</a:t>
                      </a:r>
                      <a:endParaRPr lang="zh-TW" altLang="en-US" sz="2400" dirty="0">
                        <a:solidFill>
                          <a:srgbClr val="800080"/>
                        </a:solidFill>
                      </a:endParaRPr>
                    </a:p>
                  </a:txBody>
                  <a:tcPr/>
                </a:tc>
                <a:tc>
                  <a:txBody>
                    <a:bodyPr/>
                    <a:lstStyle/>
                    <a:p>
                      <a:pPr algn="ctr"/>
                      <a:r>
                        <a:rPr lang="en-US" altLang="zh-TW" sz="2400" b="1" dirty="0" smtClean="0">
                          <a:solidFill>
                            <a:schemeClr val="tx2"/>
                          </a:solidFill>
                        </a:rPr>
                        <a:t>31.9</a:t>
                      </a:r>
                      <a:endParaRPr lang="zh-TW" altLang="en-US" sz="2400" b="1" dirty="0">
                        <a:solidFill>
                          <a:schemeClr val="tx2"/>
                        </a:solidFill>
                      </a:endParaRPr>
                    </a:p>
                  </a:txBody>
                  <a:tcPr/>
                </a:tc>
                <a:tc>
                  <a:txBody>
                    <a:bodyPr/>
                    <a:lstStyle/>
                    <a:p>
                      <a:pPr algn="ctr"/>
                      <a:r>
                        <a:rPr lang="en-US" altLang="zh-TW" sz="2400" dirty="0" smtClean="0">
                          <a:solidFill>
                            <a:schemeClr val="tx1"/>
                          </a:solidFill>
                        </a:rPr>
                        <a:t>6.1</a:t>
                      </a:r>
                      <a:endParaRPr lang="zh-TW" altLang="en-US" sz="2400" dirty="0">
                        <a:solidFill>
                          <a:schemeClr val="tx1"/>
                        </a:solidFill>
                      </a:endParaRPr>
                    </a:p>
                  </a:txBody>
                  <a:tcPr/>
                </a:tc>
                <a:tc>
                  <a:txBody>
                    <a:bodyPr/>
                    <a:lstStyle/>
                    <a:p>
                      <a:pPr algn="ctr"/>
                      <a:r>
                        <a:rPr lang="en-US" altLang="zh-TW" sz="2400" dirty="0" smtClean="0">
                          <a:solidFill>
                            <a:schemeClr val="tx1"/>
                          </a:solidFill>
                        </a:rPr>
                        <a:t>6.2</a:t>
                      </a:r>
                      <a:endParaRPr lang="zh-TW" altLang="en-US" sz="2400" dirty="0">
                        <a:solidFill>
                          <a:schemeClr val="tx1"/>
                        </a:solidFill>
                      </a:endParaRPr>
                    </a:p>
                  </a:txBody>
                  <a:tcPr/>
                </a:tc>
                <a:tc>
                  <a:txBody>
                    <a:bodyPr/>
                    <a:lstStyle/>
                    <a:p>
                      <a:pPr algn="ctr"/>
                      <a:r>
                        <a:rPr lang="en-US" altLang="zh-TW" sz="2400" dirty="0" smtClean="0">
                          <a:solidFill>
                            <a:schemeClr val="tx1"/>
                          </a:solidFill>
                        </a:rPr>
                        <a:t>11.1</a:t>
                      </a:r>
                      <a:endParaRPr lang="zh-TW" altLang="en-US" sz="2400" dirty="0">
                        <a:solidFill>
                          <a:schemeClr val="tx1"/>
                        </a:solidFill>
                      </a:endParaRPr>
                    </a:p>
                  </a:txBody>
                  <a:tcPr/>
                </a:tc>
              </a:tr>
            </a:tbl>
          </a:graphicData>
        </a:graphic>
      </p:graphicFrame>
      <p:sp>
        <p:nvSpPr>
          <p:cNvPr id="7" name="投影片編號版面配置區 6"/>
          <p:cNvSpPr>
            <a:spLocks noGrp="1"/>
          </p:cNvSpPr>
          <p:nvPr>
            <p:ph type="sldNum" sz="quarter" idx="12"/>
          </p:nvPr>
        </p:nvSpPr>
        <p:spPr/>
        <p:txBody>
          <a:bodyPr/>
          <a:lstStyle/>
          <a:p>
            <a:fld id="{0354DE56-175F-44F2-BA51-F3EAA2663B8A}" type="slidenum">
              <a:rPr lang="en-US" altLang="zh-TW" smtClean="0"/>
              <a:pPr/>
              <a:t>5</a:t>
            </a:fld>
            <a:endParaRPr lang="en-US" altLang="zh-TW"/>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372428" y="179070"/>
            <a:ext cx="8280400" cy="950913"/>
          </a:xfrm>
        </p:spPr>
        <p:txBody>
          <a:bodyPr/>
          <a:lstStyle/>
          <a:p>
            <a:pPr algn="l"/>
            <a:r>
              <a:rPr lang="en-US" altLang="zh-TW" sz="4000" b="1" dirty="0" smtClean="0">
                <a:solidFill>
                  <a:srgbClr val="660066"/>
                </a:solidFill>
              </a:rPr>
              <a:t>06-3  </a:t>
            </a:r>
            <a:r>
              <a:rPr lang="zh-TW" altLang="en-US" sz="4000" b="1" dirty="0" smtClean="0">
                <a:solidFill>
                  <a:srgbClr val="660066"/>
                </a:solidFill>
                <a:latin typeface="新細明體" charset="-120"/>
              </a:rPr>
              <a:t>個人主義的本質 </a:t>
            </a:r>
            <a:r>
              <a:rPr lang="zh-TW" altLang="en-US" sz="4000" b="1" dirty="0" smtClean="0">
                <a:solidFill>
                  <a:srgbClr val="660066"/>
                </a:solidFill>
                <a:latin typeface="+mn-lt"/>
              </a:rPr>
              <a:t>（</a:t>
            </a:r>
            <a:r>
              <a:rPr lang="en-US" altLang="zh-TW" sz="4000" b="1" dirty="0" smtClean="0">
                <a:solidFill>
                  <a:srgbClr val="660066"/>
                </a:solidFill>
                <a:latin typeface="+mn-lt"/>
              </a:rPr>
              <a:t>1/3</a:t>
            </a:r>
            <a:r>
              <a:rPr lang="zh-TW" altLang="en-US" sz="4000" b="1" dirty="0" smtClean="0">
                <a:solidFill>
                  <a:srgbClr val="660066"/>
                </a:solidFill>
                <a:latin typeface="+mn-lt"/>
              </a:rPr>
              <a:t>）</a:t>
            </a:r>
          </a:p>
        </p:txBody>
      </p:sp>
      <p:sp>
        <p:nvSpPr>
          <p:cNvPr id="497667" name="Rectangle 3"/>
          <p:cNvSpPr>
            <a:spLocks noGrp="1" noChangeArrowheads="1"/>
          </p:cNvSpPr>
          <p:nvPr>
            <p:ph type="body" idx="1"/>
          </p:nvPr>
        </p:nvSpPr>
        <p:spPr>
          <a:xfrm>
            <a:off x="811530" y="1291590"/>
            <a:ext cx="7909560" cy="4674870"/>
          </a:xfrm>
        </p:spPr>
        <p:txBody>
          <a:bodyPr/>
          <a:lstStyle/>
          <a:p>
            <a:pPr marL="609600" indent="-609600">
              <a:lnSpc>
                <a:spcPct val="130000"/>
              </a:lnSpc>
              <a:buSzTx/>
              <a:buFont typeface="+mj-lt"/>
              <a:buAutoNum type="arabicPeriod"/>
            </a:pPr>
            <a:r>
              <a:rPr lang="zh-TW" altLang="en-US" sz="2800" b="1" dirty="0" smtClean="0"/>
              <a:t>個人不是孤立或自足的存在</a:t>
            </a:r>
            <a:r>
              <a:rPr lang="zh-TW" altLang="en-US" sz="2800" dirty="0" smtClean="0"/>
              <a:t>，他生活於社會中，其全部性格也決定於社會。</a:t>
            </a:r>
            <a:endParaRPr lang="en-US" altLang="zh-TW" sz="2800" dirty="0" smtClean="0"/>
          </a:p>
          <a:p>
            <a:pPr marL="609600" indent="-609600">
              <a:lnSpc>
                <a:spcPct val="130000"/>
              </a:lnSpc>
              <a:buSzTx/>
              <a:buFont typeface="+mj-lt"/>
              <a:buAutoNum type="arabicPeriod"/>
            </a:pPr>
            <a:r>
              <a:rPr lang="zh-TW" altLang="en-US" sz="2800" dirty="0" smtClean="0"/>
              <a:t>我們生活中習見的</a:t>
            </a:r>
            <a:r>
              <a:rPr lang="zh-TW" altLang="en-US" sz="2800" b="1" dirty="0" smtClean="0"/>
              <a:t>秩序</a:t>
            </a:r>
            <a:r>
              <a:rPr lang="zh-TW" altLang="en-US" sz="2800" dirty="0" smtClean="0"/>
              <a:t>，是自由人自發協作的產物，也就是一些個人行動的意外結果。</a:t>
            </a:r>
            <a:endParaRPr lang="en-US" altLang="zh-TW" sz="2800" dirty="0" smtClean="0"/>
          </a:p>
          <a:p>
            <a:pPr marL="609600" indent="-609600">
              <a:lnSpc>
                <a:spcPct val="130000"/>
              </a:lnSpc>
              <a:buFont typeface="Wingdings" pitchFamily="2" charset="2"/>
              <a:buAutoNum type="arabicPeriod"/>
            </a:pPr>
            <a:r>
              <a:rPr lang="zh-TW" altLang="en-US" sz="2800" dirty="0" smtClean="0"/>
              <a:t>個人與國之間存在許多的結合，從家庭到地方自治，其內也存在著</a:t>
            </a:r>
            <a:r>
              <a:rPr lang="zh-TW" altLang="en-US" sz="2800" b="1" dirty="0" smtClean="0"/>
              <a:t>傳統和習俗</a:t>
            </a:r>
            <a:r>
              <a:rPr lang="zh-TW" altLang="en-US" sz="2800" dirty="0" smtClean="0"/>
              <a:t>。</a:t>
            </a:r>
            <a:endParaRPr lang="zh-TW" altLang="en-US"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50</a:t>
            </a:fld>
            <a:endParaRPr lang="en-US" altLang="zh-TW"/>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383858" y="179070"/>
            <a:ext cx="8280400" cy="950913"/>
          </a:xfrm>
        </p:spPr>
        <p:txBody>
          <a:bodyPr/>
          <a:lstStyle/>
          <a:p>
            <a:pPr algn="l"/>
            <a:r>
              <a:rPr lang="en-US" altLang="zh-TW" sz="4000" b="1" dirty="0" smtClean="0">
                <a:solidFill>
                  <a:srgbClr val="660066"/>
                </a:solidFill>
              </a:rPr>
              <a:t>06-3  </a:t>
            </a:r>
            <a:r>
              <a:rPr lang="zh-TW" altLang="en-US" sz="4000" b="1" dirty="0" smtClean="0">
                <a:solidFill>
                  <a:srgbClr val="660066"/>
                </a:solidFill>
                <a:latin typeface="新細明體" charset="-120"/>
              </a:rPr>
              <a:t>個人主義的本質</a:t>
            </a:r>
            <a:r>
              <a:rPr lang="zh-TW" altLang="en-US" sz="4000" b="1" dirty="0" smtClean="0">
                <a:solidFill>
                  <a:srgbClr val="660066"/>
                </a:solidFill>
              </a:rPr>
              <a:t>（</a:t>
            </a:r>
            <a:r>
              <a:rPr lang="en-US" altLang="zh-TW" sz="4000" b="1" dirty="0" smtClean="0">
                <a:solidFill>
                  <a:srgbClr val="660066"/>
                </a:solidFill>
              </a:rPr>
              <a:t>2/3</a:t>
            </a:r>
            <a:r>
              <a:rPr lang="zh-TW" altLang="en-US" sz="4000" b="1" dirty="0" smtClean="0">
                <a:solidFill>
                  <a:srgbClr val="660066"/>
                </a:solidFill>
              </a:rPr>
              <a:t>）</a:t>
            </a:r>
            <a:endParaRPr lang="zh-TW" altLang="en-US" sz="4000" b="1" dirty="0" smtClean="0">
              <a:solidFill>
                <a:srgbClr val="660066"/>
              </a:solidFill>
              <a:latin typeface="新細明體" charset="-120"/>
            </a:endParaRPr>
          </a:p>
        </p:txBody>
      </p:sp>
      <p:sp>
        <p:nvSpPr>
          <p:cNvPr id="497667" name="Rectangle 3"/>
          <p:cNvSpPr>
            <a:spLocks noGrp="1" noChangeArrowheads="1"/>
          </p:cNvSpPr>
          <p:nvPr>
            <p:ph type="body" idx="1"/>
          </p:nvPr>
        </p:nvSpPr>
        <p:spPr>
          <a:xfrm>
            <a:off x="891539" y="1143000"/>
            <a:ext cx="8058151" cy="3623310"/>
          </a:xfrm>
        </p:spPr>
        <p:txBody>
          <a:bodyPr/>
          <a:lstStyle/>
          <a:p>
            <a:pPr marL="609600" indent="-609600">
              <a:lnSpc>
                <a:spcPct val="130000"/>
              </a:lnSpc>
              <a:buFont typeface="+mj-lt"/>
              <a:buAutoNum type="arabicPeriod" startAt="4"/>
            </a:pPr>
            <a:r>
              <a:rPr lang="zh-TW" altLang="en-US" sz="2800" dirty="0" smtClean="0"/>
              <a:t>人有時善良，有時惡劣。</a:t>
            </a:r>
            <a:endParaRPr lang="en-US" altLang="zh-TW" sz="2800" dirty="0" smtClean="0"/>
          </a:p>
          <a:p>
            <a:pPr marL="609600" indent="-609600">
              <a:lnSpc>
                <a:spcPct val="130000"/>
              </a:lnSpc>
              <a:buFont typeface="+mj-lt"/>
              <a:buAutoNum type="arabicPeriod" startAt="4"/>
            </a:pPr>
            <a:r>
              <a:rPr lang="zh-TW" altLang="en-US" sz="2800" dirty="0" smtClean="0"/>
              <a:t>人不是高度聰明，更不具有高度理性，</a:t>
            </a:r>
            <a:r>
              <a:rPr lang="zh-TW" altLang="en-US" sz="2800" dirty="0" smtClean="0"/>
              <a:t>而是心靈</a:t>
            </a:r>
            <a:r>
              <a:rPr lang="zh-TW" altLang="en-US" sz="2800" dirty="0" smtClean="0"/>
              <a:t>有缺陷、理知 </a:t>
            </a:r>
            <a:r>
              <a:rPr lang="en-US" altLang="zh-TW" sz="2800" dirty="0" smtClean="0"/>
              <a:t>(reason) </a:t>
            </a:r>
            <a:r>
              <a:rPr lang="zh-TW" altLang="en-US" sz="2800" dirty="0" smtClean="0"/>
              <a:t>有限、又容易犯錯。</a:t>
            </a:r>
            <a:endParaRPr lang="en-US" altLang="zh-TW" sz="2800" dirty="0" smtClean="0"/>
          </a:p>
          <a:p>
            <a:pPr marL="609600" indent="-609600">
              <a:lnSpc>
                <a:spcPct val="130000"/>
              </a:lnSpc>
              <a:buFont typeface="+mj-lt"/>
              <a:buAutoNum type="arabicPeriod" startAt="4"/>
            </a:pPr>
            <a:r>
              <a:rPr lang="zh-TW" altLang="en-US" sz="2800" dirty="0" smtClean="0"/>
              <a:t>人的理知為一個人際的過程，在這過程被別人檢視和糾正。</a:t>
            </a:r>
            <a:endParaRPr lang="zh-TW" altLang="en-US"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51</a:t>
            </a:fld>
            <a:endParaRPr lang="en-US" altLang="zh-TW"/>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395288" y="156210"/>
            <a:ext cx="8280400" cy="950913"/>
          </a:xfrm>
        </p:spPr>
        <p:txBody>
          <a:bodyPr/>
          <a:lstStyle/>
          <a:p>
            <a:pPr algn="l"/>
            <a:r>
              <a:rPr lang="en-US" altLang="zh-TW" sz="4000" b="1" dirty="0" smtClean="0">
                <a:solidFill>
                  <a:srgbClr val="660066"/>
                </a:solidFill>
              </a:rPr>
              <a:t>06-4  </a:t>
            </a:r>
            <a:r>
              <a:rPr lang="zh-TW" altLang="en-US" sz="4000" b="1" dirty="0" smtClean="0">
                <a:solidFill>
                  <a:srgbClr val="660066"/>
                </a:solidFill>
                <a:latin typeface="新細明體" charset="-120"/>
              </a:rPr>
              <a:t>真的個人主義的本質</a:t>
            </a:r>
            <a:r>
              <a:rPr lang="zh-TW" altLang="en-US" sz="4000" b="1" dirty="0" smtClean="0">
                <a:solidFill>
                  <a:srgbClr val="660066"/>
                </a:solidFill>
              </a:rPr>
              <a:t>（</a:t>
            </a:r>
            <a:r>
              <a:rPr lang="en-US" altLang="zh-TW" sz="4000" b="1" dirty="0" smtClean="0">
                <a:solidFill>
                  <a:srgbClr val="660066"/>
                </a:solidFill>
              </a:rPr>
              <a:t>3/3</a:t>
            </a:r>
            <a:r>
              <a:rPr lang="zh-TW" altLang="en-US" sz="4000" b="1" dirty="0" smtClean="0">
                <a:solidFill>
                  <a:srgbClr val="660066"/>
                </a:solidFill>
              </a:rPr>
              <a:t>）</a:t>
            </a:r>
            <a:endParaRPr lang="zh-TW" altLang="en-US" sz="4000" b="1" dirty="0" smtClean="0">
              <a:solidFill>
                <a:srgbClr val="660066"/>
              </a:solidFill>
              <a:latin typeface="新細明體" charset="-120"/>
            </a:endParaRPr>
          </a:p>
        </p:txBody>
      </p:sp>
      <p:sp>
        <p:nvSpPr>
          <p:cNvPr id="497667" name="Rectangle 3"/>
          <p:cNvSpPr>
            <a:spLocks noGrp="1" noChangeArrowheads="1"/>
          </p:cNvSpPr>
          <p:nvPr>
            <p:ph type="body" idx="1"/>
          </p:nvPr>
        </p:nvSpPr>
        <p:spPr>
          <a:xfrm>
            <a:off x="914399" y="1108710"/>
            <a:ext cx="8012431" cy="4754880"/>
          </a:xfrm>
        </p:spPr>
        <p:txBody>
          <a:bodyPr/>
          <a:lstStyle/>
          <a:p>
            <a:pPr marL="609600" indent="-609600">
              <a:lnSpc>
                <a:spcPct val="130000"/>
              </a:lnSpc>
              <a:buFont typeface="+mj-lt"/>
              <a:buAutoNum type="arabicPeriod" startAt="7"/>
            </a:pPr>
            <a:r>
              <a:rPr lang="zh-TW" altLang="en-US" sz="2800" dirty="0" smtClean="0"/>
              <a:t>個人的才智與技能千差萬異，沒有人知道誰知道最清楚，也只有在人際的過程中長成。</a:t>
            </a:r>
            <a:endParaRPr lang="en-US" altLang="zh-TW" sz="2800" dirty="0" smtClean="0"/>
          </a:p>
          <a:p>
            <a:pPr marL="609600" indent="-609600">
              <a:lnSpc>
                <a:spcPct val="130000"/>
              </a:lnSpc>
              <a:buFont typeface="+mj-lt"/>
              <a:buAutoNum type="arabicPeriod" startAt="7"/>
            </a:pPr>
            <a:r>
              <a:rPr lang="zh-TW" altLang="en-US" sz="2800" dirty="0" smtClean="0"/>
              <a:t>個人也在人際的過程中決定了行動的責任範圍。</a:t>
            </a:r>
            <a:endParaRPr lang="en-US" altLang="zh-TW" sz="2800" dirty="0" smtClean="0"/>
          </a:p>
          <a:p>
            <a:pPr marL="609600" indent="-609600">
              <a:lnSpc>
                <a:spcPct val="130000"/>
              </a:lnSpc>
              <a:buFont typeface="+mj-lt"/>
              <a:buAutoNum type="arabicPeriod" startAt="7"/>
            </a:pPr>
            <a:r>
              <a:rPr lang="zh-TW" altLang="en-US" sz="2800" dirty="0" smtClean="0"/>
              <a:t>超出責任範圍的行動，會產生難以預測的後果，因此，順從規則也就成為必要，即使是那些個人無從理解的規則。</a:t>
            </a:r>
            <a:endParaRPr lang="zh-TW" altLang="en-US"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52</a:t>
            </a:fld>
            <a:endParaRPr lang="en-US" altLang="zh-TW"/>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268760"/>
            <a:ext cx="9144000" cy="1440160"/>
          </a:xfrm>
        </p:spPr>
        <p:txBody>
          <a:bodyPr/>
          <a:lstStyle/>
          <a:p>
            <a:r>
              <a:rPr lang="en-US" altLang="zh-TW" b="1" dirty="0" smtClean="0">
                <a:solidFill>
                  <a:srgbClr val="FF0000"/>
                </a:solidFill>
              </a:rPr>
              <a:t>07. </a:t>
            </a:r>
            <a:r>
              <a:rPr lang="zh-TW" altLang="en-US" b="1" dirty="0" smtClean="0">
                <a:solidFill>
                  <a:srgbClr val="FF0000"/>
                </a:solidFill>
              </a:rPr>
              <a:t> 私有財產權的極限</a:t>
            </a:r>
            <a:endParaRPr lang="zh-TW" altLang="en-US" b="1" dirty="0">
              <a:solidFill>
                <a:srgbClr val="FF0000"/>
              </a:solidFill>
              <a:latin typeface="標楷體" pitchFamily="65" charset="-120"/>
              <a:ea typeface="標楷體" pitchFamily="65" charset="-120"/>
            </a:endParaRPr>
          </a:p>
        </p:txBody>
      </p:sp>
      <p:sp>
        <p:nvSpPr>
          <p:cNvPr id="7" name="內容版面配置區 2"/>
          <p:cNvSpPr>
            <a:spLocks noGrp="1"/>
          </p:cNvSpPr>
          <p:nvPr>
            <p:ph idx="1"/>
          </p:nvPr>
        </p:nvSpPr>
        <p:spPr>
          <a:xfrm>
            <a:off x="1748790" y="2537460"/>
            <a:ext cx="7155180" cy="2500340"/>
          </a:xfrm>
        </p:spPr>
        <p:txBody>
          <a:bodyPr/>
          <a:lstStyle/>
          <a:p>
            <a:pPr marL="87313" indent="-1588">
              <a:buNone/>
            </a:pPr>
            <a:r>
              <a:rPr lang="zh-TW" altLang="en-US" dirty="0" smtClean="0">
                <a:latin typeface="標楷體" pitchFamily="65" charset="-120"/>
                <a:ea typeface="標楷體" pitchFamily="65" charset="-120"/>
              </a:rPr>
              <a:t>神就賜福給他們，又對他們說：「要生養眾多，遍滿地面，治理這地，也要管理海裡的魚、空中的鳥和地上各樣行動的活物。」</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聖經</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創世紀</a:t>
            </a:r>
            <a:r>
              <a:rPr lang="en-US" altLang="zh-TW" dirty="0" smtClean="0">
                <a:latin typeface="標楷體" pitchFamily="65" charset="-120"/>
                <a:ea typeface="標楷體" pitchFamily="65" charset="-120"/>
              </a:rPr>
              <a:t>》</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53</a:t>
            </a:fld>
            <a:endParaRPr lang="en-US" altLang="zh-TW"/>
          </a:p>
        </p:txBody>
      </p:sp>
    </p:spTree>
  </p:cSld>
  <p:clrMapOvr>
    <a:masterClrMapping/>
  </p:clrMapOvr>
  <p:transition advClick="0"/>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pPr algn="l"/>
            <a:r>
              <a:rPr lang="en-US" altLang="zh-TW" sz="4000" b="1" dirty="0" smtClean="0">
                <a:solidFill>
                  <a:srgbClr val="7030A0"/>
                </a:solidFill>
                <a:latin typeface="+mn-lt"/>
                <a:ea typeface="+mn-ea"/>
              </a:rPr>
              <a:t>07-1</a:t>
            </a:r>
            <a:r>
              <a:rPr lang="zh-TW" altLang="en-US" sz="4000" b="1" dirty="0" smtClean="0">
                <a:solidFill>
                  <a:srgbClr val="7030A0"/>
                </a:solidFill>
                <a:latin typeface="+mn-lt"/>
                <a:ea typeface="+mn-ea"/>
              </a:rPr>
              <a:t>  </a:t>
            </a:r>
            <a:r>
              <a:rPr lang="zh-TW" altLang="zh-TW" sz="4000" b="1" dirty="0" smtClean="0">
                <a:solidFill>
                  <a:srgbClr val="7030A0"/>
                </a:solidFill>
                <a:latin typeface="+mn-lt"/>
                <a:ea typeface="+mn-ea"/>
              </a:rPr>
              <a:t>洛克</a:t>
            </a:r>
            <a:r>
              <a:rPr lang="zh-TW" altLang="en-US" sz="4000" b="1" dirty="0" smtClean="0">
                <a:solidFill>
                  <a:srgbClr val="7030A0"/>
                </a:solidFill>
                <a:latin typeface="+mn-lt"/>
                <a:ea typeface="+mn-ea"/>
              </a:rPr>
              <a:t>的</a:t>
            </a:r>
            <a:r>
              <a:rPr lang="zh-TW" altLang="zh-TW" sz="4000" b="1" dirty="0" smtClean="0">
                <a:solidFill>
                  <a:srgbClr val="7030A0"/>
                </a:solidFill>
                <a:latin typeface="+mn-lt"/>
                <a:ea typeface="+mn-ea"/>
              </a:rPr>
              <a:t>《政府論二講》</a:t>
            </a:r>
            <a:endParaRPr lang="zh-TW" altLang="en-US" sz="4000" b="1" dirty="0">
              <a:solidFill>
                <a:srgbClr val="7030A0"/>
              </a:solidFill>
              <a:latin typeface="+mn-lt"/>
              <a:ea typeface="+mn-ea"/>
            </a:endParaRPr>
          </a:p>
        </p:txBody>
      </p:sp>
      <p:sp>
        <p:nvSpPr>
          <p:cNvPr id="3" name="Content Placeholder 2"/>
          <p:cNvSpPr>
            <a:spLocks noGrp="1"/>
          </p:cNvSpPr>
          <p:nvPr>
            <p:ph idx="1"/>
          </p:nvPr>
        </p:nvSpPr>
        <p:spPr>
          <a:xfrm>
            <a:off x="594360" y="1040130"/>
            <a:ext cx="7843212" cy="5074880"/>
          </a:xfrm>
        </p:spPr>
        <p:txBody>
          <a:bodyPr/>
          <a:lstStyle/>
          <a:p>
            <a:pPr marL="571500" indent="-514350">
              <a:buFont typeface="Wingdings" pitchFamily="2" charset="2"/>
              <a:buChar char="n"/>
            </a:pPr>
            <a:r>
              <a:rPr lang="zh-TW" altLang="en-US" sz="2800" dirty="0" smtClean="0"/>
              <a:t>關於上帝創造世界的</a:t>
            </a:r>
            <a:r>
              <a:rPr lang="zh-TW" altLang="zh-TW" sz="2800" dirty="0" smtClean="0"/>
              <a:t>四公設：</a:t>
            </a:r>
          </a:p>
          <a:p>
            <a:pPr marL="971550" lvl="1" indent="-514350">
              <a:buFont typeface="+mj-lt"/>
              <a:buAutoNum type="arabicPeriod"/>
            </a:pPr>
            <a:r>
              <a:rPr lang="zh-TW" altLang="zh-TW" b="1" dirty="0" smtClean="0">
                <a:solidFill>
                  <a:schemeClr val="tx1"/>
                </a:solidFill>
              </a:rPr>
              <a:t>產權來源公設</a:t>
            </a:r>
            <a:r>
              <a:rPr lang="zh-TW" altLang="en-US" dirty="0" smtClean="0">
                <a:solidFill>
                  <a:schemeClr val="tx1"/>
                </a:solidFill>
              </a:rPr>
              <a:t>：</a:t>
            </a:r>
            <a:r>
              <a:rPr lang="zh-TW" altLang="zh-TW" dirty="0" smtClean="0">
                <a:solidFill>
                  <a:schemeClr val="tx1"/>
                </a:solidFill>
              </a:rPr>
              <a:t>上帝創造了人類、世界和自然法，並擁有他們。</a:t>
            </a:r>
          </a:p>
          <a:p>
            <a:pPr marL="971550" lvl="1" indent="-514350">
              <a:buFont typeface="+mj-lt"/>
              <a:buAutoNum type="arabicPeriod"/>
            </a:pPr>
            <a:r>
              <a:rPr lang="zh-TW" altLang="zh-TW" b="1" dirty="0" smtClean="0">
                <a:solidFill>
                  <a:schemeClr val="tx1"/>
                </a:solidFill>
              </a:rPr>
              <a:t>產權移轉公設</a:t>
            </a:r>
            <a:r>
              <a:rPr lang="zh-TW" altLang="en-US" dirty="0" smtClean="0">
                <a:solidFill>
                  <a:schemeClr val="tx1"/>
                </a:solidFill>
              </a:rPr>
              <a:t>：</a:t>
            </a:r>
            <a:r>
              <a:rPr lang="zh-TW" altLang="zh-TW" dirty="0" smtClean="0">
                <a:solidFill>
                  <a:schemeClr val="tx1"/>
                </a:solidFill>
              </a:rPr>
              <a:t>上帝將世界交給了人類，並要求人類遵循自然法去管理，以實現生養眾多的目標。</a:t>
            </a:r>
          </a:p>
          <a:p>
            <a:pPr marL="971550" lvl="1" indent="-514350">
              <a:buFont typeface="+mj-lt"/>
              <a:buAutoNum type="arabicPeriod"/>
            </a:pPr>
            <a:r>
              <a:rPr lang="zh-TW" altLang="zh-TW" b="1" dirty="0" smtClean="0">
                <a:solidFill>
                  <a:schemeClr val="tx1"/>
                </a:solidFill>
              </a:rPr>
              <a:t>認知公設</a:t>
            </a:r>
            <a:r>
              <a:rPr lang="zh-TW" altLang="en-US" dirty="0" smtClean="0">
                <a:solidFill>
                  <a:schemeClr val="tx1"/>
                </a:solidFill>
              </a:rPr>
              <a:t>：</a:t>
            </a:r>
            <a:r>
              <a:rPr lang="zh-TW" altLang="zh-TW" dirty="0" smtClean="0">
                <a:solidFill>
                  <a:schemeClr val="tx1"/>
                </a:solidFill>
              </a:rPr>
              <a:t>上帝將自然法清楚地寫在所有人的心坎。</a:t>
            </a:r>
          </a:p>
          <a:p>
            <a:pPr marL="971550" lvl="1" indent="-514350">
              <a:buFont typeface="+mj-lt"/>
              <a:buAutoNum type="arabicPeriod"/>
            </a:pPr>
            <a:r>
              <a:rPr lang="zh-TW" altLang="zh-TW" b="1" dirty="0" smtClean="0">
                <a:solidFill>
                  <a:schemeClr val="tx1"/>
                </a:solidFill>
              </a:rPr>
              <a:t>人性公設</a:t>
            </a:r>
            <a:r>
              <a:rPr lang="zh-TW" altLang="en-US" dirty="0" smtClean="0">
                <a:solidFill>
                  <a:schemeClr val="tx1"/>
                </a:solidFill>
              </a:rPr>
              <a:t>：</a:t>
            </a:r>
            <a:r>
              <a:rPr lang="zh-TW" altLang="zh-TW" dirty="0" smtClean="0">
                <a:solidFill>
                  <a:schemeClr val="tx1"/>
                </a:solidFill>
              </a:rPr>
              <a:t>上帝賦予人類感情與理性，好讓他們生活富裕與美好。</a:t>
            </a:r>
            <a:endParaRPr lang="zh-TW" altLang="zh-TW" dirty="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54</a:t>
            </a:fld>
            <a:endParaRPr lang="en-US" altLang="zh-TW"/>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11480" y="137478"/>
            <a:ext cx="8229600" cy="971232"/>
          </a:xfrm>
        </p:spPr>
        <p:txBody>
          <a:bodyPr/>
          <a:lstStyle/>
          <a:p>
            <a:pPr algn="l"/>
            <a:r>
              <a:rPr lang="en-US" altLang="zh-TW" sz="4000" b="1" dirty="0" smtClean="0">
                <a:solidFill>
                  <a:srgbClr val="7030A0"/>
                </a:solidFill>
              </a:rPr>
              <a:t>07-2  </a:t>
            </a:r>
            <a:r>
              <a:rPr lang="zh-TW" altLang="en-US" sz="4000" b="1" dirty="0" smtClean="0">
                <a:solidFill>
                  <a:srgbClr val="7030A0"/>
                </a:solidFill>
              </a:rPr>
              <a:t>洛克關於財產權的推論</a:t>
            </a:r>
            <a:endParaRPr lang="zh-TW" altLang="en-US" sz="4000" b="1" dirty="0">
              <a:solidFill>
                <a:srgbClr val="7030A0"/>
              </a:solidFill>
            </a:endParaRPr>
          </a:p>
        </p:txBody>
      </p:sp>
      <p:sp>
        <p:nvSpPr>
          <p:cNvPr id="3" name="內容版面配置區 2"/>
          <p:cNvSpPr>
            <a:spLocks noGrp="1"/>
          </p:cNvSpPr>
          <p:nvPr>
            <p:ph idx="1"/>
          </p:nvPr>
        </p:nvSpPr>
        <p:spPr>
          <a:xfrm>
            <a:off x="662940" y="1143000"/>
            <a:ext cx="8126730" cy="5212080"/>
          </a:xfrm>
        </p:spPr>
        <p:txBody>
          <a:bodyPr/>
          <a:lstStyle/>
          <a:p>
            <a:pPr marL="514350" indent="-514350">
              <a:buFont typeface="+mj-lt"/>
              <a:buAutoNum type="arabicPeriod"/>
            </a:pPr>
            <a:r>
              <a:rPr lang="zh-TW" altLang="zh-TW" sz="2800" b="1" dirty="0" smtClean="0"/>
              <a:t>人身自由</a:t>
            </a:r>
            <a:r>
              <a:rPr lang="zh-TW" altLang="en-US" sz="2800" b="1" dirty="0" smtClean="0"/>
              <a:t>原則</a:t>
            </a:r>
            <a:r>
              <a:rPr lang="zh-TW" altLang="en-US" sz="2800" dirty="0" smtClean="0"/>
              <a:t>：</a:t>
            </a:r>
            <a:r>
              <a:rPr lang="zh-TW" altLang="zh-TW" sz="2800" dirty="0" smtClean="0"/>
              <a:t>人類擁有處理自身的權利，但沒有毀滅自身的權利；個人擁有處理自身的權利，但也沒有毀滅自身的權利。</a:t>
            </a:r>
            <a:endParaRPr lang="en-US" altLang="zh-TW" sz="2800" dirty="0" smtClean="0"/>
          </a:p>
          <a:p>
            <a:pPr marL="514350" indent="-514350">
              <a:buFont typeface="+mj-lt"/>
              <a:buAutoNum type="arabicPeriod"/>
            </a:pPr>
            <a:r>
              <a:rPr lang="zh-TW" altLang="zh-TW" sz="2800" b="1" dirty="0" smtClean="0"/>
              <a:t>私有產權制</a:t>
            </a:r>
            <a:r>
              <a:rPr lang="zh-TW" altLang="en-US" sz="2800" b="1" dirty="0" smtClean="0"/>
              <a:t>原則</a:t>
            </a:r>
            <a:r>
              <a:rPr lang="zh-TW" altLang="en-US" sz="2800" dirty="0" smtClean="0"/>
              <a:t>：</a:t>
            </a:r>
            <a:r>
              <a:rPr lang="zh-TW" altLang="zh-TW" sz="2800" dirty="0" smtClean="0"/>
              <a:t>界定私有產權不是竊盜行為。</a:t>
            </a:r>
            <a:endParaRPr lang="en-US" altLang="zh-TW" sz="2800" dirty="0" smtClean="0"/>
          </a:p>
          <a:p>
            <a:pPr marL="514350" indent="-514350">
              <a:buFont typeface="+mj-lt"/>
              <a:buAutoNum type="arabicPeriod"/>
            </a:pPr>
            <a:r>
              <a:rPr lang="zh-TW" altLang="zh-TW" sz="2800" b="1" dirty="0" smtClean="0"/>
              <a:t>產權據有</a:t>
            </a:r>
            <a:r>
              <a:rPr lang="zh-TW" altLang="en-US" sz="2800" b="1" dirty="0" smtClean="0"/>
              <a:t>原則</a:t>
            </a:r>
            <a:r>
              <a:rPr lang="zh-TW" altLang="en-US" sz="2800" dirty="0" smtClean="0"/>
              <a:t>：</a:t>
            </a:r>
            <a:r>
              <a:rPr lang="zh-TW" altLang="zh-TW" sz="2800" dirty="0" smtClean="0"/>
              <a:t>新開墾的土地可以據為己有；同樣地，發明者或改善者可以據有發明及技術改善部份。</a:t>
            </a:r>
            <a:endParaRPr lang="en-US" altLang="zh-TW" sz="2800" dirty="0" smtClean="0"/>
          </a:p>
          <a:p>
            <a:pPr marL="514350" indent="-514350">
              <a:buFont typeface="+mj-lt"/>
              <a:buAutoNum type="arabicPeriod"/>
            </a:pPr>
            <a:r>
              <a:rPr lang="zh-TW" altLang="zh-TW" sz="2800" b="1" dirty="0" smtClean="0"/>
              <a:t>抗稅權利</a:t>
            </a:r>
            <a:r>
              <a:rPr lang="zh-TW" altLang="en-US" sz="2800" b="1" dirty="0" smtClean="0"/>
              <a:t>原則</a:t>
            </a:r>
            <a:r>
              <a:rPr lang="zh-TW" altLang="en-US" sz="2800" dirty="0" smtClean="0"/>
              <a:t>：</a:t>
            </a:r>
            <a:r>
              <a:rPr lang="zh-TW" altLang="zh-TW" sz="2800" dirty="0" smtClean="0"/>
              <a:t>百姓沒有納稅的義務，除非政府提供相當的服務。</a:t>
            </a:r>
          </a:p>
          <a:p>
            <a:pPr marL="514350" indent="-514350">
              <a:buFont typeface="+mj-lt"/>
              <a:buAutoNum type="arabicPeriod"/>
            </a:pPr>
            <a:r>
              <a:rPr lang="zh-TW" altLang="zh-TW" sz="2800" b="1" dirty="0" smtClean="0"/>
              <a:t>生命不可剝奪權利</a:t>
            </a:r>
            <a:r>
              <a:rPr lang="zh-TW" altLang="en-US" sz="2800" b="1" dirty="0" smtClean="0"/>
              <a:t>原則</a:t>
            </a:r>
            <a:r>
              <a:rPr lang="zh-TW" altLang="en-US" sz="2800" dirty="0" smtClean="0"/>
              <a:t>：</a:t>
            </a:r>
            <a:r>
              <a:rPr lang="zh-TW" altLang="zh-TW" sz="2800" dirty="0" smtClean="0"/>
              <a:t>政府不能以任何藉口剝奪個人生命或身體的部分。</a:t>
            </a:r>
            <a:endParaRPr lang="zh-TW" altLang="en-US" sz="2800" dirty="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55</a:t>
            </a:fld>
            <a:endParaRPr lang="en-US" altLang="zh-TW"/>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87680" y="173038"/>
            <a:ext cx="8229600" cy="782002"/>
          </a:xfrm>
        </p:spPr>
        <p:txBody>
          <a:bodyPr/>
          <a:lstStyle/>
          <a:p>
            <a:pPr algn="l"/>
            <a:r>
              <a:rPr lang="en-US" altLang="zh-TW" sz="4000" b="1" dirty="0" smtClean="0">
                <a:solidFill>
                  <a:srgbClr val="7030A0"/>
                </a:solidFill>
              </a:rPr>
              <a:t>07-3  </a:t>
            </a:r>
            <a:r>
              <a:rPr lang="zh-TW" altLang="en-US" sz="4000" b="1" dirty="0" smtClean="0">
                <a:solidFill>
                  <a:srgbClr val="7030A0"/>
                </a:solidFill>
              </a:rPr>
              <a:t>爭議的兩項公設</a:t>
            </a:r>
            <a:endParaRPr lang="zh-TW" altLang="en-US" sz="4000" dirty="0"/>
          </a:p>
        </p:txBody>
      </p:sp>
      <p:sp>
        <p:nvSpPr>
          <p:cNvPr id="3" name="內容版面配置區 2"/>
          <p:cNvSpPr>
            <a:spLocks noGrp="1"/>
          </p:cNvSpPr>
          <p:nvPr>
            <p:ph idx="1"/>
          </p:nvPr>
        </p:nvSpPr>
        <p:spPr>
          <a:xfrm>
            <a:off x="594360" y="1371600"/>
            <a:ext cx="8081010" cy="4514533"/>
          </a:xfrm>
        </p:spPr>
        <p:txBody>
          <a:bodyPr/>
          <a:lstStyle/>
          <a:p>
            <a:pPr marL="514350" indent="-514350">
              <a:buFont typeface="+mj-lt"/>
              <a:buAutoNum type="arabicPeriod"/>
            </a:pPr>
            <a:r>
              <a:rPr lang="zh-TW" altLang="zh-TW" sz="2800" b="1" dirty="0" smtClean="0"/>
              <a:t>產權初始界定公設</a:t>
            </a:r>
            <a:r>
              <a:rPr lang="zh-TW" altLang="en-US" sz="2800" b="1" dirty="0" smtClean="0"/>
              <a:t>：</a:t>
            </a:r>
            <a:endParaRPr lang="en-US" altLang="zh-TW" sz="2800" b="1" dirty="0" smtClean="0"/>
          </a:p>
          <a:p>
            <a:pPr marL="914400" lvl="1" indent="-514350">
              <a:buFont typeface="+mj-lt"/>
              <a:buAutoNum type="arabicParenR"/>
            </a:pPr>
            <a:r>
              <a:rPr lang="zh-TW" altLang="zh-TW" dirty="0" smtClean="0">
                <a:solidFill>
                  <a:schemeClr val="tx1"/>
                </a:solidFill>
              </a:rPr>
              <a:t>個人只要使任何東西脫離自然提供的狀態，他就摻入他的勞動，從而排除他人的共同權利。</a:t>
            </a:r>
            <a:endParaRPr lang="en-US" altLang="zh-TW" dirty="0" smtClean="0">
              <a:solidFill>
                <a:schemeClr val="tx1"/>
              </a:solidFill>
            </a:endParaRPr>
          </a:p>
          <a:p>
            <a:pPr marL="914400" lvl="1" indent="-514350">
              <a:buFont typeface="+mj-lt"/>
              <a:buAutoNum type="arabicParenR"/>
            </a:pPr>
            <a:r>
              <a:rPr lang="zh-TW" altLang="zh-TW" dirty="0" smtClean="0">
                <a:solidFill>
                  <a:schemeClr val="tx1"/>
                </a:solidFill>
              </a:rPr>
              <a:t>在界定私有產權過程中，個人至少得留有足夠的、同樣好的東西給其他人。</a:t>
            </a:r>
          </a:p>
          <a:p>
            <a:pPr marL="514350" indent="-514350">
              <a:buFont typeface="+mj-lt"/>
              <a:buAutoNum type="arabicPeriod"/>
            </a:pPr>
            <a:r>
              <a:rPr lang="zh-TW" altLang="zh-TW" sz="2800" b="1" dirty="0" smtClean="0"/>
              <a:t>產權移轉公設</a:t>
            </a:r>
            <a:r>
              <a:rPr lang="zh-TW" altLang="en-US" sz="2800" b="1" dirty="0" smtClean="0"/>
              <a:t>：</a:t>
            </a:r>
            <a:r>
              <a:rPr lang="zh-TW" altLang="zh-TW" sz="2800" dirty="0" smtClean="0"/>
              <a:t>當同一地方不夠供他們一起放牧、飼養羊群時，他們就基於同意，想像亞伯拉罕和羅德那樣，分開他們的牧地。</a:t>
            </a:r>
            <a:endParaRPr lang="zh-TW" altLang="en-US" sz="2800" dirty="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56</a:t>
            </a:fld>
            <a:endParaRPr lang="en-US" altLang="zh-TW"/>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60338"/>
            <a:ext cx="8229600" cy="948372"/>
          </a:xfrm>
        </p:spPr>
        <p:txBody>
          <a:bodyPr/>
          <a:lstStyle/>
          <a:p>
            <a:pPr algn="l"/>
            <a:r>
              <a:rPr lang="en-US" altLang="zh-TW" sz="4000" b="1" dirty="0" smtClean="0">
                <a:solidFill>
                  <a:srgbClr val="7030A0"/>
                </a:solidFill>
              </a:rPr>
              <a:t>07-4</a:t>
            </a:r>
            <a:r>
              <a:rPr lang="zh-TW" altLang="en-US" sz="4000" b="1" dirty="0" smtClean="0">
                <a:solidFill>
                  <a:srgbClr val="7030A0"/>
                </a:solidFill>
              </a:rPr>
              <a:t>  離開上帝的</a:t>
            </a:r>
            <a:r>
              <a:rPr lang="zh-TW" altLang="zh-TW" sz="4000" b="1" dirty="0" smtClean="0">
                <a:solidFill>
                  <a:srgbClr val="7030A0"/>
                </a:solidFill>
              </a:rPr>
              <a:t>權利論</a:t>
            </a:r>
            <a:endParaRPr lang="zh-TW" altLang="en-US" sz="4000" b="1" dirty="0">
              <a:solidFill>
                <a:srgbClr val="7030A0"/>
              </a:solidFill>
            </a:endParaRPr>
          </a:p>
        </p:txBody>
      </p:sp>
      <p:sp>
        <p:nvSpPr>
          <p:cNvPr id="3" name="內容版面配置區 2"/>
          <p:cNvSpPr>
            <a:spLocks noGrp="1"/>
          </p:cNvSpPr>
          <p:nvPr>
            <p:ph idx="1"/>
          </p:nvPr>
        </p:nvSpPr>
        <p:spPr>
          <a:xfrm>
            <a:off x="400050" y="1120140"/>
            <a:ext cx="8435340" cy="5166360"/>
          </a:xfrm>
        </p:spPr>
        <p:txBody>
          <a:bodyPr/>
          <a:lstStyle/>
          <a:p>
            <a:pPr>
              <a:buFont typeface="Wingdings" pitchFamily="2" charset="2"/>
              <a:buChar char="n"/>
            </a:pPr>
            <a:r>
              <a:rPr lang="zh-TW" altLang="zh-TW" sz="2800" dirty="0" smtClean="0"/>
              <a:t>脫離宗教後，私有產權理論要以什麼公設去代替上帝創造</a:t>
            </a:r>
            <a:r>
              <a:rPr lang="zh-TW" altLang="en-US" sz="2800" dirty="0" smtClean="0"/>
              <a:t>這</a:t>
            </a:r>
            <a:r>
              <a:rPr lang="zh-TW" altLang="zh-TW" sz="2800" dirty="0" smtClean="0"/>
              <a:t>前提？</a:t>
            </a:r>
            <a:r>
              <a:rPr lang="zh-TW" altLang="zh-TW" sz="2800" b="1" dirty="0" smtClean="0"/>
              <a:t>諾齊克</a:t>
            </a:r>
            <a:r>
              <a:rPr lang="zh-TW" altLang="zh-TW" sz="2800" dirty="0" smtClean="0"/>
              <a:t>提出</a:t>
            </a:r>
            <a:r>
              <a:rPr lang="zh-TW" altLang="en-US" sz="2800" dirty="0" smtClean="0"/>
              <a:t>如下</a:t>
            </a:r>
            <a:r>
              <a:rPr lang="zh-TW" altLang="zh-TW" sz="2800" dirty="0" smtClean="0"/>
              <a:t>公設</a:t>
            </a:r>
            <a:r>
              <a:rPr lang="zh-TW" altLang="en-US" sz="2800" dirty="0" smtClean="0"/>
              <a:t>：</a:t>
            </a:r>
            <a:endParaRPr lang="en-US" altLang="zh-TW" sz="2800" dirty="0" smtClean="0"/>
          </a:p>
          <a:p>
            <a:pPr marL="914400" lvl="1" indent="-514350">
              <a:buFont typeface="+mj-lt"/>
              <a:buAutoNum type="arabicPeriod"/>
            </a:pPr>
            <a:r>
              <a:rPr lang="zh-TW" altLang="zh-TW" sz="2400" b="1" dirty="0" smtClean="0">
                <a:solidFill>
                  <a:schemeClr val="tx1"/>
                </a:solidFill>
              </a:rPr>
              <a:t>自我擁有的權利</a:t>
            </a:r>
            <a:r>
              <a:rPr lang="zh-TW" altLang="zh-TW" sz="2400" dirty="0" smtClean="0">
                <a:solidFill>
                  <a:schemeClr val="tx1"/>
                </a:solidFill>
              </a:rPr>
              <a:t>：人自身就是獨立的個體，擁有一些免於外人干涉的基本權利</a:t>
            </a:r>
            <a:r>
              <a:rPr lang="zh-TW" altLang="en-US" sz="2400" dirty="0" smtClean="0">
                <a:solidFill>
                  <a:schemeClr val="tx1"/>
                </a:solidFill>
              </a:rPr>
              <a:t>：</a:t>
            </a:r>
            <a:r>
              <a:rPr lang="zh-TW" altLang="zh-TW" sz="2400" dirty="0" smtClean="0">
                <a:solidFill>
                  <a:schemeClr val="tx1"/>
                </a:solidFill>
              </a:rPr>
              <a:t>人身自由</a:t>
            </a:r>
            <a:r>
              <a:rPr lang="zh-TW" altLang="en-US" sz="2400" dirty="0" smtClean="0">
                <a:solidFill>
                  <a:schemeClr val="tx1"/>
                </a:solidFill>
              </a:rPr>
              <a:t>與</a:t>
            </a:r>
            <a:r>
              <a:rPr lang="zh-TW" altLang="zh-TW" sz="2400" dirty="0" smtClean="0">
                <a:solidFill>
                  <a:schemeClr val="tx1"/>
                </a:solidFill>
              </a:rPr>
              <a:t>財產權。</a:t>
            </a:r>
          </a:p>
          <a:p>
            <a:pPr marL="914400" lvl="1" indent="-514350">
              <a:buFont typeface="+mj-lt"/>
              <a:buAutoNum type="arabicPeriod"/>
            </a:pPr>
            <a:r>
              <a:rPr lang="zh-TW" altLang="zh-TW" sz="2400" b="1" dirty="0" smtClean="0">
                <a:solidFill>
                  <a:schemeClr val="tx1"/>
                </a:solidFill>
              </a:rPr>
              <a:t>佔有的公正原則</a:t>
            </a:r>
            <a:r>
              <a:rPr lang="zh-TW" altLang="zh-TW" sz="2400" dirty="0" smtClean="0">
                <a:solidFill>
                  <a:schemeClr val="tx1"/>
                </a:solidFill>
              </a:rPr>
              <a:t>：對於尚未界定的財產，個人只要不會讓他人的處境變壞，就可以佔有。</a:t>
            </a:r>
          </a:p>
          <a:p>
            <a:pPr marL="914400" lvl="1" indent="-514350">
              <a:buFont typeface="+mj-lt"/>
              <a:buAutoNum type="arabicPeriod"/>
            </a:pPr>
            <a:r>
              <a:rPr lang="zh-TW" altLang="zh-TW" sz="2400" b="1" dirty="0" smtClean="0">
                <a:solidFill>
                  <a:schemeClr val="tx1"/>
                </a:solidFill>
              </a:rPr>
              <a:t>財產權轉讓的公正原則</a:t>
            </a:r>
            <a:r>
              <a:rPr lang="zh-TW" altLang="zh-TW" sz="2400" dirty="0" smtClean="0">
                <a:solidFill>
                  <a:schemeClr val="tx1"/>
                </a:solidFill>
              </a:rPr>
              <a:t>：只要最初的佔有符合公正原則，而且轉讓過程又為雙方同意，個人便有權利將其私人持有的財產轉讓給對方。</a:t>
            </a:r>
            <a:endParaRPr lang="en-US" altLang="zh-TW" sz="2400" dirty="0" smtClean="0">
              <a:solidFill>
                <a:schemeClr val="tx1"/>
              </a:solidFill>
            </a:endParaRPr>
          </a:p>
          <a:p>
            <a:pPr marL="914400" lvl="1" indent="-514350">
              <a:buFont typeface="+mj-lt"/>
              <a:buAutoNum type="arabicPeriod"/>
            </a:pPr>
            <a:r>
              <a:rPr lang="zh-TW" altLang="zh-TW" sz="2400" b="1" dirty="0" smtClean="0">
                <a:solidFill>
                  <a:schemeClr val="tx1"/>
                </a:solidFill>
              </a:rPr>
              <a:t>對不公正之佔有與轉讓的修正原則</a:t>
            </a:r>
            <a:r>
              <a:rPr lang="zh-TW" altLang="zh-TW" sz="2400" dirty="0" smtClean="0">
                <a:solidFill>
                  <a:schemeClr val="tx1"/>
                </a:solidFill>
              </a:rPr>
              <a:t>。由於不公正的發生隨個案而不同，可以理解地，這原則僅是賦予政府的司法部門對現行財產權的修正權力。</a:t>
            </a:r>
            <a:endParaRPr lang="zh-TW" altLang="en-US" sz="2400" dirty="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57</a:t>
            </a:fld>
            <a:endParaRPr lang="en-US" altLang="zh-TW"/>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80060" y="183198"/>
            <a:ext cx="8378190" cy="914082"/>
          </a:xfrm>
        </p:spPr>
        <p:txBody>
          <a:bodyPr/>
          <a:lstStyle/>
          <a:p>
            <a:pPr algn="l"/>
            <a:r>
              <a:rPr lang="en-US" altLang="zh-TW" sz="4000" b="1" dirty="0" smtClean="0">
                <a:solidFill>
                  <a:srgbClr val="7030A0"/>
                </a:solidFill>
              </a:rPr>
              <a:t>07-5 </a:t>
            </a:r>
            <a:r>
              <a:rPr lang="zh-TW" altLang="en-US" sz="4000" b="1" dirty="0" smtClean="0">
                <a:solidFill>
                  <a:srgbClr val="7030A0"/>
                </a:solidFill>
              </a:rPr>
              <a:t>私有財產權的極致</a:t>
            </a:r>
            <a:endParaRPr lang="fr-FR" altLang="zh-TW" sz="3200" b="1" dirty="0">
              <a:latin typeface="+mn-lt"/>
            </a:endParaRPr>
          </a:p>
        </p:txBody>
      </p:sp>
      <p:sp>
        <p:nvSpPr>
          <p:cNvPr id="3" name="內容版面配置區 2"/>
          <p:cNvSpPr>
            <a:spLocks noGrp="1"/>
          </p:cNvSpPr>
          <p:nvPr>
            <p:ph idx="1"/>
          </p:nvPr>
        </p:nvSpPr>
        <p:spPr>
          <a:xfrm>
            <a:off x="445770" y="1257300"/>
            <a:ext cx="8378190" cy="4880610"/>
          </a:xfrm>
        </p:spPr>
        <p:txBody>
          <a:bodyPr/>
          <a:lstStyle/>
          <a:p>
            <a:r>
              <a:rPr lang="en-US" altLang="zh-TW" sz="2400" b="1" dirty="0" smtClean="0"/>
              <a:t>R. W. Emerson,</a:t>
            </a:r>
            <a:r>
              <a:rPr lang="fr-FR" altLang="zh-TW" sz="2400" b="1" i="1" dirty="0" smtClean="0"/>
              <a:t>The Conservative</a:t>
            </a:r>
            <a:r>
              <a:rPr lang="zh-TW" altLang="en-US" sz="2400" b="1" dirty="0" smtClean="0"/>
              <a:t>：</a:t>
            </a:r>
            <a:endParaRPr lang="en-US" altLang="zh-TW" sz="2400" b="1" dirty="0" smtClean="0"/>
          </a:p>
          <a:p>
            <a:pPr indent="11113">
              <a:buNone/>
            </a:pPr>
            <a:r>
              <a:rPr lang="en-US" altLang="zh-TW" sz="2400" dirty="0" smtClean="0"/>
              <a:t>The youth, of course, is an innovator by the fact of his birth. There he stands, newly born on the planet, a universal beggar, with all the reason of things, one would say, on his side. </a:t>
            </a:r>
            <a:r>
              <a:rPr lang="en-US" altLang="zh-TW" sz="2400" b="1" dirty="0" smtClean="0"/>
              <a:t>In his first consideration how to feed, clothe, and warm himself, he is met by warnings on every hand, that this thing and that thing have owners, and he must go elsewhere. </a:t>
            </a:r>
            <a:r>
              <a:rPr lang="en-US" altLang="zh-TW" sz="2400" b="1" dirty="0" smtClean="0">
                <a:solidFill>
                  <a:srgbClr val="C00000"/>
                </a:solidFill>
              </a:rPr>
              <a:t>Then he says; If I am born into the earth, where is my part? </a:t>
            </a:r>
            <a:r>
              <a:rPr lang="en-US" altLang="zh-TW" sz="2400" dirty="0" smtClean="0"/>
              <a:t>have the goodness, gentlemen of this world, to show me my wood-lot, where I may fell my wood, my field where to plant my corn, my pleasant ground where to build my cabin.</a:t>
            </a:r>
            <a:endParaRPr lang="zh-TW" altLang="en-US" sz="2400" dirty="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58</a:t>
            </a:fld>
            <a:endParaRPr lang="en-US" altLang="zh-TW"/>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824957"/>
          </a:xfrm>
        </p:spPr>
        <p:txBody>
          <a:bodyPr/>
          <a:lstStyle/>
          <a:p>
            <a:pPr algn="l"/>
            <a:r>
              <a:rPr lang="en-US" altLang="zh-TW" sz="4000" b="1" dirty="0" smtClean="0">
                <a:solidFill>
                  <a:srgbClr val="7030A0"/>
                </a:solidFill>
              </a:rPr>
              <a:t>07-6</a:t>
            </a:r>
            <a:r>
              <a:rPr lang="zh-TW" altLang="en-US" sz="4000" b="1" dirty="0" smtClean="0">
                <a:solidFill>
                  <a:srgbClr val="7030A0"/>
                </a:solidFill>
              </a:rPr>
              <a:t>  私有財產權違背上帝的祝福？</a:t>
            </a:r>
            <a:endParaRPr lang="zh-TW" altLang="en-US" sz="4000" b="1" dirty="0">
              <a:solidFill>
                <a:srgbClr val="7030A0"/>
              </a:solidFill>
            </a:endParaRPr>
          </a:p>
        </p:txBody>
      </p:sp>
      <p:sp>
        <p:nvSpPr>
          <p:cNvPr id="3" name="內容版面配置區 2"/>
          <p:cNvSpPr>
            <a:spLocks noGrp="1"/>
          </p:cNvSpPr>
          <p:nvPr>
            <p:ph idx="1"/>
          </p:nvPr>
        </p:nvSpPr>
        <p:spPr>
          <a:xfrm>
            <a:off x="468630" y="1440180"/>
            <a:ext cx="8309610" cy="4800600"/>
          </a:xfrm>
        </p:spPr>
        <p:txBody>
          <a:bodyPr/>
          <a:lstStyle/>
          <a:p>
            <a:pPr marL="514350" lvl="1" indent="-514350">
              <a:buFont typeface="+mj-lt"/>
              <a:buAutoNum type="arabicPeriod"/>
            </a:pPr>
            <a:r>
              <a:rPr lang="zh-TW" altLang="en-US" dirty="0" smtClean="0">
                <a:solidFill>
                  <a:schemeClr val="accent4"/>
                </a:solidFill>
              </a:rPr>
              <a:t>上帝的祝福是指向原初的共有財產：土地、森林、海洋等。私有財產權不應該讓剛來到世上的青年毫無立錐之地。</a:t>
            </a:r>
            <a:endParaRPr lang="en-US" altLang="zh-TW" dirty="0" smtClean="0">
              <a:solidFill>
                <a:schemeClr val="accent4"/>
              </a:solidFill>
            </a:endParaRPr>
          </a:p>
          <a:p>
            <a:pPr marL="857250" lvl="2" indent="-457200">
              <a:buFont typeface="Wingdings" pitchFamily="2" charset="2"/>
              <a:buChar char="n"/>
            </a:pPr>
            <a:r>
              <a:rPr lang="zh-TW" altLang="en-US" dirty="0" smtClean="0">
                <a:solidFill>
                  <a:schemeClr val="accent4"/>
                </a:solidFill>
              </a:rPr>
              <a:t>洛克的前提：</a:t>
            </a:r>
            <a:r>
              <a:rPr lang="zh-TW" altLang="zh-TW" dirty="0" smtClean="0">
                <a:solidFill>
                  <a:schemeClr val="accent4"/>
                </a:solidFill>
              </a:rPr>
              <a:t>在界定私有產權過程中，個人至少得留有足夠的、同樣好的東西給其他人。</a:t>
            </a:r>
            <a:endParaRPr lang="en-US" altLang="zh-TW" dirty="0" smtClean="0">
              <a:solidFill>
                <a:schemeClr val="accent4"/>
              </a:solidFill>
            </a:endParaRPr>
          </a:p>
          <a:p>
            <a:pPr marL="457200" lvl="1" indent="-457200">
              <a:buFont typeface="+mj-lt"/>
              <a:buAutoNum type="arabicPeriod"/>
            </a:pPr>
            <a:r>
              <a:rPr lang="zh-TW" altLang="en-US" dirty="0" smtClean="0">
                <a:solidFill>
                  <a:schemeClr val="accent4"/>
                </a:solidFill>
              </a:rPr>
              <a:t>人類的創造不是來自上帝的祝福，所以</a:t>
            </a:r>
            <a:r>
              <a:rPr lang="zh-TW" altLang="zh-TW" dirty="0" smtClean="0">
                <a:solidFill>
                  <a:schemeClr val="accent4"/>
                </a:solidFill>
              </a:rPr>
              <a:t>諾齊克</a:t>
            </a:r>
            <a:r>
              <a:rPr lang="zh-TW" altLang="en-US" dirty="0" smtClean="0">
                <a:solidFill>
                  <a:schemeClr val="accent4"/>
                </a:solidFill>
              </a:rPr>
              <a:t>更改洛克的前提。</a:t>
            </a:r>
            <a:endParaRPr lang="en-US" altLang="zh-TW" dirty="0" smtClean="0">
              <a:solidFill>
                <a:schemeClr val="accent4"/>
              </a:solidFill>
            </a:endParaRPr>
          </a:p>
          <a:p>
            <a:pPr marL="857250" lvl="2" indent="-457200">
              <a:buFont typeface="Wingdings" pitchFamily="2" charset="2"/>
              <a:buChar char="n"/>
            </a:pPr>
            <a:r>
              <a:rPr lang="zh-TW" altLang="zh-TW" dirty="0" smtClean="0">
                <a:solidFill>
                  <a:schemeClr val="accent4"/>
                </a:solidFill>
              </a:rPr>
              <a:t>諾齊克：對於尚未界定的財產，個人只要不會讓他人的處境變壞，就可以佔有。</a:t>
            </a:r>
            <a:endParaRPr lang="en-US" altLang="zh-TW" dirty="0" smtClean="0">
              <a:solidFill>
                <a:schemeClr val="accent4"/>
              </a:solidFill>
            </a:endParaRPr>
          </a:p>
          <a:p>
            <a:pPr marL="514350" lvl="1" indent="-514350">
              <a:buFont typeface="+mj-lt"/>
              <a:buAutoNum type="arabicPeriod"/>
            </a:pPr>
            <a:r>
              <a:rPr lang="zh-TW" altLang="en-US" dirty="0" smtClean="0">
                <a:solidFill>
                  <a:schemeClr val="accent4"/>
                </a:solidFill>
              </a:rPr>
              <a:t>原初共有財產所定義的私有財產權，不能存在無限制的繼承權。</a:t>
            </a:r>
            <a:endParaRPr lang="zh-TW" altLang="en-US" sz="2800" dirty="0">
              <a:solidFill>
                <a:schemeClr val="accent4"/>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59</a:t>
            </a:fld>
            <a:endParaRPr lang="en-US" altLang="zh-TW"/>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22910" y="148590"/>
            <a:ext cx="8229600" cy="994410"/>
          </a:xfrm>
        </p:spPr>
        <p:txBody>
          <a:bodyPr/>
          <a:lstStyle/>
          <a:p>
            <a:pPr algn="l"/>
            <a:r>
              <a:rPr lang="en-US" altLang="zh-TW" sz="4000" b="1" dirty="0" smtClean="0">
                <a:solidFill>
                  <a:srgbClr val="660066"/>
                </a:solidFill>
              </a:rPr>
              <a:t>01-3  </a:t>
            </a:r>
            <a:r>
              <a:rPr lang="zh-TW" altLang="en-US" sz="4000" b="1" dirty="0" smtClean="0">
                <a:solidFill>
                  <a:srgbClr val="660066"/>
                </a:solidFill>
              </a:rPr>
              <a:t>瑞典：自由民主的福利國家</a:t>
            </a:r>
            <a:endParaRPr lang="zh-TW" altLang="en-US" sz="4000" b="1" dirty="0">
              <a:solidFill>
                <a:srgbClr val="660066"/>
              </a:solidFill>
            </a:endParaRPr>
          </a:p>
        </p:txBody>
      </p:sp>
      <p:sp>
        <p:nvSpPr>
          <p:cNvPr id="3" name="內容版面配置區 2"/>
          <p:cNvSpPr>
            <a:spLocks noGrp="1"/>
          </p:cNvSpPr>
          <p:nvPr>
            <p:ph idx="1"/>
          </p:nvPr>
        </p:nvSpPr>
        <p:spPr>
          <a:xfrm>
            <a:off x="468630" y="1085851"/>
            <a:ext cx="8378190" cy="1463039"/>
          </a:xfrm>
        </p:spPr>
        <p:txBody>
          <a:bodyPr/>
          <a:lstStyle/>
          <a:p>
            <a:pPr>
              <a:buFont typeface="Wingdings" pitchFamily="2" charset="2"/>
              <a:buChar char="l"/>
            </a:pPr>
            <a:r>
              <a:rPr lang="zh-TW" altLang="en-US" sz="2800" b="1" dirty="0" smtClean="0">
                <a:solidFill>
                  <a:srgbClr val="FF0000"/>
                </a:solidFill>
              </a:rPr>
              <a:t>致命的對比</a:t>
            </a:r>
            <a:r>
              <a:rPr lang="zh-TW" altLang="en-US" sz="2800" dirty="0" smtClean="0"/>
              <a:t>：相同的成長，但不需如此高的代價。</a:t>
            </a:r>
            <a:endParaRPr lang="en-US" altLang="zh-TW" sz="2800" dirty="0" smtClean="0"/>
          </a:p>
          <a:p>
            <a:pPr lvl="1">
              <a:buFont typeface="Wingdings" pitchFamily="2" charset="2"/>
              <a:buChar char="u"/>
            </a:pPr>
            <a:r>
              <a:rPr lang="zh-TW" altLang="en-US" sz="2400" dirty="0" smtClean="0">
                <a:solidFill>
                  <a:schemeClr val="tx1"/>
                </a:solidFill>
              </a:rPr>
              <a:t> 也是</a:t>
            </a:r>
            <a:r>
              <a:rPr lang="zh-TW" altLang="en-US" sz="2400" b="1" dirty="0" smtClean="0">
                <a:solidFill>
                  <a:schemeClr val="tx1"/>
                </a:solidFill>
              </a:rPr>
              <a:t>中國的未來危機</a:t>
            </a:r>
            <a:r>
              <a:rPr lang="zh-TW" altLang="en-US" sz="2400" dirty="0" smtClean="0">
                <a:solidFill>
                  <a:schemeClr val="tx1"/>
                </a:solidFill>
              </a:rPr>
              <a:t>，尤其是年輕人。</a:t>
            </a:r>
            <a:endParaRPr lang="en-US" altLang="zh-TW" sz="2400" dirty="0" smtClean="0">
              <a:solidFill>
                <a:schemeClr val="tx1"/>
              </a:solidFill>
            </a:endParaRPr>
          </a:p>
          <a:p>
            <a:pPr>
              <a:buFont typeface="Wingdings" pitchFamily="2" charset="2"/>
              <a:buChar char="l"/>
            </a:pPr>
            <a:r>
              <a:rPr lang="zh-TW" altLang="en-US" sz="2800" b="1" dirty="0" smtClean="0">
                <a:solidFill>
                  <a:srgbClr val="FF0000"/>
                </a:solidFill>
              </a:rPr>
              <a:t>社會概況</a:t>
            </a:r>
            <a:r>
              <a:rPr lang="zh-TW" altLang="en-US" sz="2800" dirty="0" smtClean="0"/>
              <a:t>（</a:t>
            </a:r>
            <a:r>
              <a:rPr lang="en-US" altLang="zh-TW" sz="2800" b="1" dirty="0" smtClean="0"/>
              <a:t>2005</a:t>
            </a:r>
            <a:r>
              <a:rPr lang="zh-TW" altLang="en-US" sz="2800" b="1" dirty="0" smtClean="0"/>
              <a:t>年）：</a:t>
            </a:r>
            <a:endParaRPr lang="zh-TW" altLang="en-US" sz="2800" dirty="0"/>
          </a:p>
        </p:txBody>
      </p:sp>
      <p:graphicFrame>
        <p:nvGraphicFramePr>
          <p:cNvPr id="6" name="表格 5"/>
          <p:cNvGraphicFramePr>
            <a:graphicFrameLocks noGrp="1"/>
          </p:cNvGraphicFramePr>
          <p:nvPr/>
        </p:nvGraphicFramePr>
        <p:xfrm>
          <a:off x="365760" y="2663191"/>
          <a:ext cx="8538209" cy="3570099"/>
        </p:xfrm>
        <a:graphic>
          <a:graphicData uri="http://schemas.openxmlformats.org/drawingml/2006/table">
            <a:tbl>
              <a:tblPr firstRow="1" bandRow="1">
                <a:tableStyleId>{5C22544A-7EE6-4342-B048-85BDC9FD1C3A}</a:tableStyleId>
              </a:tblPr>
              <a:tblGrid>
                <a:gridCol w="2344272"/>
                <a:gridCol w="969249"/>
                <a:gridCol w="1030046"/>
                <a:gridCol w="1787067"/>
                <a:gridCol w="1489222"/>
                <a:gridCol w="918353"/>
              </a:tblGrid>
              <a:tr h="384784">
                <a:tc>
                  <a:txBody>
                    <a:bodyPr/>
                    <a:lstStyle/>
                    <a:p>
                      <a:endParaRPr lang="zh-TW" altLang="en-US" sz="2000" b="1" dirty="0">
                        <a:solidFill>
                          <a:srgbClr val="660066"/>
                        </a:solidFill>
                      </a:endParaRPr>
                    </a:p>
                  </a:txBody>
                  <a:tcPr/>
                </a:tc>
                <a:tc>
                  <a:txBody>
                    <a:bodyPr/>
                    <a:lstStyle/>
                    <a:p>
                      <a:pPr algn="ctr"/>
                      <a:r>
                        <a:rPr lang="zh-TW" altLang="en-US" sz="2400" b="1" dirty="0" smtClean="0">
                          <a:solidFill>
                            <a:srgbClr val="660066"/>
                          </a:solidFill>
                        </a:rPr>
                        <a:t>瑞典</a:t>
                      </a:r>
                      <a:endParaRPr lang="zh-TW" altLang="en-US" sz="2400" b="1" dirty="0">
                        <a:solidFill>
                          <a:srgbClr val="660066"/>
                        </a:solidFill>
                      </a:endParaRPr>
                    </a:p>
                  </a:txBody>
                  <a:tcPr/>
                </a:tc>
                <a:tc>
                  <a:txBody>
                    <a:bodyPr/>
                    <a:lstStyle/>
                    <a:p>
                      <a:pPr algn="ctr"/>
                      <a:r>
                        <a:rPr lang="zh-TW" altLang="en-US" sz="2400" b="1" dirty="0" smtClean="0">
                          <a:solidFill>
                            <a:srgbClr val="660066"/>
                          </a:solidFill>
                        </a:rPr>
                        <a:t>歐盟</a:t>
                      </a:r>
                      <a:endParaRPr lang="zh-TW" altLang="en-US" sz="2400" b="1" dirty="0">
                        <a:solidFill>
                          <a:srgbClr val="660066"/>
                        </a:solidFill>
                      </a:endParaRPr>
                    </a:p>
                  </a:txBody>
                  <a:tcPr/>
                </a:tc>
                <a:tc>
                  <a:txBody>
                    <a:bodyPr/>
                    <a:lstStyle/>
                    <a:p>
                      <a:pPr algn="ctr"/>
                      <a:r>
                        <a:rPr lang="zh-TW" altLang="en-US" sz="2400" b="1" dirty="0" smtClean="0">
                          <a:solidFill>
                            <a:srgbClr val="660066"/>
                          </a:solidFill>
                        </a:rPr>
                        <a:t>世界</a:t>
                      </a:r>
                      <a:endParaRPr lang="zh-TW" altLang="en-US" sz="2400" b="1" dirty="0">
                        <a:solidFill>
                          <a:srgbClr val="660066"/>
                        </a:solidFill>
                      </a:endParaRPr>
                    </a:p>
                  </a:txBody>
                  <a:tcPr/>
                </a:tc>
                <a:tc>
                  <a:txBody>
                    <a:bodyPr/>
                    <a:lstStyle/>
                    <a:p>
                      <a:pPr algn="ctr"/>
                      <a:r>
                        <a:rPr lang="zh-TW" altLang="en-US" sz="2400" b="1" dirty="0" smtClean="0">
                          <a:solidFill>
                            <a:srgbClr val="660066"/>
                          </a:solidFill>
                        </a:rPr>
                        <a:t>中國大陸</a:t>
                      </a:r>
                      <a:endParaRPr lang="zh-TW" altLang="en-US" sz="2400" b="1" dirty="0">
                        <a:solidFill>
                          <a:srgbClr val="660066"/>
                        </a:solidFill>
                      </a:endParaRPr>
                    </a:p>
                  </a:txBody>
                  <a:tcPr/>
                </a:tc>
                <a:tc>
                  <a:txBody>
                    <a:bodyPr/>
                    <a:lstStyle/>
                    <a:p>
                      <a:pPr algn="ctr"/>
                      <a:r>
                        <a:rPr lang="zh-TW" altLang="en-US" sz="2400" b="1" dirty="0" smtClean="0">
                          <a:solidFill>
                            <a:srgbClr val="660066"/>
                          </a:solidFill>
                        </a:rPr>
                        <a:t>台灣</a:t>
                      </a:r>
                      <a:endParaRPr lang="zh-TW" altLang="en-US" sz="2400" b="1" dirty="0">
                        <a:solidFill>
                          <a:srgbClr val="660066"/>
                        </a:solidFill>
                      </a:endParaRPr>
                    </a:p>
                  </a:txBody>
                  <a:tcPr/>
                </a:tc>
              </a:tr>
              <a:tr h="384784">
                <a:tc>
                  <a:txBody>
                    <a:bodyPr/>
                    <a:lstStyle/>
                    <a:p>
                      <a:r>
                        <a:rPr lang="zh-TW" altLang="en-US" sz="2000" b="1" dirty="0" smtClean="0">
                          <a:solidFill>
                            <a:srgbClr val="660066"/>
                          </a:solidFill>
                        </a:rPr>
                        <a:t>人口</a:t>
                      </a:r>
                      <a:endParaRPr lang="zh-TW" altLang="en-US" sz="2000" b="1" dirty="0">
                        <a:solidFill>
                          <a:srgbClr val="660066"/>
                        </a:solidFill>
                      </a:endParaRPr>
                    </a:p>
                  </a:txBody>
                  <a:tcPr/>
                </a:tc>
                <a:tc>
                  <a:txBody>
                    <a:bodyPr/>
                    <a:lstStyle/>
                    <a:p>
                      <a:pPr algn="ctr"/>
                      <a:r>
                        <a:rPr lang="en-US" altLang="zh-TW" sz="2000" b="1" dirty="0" smtClean="0">
                          <a:solidFill>
                            <a:schemeClr val="tx1"/>
                          </a:solidFill>
                        </a:rPr>
                        <a:t>9</a:t>
                      </a:r>
                      <a:endParaRPr lang="zh-TW" altLang="en-US" sz="2000" b="1" dirty="0">
                        <a:solidFill>
                          <a:schemeClr val="tx1"/>
                        </a:solidFill>
                      </a:endParaRPr>
                    </a:p>
                  </a:txBody>
                  <a:tcPr/>
                </a:tc>
                <a:tc>
                  <a:txBody>
                    <a:bodyPr/>
                    <a:lstStyle/>
                    <a:p>
                      <a:pPr algn="ctr"/>
                      <a:r>
                        <a:rPr lang="en-US" altLang="zh-TW" sz="2000" b="1" dirty="0" smtClean="0">
                          <a:solidFill>
                            <a:schemeClr val="tx1"/>
                          </a:solidFill>
                        </a:rPr>
                        <a:t>457</a:t>
                      </a:r>
                      <a:endParaRPr lang="zh-TW" altLang="en-US" sz="2000" b="1" dirty="0">
                        <a:solidFill>
                          <a:schemeClr val="tx1"/>
                        </a:solidFill>
                      </a:endParaRPr>
                    </a:p>
                  </a:txBody>
                  <a:tcPr/>
                </a:tc>
                <a:tc>
                  <a:txBody>
                    <a:bodyPr/>
                    <a:lstStyle/>
                    <a:p>
                      <a:pPr algn="ctr"/>
                      <a:r>
                        <a:rPr lang="en-US" altLang="zh-TW" sz="2000" b="1" dirty="0" smtClean="0">
                          <a:solidFill>
                            <a:schemeClr val="tx1"/>
                          </a:solidFill>
                        </a:rPr>
                        <a:t>6389 </a:t>
                      </a:r>
                      <a:r>
                        <a:rPr lang="zh-TW" altLang="en-US" sz="2000" b="1" dirty="0" smtClean="0">
                          <a:solidFill>
                            <a:schemeClr val="tx1"/>
                          </a:solidFill>
                        </a:rPr>
                        <a:t>百萬人</a:t>
                      </a:r>
                      <a:endParaRPr lang="zh-TW" altLang="en-US" sz="2000" b="1" dirty="0">
                        <a:solidFill>
                          <a:schemeClr val="tx1"/>
                        </a:solidFill>
                      </a:endParaRPr>
                    </a:p>
                  </a:txBody>
                  <a:tcPr/>
                </a:tc>
                <a:tc>
                  <a:txBody>
                    <a:bodyPr/>
                    <a:lstStyle/>
                    <a:p>
                      <a:pPr algn="ctr"/>
                      <a:r>
                        <a:rPr lang="en-US" altLang="zh-TW" sz="2000" b="1" dirty="0" smtClean="0">
                          <a:solidFill>
                            <a:schemeClr val="tx1"/>
                          </a:solidFill>
                        </a:rPr>
                        <a:t>1308</a:t>
                      </a:r>
                      <a:endParaRPr lang="zh-TW" altLang="en-US" sz="2000" b="1" dirty="0">
                        <a:solidFill>
                          <a:schemeClr val="tx1"/>
                        </a:solidFill>
                      </a:endParaRPr>
                    </a:p>
                  </a:txBody>
                  <a:tcPr/>
                </a:tc>
                <a:tc>
                  <a:txBody>
                    <a:bodyPr/>
                    <a:lstStyle/>
                    <a:p>
                      <a:pPr algn="ctr"/>
                      <a:r>
                        <a:rPr lang="en-US" altLang="zh-TW" sz="2000" b="1" dirty="0" smtClean="0">
                          <a:solidFill>
                            <a:schemeClr val="tx1"/>
                          </a:solidFill>
                        </a:rPr>
                        <a:t>23 </a:t>
                      </a:r>
                      <a:endParaRPr lang="zh-TW" altLang="en-US" sz="2000" b="1" dirty="0">
                        <a:solidFill>
                          <a:schemeClr val="tx1"/>
                        </a:solidFill>
                      </a:endParaRPr>
                    </a:p>
                  </a:txBody>
                  <a:tcPr/>
                </a:tc>
              </a:tr>
              <a:tr h="463800">
                <a:tc>
                  <a:txBody>
                    <a:bodyPr/>
                    <a:lstStyle/>
                    <a:p>
                      <a:r>
                        <a:rPr lang="zh-TW" altLang="en-US" sz="2000" b="1" dirty="0" smtClean="0">
                          <a:solidFill>
                            <a:srgbClr val="660066"/>
                          </a:solidFill>
                        </a:rPr>
                        <a:t>非農業就業勞動力</a:t>
                      </a:r>
                      <a:endParaRPr lang="zh-TW" altLang="en-US" sz="2000" b="1" dirty="0">
                        <a:solidFill>
                          <a:srgbClr val="660066"/>
                        </a:solidFill>
                      </a:endParaRPr>
                    </a:p>
                  </a:txBody>
                  <a:tcPr/>
                </a:tc>
                <a:tc>
                  <a:txBody>
                    <a:bodyPr/>
                    <a:lstStyle/>
                    <a:p>
                      <a:pPr algn="ctr"/>
                      <a:r>
                        <a:rPr lang="en-US" altLang="zh-TW" sz="2000" b="1" dirty="0" smtClean="0">
                          <a:solidFill>
                            <a:schemeClr val="tx1"/>
                          </a:solidFill>
                        </a:rPr>
                        <a:t>98</a:t>
                      </a:r>
                      <a:endParaRPr lang="zh-TW" altLang="en-US" sz="2000" b="1" dirty="0">
                        <a:solidFill>
                          <a:schemeClr val="tx1"/>
                        </a:solidFill>
                      </a:endParaRPr>
                    </a:p>
                  </a:txBody>
                  <a:tcPr/>
                </a:tc>
                <a:tc>
                  <a:txBody>
                    <a:bodyPr/>
                    <a:lstStyle/>
                    <a:p>
                      <a:pPr algn="ctr"/>
                      <a:r>
                        <a:rPr lang="en-US" altLang="zh-TW" sz="2000" b="1" dirty="0" smtClean="0">
                          <a:solidFill>
                            <a:schemeClr val="tx1"/>
                          </a:solidFill>
                        </a:rPr>
                        <a:t>95 </a:t>
                      </a:r>
                      <a:endParaRPr lang="zh-TW" altLang="en-US" sz="2000" b="1" dirty="0">
                        <a:solidFill>
                          <a:schemeClr val="tx1"/>
                        </a:solidFill>
                      </a:endParaRPr>
                    </a:p>
                  </a:txBody>
                  <a:tcPr/>
                </a:tc>
                <a:tc>
                  <a:txBody>
                    <a:bodyPr/>
                    <a:lstStyle/>
                    <a:p>
                      <a:pPr algn="ctr"/>
                      <a:r>
                        <a:rPr lang="en-US" altLang="zh-TW" sz="2000" b="1" dirty="0" smtClean="0">
                          <a:solidFill>
                            <a:schemeClr val="tx1"/>
                          </a:solidFill>
                        </a:rPr>
                        <a:t>% </a:t>
                      </a:r>
                      <a:endParaRPr lang="zh-TW" altLang="en-US" sz="2000" b="1" dirty="0">
                        <a:solidFill>
                          <a:schemeClr val="tx1"/>
                        </a:solidFill>
                      </a:endParaRPr>
                    </a:p>
                  </a:txBody>
                  <a:tcPr/>
                </a:tc>
                <a:tc>
                  <a:txBody>
                    <a:bodyPr/>
                    <a:lstStyle/>
                    <a:p>
                      <a:pPr algn="ctr"/>
                      <a:r>
                        <a:rPr lang="en-US" altLang="zh-TW" sz="2000" b="1" dirty="0" smtClean="0">
                          <a:solidFill>
                            <a:schemeClr val="tx1"/>
                          </a:solidFill>
                        </a:rPr>
                        <a:t>51</a:t>
                      </a:r>
                      <a:endParaRPr lang="zh-TW" altLang="en-US" sz="2000" b="1" dirty="0">
                        <a:solidFill>
                          <a:schemeClr val="tx1"/>
                        </a:solidFill>
                      </a:endParaRPr>
                    </a:p>
                  </a:txBody>
                  <a:tcPr/>
                </a:tc>
                <a:tc>
                  <a:txBody>
                    <a:bodyPr/>
                    <a:lstStyle/>
                    <a:p>
                      <a:pPr algn="ctr"/>
                      <a:r>
                        <a:rPr lang="en-US" altLang="zh-TW" sz="2000" b="1" dirty="0" smtClean="0">
                          <a:solidFill>
                            <a:schemeClr val="tx1"/>
                          </a:solidFill>
                        </a:rPr>
                        <a:t>92</a:t>
                      </a:r>
                      <a:endParaRPr lang="zh-TW" altLang="en-US" sz="2000" b="1" dirty="0">
                        <a:solidFill>
                          <a:schemeClr val="tx1"/>
                        </a:solidFill>
                      </a:endParaRPr>
                    </a:p>
                  </a:txBody>
                  <a:tcPr/>
                </a:tc>
              </a:tr>
              <a:tr h="384784">
                <a:tc>
                  <a:txBody>
                    <a:bodyPr/>
                    <a:lstStyle/>
                    <a:p>
                      <a:r>
                        <a:rPr lang="fr-FR" altLang="zh-TW" sz="2000" b="1" dirty="0" smtClean="0">
                          <a:solidFill>
                            <a:srgbClr val="660066"/>
                          </a:solidFill>
                        </a:rPr>
                        <a:t>GDP</a:t>
                      </a:r>
                      <a:r>
                        <a:rPr lang="zh-TW" altLang="en-US" sz="2000" b="1" dirty="0" smtClean="0">
                          <a:solidFill>
                            <a:srgbClr val="660066"/>
                          </a:solidFill>
                        </a:rPr>
                        <a:t>世界占比</a:t>
                      </a:r>
                      <a:endParaRPr lang="zh-TW" altLang="en-US" sz="2000" b="1" dirty="0">
                        <a:solidFill>
                          <a:srgbClr val="660066"/>
                        </a:solidFill>
                      </a:endParaRPr>
                    </a:p>
                  </a:txBody>
                  <a:tcPr/>
                </a:tc>
                <a:tc>
                  <a:txBody>
                    <a:bodyPr/>
                    <a:lstStyle/>
                    <a:p>
                      <a:pPr algn="ctr"/>
                      <a:r>
                        <a:rPr lang="en-US" altLang="zh-TW" sz="2000" b="1" dirty="0" smtClean="0">
                          <a:solidFill>
                            <a:schemeClr val="tx1"/>
                          </a:solidFill>
                        </a:rPr>
                        <a:t>0.5</a:t>
                      </a:r>
                      <a:endParaRPr lang="zh-TW" altLang="en-US" sz="2000" b="1" dirty="0">
                        <a:solidFill>
                          <a:schemeClr val="tx1"/>
                        </a:solidFill>
                      </a:endParaRPr>
                    </a:p>
                  </a:txBody>
                  <a:tcPr/>
                </a:tc>
                <a:tc>
                  <a:txBody>
                    <a:bodyPr/>
                    <a:lstStyle/>
                    <a:p>
                      <a:pPr algn="ctr"/>
                      <a:r>
                        <a:rPr lang="en-US" altLang="zh-TW" sz="2000" b="1" dirty="0" smtClean="0">
                          <a:solidFill>
                            <a:schemeClr val="tx1"/>
                          </a:solidFill>
                        </a:rPr>
                        <a:t>21.0</a:t>
                      </a:r>
                      <a:endParaRPr lang="zh-TW" altLang="en-US" sz="2000"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2000" b="1" dirty="0" smtClean="0">
                          <a:solidFill>
                            <a:schemeClr val="tx1"/>
                          </a:solidFill>
                        </a:rPr>
                        <a:t>%</a:t>
                      </a:r>
                      <a:endParaRPr lang="zh-TW" altLang="en-US" sz="2000" b="1" dirty="0">
                        <a:solidFill>
                          <a:schemeClr val="tx1"/>
                        </a:solidFill>
                      </a:endParaRPr>
                    </a:p>
                  </a:txBody>
                  <a:tcPr/>
                </a:tc>
                <a:tc>
                  <a:txBody>
                    <a:bodyPr/>
                    <a:lstStyle/>
                    <a:p>
                      <a:pPr algn="ctr"/>
                      <a:r>
                        <a:rPr lang="en-US" altLang="zh-TW" sz="2000" b="1" dirty="0" smtClean="0">
                          <a:solidFill>
                            <a:schemeClr val="tx1"/>
                          </a:solidFill>
                        </a:rPr>
                        <a:t>13.1 </a:t>
                      </a:r>
                      <a:endParaRPr lang="zh-TW" altLang="en-US" sz="2000" b="1" dirty="0">
                        <a:solidFill>
                          <a:schemeClr val="tx1"/>
                        </a:solidFill>
                      </a:endParaRPr>
                    </a:p>
                  </a:txBody>
                  <a:tcPr/>
                </a:tc>
                <a:tc>
                  <a:txBody>
                    <a:bodyPr/>
                    <a:lstStyle/>
                    <a:p>
                      <a:pPr algn="ctr"/>
                      <a:r>
                        <a:rPr lang="en-US" altLang="zh-TW" sz="2000" b="1" dirty="0" smtClean="0">
                          <a:solidFill>
                            <a:schemeClr val="tx1"/>
                          </a:solidFill>
                        </a:rPr>
                        <a:t>1.0 </a:t>
                      </a:r>
                      <a:endParaRPr lang="zh-TW" altLang="en-US" sz="2000" b="1" dirty="0">
                        <a:solidFill>
                          <a:schemeClr val="tx1"/>
                        </a:solidFill>
                      </a:endParaRPr>
                    </a:p>
                  </a:txBody>
                  <a:tcPr/>
                </a:tc>
              </a:tr>
              <a:tr h="503010">
                <a:tc>
                  <a:txBody>
                    <a:bodyPr/>
                    <a:lstStyle/>
                    <a:p>
                      <a:r>
                        <a:rPr lang="zh-TW" altLang="en-US" sz="2000" b="1" dirty="0" smtClean="0">
                          <a:solidFill>
                            <a:srgbClr val="660066"/>
                          </a:solidFill>
                        </a:rPr>
                        <a:t>人均 </a:t>
                      </a:r>
                      <a:r>
                        <a:rPr lang="zh-TW" altLang="fr-FR" sz="2000" b="1" dirty="0" smtClean="0">
                          <a:solidFill>
                            <a:srgbClr val="660066"/>
                          </a:solidFill>
                        </a:rPr>
                        <a:t>（</a:t>
                      </a:r>
                      <a:r>
                        <a:rPr lang="zh-TW" altLang="en-US" sz="2000" b="1" dirty="0" smtClean="0">
                          <a:solidFill>
                            <a:srgbClr val="660066"/>
                          </a:solidFill>
                        </a:rPr>
                        <a:t> </a:t>
                      </a:r>
                      <a:r>
                        <a:rPr lang="fr-FR" altLang="zh-TW" sz="2000" b="1" dirty="0" smtClean="0">
                          <a:solidFill>
                            <a:srgbClr val="660066"/>
                          </a:solidFill>
                        </a:rPr>
                        <a:t>PPP</a:t>
                      </a:r>
                      <a:r>
                        <a:rPr lang="zh-TW" altLang="en-US" sz="2000" b="1" dirty="0" smtClean="0">
                          <a:solidFill>
                            <a:srgbClr val="660066"/>
                          </a:solidFill>
                        </a:rPr>
                        <a:t>調整） </a:t>
                      </a:r>
                      <a:endParaRPr lang="zh-TW" altLang="en-US" sz="2000" b="1" dirty="0">
                        <a:solidFill>
                          <a:srgbClr val="660066"/>
                        </a:solidFill>
                      </a:endParaRPr>
                    </a:p>
                  </a:txBody>
                  <a:tcPr/>
                </a:tc>
                <a:tc>
                  <a:txBody>
                    <a:bodyPr/>
                    <a:lstStyle/>
                    <a:p>
                      <a:pPr algn="ctr"/>
                      <a:r>
                        <a:rPr lang="en-US" altLang="zh-TW" sz="2000" b="1" dirty="0" smtClean="0">
                          <a:solidFill>
                            <a:schemeClr val="tx1"/>
                          </a:solidFill>
                        </a:rPr>
                        <a:t>28400</a:t>
                      </a:r>
                      <a:endParaRPr lang="zh-TW" altLang="en-US" sz="2000" b="1" dirty="0">
                        <a:solidFill>
                          <a:schemeClr val="tx1"/>
                        </a:solidFill>
                      </a:endParaRPr>
                    </a:p>
                  </a:txBody>
                  <a:tcPr/>
                </a:tc>
                <a:tc>
                  <a:txBody>
                    <a:bodyPr/>
                    <a:lstStyle/>
                    <a:p>
                      <a:pPr algn="ctr"/>
                      <a:r>
                        <a:rPr lang="en-US" altLang="zh-TW" sz="2000" b="1" dirty="0" smtClean="0">
                          <a:solidFill>
                            <a:schemeClr val="tx1"/>
                          </a:solidFill>
                        </a:rPr>
                        <a:t>26900</a:t>
                      </a:r>
                      <a:endParaRPr lang="zh-TW" altLang="en-US" sz="2000" b="1" dirty="0">
                        <a:solidFill>
                          <a:schemeClr val="tx1"/>
                        </a:solidFill>
                      </a:endParaRPr>
                    </a:p>
                  </a:txBody>
                  <a:tcPr/>
                </a:tc>
                <a:tc>
                  <a:txBody>
                    <a:bodyPr/>
                    <a:lstStyle/>
                    <a:p>
                      <a:pPr algn="ctr"/>
                      <a:r>
                        <a:rPr lang="en-US" altLang="zh-TW" sz="2000" b="1" dirty="0" smtClean="0">
                          <a:solidFill>
                            <a:schemeClr val="tx1"/>
                          </a:solidFill>
                        </a:rPr>
                        <a:t>8800 </a:t>
                      </a:r>
                      <a:r>
                        <a:rPr lang="zh-TW" altLang="en-US" sz="2000" b="1" dirty="0" smtClean="0">
                          <a:solidFill>
                            <a:schemeClr val="tx1"/>
                          </a:solidFill>
                        </a:rPr>
                        <a:t>美元</a:t>
                      </a:r>
                      <a:endParaRPr lang="zh-TW" altLang="en-US" sz="2000" b="1" dirty="0">
                        <a:solidFill>
                          <a:schemeClr val="tx1"/>
                        </a:solidFill>
                      </a:endParaRPr>
                    </a:p>
                  </a:txBody>
                  <a:tcPr/>
                </a:tc>
                <a:tc>
                  <a:txBody>
                    <a:bodyPr/>
                    <a:lstStyle/>
                    <a:p>
                      <a:pPr algn="ctr"/>
                      <a:r>
                        <a:rPr lang="en-US" altLang="zh-TW" sz="2000" b="1" dirty="0" smtClean="0">
                          <a:solidFill>
                            <a:schemeClr val="tx1"/>
                          </a:solidFill>
                        </a:rPr>
                        <a:t>5600</a:t>
                      </a:r>
                      <a:endParaRPr lang="zh-TW" altLang="en-US" sz="2000" b="1" dirty="0">
                        <a:solidFill>
                          <a:schemeClr val="tx1"/>
                        </a:solidFill>
                      </a:endParaRPr>
                    </a:p>
                  </a:txBody>
                  <a:tcPr/>
                </a:tc>
                <a:tc>
                  <a:txBody>
                    <a:bodyPr/>
                    <a:lstStyle/>
                    <a:p>
                      <a:pPr algn="ctr"/>
                      <a:r>
                        <a:rPr lang="en-US" altLang="zh-TW" sz="2000" b="1" dirty="0" smtClean="0">
                          <a:solidFill>
                            <a:schemeClr val="tx1"/>
                          </a:solidFill>
                        </a:rPr>
                        <a:t>25300 </a:t>
                      </a:r>
                      <a:endParaRPr lang="zh-TW" altLang="en-US" sz="2000" b="1" dirty="0">
                        <a:solidFill>
                          <a:schemeClr val="tx1"/>
                        </a:solidFill>
                      </a:endParaRPr>
                    </a:p>
                  </a:txBody>
                  <a:tcPr/>
                </a:tc>
              </a:tr>
              <a:tr h="384784">
                <a:tc>
                  <a:txBody>
                    <a:bodyPr/>
                    <a:lstStyle/>
                    <a:p>
                      <a:r>
                        <a:rPr lang="zh-TW" altLang="en-US" sz="2000" b="1" dirty="0" smtClean="0">
                          <a:solidFill>
                            <a:srgbClr val="660066"/>
                          </a:solidFill>
                        </a:rPr>
                        <a:t>出口世界占比</a:t>
                      </a:r>
                      <a:endParaRPr lang="zh-TW" altLang="en-US" sz="2000" b="1" dirty="0">
                        <a:solidFill>
                          <a:srgbClr val="660066"/>
                        </a:solidFill>
                      </a:endParaRPr>
                    </a:p>
                  </a:txBody>
                  <a:tcPr/>
                </a:tc>
                <a:tc>
                  <a:txBody>
                    <a:bodyPr/>
                    <a:lstStyle/>
                    <a:p>
                      <a:pPr algn="ctr"/>
                      <a:r>
                        <a:rPr lang="en-US" altLang="zh-TW" sz="2000" b="1" dirty="0" smtClean="0">
                          <a:solidFill>
                            <a:schemeClr val="tx1"/>
                          </a:solidFill>
                        </a:rPr>
                        <a:t>1.4</a:t>
                      </a:r>
                      <a:endParaRPr lang="zh-TW" altLang="en-US" sz="2000" b="1" dirty="0">
                        <a:solidFill>
                          <a:schemeClr val="tx1"/>
                        </a:solidFill>
                      </a:endParaRPr>
                    </a:p>
                  </a:txBody>
                  <a:tcPr/>
                </a:tc>
                <a:tc>
                  <a:txBody>
                    <a:bodyPr/>
                    <a:lstStyle/>
                    <a:p>
                      <a:pPr algn="ctr"/>
                      <a:r>
                        <a:rPr lang="en-US" altLang="zh-TW" sz="2000" b="1" dirty="0" smtClean="0">
                          <a:solidFill>
                            <a:schemeClr val="tx1"/>
                          </a:solidFill>
                        </a:rPr>
                        <a:t>12.6 </a:t>
                      </a:r>
                      <a:endParaRPr lang="zh-TW" altLang="en-US" sz="2000" b="1" dirty="0">
                        <a:solidFill>
                          <a:schemeClr val="tx1"/>
                        </a:solidFill>
                      </a:endParaRPr>
                    </a:p>
                  </a:txBody>
                  <a:tcPr/>
                </a:tc>
                <a:tc>
                  <a:txBody>
                    <a:bodyPr/>
                    <a:lstStyle/>
                    <a:p>
                      <a:pPr algn="ctr"/>
                      <a:r>
                        <a:rPr lang="en-US" altLang="zh-TW" sz="2000" b="1" dirty="0" smtClean="0">
                          <a:solidFill>
                            <a:schemeClr val="tx1"/>
                          </a:solidFill>
                        </a:rPr>
                        <a:t>%</a:t>
                      </a:r>
                      <a:endParaRPr lang="zh-TW" altLang="en-US" sz="2000" b="1" dirty="0">
                        <a:solidFill>
                          <a:schemeClr val="tx1"/>
                        </a:solidFill>
                      </a:endParaRPr>
                    </a:p>
                  </a:txBody>
                  <a:tcPr/>
                </a:tc>
                <a:tc>
                  <a:txBody>
                    <a:bodyPr/>
                    <a:lstStyle/>
                    <a:p>
                      <a:pPr algn="ctr"/>
                      <a:r>
                        <a:rPr lang="en-US" altLang="zh-TW" sz="2000" b="1" dirty="0" smtClean="0">
                          <a:solidFill>
                            <a:schemeClr val="tx1"/>
                          </a:solidFill>
                        </a:rPr>
                        <a:t>6.6</a:t>
                      </a:r>
                      <a:endParaRPr lang="zh-TW" altLang="en-US" sz="2000" b="1" dirty="0">
                        <a:solidFill>
                          <a:schemeClr val="tx1"/>
                        </a:solidFill>
                      </a:endParaRPr>
                    </a:p>
                  </a:txBody>
                  <a:tcPr/>
                </a:tc>
                <a:tc>
                  <a:txBody>
                    <a:bodyPr/>
                    <a:lstStyle/>
                    <a:p>
                      <a:pPr algn="ctr"/>
                      <a:r>
                        <a:rPr lang="en-US" altLang="zh-TW" sz="2000" b="1" dirty="0" smtClean="0">
                          <a:solidFill>
                            <a:schemeClr val="tx1"/>
                          </a:solidFill>
                        </a:rPr>
                        <a:t>1.9</a:t>
                      </a:r>
                      <a:endParaRPr lang="zh-TW" altLang="en-US" sz="2000" b="1" dirty="0">
                        <a:solidFill>
                          <a:schemeClr val="tx1"/>
                        </a:solidFill>
                      </a:endParaRPr>
                    </a:p>
                  </a:txBody>
                  <a:tcPr/>
                </a:tc>
              </a:tr>
              <a:tr h="384784">
                <a:tc>
                  <a:txBody>
                    <a:bodyPr/>
                    <a:lstStyle/>
                    <a:p>
                      <a:r>
                        <a:rPr lang="zh-TW" altLang="en-US" sz="2000" b="1" dirty="0" smtClean="0">
                          <a:solidFill>
                            <a:srgbClr val="FF0000"/>
                          </a:solidFill>
                        </a:rPr>
                        <a:t>經濟自由度</a:t>
                      </a:r>
                      <a:endParaRPr lang="zh-TW" altLang="en-US" sz="2000" b="1" dirty="0">
                        <a:solidFill>
                          <a:srgbClr val="FF0000"/>
                        </a:solidFill>
                      </a:endParaRPr>
                    </a:p>
                  </a:txBody>
                  <a:tcPr/>
                </a:tc>
                <a:tc>
                  <a:txBody>
                    <a:bodyPr/>
                    <a:lstStyle/>
                    <a:p>
                      <a:pPr algn="ctr"/>
                      <a:r>
                        <a:rPr lang="en-US" altLang="zh-TW" sz="2000" b="1" dirty="0" smtClean="0">
                          <a:solidFill>
                            <a:srgbClr val="FF0000"/>
                          </a:solidFill>
                        </a:rPr>
                        <a:t>1 </a:t>
                      </a:r>
                      <a:endParaRPr lang="zh-TW" altLang="en-US" sz="2000" b="1" dirty="0">
                        <a:solidFill>
                          <a:srgbClr val="FF0000"/>
                        </a:solidFill>
                      </a:endParaRPr>
                    </a:p>
                  </a:txBody>
                  <a:tcPr/>
                </a:tc>
                <a:tc>
                  <a:txBody>
                    <a:bodyPr/>
                    <a:lstStyle/>
                    <a:p>
                      <a:pPr algn="ctr"/>
                      <a:r>
                        <a:rPr lang="en-US" altLang="zh-TW" sz="2000" b="1" dirty="0" smtClean="0">
                          <a:solidFill>
                            <a:schemeClr val="tx1"/>
                          </a:solidFill>
                        </a:rPr>
                        <a:t>2</a:t>
                      </a:r>
                      <a:endParaRPr lang="zh-TW" altLang="en-US" sz="2000" b="1" dirty="0">
                        <a:solidFill>
                          <a:schemeClr val="tx1"/>
                        </a:solidFill>
                      </a:endParaRPr>
                    </a:p>
                  </a:txBody>
                  <a:tcPr/>
                </a:tc>
                <a:tc>
                  <a:txBody>
                    <a:bodyPr/>
                    <a:lstStyle/>
                    <a:p>
                      <a:pPr algn="ctr"/>
                      <a:r>
                        <a:rPr lang="zh-TW" altLang="en-US" sz="2000" b="1" dirty="0" smtClean="0">
                          <a:solidFill>
                            <a:schemeClr val="tx1"/>
                          </a:solidFill>
                        </a:rPr>
                        <a:t>高</a:t>
                      </a:r>
                      <a:r>
                        <a:rPr lang="en-US" altLang="zh-TW" sz="2000" b="1" dirty="0" smtClean="0">
                          <a:solidFill>
                            <a:schemeClr val="tx1"/>
                          </a:solidFill>
                        </a:rPr>
                        <a:t>1 -- </a:t>
                      </a:r>
                      <a:r>
                        <a:rPr lang="zh-TW" altLang="en-US" sz="2000" b="1" dirty="0" smtClean="0">
                          <a:solidFill>
                            <a:schemeClr val="tx1"/>
                          </a:solidFill>
                        </a:rPr>
                        <a:t>低</a:t>
                      </a:r>
                      <a:r>
                        <a:rPr lang="en-US" altLang="zh-TW" sz="2000" b="1" dirty="0" smtClean="0">
                          <a:solidFill>
                            <a:schemeClr val="tx1"/>
                          </a:solidFill>
                        </a:rPr>
                        <a:t>7</a:t>
                      </a:r>
                      <a:endParaRPr lang="zh-TW" altLang="en-US" sz="2000" b="1" dirty="0">
                        <a:solidFill>
                          <a:schemeClr val="tx1"/>
                        </a:solidFill>
                      </a:endParaRPr>
                    </a:p>
                  </a:txBody>
                  <a:tcPr/>
                </a:tc>
                <a:tc>
                  <a:txBody>
                    <a:bodyPr/>
                    <a:lstStyle/>
                    <a:p>
                      <a:pPr algn="ctr"/>
                      <a:r>
                        <a:rPr lang="en-US" altLang="zh-TW" sz="2000" b="1" dirty="0" smtClean="0">
                          <a:solidFill>
                            <a:schemeClr val="tx1"/>
                          </a:solidFill>
                        </a:rPr>
                        <a:t>6</a:t>
                      </a:r>
                      <a:endParaRPr lang="zh-TW" altLang="en-US" sz="2000" b="1" dirty="0">
                        <a:solidFill>
                          <a:schemeClr val="tx1"/>
                        </a:solidFill>
                      </a:endParaRPr>
                    </a:p>
                  </a:txBody>
                  <a:tcPr/>
                </a:tc>
                <a:tc>
                  <a:txBody>
                    <a:bodyPr/>
                    <a:lstStyle/>
                    <a:p>
                      <a:pPr algn="ctr"/>
                      <a:r>
                        <a:rPr lang="en-US" altLang="zh-TW" sz="2000" b="1" dirty="0" smtClean="0">
                          <a:solidFill>
                            <a:schemeClr val="tx1"/>
                          </a:solidFill>
                        </a:rPr>
                        <a:t>2 </a:t>
                      </a:r>
                      <a:endParaRPr lang="zh-TW" altLang="en-US" sz="2000" b="1" dirty="0">
                        <a:solidFill>
                          <a:schemeClr val="tx1"/>
                        </a:solidFill>
                      </a:endParaRPr>
                    </a:p>
                  </a:txBody>
                  <a:tcPr/>
                </a:tc>
              </a:tr>
              <a:tr h="561129">
                <a:tc>
                  <a:txBody>
                    <a:bodyPr/>
                    <a:lstStyle/>
                    <a:p>
                      <a:r>
                        <a:rPr lang="zh-TW" altLang="en-US" sz="2000" b="1" dirty="0" smtClean="0">
                          <a:solidFill>
                            <a:srgbClr val="FF0000"/>
                          </a:solidFill>
                        </a:rPr>
                        <a:t>政治自由度 </a:t>
                      </a:r>
                      <a:r>
                        <a:rPr lang="en-US" altLang="zh-TW" sz="2000" b="1" dirty="0" smtClean="0">
                          <a:solidFill>
                            <a:srgbClr val="FF0000"/>
                          </a:solidFill>
                        </a:rPr>
                        <a:t> </a:t>
                      </a:r>
                      <a:endParaRPr lang="zh-TW" altLang="en-US" sz="2000" b="1" dirty="0">
                        <a:solidFill>
                          <a:srgbClr val="FF0000"/>
                        </a:solidFill>
                      </a:endParaRPr>
                    </a:p>
                  </a:txBody>
                  <a:tcPr/>
                </a:tc>
                <a:tc>
                  <a:txBody>
                    <a:bodyPr/>
                    <a:lstStyle/>
                    <a:p>
                      <a:pPr algn="ctr"/>
                      <a:r>
                        <a:rPr lang="en-US" altLang="zh-TW" sz="2000" b="1" dirty="0" smtClean="0">
                          <a:solidFill>
                            <a:srgbClr val="FF0000"/>
                          </a:solidFill>
                        </a:rPr>
                        <a:t>1 </a:t>
                      </a:r>
                      <a:endParaRPr lang="zh-TW" altLang="en-US" sz="2000" b="1" dirty="0">
                        <a:solidFill>
                          <a:srgbClr val="FF0000"/>
                        </a:solidFill>
                      </a:endParaRPr>
                    </a:p>
                  </a:txBody>
                  <a:tcPr/>
                </a:tc>
                <a:tc>
                  <a:txBody>
                    <a:bodyPr/>
                    <a:lstStyle/>
                    <a:p>
                      <a:pPr algn="ctr"/>
                      <a:r>
                        <a:rPr lang="en-US" altLang="zh-TW" sz="2000" b="1" dirty="0" smtClean="0">
                          <a:solidFill>
                            <a:schemeClr val="tx1"/>
                          </a:solidFill>
                        </a:rPr>
                        <a:t>2</a:t>
                      </a:r>
                      <a:endParaRPr lang="zh-TW" altLang="en-US" sz="2000"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b="1" dirty="0" smtClean="0">
                          <a:solidFill>
                            <a:schemeClr val="tx1"/>
                          </a:solidFill>
                        </a:rPr>
                        <a:t>高</a:t>
                      </a:r>
                      <a:r>
                        <a:rPr lang="en-US" altLang="zh-TW" sz="2000" b="1" dirty="0" smtClean="0">
                          <a:solidFill>
                            <a:schemeClr val="tx1"/>
                          </a:solidFill>
                        </a:rPr>
                        <a:t>1 -- </a:t>
                      </a:r>
                      <a:r>
                        <a:rPr lang="zh-TW" altLang="en-US" sz="2000" b="1" dirty="0" smtClean="0">
                          <a:solidFill>
                            <a:schemeClr val="tx1"/>
                          </a:solidFill>
                        </a:rPr>
                        <a:t>低</a:t>
                      </a:r>
                      <a:r>
                        <a:rPr lang="en-US" altLang="zh-TW" sz="2000" b="1" dirty="0" smtClean="0">
                          <a:solidFill>
                            <a:schemeClr val="tx1"/>
                          </a:solidFill>
                        </a:rPr>
                        <a:t>7</a:t>
                      </a:r>
                      <a:endParaRPr lang="zh-TW" altLang="en-US" sz="2000" b="1" dirty="0">
                        <a:solidFill>
                          <a:schemeClr val="tx1"/>
                        </a:solidFill>
                      </a:endParaRPr>
                    </a:p>
                  </a:txBody>
                  <a:tcPr/>
                </a:tc>
                <a:tc>
                  <a:txBody>
                    <a:bodyPr/>
                    <a:lstStyle/>
                    <a:p>
                      <a:pPr algn="ctr"/>
                      <a:r>
                        <a:rPr lang="en-US" altLang="zh-TW" sz="2000" b="1" dirty="0" smtClean="0">
                          <a:solidFill>
                            <a:schemeClr val="tx1"/>
                          </a:solidFill>
                        </a:rPr>
                        <a:t>7 </a:t>
                      </a:r>
                      <a:endParaRPr lang="zh-TW" altLang="en-US" sz="2000" b="1" dirty="0">
                        <a:solidFill>
                          <a:schemeClr val="tx1"/>
                        </a:solidFill>
                      </a:endParaRPr>
                    </a:p>
                  </a:txBody>
                  <a:tcPr/>
                </a:tc>
                <a:tc>
                  <a:txBody>
                    <a:bodyPr/>
                    <a:lstStyle/>
                    <a:p>
                      <a:pPr algn="ctr"/>
                      <a:r>
                        <a:rPr lang="en-US" altLang="zh-TW" sz="2000" b="1" dirty="0" smtClean="0">
                          <a:solidFill>
                            <a:schemeClr val="tx1"/>
                          </a:solidFill>
                        </a:rPr>
                        <a:t>2 </a:t>
                      </a:r>
                      <a:endParaRPr lang="zh-TW" altLang="en-US" sz="2000" b="1" dirty="0">
                        <a:solidFill>
                          <a:schemeClr val="tx1"/>
                        </a:solidFill>
                      </a:endParaRPr>
                    </a:p>
                  </a:txBody>
                  <a:tcPr/>
                </a:tc>
              </a:tr>
            </a:tbl>
          </a:graphicData>
        </a:graphic>
      </p:graphicFrame>
      <p:sp>
        <p:nvSpPr>
          <p:cNvPr id="7" name="投影片編號版面配置區 6"/>
          <p:cNvSpPr>
            <a:spLocks noGrp="1"/>
          </p:cNvSpPr>
          <p:nvPr>
            <p:ph type="sldNum" sz="quarter" idx="12"/>
          </p:nvPr>
        </p:nvSpPr>
        <p:spPr/>
        <p:txBody>
          <a:bodyPr/>
          <a:lstStyle/>
          <a:p>
            <a:fld id="{0354DE56-175F-44F2-BA51-F3EAA2663B8A}" type="slidenum">
              <a:rPr lang="en-US" altLang="zh-TW" smtClean="0"/>
              <a:pPr/>
              <a:t>6</a:t>
            </a:fld>
            <a:endParaRPr lang="en-US" altLang="zh-TW"/>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45770" y="228918"/>
            <a:ext cx="8229600" cy="902652"/>
          </a:xfrm>
        </p:spPr>
        <p:txBody>
          <a:bodyPr/>
          <a:lstStyle/>
          <a:p>
            <a:pPr algn="l"/>
            <a:r>
              <a:rPr lang="en-US" altLang="zh-TW" sz="4000" b="1" dirty="0" smtClean="0">
                <a:solidFill>
                  <a:srgbClr val="7030A0"/>
                </a:solidFill>
              </a:rPr>
              <a:t>07-7  </a:t>
            </a:r>
            <a:r>
              <a:rPr lang="zh-TW" altLang="en-US" sz="4000" b="1" dirty="0" smtClean="0">
                <a:solidFill>
                  <a:srgbClr val="7030A0"/>
                </a:solidFill>
              </a:rPr>
              <a:t>私有財產權神聖性的邊界</a:t>
            </a:r>
            <a:endParaRPr lang="zh-TW" altLang="en-US" sz="4000" b="1" dirty="0">
              <a:solidFill>
                <a:srgbClr val="7030A0"/>
              </a:solidFill>
            </a:endParaRPr>
          </a:p>
        </p:txBody>
      </p:sp>
      <p:sp>
        <p:nvSpPr>
          <p:cNvPr id="3" name="內容版面配置區 2"/>
          <p:cNvSpPr>
            <a:spLocks noGrp="1"/>
          </p:cNvSpPr>
          <p:nvPr>
            <p:ph idx="1"/>
          </p:nvPr>
        </p:nvSpPr>
        <p:spPr>
          <a:xfrm>
            <a:off x="480060" y="1268730"/>
            <a:ext cx="8355330" cy="5189220"/>
          </a:xfrm>
        </p:spPr>
        <p:txBody>
          <a:bodyPr/>
          <a:lstStyle/>
          <a:p>
            <a:pPr>
              <a:buFont typeface="Wingdings" pitchFamily="2" charset="2"/>
              <a:buChar char="n"/>
            </a:pPr>
            <a:r>
              <a:rPr lang="zh-TW" altLang="en-US" sz="2800" b="1" dirty="0" smtClean="0"/>
              <a:t>我的理解：</a:t>
            </a:r>
            <a:endParaRPr lang="en-US" altLang="zh-TW" sz="2800" b="1" dirty="0" smtClean="0"/>
          </a:p>
          <a:p>
            <a:pPr marL="971550" lvl="1" indent="-514350">
              <a:buFont typeface="+mj-lt"/>
              <a:buAutoNum type="arabicPeriod"/>
            </a:pPr>
            <a:r>
              <a:rPr lang="zh-TW" altLang="en-US" sz="2400" dirty="0" smtClean="0">
                <a:solidFill>
                  <a:schemeClr val="tx1"/>
                </a:solidFill>
              </a:rPr>
              <a:t>福利政策：相較於米塞斯（猶太裔），海耶克（德裔）允許政府在普遍原則下的福利政策。</a:t>
            </a:r>
            <a:endParaRPr lang="en-US" altLang="zh-TW" sz="2400" dirty="0" smtClean="0">
              <a:solidFill>
                <a:schemeClr val="tx1"/>
              </a:solidFill>
            </a:endParaRPr>
          </a:p>
          <a:p>
            <a:pPr marL="971550" lvl="1" indent="-514350">
              <a:buFont typeface="+mj-lt"/>
              <a:buAutoNum type="arabicPeriod"/>
            </a:pPr>
            <a:r>
              <a:rPr lang="zh-TW" altLang="en-US" sz="2400" dirty="0" smtClean="0">
                <a:solidFill>
                  <a:schemeClr val="tx1"/>
                </a:solidFill>
              </a:rPr>
              <a:t>私有財產權的神聖性：英國強調的是反對政府對權利的侵犯，米塞斯研究所學者強調繼承權的不可侵犯。</a:t>
            </a:r>
            <a:endParaRPr lang="en-US" altLang="zh-TW" sz="2400" dirty="0" smtClean="0">
              <a:solidFill>
                <a:schemeClr val="tx1"/>
              </a:solidFill>
            </a:endParaRPr>
          </a:p>
          <a:p>
            <a:pPr>
              <a:buFont typeface="Wingdings" pitchFamily="2" charset="2"/>
              <a:buChar char="n"/>
            </a:pPr>
            <a:r>
              <a:rPr lang="zh-TW" altLang="en-US" sz="2800" b="1" dirty="0" smtClean="0"/>
              <a:t>我的臆測：</a:t>
            </a:r>
            <a:endParaRPr lang="en-US" altLang="zh-TW" sz="2800" b="1" dirty="0" smtClean="0"/>
          </a:p>
          <a:p>
            <a:pPr marL="914400" lvl="1" indent="-457200">
              <a:buFont typeface="+mj-lt"/>
              <a:buAutoNum type="arabicPeriod"/>
            </a:pPr>
            <a:r>
              <a:rPr lang="zh-TW" altLang="en-US" sz="2400" dirty="0" smtClean="0">
                <a:solidFill>
                  <a:schemeClr val="tx1"/>
                </a:solidFill>
              </a:rPr>
              <a:t>猶太人長期失去國家的保護，其個人主義論述只推及到猶太社區。</a:t>
            </a:r>
            <a:endParaRPr lang="en-US" altLang="zh-TW" sz="2400" dirty="0" smtClean="0">
              <a:solidFill>
                <a:schemeClr val="tx1"/>
              </a:solidFill>
            </a:endParaRPr>
          </a:p>
          <a:p>
            <a:pPr marL="914400" lvl="1" indent="-457200">
              <a:buFont typeface="+mj-lt"/>
              <a:buAutoNum type="arabicPeriod"/>
            </a:pPr>
            <a:r>
              <a:rPr lang="zh-TW" altLang="en-US" sz="2400" dirty="0" smtClean="0">
                <a:solidFill>
                  <a:schemeClr val="tx1"/>
                </a:solidFill>
              </a:rPr>
              <a:t>猶太人為了自保，必須將私有財產權的神聖性推至極大，也就是無限的繼承權。</a:t>
            </a:r>
            <a:endParaRPr lang="en-US" altLang="zh-TW" sz="2400" dirty="0" smtClean="0">
              <a:solidFill>
                <a:schemeClr val="tx1"/>
              </a:solidFill>
            </a:endParaRPr>
          </a:p>
          <a:p>
            <a:pPr marL="514350" indent="-457200">
              <a:buFont typeface="Wingdings" pitchFamily="2" charset="2"/>
              <a:buChar char="n"/>
            </a:pPr>
            <a:r>
              <a:rPr lang="zh-TW" altLang="en-US" sz="2800" b="1" dirty="0" smtClean="0">
                <a:solidFill>
                  <a:srgbClr val="C00000"/>
                </a:solidFill>
              </a:rPr>
              <a:t>尋求協助：請幫忙找到相關文獻，我的</a:t>
            </a:r>
            <a:r>
              <a:rPr lang="en-US" altLang="zh-TW" sz="2800" b="1" dirty="0" smtClean="0">
                <a:solidFill>
                  <a:srgbClr val="C00000"/>
                </a:solidFill>
              </a:rPr>
              <a:t>email:  hcs1101@gmail.com</a:t>
            </a:r>
            <a:endParaRPr lang="zh-TW" altLang="en-US" sz="2800" b="1" dirty="0">
              <a:solidFill>
                <a:srgbClr val="C00000"/>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60</a:t>
            </a:fld>
            <a:endParaRPr lang="en-US" altLang="zh-TW"/>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743934"/>
          </a:xfrm>
        </p:spPr>
        <p:txBody>
          <a:bodyPr/>
          <a:lstStyle/>
          <a:p>
            <a:pPr algn="l"/>
            <a:r>
              <a:rPr lang="en-US" altLang="zh-TW" sz="4000" b="1" dirty="0" smtClean="0">
                <a:solidFill>
                  <a:srgbClr val="7030A0"/>
                </a:solidFill>
              </a:rPr>
              <a:t>07-8 </a:t>
            </a:r>
            <a:r>
              <a:rPr lang="zh-TW" altLang="en-US" sz="4000" b="1" dirty="0" smtClean="0">
                <a:solidFill>
                  <a:srgbClr val="7030A0"/>
                </a:solidFill>
              </a:rPr>
              <a:t> 對財產繼承的普遍質疑</a:t>
            </a:r>
            <a:endParaRPr lang="zh-TW" altLang="en-US" sz="4000" b="1" dirty="0">
              <a:solidFill>
                <a:srgbClr val="7030A0"/>
              </a:solidFill>
            </a:endParaRPr>
          </a:p>
        </p:txBody>
      </p:sp>
      <p:sp>
        <p:nvSpPr>
          <p:cNvPr id="3" name="內容版面配置區 2"/>
          <p:cNvSpPr>
            <a:spLocks noGrp="1"/>
          </p:cNvSpPr>
          <p:nvPr>
            <p:ph idx="1"/>
          </p:nvPr>
        </p:nvSpPr>
        <p:spPr>
          <a:xfrm>
            <a:off x="599440" y="1254760"/>
            <a:ext cx="8361680" cy="5450840"/>
          </a:xfrm>
        </p:spPr>
        <p:txBody>
          <a:bodyPr/>
          <a:lstStyle/>
          <a:p>
            <a:pPr marL="514350" indent="-514350">
              <a:buFont typeface="+mj-lt"/>
              <a:buAutoNum type="arabicPeriod"/>
            </a:pPr>
            <a:r>
              <a:rPr lang="zh-TW" altLang="en-US" sz="2800" dirty="0" smtClean="0"/>
              <a:t>林則徐：</a:t>
            </a:r>
            <a:r>
              <a:rPr lang="zh-TW" altLang="en-US" sz="2800" dirty="0" smtClean="0"/>
              <a:t>「子孫若如</a:t>
            </a:r>
            <a:r>
              <a:rPr lang="zh-TW" altLang="en-US" sz="2800" dirty="0" smtClean="0"/>
              <a:t>我，留錢做什麼？賢而多財則損其志；子孫不如我，留錢做什麼？愚而多財益增其過。</a:t>
            </a:r>
            <a:r>
              <a:rPr lang="zh-CN" altLang="zh-TW" sz="2800" dirty="0" smtClean="0"/>
              <a:t>」</a:t>
            </a:r>
            <a:endParaRPr lang="en-US" altLang="zh-TW" sz="2800" dirty="0" smtClean="0"/>
          </a:p>
          <a:p>
            <a:pPr marL="514350" indent="-514350">
              <a:buFont typeface="+mj-lt"/>
              <a:buAutoNum type="arabicPeriod"/>
            </a:pPr>
            <a:r>
              <a:rPr lang="zh-TW" altLang="en-US" sz="2800" dirty="0" smtClean="0"/>
              <a:t>巴菲特：</a:t>
            </a:r>
            <a:r>
              <a:rPr lang="en-US" altLang="zh-TW" sz="2800" dirty="0" smtClean="0"/>
              <a:t>“I don‘t believe in dynastic wealth”</a:t>
            </a:r>
            <a:r>
              <a:rPr lang="zh-TW" altLang="en-US" sz="2800" dirty="0" smtClean="0"/>
              <a:t>。他曾說過「那種以為只要投對娘胎便可一世衣食無憂的想法，損害了我心中公平的觀念」。比爾蓋茲宣佈將捐出</a:t>
            </a:r>
            <a:r>
              <a:rPr lang="en-US" altLang="zh-TW" sz="2800" dirty="0" smtClean="0"/>
              <a:t>98%</a:t>
            </a:r>
            <a:r>
              <a:rPr lang="zh-TW" altLang="en-US" sz="2800" dirty="0" smtClean="0"/>
              <a:t>的遺產成立「比爾和梅林基金會」以造福貧窮國家。</a:t>
            </a:r>
            <a:endParaRPr lang="en-US" altLang="zh-TW" sz="2800" dirty="0" smtClean="0"/>
          </a:p>
          <a:p>
            <a:pPr marL="514350" indent="-514350">
              <a:buFont typeface="+mj-lt"/>
              <a:buAutoNum type="arabicPeriod"/>
            </a:pPr>
            <a:r>
              <a:rPr lang="zh-TW" altLang="en-US" sz="2800" dirty="0" smtClean="0"/>
              <a:t>台灣的遺產稅稅率： </a:t>
            </a:r>
            <a:r>
              <a:rPr lang="en-US" altLang="zh-TW" sz="2800" dirty="0" smtClean="0"/>
              <a:t>67</a:t>
            </a:r>
            <a:r>
              <a:rPr lang="zh-TW" altLang="en-US" sz="2800" dirty="0" smtClean="0"/>
              <a:t>萬以下為</a:t>
            </a:r>
            <a:r>
              <a:rPr lang="en-US" altLang="zh-TW" sz="2800" dirty="0" smtClean="0"/>
              <a:t>2%</a:t>
            </a:r>
            <a:r>
              <a:rPr lang="en-US" altLang="zh-CN" sz="2800" dirty="0" smtClean="0"/>
              <a:t>…</a:t>
            </a:r>
            <a:r>
              <a:rPr lang="zh-TW" altLang="en-US" sz="2800" dirty="0" smtClean="0"/>
              <a:t>超過</a:t>
            </a:r>
            <a:r>
              <a:rPr lang="en-US" altLang="zh-TW" sz="2800" dirty="0" smtClean="0"/>
              <a:t>501</a:t>
            </a:r>
            <a:r>
              <a:rPr lang="zh-TW" altLang="en-US" sz="2800" dirty="0" smtClean="0"/>
              <a:t>萬為</a:t>
            </a:r>
            <a:r>
              <a:rPr lang="en-US" altLang="zh-TW" sz="2800" dirty="0" smtClean="0"/>
              <a:t>15%</a:t>
            </a:r>
            <a:r>
              <a:rPr lang="en-US" altLang="zh-CN" sz="2800" dirty="0" smtClean="0"/>
              <a:t>…</a:t>
            </a:r>
            <a:r>
              <a:rPr lang="zh-TW" altLang="en-US" sz="2800" dirty="0" smtClean="0"/>
              <a:t>超過</a:t>
            </a:r>
            <a:r>
              <a:rPr lang="en-US" altLang="zh-TW" sz="2800" dirty="0" smtClean="0"/>
              <a:t>1113</a:t>
            </a:r>
            <a:r>
              <a:rPr lang="zh-TW" altLang="en-US" sz="2800" dirty="0" smtClean="0"/>
              <a:t>萬為</a:t>
            </a:r>
            <a:r>
              <a:rPr lang="en-US" altLang="zh-TW" sz="2800" dirty="0" smtClean="0"/>
              <a:t>26%</a:t>
            </a:r>
            <a:r>
              <a:rPr lang="en-US" altLang="zh-CN" sz="2800" dirty="0" smtClean="0"/>
              <a:t>…</a:t>
            </a:r>
            <a:r>
              <a:rPr lang="zh-TW" altLang="en-US" sz="2800" dirty="0" smtClean="0"/>
              <a:t>超過</a:t>
            </a:r>
            <a:r>
              <a:rPr lang="en-US" altLang="zh-TW" sz="2800" dirty="0" smtClean="0"/>
              <a:t>11,132</a:t>
            </a:r>
            <a:r>
              <a:rPr lang="zh-TW" altLang="en-US" sz="2800" dirty="0" smtClean="0"/>
              <a:t>萬以上 為</a:t>
            </a:r>
            <a:r>
              <a:rPr lang="en-US" altLang="zh-TW" sz="2800" dirty="0" smtClean="0"/>
              <a:t>50%</a:t>
            </a:r>
            <a:r>
              <a:rPr lang="zh-TW" altLang="en-US" sz="2800" dirty="0" smtClean="0"/>
              <a:t>。</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61</a:t>
            </a:fld>
            <a:endParaRPr lang="en-US" altLang="zh-TW"/>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755509"/>
          </a:xfrm>
        </p:spPr>
        <p:txBody>
          <a:bodyPr/>
          <a:lstStyle/>
          <a:p>
            <a:pPr algn="l"/>
            <a:r>
              <a:rPr lang="en-US" altLang="zh-TW" sz="4000" b="1" dirty="0" smtClean="0">
                <a:solidFill>
                  <a:srgbClr val="7030A0"/>
                </a:solidFill>
              </a:rPr>
              <a:t>07-9 </a:t>
            </a:r>
            <a:r>
              <a:rPr lang="zh-TW" altLang="en-US" sz="4000" b="1" dirty="0" smtClean="0">
                <a:solidFill>
                  <a:srgbClr val="7030A0"/>
                </a:solidFill>
              </a:rPr>
              <a:t> 傳統對世襲的質疑</a:t>
            </a:r>
            <a:endParaRPr lang="zh-TW" altLang="en-US" sz="4000" b="1" dirty="0">
              <a:solidFill>
                <a:srgbClr val="7030A0"/>
              </a:solidFill>
            </a:endParaRPr>
          </a:p>
        </p:txBody>
      </p:sp>
      <p:sp>
        <p:nvSpPr>
          <p:cNvPr id="3" name="內容版面配置區 2"/>
          <p:cNvSpPr>
            <a:spLocks noGrp="1"/>
          </p:cNvSpPr>
          <p:nvPr>
            <p:ph idx="1"/>
          </p:nvPr>
        </p:nvSpPr>
        <p:spPr>
          <a:xfrm>
            <a:off x="659756" y="1261642"/>
            <a:ext cx="8027043" cy="4864522"/>
          </a:xfrm>
        </p:spPr>
        <p:txBody>
          <a:bodyPr/>
          <a:lstStyle/>
          <a:p>
            <a:pPr marL="514350" indent="-514350">
              <a:buFont typeface="+mj-lt"/>
              <a:buAutoNum type="arabicPeriod"/>
            </a:pPr>
            <a:r>
              <a:rPr lang="en-US" altLang="zh-TW" sz="2800" dirty="0" smtClean="0"/>
              <a:t>《</a:t>
            </a:r>
            <a:r>
              <a:rPr lang="zh-TW" altLang="en-US" sz="2800" dirty="0" smtClean="0"/>
              <a:t>禮記</a:t>
            </a:r>
            <a:r>
              <a:rPr lang="en-US" altLang="zh-TW" sz="2800" dirty="0" smtClean="0"/>
              <a:t>‧</a:t>
            </a:r>
            <a:r>
              <a:rPr lang="zh-TW" altLang="en-US" sz="2800" dirty="0" smtClean="0"/>
              <a:t>大傳</a:t>
            </a:r>
            <a:r>
              <a:rPr lang="en-US" altLang="zh-TW" sz="2800" dirty="0" smtClean="0"/>
              <a:t>》</a:t>
            </a:r>
            <a:r>
              <a:rPr lang="zh-TW" altLang="en-US" sz="2800" dirty="0" smtClean="0"/>
              <a:t>：卿大夫之庶子，亦各以嫡長子繼承，爲小宗，傳至第五代而終止。</a:t>
            </a:r>
            <a:r>
              <a:rPr lang="zh-CN" altLang="en-US" sz="2800" i="1" dirty="0" smtClean="0"/>
              <a:t>。</a:t>
            </a:r>
            <a:endParaRPr lang="en-US" altLang="zh-TW" sz="2800" i="1" dirty="0" smtClean="0"/>
          </a:p>
          <a:p>
            <a:pPr marL="514350" indent="-514350">
              <a:buFont typeface="+mj-lt"/>
              <a:buAutoNum type="arabicPeriod"/>
            </a:pPr>
            <a:r>
              <a:rPr lang="en-US" altLang="zh-TW" sz="2800" dirty="0" smtClean="0"/>
              <a:t>《</a:t>
            </a:r>
            <a:r>
              <a:rPr lang="zh-TW" altLang="en-US" sz="2800" dirty="0" smtClean="0"/>
              <a:t>戰國策</a:t>
            </a:r>
            <a:r>
              <a:rPr lang="en-US" altLang="zh-TW" sz="2800" dirty="0" smtClean="0"/>
              <a:t>‧</a:t>
            </a:r>
            <a:r>
              <a:rPr lang="zh-TW" altLang="en-US" sz="2800" dirty="0" smtClean="0"/>
              <a:t>觸龍說趙太后</a:t>
            </a:r>
            <a:r>
              <a:rPr lang="en-US" altLang="zh-TW" sz="2800" dirty="0" smtClean="0"/>
              <a:t>》</a:t>
            </a:r>
            <a:r>
              <a:rPr lang="zh-CN" altLang="zh-TW" sz="2800" dirty="0" smtClean="0"/>
              <a:t>左師公曰：「今三世以前，至於趙之為趙，趙主之子孫侯者，其繼有在者乎</a:t>
            </a:r>
            <a:r>
              <a:rPr lang="en-US" altLang="zh-TW" sz="2800" dirty="0" smtClean="0"/>
              <a:t>?</a:t>
            </a:r>
            <a:r>
              <a:rPr lang="zh-CN" altLang="zh-TW" sz="2800" dirty="0" smtClean="0"/>
              <a:t>」曰：「無有。」</a:t>
            </a:r>
            <a:endParaRPr lang="en-US" altLang="zh-CN" sz="2800" dirty="0" smtClean="0"/>
          </a:p>
          <a:p>
            <a:pPr marL="514350" indent="-514350">
              <a:buFont typeface="+mj-lt"/>
              <a:buAutoNum type="arabicPeriod"/>
            </a:pPr>
            <a:r>
              <a:rPr lang="en-US" altLang="zh-CN" sz="2800" dirty="0" smtClean="0"/>
              <a:t>《</a:t>
            </a:r>
            <a:r>
              <a:rPr lang="zh-CN" altLang="en-US" sz="2800" dirty="0" smtClean="0"/>
              <a:t>孟子</a:t>
            </a:r>
            <a:r>
              <a:rPr lang="en-US" altLang="zh-CN" sz="2800" dirty="0" smtClean="0"/>
              <a:t>》</a:t>
            </a:r>
            <a:r>
              <a:rPr lang="zh-TW" altLang="zh-TW" sz="2800" dirty="0" smtClean="0"/>
              <a:t>「方里而井，井九百畝。其中為公田，八家皆私田百畝，同養公田。</a:t>
            </a:r>
            <a:r>
              <a:rPr lang="zh-CN" altLang="zh-TW" sz="2800" dirty="0" smtClean="0"/>
              <a:t>」</a:t>
            </a:r>
            <a:r>
              <a:rPr lang="zh-TW" altLang="en-US" sz="2800" dirty="0" smtClean="0"/>
              <a:t>、</a:t>
            </a:r>
            <a:r>
              <a:rPr lang="zh-CN" altLang="zh-TW" sz="2800" dirty="0" smtClean="0"/>
              <a:t>「</a:t>
            </a:r>
            <a:r>
              <a:rPr lang="zh-CN" altLang="en-US" sz="2800" dirty="0" smtClean="0"/>
              <a:t>民年二十</a:t>
            </a:r>
            <a:r>
              <a:rPr lang="zh-TW" altLang="en-US" sz="2800" dirty="0" smtClean="0"/>
              <a:t>授</a:t>
            </a:r>
            <a:r>
              <a:rPr lang="zh-CN" altLang="en-US" sz="2800" dirty="0" smtClean="0"/>
              <a:t>田，六十</a:t>
            </a:r>
            <a:r>
              <a:rPr lang="zh-TW" altLang="en-US" sz="2800" dirty="0" smtClean="0"/>
              <a:t>歸田。</a:t>
            </a:r>
          </a:p>
          <a:p>
            <a:endParaRPr lang="en-US" altLang="zh-TW" sz="28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62</a:t>
            </a:fld>
            <a:endParaRPr lang="en-US" altLang="zh-TW"/>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674" name="Rectangle 2"/>
          <p:cNvSpPr>
            <a:spLocks noGrp="1" noChangeArrowheads="1"/>
          </p:cNvSpPr>
          <p:nvPr>
            <p:ph type="title"/>
          </p:nvPr>
        </p:nvSpPr>
        <p:spPr>
          <a:xfrm>
            <a:off x="491924" y="225706"/>
            <a:ext cx="8229600" cy="877888"/>
          </a:xfrm>
        </p:spPr>
        <p:txBody>
          <a:bodyPr/>
          <a:lstStyle/>
          <a:p>
            <a:pPr algn="l"/>
            <a:r>
              <a:rPr lang="en-US" altLang="zh-TW" sz="4000" b="1" dirty="0" smtClean="0">
                <a:solidFill>
                  <a:srgbClr val="660066"/>
                </a:solidFill>
                <a:latin typeface="+mn-lt"/>
              </a:rPr>
              <a:t>07-10  </a:t>
            </a:r>
            <a:r>
              <a:rPr lang="zh-TW" altLang="en-US" sz="4000" b="1" dirty="0" smtClean="0">
                <a:solidFill>
                  <a:srgbClr val="660066"/>
                </a:solidFill>
                <a:latin typeface="+mn-lt"/>
              </a:rPr>
              <a:t>女性主義的</a:t>
            </a:r>
            <a:r>
              <a:rPr lang="zh-TW" altLang="en-US" sz="4000" b="1" dirty="0" smtClean="0">
                <a:solidFill>
                  <a:srgbClr val="660066"/>
                </a:solidFill>
                <a:latin typeface="+mn-lt"/>
              </a:rPr>
              <a:t>財產權觀</a:t>
            </a:r>
          </a:p>
        </p:txBody>
      </p:sp>
      <p:sp>
        <p:nvSpPr>
          <p:cNvPr id="668675" name="Rectangle 3"/>
          <p:cNvSpPr>
            <a:spLocks noGrp="1" noChangeArrowheads="1"/>
          </p:cNvSpPr>
          <p:nvPr>
            <p:ph type="body" idx="1"/>
          </p:nvPr>
        </p:nvSpPr>
        <p:spPr>
          <a:xfrm>
            <a:off x="636608" y="1551008"/>
            <a:ext cx="7859209" cy="4757194"/>
          </a:xfrm>
        </p:spPr>
        <p:txBody>
          <a:bodyPr/>
          <a:lstStyle/>
          <a:p>
            <a:pPr marL="609600" indent="-609600">
              <a:lnSpc>
                <a:spcPct val="90000"/>
              </a:lnSpc>
              <a:buFont typeface="Wingdings" pitchFamily="2" charset="2"/>
              <a:buChar char="l"/>
            </a:pPr>
            <a:r>
              <a:rPr lang="zh-TW" altLang="en-US" sz="2800" dirty="0" smtClean="0">
                <a:solidFill>
                  <a:srgbClr val="C00000"/>
                </a:solidFill>
              </a:rPr>
              <a:t>女性主義的財產權起於親權，而當前</a:t>
            </a:r>
            <a:r>
              <a:rPr lang="zh-TW" altLang="en-US" sz="2800" b="1" dirty="0" smtClean="0">
                <a:solidFill>
                  <a:srgbClr val="C00000"/>
                </a:solidFill>
              </a:rPr>
              <a:t>男性主義</a:t>
            </a:r>
            <a:r>
              <a:rPr lang="zh-TW" altLang="en-US" sz="2800" dirty="0" smtClean="0">
                <a:solidFill>
                  <a:srgbClr val="C00000"/>
                </a:solidFill>
              </a:rPr>
              <a:t>的財產權起於物權。</a:t>
            </a:r>
            <a:endParaRPr lang="en-US" altLang="zh-TW" sz="2800" dirty="0" smtClean="0">
              <a:solidFill>
                <a:srgbClr val="C00000"/>
              </a:solidFill>
            </a:endParaRPr>
          </a:p>
          <a:p>
            <a:pPr marL="1009650" lvl="1" indent="-609600">
              <a:lnSpc>
                <a:spcPct val="90000"/>
              </a:lnSpc>
              <a:buFont typeface="+mj-lt"/>
              <a:buAutoNum type="arabicPeriod"/>
            </a:pPr>
            <a:r>
              <a:rPr lang="zh-TW" altLang="en-US" sz="2400" dirty="0" smtClean="0">
                <a:solidFill>
                  <a:schemeClr val="tx1"/>
                </a:solidFill>
              </a:rPr>
              <a:t>正如</a:t>
            </a:r>
            <a:r>
              <a:rPr lang="zh-TW" altLang="en-US" sz="2400" dirty="0" smtClean="0">
                <a:solidFill>
                  <a:schemeClr val="tx1"/>
                </a:solidFill>
              </a:rPr>
              <a:t>上帝的生養眾多祝福，女性主義者認為母親擁有親權，是為了負責孩子的扶養與教育</a:t>
            </a:r>
            <a:r>
              <a:rPr lang="zh-TW" altLang="en-US" sz="2400" dirty="0" smtClean="0">
                <a:solidFill>
                  <a:schemeClr val="tx1"/>
                </a:solidFill>
              </a:rPr>
              <a:t>。</a:t>
            </a:r>
            <a:endParaRPr lang="en-US" altLang="zh-TW" sz="2400" dirty="0" smtClean="0">
              <a:solidFill>
                <a:schemeClr val="tx1"/>
              </a:solidFill>
            </a:endParaRPr>
          </a:p>
          <a:p>
            <a:pPr marL="1009650" lvl="1" indent="-609600">
              <a:lnSpc>
                <a:spcPct val="90000"/>
              </a:lnSpc>
              <a:buFont typeface="+mj-lt"/>
              <a:buAutoNum type="arabicPeriod"/>
            </a:pPr>
            <a:r>
              <a:rPr lang="zh-TW" altLang="en-US" sz="2400" dirty="0" smtClean="0">
                <a:solidFill>
                  <a:schemeClr val="tx1"/>
                </a:solidFill>
              </a:rPr>
              <a:t>擁有物權，是也可以自由損</a:t>
            </a:r>
            <a:r>
              <a:rPr lang="zh-TW" altLang="en-US" sz="2400" dirty="0" smtClean="0">
                <a:solidFill>
                  <a:schemeClr val="tx1"/>
                </a:solidFill>
              </a:rPr>
              <a:t>毀；但擁有親權，不能不扶養與教育</a:t>
            </a:r>
            <a:r>
              <a:rPr lang="zh-TW" altLang="en-US" sz="2400" dirty="0" smtClean="0">
                <a:solidFill>
                  <a:schemeClr val="tx1"/>
                </a:solidFill>
              </a:rPr>
              <a:t>。</a:t>
            </a:r>
            <a:endParaRPr lang="en-US" altLang="zh-TW" sz="2400" dirty="0" smtClean="0">
              <a:solidFill>
                <a:schemeClr val="tx1"/>
              </a:solidFill>
            </a:endParaRPr>
          </a:p>
          <a:p>
            <a:pPr marL="1009650" lvl="1" indent="-609600">
              <a:lnSpc>
                <a:spcPct val="90000"/>
              </a:lnSpc>
              <a:buFont typeface="+mj-lt"/>
              <a:buAutoNum type="arabicPeriod"/>
            </a:pPr>
            <a:r>
              <a:rPr lang="zh-TW" altLang="en-US" sz="2400" dirty="0" smtClean="0">
                <a:solidFill>
                  <a:schemeClr val="tx1"/>
                </a:solidFill>
              </a:rPr>
              <a:t>未</a:t>
            </a:r>
            <a:r>
              <a:rPr lang="zh-TW" altLang="en-US" sz="2400" dirty="0" smtClean="0">
                <a:solidFill>
                  <a:schemeClr val="tx1"/>
                </a:solidFill>
              </a:rPr>
              <a:t>盡親權時，強制力必須</a:t>
            </a:r>
            <a:r>
              <a:rPr lang="zh-TW" altLang="en-US" sz="2400" dirty="0" smtClean="0">
                <a:solidFill>
                  <a:schemeClr val="tx1"/>
                </a:solidFill>
              </a:rPr>
              <a:t>介入：撫養</a:t>
            </a:r>
            <a:r>
              <a:rPr lang="zh-TW" altLang="en-US" sz="2400" dirty="0" smtClean="0">
                <a:solidFill>
                  <a:schemeClr val="tx1"/>
                </a:solidFill>
              </a:rPr>
              <a:t>能力嚴重缺欠、教育提供嚴重不足時，強制力亦得介入。</a:t>
            </a:r>
          </a:p>
          <a:p>
            <a:pPr marL="590550" indent="-533400">
              <a:lnSpc>
                <a:spcPct val="90000"/>
              </a:lnSpc>
              <a:buFont typeface="Wingdings" pitchFamily="2" charset="2"/>
              <a:buChar char="l"/>
            </a:pPr>
            <a:r>
              <a:rPr lang="zh-TW" altLang="en-US" sz="2800" dirty="0" smtClean="0">
                <a:solidFill>
                  <a:srgbClr val="C00000"/>
                </a:solidFill>
              </a:rPr>
              <a:t>「女性主義經濟學」跟目前男性主義的經濟學會有何不同？</a:t>
            </a:r>
            <a:endParaRPr lang="zh-TW" altLang="en-US" sz="2800" dirty="0" smtClean="0">
              <a:solidFill>
                <a:srgbClr val="C00000"/>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63</a:t>
            </a:fld>
            <a:endParaRPr lang="en-US" altLang="zh-TW"/>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268760"/>
            <a:ext cx="9144000" cy="1440160"/>
          </a:xfrm>
        </p:spPr>
        <p:txBody>
          <a:bodyPr/>
          <a:lstStyle/>
          <a:p>
            <a:pPr lvl="1"/>
            <a:r>
              <a:rPr lang="en-US" altLang="zh-TW" b="1" dirty="0" smtClean="0">
                <a:solidFill>
                  <a:srgbClr val="C00000"/>
                </a:solidFill>
              </a:rPr>
              <a:t>08.</a:t>
            </a:r>
            <a:r>
              <a:rPr lang="zh-TW" altLang="en-US" b="1" dirty="0" smtClean="0">
                <a:solidFill>
                  <a:srgbClr val="C00000"/>
                </a:solidFill>
              </a:rPr>
              <a:t>  啟動「成家立業金」</a:t>
            </a:r>
            <a:endParaRPr lang="zh-TW" altLang="en-US" b="1" dirty="0">
              <a:solidFill>
                <a:srgbClr val="C00000"/>
              </a:solidFill>
              <a:latin typeface="標楷體" pitchFamily="65" charset="-120"/>
              <a:ea typeface="標楷體" pitchFamily="65" charset="-120"/>
            </a:endParaRPr>
          </a:p>
        </p:txBody>
      </p:sp>
      <p:sp>
        <p:nvSpPr>
          <p:cNvPr id="7" name="內容版面配置區 2"/>
          <p:cNvSpPr>
            <a:spLocks noGrp="1"/>
          </p:cNvSpPr>
          <p:nvPr>
            <p:ph idx="1"/>
          </p:nvPr>
        </p:nvSpPr>
        <p:spPr>
          <a:xfrm>
            <a:off x="2316480" y="2672080"/>
            <a:ext cx="6400800" cy="2537170"/>
          </a:xfrm>
        </p:spPr>
        <p:txBody>
          <a:bodyPr/>
          <a:lstStyle/>
          <a:p>
            <a:pPr marL="87313" indent="-1588">
              <a:buNone/>
            </a:pPr>
            <a:r>
              <a:rPr lang="zh-TW" altLang="en-US" dirty="0" smtClean="0">
                <a:latin typeface="標楷體" pitchFamily="65" charset="-120"/>
                <a:ea typeface="標楷體" pitchFamily="65" charset="-120"/>
              </a:rPr>
              <a:t>福德金，主要是提供居民生活上的週轉，以及社區子弟在創業上的協助。（竹山紫南宮）</a:t>
            </a:r>
            <a:endParaRPr lang="en-US" altLang="zh-TW" dirty="0" smtClean="0">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64</a:t>
            </a:fld>
            <a:endParaRPr lang="en-US" altLang="zh-TW"/>
          </a:p>
        </p:txBody>
      </p:sp>
    </p:spTree>
  </p:cSld>
  <p:clrMapOvr>
    <a:masterClrMapping/>
  </p:clrMapOvr>
  <p:transition advClick="0"/>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80349" y="228339"/>
            <a:ext cx="8229600" cy="963853"/>
          </a:xfrm>
        </p:spPr>
        <p:txBody>
          <a:bodyPr/>
          <a:lstStyle/>
          <a:p>
            <a:pPr algn="l"/>
            <a:r>
              <a:rPr lang="en-US" altLang="zh-TW" sz="4000" b="1" dirty="0" smtClean="0">
                <a:solidFill>
                  <a:srgbClr val="7030A0"/>
                </a:solidFill>
              </a:rPr>
              <a:t>08-1  </a:t>
            </a:r>
            <a:r>
              <a:rPr lang="zh-TW" altLang="en-US" sz="4000" b="1" dirty="0" smtClean="0">
                <a:solidFill>
                  <a:srgbClr val="7030A0"/>
                </a:solidFill>
              </a:rPr>
              <a:t>人性經濟學的傳承</a:t>
            </a:r>
            <a:endParaRPr lang="zh-TW" altLang="en-US" sz="4000" b="1" dirty="0">
              <a:solidFill>
                <a:srgbClr val="7030A0"/>
              </a:solidFill>
            </a:endParaRPr>
          </a:p>
        </p:txBody>
      </p:sp>
      <p:sp>
        <p:nvSpPr>
          <p:cNvPr id="3" name="內容版面配置區 2"/>
          <p:cNvSpPr>
            <a:spLocks noGrp="1"/>
          </p:cNvSpPr>
          <p:nvPr>
            <p:ph idx="1"/>
          </p:nvPr>
        </p:nvSpPr>
        <p:spPr>
          <a:xfrm>
            <a:off x="1157468" y="1458410"/>
            <a:ext cx="7529332" cy="4667754"/>
          </a:xfrm>
        </p:spPr>
        <p:txBody>
          <a:bodyPr/>
          <a:lstStyle/>
          <a:p>
            <a:pPr marL="87313" lvl="1" indent="28575">
              <a:buFont typeface="+mj-lt"/>
              <a:buAutoNum type="arabicPeriod"/>
            </a:pPr>
            <a:r>
              <a:rPr lang="zh-TW" altLang="en-US" dirty="0" smtClean="0">
                <a:solidFill>
                  <a:schemeClr val="tx1"/>
                </a:solidFill>
              </a:rPr>
              <a:t> 傳承</a:t>
            </a:r>
            <a:r>
              <a:rPr lang="zh-TW" altLang="en-US" dirty="0" smtClean="0">
                <a:solidFill>
                  <a:schemeClr val="tx1"/>
                </a:solidFill>
              </a:rPr>
              <a:t>：捍衛自由經濟體制。</a:t>
            </a:r>
            <a:endParaRPr lang="en-US" altLang="zh-TW" dirty="0" smtClean="0">
              <a:solidFill>
                <a:schemeClr val="tx1"/>
              </a:solidFill>
            </a:endParaRPr>
          </a:p>
          <a:p>
            <a:pPr marL="625475" lvl="2" indent="23813"/>
            <a:r>
              <a:rPr lang="zh-TW" altLang="en-US" sz="2800" b="1" dirty="0" smtClean="0">
                <a:solidFill>
                  <a:srgbClr val="0566AF"/>
                </a:solidFill>
              </a:rPr>
              <a:t> 富裕、自由</a:t>
            </a:r>
            <a:r>
              <a:rPr lang="zh-TW" altLang="en-US" sz="2800" b="1" dirty="0" smtClean="0"/>
              <a:t>、</a:t>
            </a:r>
            <a:r>
              <a:rPr lang="zh-TW" altLang="en-US" sz="2800" b="1" dirty="0" smtClean="0">
                <a:solidFill>
                  <a:srgbClr val="FF0000"/>
                </a:solidFill>
              </a:rPr>
              <a:t>尊嚴、優雅</a:t>
            </a:r>
            <a:r>
              <a:rPr lang="zh-TW" altLang="en-US" sz="2800" b="1" dirty="0" smtClean="0"/>
              <a:t>之</a:t>
            </a:r>
            <a:r>
              <a:rPr lang="zh-TW" altLang="en-US" sz="2800" dirty="0" smtClean="0"/>
              <a:t>文明的</a:t>
            </a:r>
            <a:r>
              <a:rPr lang="zh-TW" altLang="en-US" sz="2800" dirty="0" smtClean="0">
                <a:solidFill>
                  <a:schemeClr val="tx1"/>
                </a:solidFill>
              </a:rPr>
              <a:t>保障</a:t>
            </a:r>
            <a:endParaRPr lang="en-US" altLang="zh-TW" sz="2800" dirty="0" smtClean="0">
              <a:solidFill>
                <a:schemeClr val="tx1"/>
              </a:solidFill>
            </a:endParaRPr>
          </a:p>
          <a:p>
            <a:pPr marL="87313" lvl="1" indent="28575">
              <a:buFont typeface="+mj-lt"/>
              <a:buAutoNum type="arabicPeriod"/>
            </a:pPr>
            <a:r>
              <a:rPr lang="zh-TW" altLang="en-US" dirty="0" smtClean="0">
                <a:solidFill>
                  <a:schemeClr val="tx1"/>
                </a:solidFill>
              </a:rPr>
              <a:t> 矯正</a:t>
            </a:r>
            <a:r>
              <a:rPr lang="zh-TW" altLang="en-US" dirty="0" smtClean="0">
                <a:solidFill>
                  <a:schemeClr val="tx1"/>
                </a:solidFill>
              </a:rPr>
              <a:t>：世襲的財產權制度。</a:t>
            </a:r>
            <a:endParaRPr lang="en-US" altLang="zh-TW" dirty="0" smtClean="0">
              <a:solidFill>
                <a:schemeClr val="tx1"/>
              </a:solidFill>
            </a:endParaRPr>
          </a:p>
          <a:p>
            <a:pPr marL="620713" lvl="2" indent="28575"/>
            <a:r>
              <a:rPr lang="zh-TW" altLang="en-US" sz="2800" dirty="0" smtClean="0">
                <a:solidFill>
                  <a:schemeClr val="tx1"/>
                </a:solidFill>
              </a:rPr>
              <a:t> 回到上帝的祝福</a:t>
            </a:r>
            <a:endParaRPr lang="en-US" altLang="zh-TW" sz="2800" dirty="0" smtClean="0">
              <a:solidFill>
                <a:schemeClr val="tx1"/>
              </a:solidFill>
            </a:endParaRPr>
          </a:p>
          <a:p>
            <a:pPr marL="87313" lvl="1" indent="28575">
              <a:buFont typeface="+mj-lt"/>
              <a:buAutoNum type="arabicPeriod"/>
            </a:pPr>
            <a:r>
              <a:rPr lang="zh-TW" altLang="en-US" dirty="0" smtClean="0">
                <a:solidFill>
                  <a:schemeClr val="tx1"/>
                </a:solidFill>
              </a:rPr>
              <a:t> 改變</a:t>
            </a:r>
            <a:r>
              <a:rPr lang="zh-TW" altLang="en-US" dirty="0" smtClean="0">
                <a:solidFill>
                  <a:schemeClr val="tx1"/>
                </a:solidFill>
              </a:rPr>
              <a:t>：啟動「成家立業金」</a:t>
            </a:r>
            <a:endParaRPr lang="en-US" altLang="zh-TW" dirty="0" smtClean="0">
              <a:solidFill>
                <a:schemeClr val="tx1"/>
              </a:solidFill>
            </a:endParaRPr>
          </a:p>
          <a:p>
            <a:pPr marL="625475" lvl="2" indent="23813"/>
            <a:r>
              <a:rPr lang="zh-TW" altLang="en-US" sz="2800" dirty="0" smtClean="0">
                <a:solidFill>
                  <a:schemeClr val="tx1"/>
                </a:solidFill>
              </a:rPr>
              <a:t> 新世代發展的保障</a:t>
            </a:r>
            <a:endParaRPr lang="zh-TW" altLang="en-US" sz="2800" dirty="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65</a:t>
            </a:fld>
            <a:endParaRPr lang="en-US" altLang="zh-TW"/>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82305" y="243896"/>
            <a:ext cx="5037549" cy="826622"/>
          </a:xfrm>
        </p:spPr>
        <p:txBody>
          <a:bodyPr/>
          <a:lstStyle/>
          <a:p>
            <a:pPr algn="l"/>
            <a:r>
              <a:rPr lang="en-US" altLang="zh-TW" sz="4000" b="1" dirty="0" smtClean="0">
                <a:solidFill>
                  <a:srgbClr val="7030A0"/>
                </a:solidFill>
              </a:rPr>
              <a:t>08-2  </a:t>
            </a:r>
            <a:r>
              <a:rPr lang="zh-TW" altLang="en-US" sz="4000" b="1" dirty="0" smtClean="0">
                <a:solidFill>
                  <a:srgbClr val="7030A0"/>
                </a:solidFill>
              </a:rPr>
              <a:t>福德金與求龜</a:t>
            </a:r>
            <a:endParaRPr lang="zh-TW" altLang="en-US" sz="4000" dirty="0"/>
          </a:p>
        </p:txBody>
      </p:sp>
      <p:pic>
        <p:nvPicPr>
          <p:cNvPr id="12" name="圖片 11" descr="d_service_img06.jpg"/>
          <p:cNvPicPr>
            <a:picLocks noChangeAspect="1"/>
          </p:cNvPicPr>
          <p:nvPr/>
        </p:nvPicPr>
        <p:blipFill>
          <a:blip r:embed="rId2" cstate="print"/>
          <a:stretch>
            <a:fillRect/>
          </a:stretch>
        </p:blipFill>
        <p:spPr>
          <a:xfrm>
            <a:off x="1023273" y="1630948"/>
            <a:ext cx="3051842" cy="1908534"/>
          </a:xfrm>
          <a:prstGeom prst="rect">
            <a:avLst/>
          </a:prstGeom>
        </p:spPr>
      </p:pic>
      <p:pic>
        <p:nvPicPr>
          <p:cNvPr id="13" name="圖片 12" descr="d_service_img11.jpg"/>
          <p:cNvPicPr>
            <a:picLocks noChangeAspect="1"/>
          </p:cNvPicPr>
          <p:nvPr/>
        </p:nvPicPr>
        <p:blipFill>
          <a:blip r:embed="rId3" cstate="print"/>
          <a:stretch>
            <a:fillRect/>
          </a:stretch>
        </p:blipFill>
        <p:spPr>
          <a:xfrm>
            <a:off x="1042546" y="3578882"/>
            <a:ext cx="3067292" cy="1923669"/>
          </a:xfrm>
          <a:prstGeom prst="rect">
            <a:avLst/>
          </a:prstGeom>
        </p:spPr>
      </p:pic>
      <p:pic>
        <p:nvPicPr>
          <p:cNvPr id="11269" name="Picture 5"/>
          <p:cNvPicPr>
            <a:picLocks noChangeAspect="1" noChangeArrowheads="1"/>
          </p:cNvPicPr>
          <p:nvPr/>
        </p:nvPicPr>
        <p:blipFill>
          <a:blip r:embed="rId4" cstate="print"/>
          <a:srcRect/>
          <a:stretch>
            <a:fillRect/>
          </a:stretch>
        </p:blipFill>
        <p:spPr bwMode="auto">
          <a:xfrm>
            <a:off x="5543359" y="613920"/>
            <a:ext cx="3600641" cy="2520449"/>
          </a:xfrm>
          <a:prstGeom prst="rect">
            <a:avLst/>
          </a:prstGeom>
          <a:noFill/>
          <a:ln w="9525">
            <a:noFill/>
            <a:miter lim="800000"/>
            <a:headEnd/>
            <a:tailEnd/>
          </a:ln>
        </p:spPr>
      </p:pic>
      <p:pic>
        <p:nvPicPr>
          <p:cNvPr id="11271" name="Picture 7" descr="http://d.share.photo.xuite.net/hcp13/1da0bc9/12093103/585923354_m.jpg"/>
          <p:cNvPicPr>
            <a:picLocks noChangeAspect="1" noChangeArrowheads="1"/>
          </p:cNvPicPr>
          <p:nvPr/>
        </p:nvPicPr>
        <p:blipFill>
          <a:blip r:embed="rId5" cstate="print"/>
          <a:srcRect/>
          <a:stretch>
            <a:fillRect/>
          </a:stretch>
        </p:blipFill>
        <p:spPr bwMode="auto">
          <a:xfrm>
            <a:off x="4716826" y="3809516"/>
            <a:ext cx="3657600" cy="2438400"/>
          </a:xfrm>
          <a:prstGeom prst="rect">
            <a:avLst/>
          </a:prstGeom>
          <a:noFill/>
        </p:spPr>
      </p:pic>
      <p:sp>
        <p:nvSpPr>
          <p:cNvPr id="8" name="投影片編號版面配置區 7"/>
          <p:cNvSpPr>
            <a:spLocks noGrp="1"/>
          </p:cNvSpPr>
          <p:nvPr>
            <p:ph type="sldNum" sz="quarter" idx="12"/>
          </p:nvPr>
        </p:nvSpPr>
        <p:spPr/>
        <p:txBody>
          <a:bodyPr/>
          <a:lstStyle/>
          <a:p>
            <a:fld id="{0354DE56-175F-44F2-BA51-F3EAA2663B8A}" type="slidenum">
              <a:rPr lang="en-US" altLang="zh-TW" smtClean="0"/>
              <a:pPr/>
              <a:t>66</a:t>
            </a:fld>
            <a:endParaRPr lang="en-US" altLang="zh-TW"/>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93615"/>
            <a:ext cx="8229600" cy="848107"/>
          </a:xfrm>
        </p:spPr>
        <p:txBody>
          <a:bodyPr/>
          <a:lstStyle/>
          <a:p>
            <a:pPr algn="l"/>
            <a:r>
              <a:rPr lang="en-US" altLang="zh-TW" sz="4000" b="1" dirty="0" smtClean="0">
                <a:solidFill>
                  <a:srgbClr val="7030A0"/>
                </a:solidFill>
              </a:rPr>
              <a:t>08-3</a:t>
            </a:r>
            <a:r>
              <a:rPr lang="zh-TW" altLang="en-US" sz="4000" b="1" dirty="0" smtClean="0">
                <a:solidFill>
                  <a:srgbClr val="7030A0"/>
                </a:solidFill>
              </a:rPr>
              <a:t>   理念的根源</a:t>
            </a:r>
            <a:endParaRPr lang="zh-TW" altLang="en-US" sz="4000" b="1" dirty="0">
              <a:solidFill>
                <a:srgbClr val="7030A0"/>
              </a:solidFill>
            </a:endParaRPr>
          </a:p>
        </p:txBody>
      </p:sp>
      <p:sp>
        <p:nvSpPr>
          <p:cNvPr id="3" name="內容版面配置區 2"/>
          <p:cNvSpPr>
            <a:spLocks noGrp="1"/>
          </p:cNvSpPr>
          <p:nvPr>
            <p:ph idx="1"/>
          </p:nvPr>
        </p:nvSpPr>
        <p:spPr>
          <a:xfrm>
            <a:off x="833376" y="1284790"/>
            <a:ext cx="7853423" cy="4841373"/>
          </a:xfrm>
        </p:spPr>
        <p:txBody>
          <a:bodyPr/>
          <a:lstStyle/>
          <a:p>
            <a:pPr marL="514350" lvl="1" indent="-514350">
              <a:buFont typeface="+mj-lt"/>
              <a:buAutoNum type="arabicPeriod"/>
            </a:pPr>
            <a:r>
              <a:rPr lang="zh-TW" altLang="en-US" dirty="0" smtClean="0">
                <a:solidFill>
                  <a:schemeClr val="tx1"/>
                </a:solidFill>
              </a:rPr>
              <a:t>父母給子女的教育基金與創業金、甚至是分家的成家金。</a:t>
            </a:r>
            <a:endParaRPr lang="en-US" altLang="zh-TW" dirty="0" smtClean="0">
              <a:solidFill>
                <a:schemeClr val="tx1"/>
              </a:solidFill>
            </a:endParaRPr>
          </a:p>
          <a:p>
            <a:pPr marL="514350" lvl="1" indent="-514350">
              <a:buFont typeface="+mj-lt"/>
              <a:buAutoNum type="arabicPeriod"/>
            </a:pPr>
            <a:r>
              <a:rPr lang="zh-TW" altLang="en-US" dirty="0" smtClean="0">
                <a:solidFill>
                  <a:schemeClr val="tx1"/>
                </a:solidFill>
              </a:rPr>
              <a:t>福德金是類似的發展基金：</a:t>
            </a:r>
            <a:endParaRPr lang="en-US" altLang="zh-TW" dirty="0" smtClean="0">
              <a:solidFill>
                <a:schemeClr val="tx1"/>
              </a:solidFill>
            </a:endParaRPr>
          </a:p>
          <a:p>
            <a:pPr marL="914400" lvl="1" indent="-514350">
              <a:buFont typeface="Wingdings" pitchFamily="2" charset="2"/>
              <a:buChar char="l"/>
            </a:pPr>
            <a:r>
              <a:rPr lang="zh-TW" altLang="en-US" dirty="0" smtClean="0">
                <a:solidFill>
                  <a:schemeClr val="tx1"/>
                </a:solidFill>
              </a:rPr>
              <a:t>有求必應。</a:t>
            </a:r>
            <a:endParaRPr lang="en-US" altLang="zh-TW" dirty="0" smtClean="0">
              <a:solidFill>
                <a:schemeClr val="tx1"/>
              </a:solidFill>
            </a:endParaRPr>
          </a:p>
          <a:p>
            <a:pPr marL="914400" lvl="1" indent="-514350">
              <a:buFont typeface="Wingdings" pitchFamily="2" charset="2"/>
              <a:buChar char="l"/>
            </a:pPr>
            <a:r>
              <a:rPr lang="zh-TW" altLang="en-US" dirty="0" smtClean="0">
                <a:solidFill>
                  <a:schemeClr val="tx1"/>
                </a:solidFill>
              </a:rPr>
              <a:t>救急不救窮。</a:t>
            </a:r>
            <a:endParaRPr lang="en-US" altLang="zh-TW" dirty="0" smtClean="0">
              <a:solidFill>
                <a:schemeClr val="tx1"/>
              </a:solidFill>
            </a:endParaRPr>
          </a:p>
          <a:p>
            <a:pPr marL="914400" lvl="1" indent="-514350">
              <a:buFont typeface="Wingdings" pitchFamily="2" charset="2"/>
              <a:buChar char="l"/>
            </a:pPr>
            <a:r>
              <a:rPr lang="zh-TW" altLang="en-US" dirty="0" smtClean="0">
                <a:solidFill>
                  <a:schemeClr val="tx1"/>
                </a:solidFill>
              </a:rPr>
              <a:t>天助自助。</a:t>
            </a:r>
            <a:endParaRPr lang="en-US" altLang="zh-TW" dirty="0" smtClean="0">
              <a:solidFill>
                <a:schemeClr val="tx1"/>
              </a:solidFill>
            </a:endParaRPr>
          </a:p>
          <a:p>
            <a:pPr marL="514350" lvl="1" indent="-514350">
              <a:buFont typeface="+mj-lt"/>
              <a:buAutoNum type="arabicPeriod" startAt="3"/>
            </a:pPr>
            <a:r>
              <a:rPr lang="zh-TW" altLang="en-US" dirty="0" smtClean="0">
                <a:solidFill>
                  <a:schemeClr val="tx1"/>
                </a:solidFill>
              </a:rPr>
              <a:t>黑手變頭家的年代。</a:t>
            </a:r>
            <a:endParaRPr lang="en-US" altLang="zh-TW" dirty="0" smtClean="0">
              <a:solidFill>
                <a:schemeClr val="tx1"/>
              </a:solidFill>
            </a:endParaRPr>
          </a:p>
          <a:p>
            <a:pPr marL="514350" lvl="1" indent="-514350">
              <a:buFont typeface="+mj-lt"/>
              <a:buAutoNum type="arabicPeriod" startAt="3"/>
            </a:pPr>
            <a:r>
              <a:rPr lang="zh-TW" altLang="en-US" dirty="0" smtClean="0">
                <a:solidFill>
                  <a:schemeClr val="tx1"/>
                </a:solidFill>
              </a:rPr>
              <a:t>歷年來，我們已累積了一些財富。</a:t>
            </a:r>
            <a:endParaRPr lang="en-US" altLang="zh-TW" dirty="0" smtClean="0">
              <a:solidFill>
                <a:schemeClr val="tx1"/>
              </a:solidFill>
            </a:endParaRPr>
          </a:p>
          <a:p>
            <a:pPr marL="514350" lvl="1" indent="-514350">
              <a:buFont typeface="+mj-lt"/>
              <a:buAutoNum type="arabicPeriod" startAt="3"/>
            </a:pPr>
            <a:endParaRPr lang="en-US" altLang="zh-TW" dirty="0" smtClean="0">
              <a:solidFill>
                <a:schemeClr val="tx1"/>
              </a:solidFill>
            </a:endParaRPr>
          </a:p>
          <a:p>
            <a:pPr marL="514350" indent="-514350">
              <a:buFont typeface="+mj-lt"/>
              <a:buAutoNum type="arabicPeriod"/>
            </a:pPr>
            <a:endParaRPr lang="zh-TW" altLang="en-US" dirty="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67</a:t>
            </a:fld>
            <a:endParaRPr lang="en-US" altLang="zh-TW"/>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2530" name="Rectangle 2"/>
          <p:cNvSpPr>
            <a:spLocks noGrp="1" noChangeArrowheads="1"/>
          </p:cNvSpPr>
          <p:nvPr>
            <p:ph type="title"/>
          </p:nvPr>
        </p:nvSpPr>
        <p:spPr>
          <a:xfrm>
            <a:off x="457200" y="237281"/>
            <a:ext cx="8229600" cy="897038"/>
          </a:xfrm>
        </p:spPr>
        <p:txBody>
          <a:bodyPr/>
          <a:lstStyle/>
          <a:p>
            <a:pPr algn="l"/>
            <a:r>
              <a:rPr lang="en-US" altLang="zh-TW" sz="4000" b="1" dirty="0" smtClean="0">
                <a:solidFill>
                  <a:srgbClr val="6C10A4"/>
                </a:solidFill>
              </a:rPr>
              <a:t>08-4</a:t>
            </a:r>
            <a:r>
              <a:rPr lang="zh-TW" altLang="en-US" sz="4000" b="1" dirty="0" smtClean="0">
                <a:solidFill>
                  <a:srgbClr val="6C10A4"/>
                </a:solidFill>
              </a:rPr>
              <a:t>  </a:t>
            </a:r>
            <a:r>
              <a:rPr lang="zh-TW" altLang="en-US" sz="4000" b="1" dirty="0" smtClean="0">
                <a:solidFill>
                  <a:srgbClr val="6C10A4"/>
                </a:solidFill>
                <a:latin typeface="新細明體" charset="-120"/>
              </a:rPr>
              <a:t>自由主義對福利國家的態度</a:t>
            </a:r>
          </a:p>
        </p:txBody>
      </p:sp>
      <p:sp>
        <p:nvSpPr>
          <p:cNvPr id="662531" name="Rectangle 3"/>
          <p:cNvSpPr>
            <a:spLocks noGrp="1" noChangeArrowheads="1"/>
          </p:cNvSpPr>
          <p:nvPr>
            <p:ph type="body" idx="1"/>
          </p:nvPr>
        </p:nvSpPr>
        <p:spPr>
          <a:xfrm>
            <a:off x="717629" y="1169043"/>
            <a:ext cx="7919897" cy="4929489"/>
          </a:xfrm>
        </p:spPr>
        <p:txBody>
          <a:bodyPr/>
          <a:lstStyle/>
          <a:p>
            <a:pPr marL="609600" indent="-609600">
              <a:lnSpc>
                <a:spcPct val="130000"/>
              </a:lnSpc>
              <a:buSzTx/>
              <a:buFont typeface="Wingdings" pitchFamily="2" charset="2"/>
              <a:buAutoNum type="arabicParenR"/>
            </a:pPr>
            <a:r>
              <a:rPr lang="zh-TW" altLang="en-US" sz="2800" dirty="0" smtClean="0"/>
              <a:t>自由主義</a:t>
            </a:r>
            <a:r>
              <a:rPr lang="zh-TW" altLang="en-US" sz="2800" dirty="0" smtClean="0">
                <a:latin typeface="新細明體" charset="-120"/>
              </a:rPr>
              <a:t>對福利國家所面臨的兩難。</a:t>
            </a:r>
            <a:endParaRPr lang="en-US" altLang="zh-TW" sz="2800" dirty="0" smtClean="0">
              <a:latin typeface="新細明體" charset="-120"/>
            </a:endParaRPr>
          </a:p>
          <a:p>
            <a:pPr marL="1009650" lvl="1" indent="-609600">
              <a:lnSpc>
                <a:spcPct val="130000"/>
              </a:lnSpc>
              <a:buFont typeface="Wingdings" pitchFamily="2" charset="2"/>
              <a:buChar char="l"/>
            </a:pPr>
            <a:r>
              <a:rPr lang="zh-TW" altLang="en-US" dirty="0" smtClean="0">
                <a:solidFill>
                  <a:schemeClr val="tx1"/>
                </a:solidFill>
              </a:rPr>
              <a:t>福利國家有許多目標（像食物安全法）是自由主義者很難反對；但若接受，就得接受更多「可欲的」的政府目標。</a:t>
            </a:r>
          </a:p>
          <a:p>
            <a:pPr marL="609600" indent="-609600">
              <a:lnSpc>
                <a:spcPct val="130000"/>
              </a:lnSpc>
              <a:buSzTx/>
              <a:buFont typeface="Wingdings" pitchFamily="2" charset="2"/>
              <a:buAutoNum type="arabicParenR"/>
            </a:pPr>
            <a:r>
              <a:rPr lang="zh-TW" altLang="en-US" sz="2800" dirty="0" smtClean="0">
                <a:latin typeface="新細明體" charset="-120"/>
              </a:rPr>
              <a:t>區分正當的目標與必須拋棄的目標。</a:t>
            </a:r>
            <a:endParaRPr lang="en-US" altLang="zh-TW" sz="2800" dirty="0" smtClean="0">
              <a:latin typeface="新細明體" charset="-120"/>
            </a:endParaRPr>
          </a:p>
          <a:p>
            <a:pPr marL="1009650" lvl="1" indent="-609600">
              <a:lnSpc>
                <a:spcPct val="130000"/>
              </a:lnSpc>
              <a:buFont typeface="Wingdings" pitchFamily="2" charset="2"/>
              <a:buChar char="l"/>
            </a:pPr>
            <a:r>
              <a:rPr lang="zh-TW" altLang="en-US" dirty="0" smtClean="0">
                <a:solidFill>
                  <a:schemeClr val="tx1"/>
                </a:solidFill>
                <a:latin typeface="新細明體" charset="-120"/>
              </a:rPr>
              <a:t>不分青紅皂白就徹底否定福利國家的所有行動，不是應有的態度。</a:t>
            </a:r>
          </a:p>
          <a:p>
            <a:pPr marL="609600" indent="-609600">
              <a:lnSpc>
                <a:spcPct val="120000"/>
              </a:lnSpc>
              <a:buSzTx/>
              <a:buFont typeface="Wingdings" pitchFamily="2" charset="2"/>
              <a:buNone/>
            </a:pPr>
            <a:endParaRPr lang="zh-TW" altLang="en-US" sz="28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68</a:t>
            </a:fld>
            <a:endParaRPr lang="en-US" altLang="zh-TW"/>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2"/>
          <p:cNvSpPr>
            <a:spLocks noGrp="1" noChangeArrowheads="1"/>
          </p:cNvSpPr>
          <p:nvPr>
            <p:ph type="title"/>
          </p:nvPr>
        </p:nvSpPr>
        <p:spPr>
          <a:xfrm>
            <a:off x="457200" y="318304"/>
            <a:ext cx="8229600" cy="885463"/>
          </a:xfrm>
        </p:spPr>
        <p:txBody>
          <a:bodyPr/>
          <a:lstStyle/>
          <a:p>
            <a:pPr algn="l"/>
            <a:r>
              <a:rPr lang="en-US" altLang="zh-TW" sz="4000" b="1" dirty="0" smtClean="0">
                <a:solidFill>
                  <a:srgbClr val="7030A0"/>
                </a:solidFill>
                <a:latin typeface="+mn-lt"/>
              </a:rPr>
              <a:t>08-5</a:t>
            </a:r>
            <a:r>
              <a:rPr lang="zh-TW" altLang="en-US" sz="4000" b="1" dirty="0" smtClean="0">
                <a:solidFill>
                  <a:srgbClr val="7030A0"/>
                </a:solidFill>
                <a:latin typeface="+mn-lt"/>
              </a:rPr>
              <a:t>  海耶克的觀點</a:t>
            </a:r>
            <a:endParaRPr lang="en-US" altLang="zh-TW" sz="4000" b="1" dirty="0" smtClean="0">
              <a:solidFill>
                <a:srgbClr val="7030A0"/>
              </a:solidFill>
              <a:latin typeface="+mn-lt"/>
            </a:endParaRPr>
          </a:p>
        </p:txBody>
      </p:sp>
      <p:sp>
        <p:nvSpPr>
          <p:cNvPr id="660483" name="Rectangle 3"/>
          <p:cNvSpPr>
            <a:spLocks noGrp="1" noChangeArrowheads="1"/>
          </p:cNvSpPr>
          <p:nvPr>
            <p:ph type="body" idx="1"/>
          </p:nvPr>
        </p:nvSpPr>
        <p:spPr>
          <a:xfrm>
            <a:off x="587898" y="1340594"/>
            <a:ext cx="8324608" cy="4770839"/>
          </a:xfrm>
        </p:spPr>
        <p:txBody>
          <a:bodyPr/>
          <a:lstStyle/>
          <a:p>
            <a:pPr marL="609600" indent="-609600">
              <a:buFont typeface="Wingdings" pitchFamily="2" charset="2"/>
              <a:buAutoNum type="arabicParenR"/>
            </a:pPr>
            <a:r>
              <a:rPr lang="zh-TW" altLang="en-US" sz="2800" dirty="0" smtClean="0"/>
              <a:t>我們</a:t>
            </a:r>
            <a:r>
              <a:rPr lang="zh-TW" altLang="en-US" sz="2800" b="1" dirty="0" smtClean="0"/>
              <a:t>日趨富有</a:t>
            </a:r>
            <a:r>
              <a:rPr lang="zh-TW" altLang="en-US" sz="2800" dirty="0" smtClean="0"/>
              <a:t>，社會提供無力照顧自己的人的維生標準，亦應該提高。這類的政府職能，沒有理由不</a:t>
            </a:r>
            <a:r>
              <a:rPr lang="zh-TW" altLang="en-US" sz="2800" dirty="0" smtClean="0"/>
              <a:t>應當提高</a:t>
            </a:r>
            <a:r>
              <a:rPr lang="zh-TW" altLang="en-US" sz="2800" dirty="0" smtClean="0"/>
              <a:t>。</a:t>
            </a:r>
          </a:p>
          <a:p>
            <a:pPr marL="609600" indent="-609600">
              <a:buSzTx/>
              <a:buFont typeface="Wingdings" pitchFamily="2" charset="2"/>
              <a:buAutoNum type="arabicParenR"/>
            </a:pPr>
            <a:r>
              <a:rPr lang="zh-TW" altLang="en-US" sz="2800" dirty="0" smtClean="0"/>
              <a:t>任何人會否認：保持經濟穩定和防止經濟大衰退，在一定程度上有賴政府的行動。</a:t>
            </a:r>
            <a:endParaRPr lang="en-US" altLang="zh-TW" sz="2800" dirty="0" smtClean="0"/>
          </a:p>
          <a:p>
            <a:pPr marL="609600" indent="-609600">
              <a:buSzTx/>
              <a:buFont typeface="Wingdings" pitchFamily="2" charset="2"/>
              <a:buAutoNum type="arabicParenR" startAt="3"/>
            </a:pPr>
            <a:r>
              <a:rPr lang="zh-TW" altLang="en-US" sz="2800" dirty="0" smtClean="0"/>
              <a:t>我們沒有理由說政府不應當在社會保險、教育之類的領域中發揮某種作用或進行領導。</a:t>
            </a:r>
          </a:p>
          <a:p>
            <a:pPr marL="609600" indent="-609600">
              <a:buSzTx/>
              <a:buFont typeface="Wingdings" pitchFamily="2" charset="2"/>
              <a:buAutoNum type="arabicParenR" startAt="3"/>
            </a:pPr>
            <a:r>
              <a:rPr lang="zh-TW" altLang="en-US" sz="2800" dirty="0" smtClean="0"/>
              <a:t>社會的確存在一些通過集體行動才能滿足的公共需要</a:t>
            </a:r>
            <a:r>
              <a:rPr lang="zh-TW" altLang="en-US" sz="2800" dirty="0" smtClean="0"/>
              <a:t>，且</a:t>
            </a:r>
            <a:r>
              <a:rPr lang="zh-TW" altLang="en-US" sz="2800" dirty="0" smtClean="0"/>
              <a:t>通過這樣的方式並不會限制個人的自由。</a:t>
            </a:r>
          </a:p>
        </p:txBody>
      </p:sp>
      <p:sp>
        <p:nvSpPr>
          <p:cNvPr id="660484" name="Rectangle 4"/>
          <p:cNvSpPr>
            <a:spLocks noChangeArrowheads="1"/>
          </p:cNvSpPr>
          <p:nvPr/>
        </p:nvSpPr>
        <p:spPr bwMode="auto">
          <a:xfrm>
            <a:off x="831040" y="6168022"/>
            <a:ext cx="3461204" cy="369332"/>
          </a:xfrm>
          <a:prstGeom prst="rect">
            <a:avLst/>
          </a:prstGeom>
          <a:noFill/>
          <a:ln w="9525">
            <a:noFill/>
            <a:miter lim="800000"/>
            <a:headEnd/>
            <a:tailEnd/>
          </a:ln>
          <a:effectLst/>
        </p:spPr>
        <p:txBody>
          <a:bodyPr wrap="none">
            <a:spAutoFit/>
          </a:bodyPr>
          <a:lstStyle/>
          <a:p>
            <a:pPr algn="r" eaLnBrk="0" hangingPunct="0">
              <a:spcBef>
                <a:spcPct val="20000"/>
              </a:spcBef>
              <a:buClr>
                <a:schemeClr val="bg2"/>
              </a:buClr>
              <a:buFont typeface="Wingdings" pitchFamily="2" charset="2"/>
              <a:buChar char="n"/>
            </a:pPr>
            <a:r>
              <a:rPr lang="en-US" altLang="zh-TW" i="1">
                <a:solidFill>
                  <a:srgbClr val="660066"/>
                </a:solidFill>
              </a:rPr>
              <a:t>Constitution of Liberty , Ch. 17</a:t>
            </a:r>
            <a:endParaRPr lang="zh-TW" altLang="en-US" i="1">
              <a:solidFill>
                <a:srgbClr val="660066"/>
              </a:solidFill>
            </a:endParaRPr>
          </a:p>
        </p:txBody>
      </p:sp>
      <p:sp>
        <p:nvSpPr>
          <p:cNvPr id="6" name="投影片編號版面配置區 5"/>
          <p:cNvSpPr>
            <a:spLocks noGrp="1"/>
          </p:cNvSpPr>
          <p:nvPr>
            <p:ph type="sldNum" sz="quarter" idx="12"/>
          </p:nvPr>
        </p:nvSpPr>
        <p:spPr/>
        <p:txBody>
          <a:bodyPr/>
          <a:lstStyle/>
          <a:p>
            <a:fld id="{0354DE56-175F-44F2-BA51-F3EAA2663B8A}" type="slidenum">
              <a:rPr lang="en-US" altLang="zh-TW" smtClean="0"/>
              <a:pPr/>
              <a:t>69</a:t>
            </a:fld>
            <a:endParaRPr lang="en-US" altLang="zh-TW"/>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64"/>
            <a:ext cx="8229600" cy="905980"/>
          </a:xfrm>
        </p:spPr>
        <p:txBody>
          <a:bodyPr/>
          <a:lstStyle/>
          <a:p>
            <a:pPr algn="l"/>
            <a:r>
              <a:rPr lang="en-US" altLang="zh-TW" sz="4000" dirty="0" smtClean="0">
                <a:solidFill>
                  <a:srgbClr val="002060"/>
                </a:solidFill>
              </a:rPr>
              <a:t>01-3 note:  《</a:t>
            </a:r>
            <a:r>
              <a:rPr lang="zh-TW" altLang="en-US" sz="4000" dirty="0" smtClean="0">
                <a:solidFill>
                  <a:srgbClr val="002060"/>
                </a:solidFill>
              </a:rPr>
              <a:t>亞洲週刊</a:t>
            </a:r>
            <a:r>
              <a:rPr lang="en-US" altLang="zh-TW" sz="4000" dirty="0" smtClean="0">
                <a:solidFill>
                  <a:srgbClr val="002060"/>
                </a:solidFill>
              </a:rPr>
              <a:t>》015/04/12</a:t>
            </a:r>
            <a:endParaRPr lang="zh-TW" altLang="en-US" sz="4000" dirty="0">
              <a:solidFill>
                <a:srgbClr val="002060"/>
              </a:solidFill>
            </a:endParaRPr>
          </a:p>
        </p:txBody>
      </p:sp>
      <p:sp>
        <p:nvSpPr>
          <p:cNvPr id="3" name="內容版面配置區 2"/>
          <p:cNvSpPr>
            <a:spLocks noGrp="1"/>
          </p:cNvSpPr>
          <p:nvPr>
            <p:ph idx="1"/>
          </p:nvPr>
        </p:nvSpPr>
        <p:spPr>
          <a:xfrm>
            <a:off x="613458" y="1458410"/>
            <a:ext cx="8073342" cy="4667753"/>
          </a:xfrm>
        </p:spPr>
        <p:txBody>
          <a:bodyPr/>
          <a:lstStyle/>
          <a:p>
            <a:pPr marL="514350" indent="-514350">
              <a:buFont typeface="+mj-lt"/>
              <a:buAutoNum type="arabicPeriod"/>
            </a:pPr>
            <a:r>
              <a:rPr lang="zh-TW" altLang="en-US" sz="2800" dirty="0" smtClean="0"/>
              <a:t>李光耀的葬禮</a:t>
            </a:r>
            <a:r>
              <a:rPr lang="en-US" altLang="zh-TW" sz="2800" dirty="0" smtClean="0"/>
              <a:t>…</a:t>
            </a:r>
            <a:r>
              <a:rPr lang="zh-TW" altLang="en-US" sz="2800" dirty="0" smtClean="0"/>
              <a:t>除了英國派出外交部長，德國、法國</a:t>
            </a:r>
            <a:r>
              <a:rPr lang="en-US" altLang="zh-TW" sz="2800" dirty="0" smtClean="0"/>
              <a:t>…</a:t>
            </a:r>
            <a:r>
              <a:rPr lang="zh-TW" altLang="en-US" sz="2800" dirty="0" smtClean="0"/>
              <a:t>以及北歐國家都沒有高層代表，</a:t>
            </a:r>
            <a:r>
              <a:rPr lang="en-US" altLang="zh-TW" sz="2800" dirty="0" smtClean="0"/>
              <a:t>…</a:t>
            </a:r>
            <a:r>
              <a:rPr lang="zh-TW" altLang="en-US" sz="2800" dirty="0" smtClean="0"/>
              <a:t>講究人權、自由、法治的歐洲，畢竟對李光耀的強人統治手腕無法認同。</a:t>
            </a:r>
            <a:endParaRPr lang="en-US" altLang="zh-TW" sz="2800" dirty="0" smtClean="0"/>
          </a:p>
          <a:p>
            <a:pPr marL="514350" indent="-514350">
              <a:buFont typeface="+mj-lt"/>
              <a:buAutoNum type="arabicPeriod"/>
            </a:pPr>
            <a:r>
              <a:rPr lang="zh-TW" altLang="en-US" sz="2800" dirty="0" smtClean="0"/>
              <a:t>反對黨</a:t>
            </a:r>
            <a:r>
              <a:rPr lang="zh-TW" altLang="en-US" sz="2800" dirty="0" smtClean="0"/>
              <a:t>：新加坡不是李家的，我們要消滅（白色）恐怖氣氛。</a:t>
            </a:r>
            <a:endParaRPr lang="en-US" altLang="zh-TW" sz="2800" dirty="0" smtClean="0"/>
          </a:p>
          <a:p>
            <a:r>
              <a:rPr lang="en-US" altLang="zh-TW" sz="2800" dirty="0" smtClean="0">
                <a:solidFill>
                  <a:srgbClr val="002060"/>
                </a:solidFill>
              </a:rPr>
              <a:t>《</a:t>
            </a:r>
            <a:r>
              <a:rPr lang="zh-TW" altLang="en-US" sz="2800" dirty="0" smtClean="0">
                <a:solidFill>
                  <a:srgbClr val="002060"/>
                </a:solidFill>
              </a:rPr>
              <a:t>亞洲週刊</a:t>
            </a:r>
            <a:r>
              <a:rPr lang="en-US" altLang="zh-TW" sz="2800" dirty="0" smtClean="0">
                <a:solidFill>
                  <a:srgbClr val="002060"/>
                </a:solidFill>
              </a:rPr>
              <a:t>》</a:t>
            </a:r>
            <a:r>
              <a:rPr lang="zh-TW" altLang="en-US" sz="2800" dirty="0" smtClean="0">
                <a:solidFill>
                  <a:srgbClr val="002060"/>
                </a:solidFill>
              </a:rPr>
              <a:t>：傾向大中國主義的香港週刊。</a:t>
            </a:r>
            <a:endParaRPr lang="zh-TW" altLang="en-US" sz="2800" dirty="0"/>
          </a:p>
        </p:txBody>
      </p:sp>
      <p:sp>
        <p:nvSpPr>
          <p:cNvPr id="4" name="投影片編號版面配置區 3"/>
          <p:cNvSpPr>
            <a:spLocks noGrp="1"/>
          </p:cNvSpPr>
          <p:nvPr>
            <p:ph type="sldNum" sz="quarter" idx="12"/>
          </p:nvPr>
        </p:nvSpPr>
        <p:spPr/>
        <p:txBody>
          <a:bodyPr/>
          <a:lstStyle/>
          <a:p>
            <a:fld id="{0354DE56-175F-44F2-BA51-F3EAA2663B8A}" type="slidenum">
              <a:rPr lang="en-US" altLang="zh-TW" smtClean="0"/>
              <a:pPr/>
              <a:t>7</a:t>
            </a:fld>
            <a:endParaRPr lang="en-US" altLang="zh-TW"/>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4" name="Rectangle 2"/>
          <p:cNvSpPr>
            <a:spLocks noGrp="1" noChangeArrowheads="1"/>
          </p:cNvSpPr>
          <p:nvPr>
            <p:ph type="title"/>
          </p:nvPr>
        </p:nvSpPr>
        <p:spPr>
          <a:xfrm>
            <a:off x="453100" y="292644"/>
            <a:ext cx="8229600" cy="818526"/>
          </a:xfrm>
        </p:spPr>
        <p:txBody>
          <a:bodyPr/>
          <a:lstStyle/>
          <a:p>
            <a:pPr algn="l"/>
            <a:r>
              <a:rPr lang="en-US" altLang="zh-TW" sz="4000" b="1" dirty="0" smtClean="0">
                <a:solidFill>
                  <a:srgbClr val="7030A0"/>
                </a:solidFill>
              </a:rPr>
              <a:t>08-6</a:t>
            </a:r>
            <a:r>
              <a:rPr lang="zh-TW" altLang="en-US" sz="4000" b="1" dirty="0" smtClean="0">
                <a:solidFill>
                  <a:srgbClr val="7030A0"/>
                </a:solidFill>
              </a:rPr>
              <a:t>  米塞斯的觀點</a:t>
            </a:r>
            <a:endParaRPr lang="en-US" altLang="zh-TW" sz="4000" b="1" dirty="0" smtClean="0">
              <a:solidFill>
                <a:srgbClr val="660066"/>
              </a:solidFill>
              <a:latin typeface="新細明體" charset="-120"/>
            </a:endParaRPr>
          </a:p>
        </p:txBody>
      </p:sp>
      <p:sp>
        <p:nvSpPr>
          <p:cNvPr id="658435" name="Rectangle 3"/>
          <p:cNvSpPr>
            <a:spLocks noGrp="1" noChangeArrowheads="1"/>
          </p:cNvSpPr>
          <p:nvPr>
            <p:ph type="body" idx="1"/>
          </p:nvPr>
        </p:nvSpPr>
        <p:spPr>
          <a:xfrm>
            <a:off x="465138" y="1292708"/>
            <a:ext cx="8242300" cy="5049838"/>
          </a:xfrm>
        </p:spPr>
        <p:txBody>
          <a:bodyPr/>
          <a:lstStyle/>
          <a:p>
            <a:pPr marL="609600" indent="-609600">
              <a:buClr>
                <a:srgbClr val="006600"/>
              </a:buClr>
              <a:buSzTx/>
              <a:buFont typeface="Wingdings" pitchFamily="2" charset="2"/>
              <a:buChar char="n"/>
            </a:pPr>
            <a:r>
              <a:rPr lang="zh-TW" altLang="en-US" sz="2800" dirty="0" smtClean="0">
                <a:latin typeface="新細明體" charset="-120"/>
              </a:rPr>
              <a:t>不在行動人範圍之內的人：</a:t>
            </a:r>
            <a:endParaRPr lang="en-US" altLang="zh-TW" sz="2800" dirty="0" smtClean="0">
              <a:latin typeface="新細明體" charset="-120"/>
            </a:endParaRPr>
          </a:p>
          <a:p>
            <a:pPr marL="990600" lvl="1" indent="-533400">
              <a:buClr>
                <a:srgbClr val="006600"/>
              </a:buClr>
              <a:buSzTx/>
              <a:buFont typeface="Wingdings" pitchFamily="2" charset="2"/>
              <a:buAutoNum type="arabicParenR"/>
            </a:pPr>
            <a:r>
              <a:rPr lang="zh-TW" altLang="en-US" dirty="0" smtClean="0">
                <a:solidFill>
                  <a:schemeClr val="tx1"/>
                </a:solidFill>
                <a:latin typeface="新細明體" charset="-120"/>
              </a:rPr>
              <a:t>還不具備行動能力者：</a:t>
            </a:r>
          </a:p>
          <a:p>
            <a:pPr marL="1371600" lvl="2" indent="-457200">
              <a:buClr>
                <a:srgbClr val="006600"/>
              </a:buClr>
              <a:buSzTx/>
              <a:buFont typeface="Wingdings" pitchFamily="2" charset="2"/>
              <a:buAutoNum type="circleNumWdWhitePlain"/>
            </a:pPr>
            <a:r>
              <a:rPr lang="zh-TW" altLang="en-US" sz="2800" dirty="0" smtClean="0">
                <a:latin typeface="新細明體" charset="-120"/>
              </a:rPr>
              <a:t>每個人的嬰兒期。</a:t>
            </a:r>
          </a:p>
          <a:p>
            <a:pPr marL="1371600" lvl="2" indent="-457200">
              <a:buClr>
                <a:srgbClr val="006600"/>
              </a:buClr>
              <a:buSzTx/>
              <a:buFont typeface="Wingdings" pitchFamily="2" charset="2"/>
              <a:buAutoNum type="circleNumWdWhitePlain"/>
            </a:pPr>
            <a:r>
              <a:rPr lang="zh-TW" altLang="en-US" sz="2800" dirty="0" smtClean="0">
                <a:latin typeface="新細明體" charset="-120"/>
              </a:rPr>
              <a:t>天生的殘障者。</a:t>
            </a:r>
          </a:p>
          <a:p>
            <a:pPr marL="990600" lvl="1" indent="-533400">
              <a:buClr>
                <a:srgbClr val="006600"/>
              </a:buClr>
              <a:buSzTx/>
              <a:buFont typeface="Wingdings" pitchFamily="2" charset="2"/>
              <a:buAutoNum type="arabicParenR"/>
            </a:pPr>
            <a:r>
              <a:rPr lang="zh-TW" altLang="en-US" dirty="0" smtClean="0">
                <a:solidFill>
                  <a:schemeClr val="tx1"/>
                </a:solidFill>
                <a:latin typeface="新細明體" charset="-120"/>
              </a:rPr>
              <a:t>市場尚無力保障的能力喪失者：</a:t>
            </a:r>
          </a:p>
          <a:p>
            <a:pPr marL="1371600" lvl="2" indent="-457200">
              <a:buClr>
                <a:srgbClr val="006600"/>
              </a:buClr>
              <a:buSzTx/>
              <a:buFont typeface="Wingdings" pitchFamily="2" charset="2"/>
              <a:buAutoNum type="circleNumWdWhitePlain"/>
            </a:pPr>
            <a:r>
              <a:rPr lang="zh-TW" altLang="en-US" sz="2800" dirty="0" smtClean="0">
                <a:latin typeface="新細明體" charset="-120"/>
              </a:rPr>
              <a:t>市場尚未建立發達的保險市場。</a:t>
            </a:r>
          </a:p>
          <a:p>
            <a:pPr marL="1371600" lvl="2" indent="-457200">
              <a:buClr>
                <a:srgbClr val="006600"/>
              </a:buClr>
              <a:buSzTx/>
              <a:buFont typeface="Wingdings" pitchFamily="2" charset="2"/>
              <a:buAutoNum type="circleNumWdWhitePlain"/>
            </a:pPr>
            <a:r>
              <a:rPr lang="zh-TW" altLang="en-US" sz="2800" dirty="0" smtClean="0">
                <a:latin typeface="新細明體" charset="-120"/>
              </a:rPr>
              <a:t>還未繳足保險費之前就喪失能力。</a:t>
            </a:r>
          </a:p>
          <a:p>
            <a:pPr marL="1371600" lvl="2" indent="-457200">
              <a:buClr>
                <a:srgbClr val="006600"/>
              </a:buClr>
              <a:buSzTx/>
              <a:buFont typeface="Wingdings" pitchFamily="2" charset="2"/>
              <a:buAutoNum type="circleNumWdWhitePlain"/>
            </a:pPr>
            <a:r>
              <a:rPr lang="zh-TW" altLang="en-US" sz="2800" dirty="0" smtClean="0">
                <a:latin typeface="新細明體" charset="-120"/>
              </a:rPr>
              <a:t>保險公司倒閉而失去保障。</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70</a:t>
            </a:fld>
            <a:endParaRPr lang="en-US" altLang="zh-TW"/>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626" name="Rectangle 2"/>
          <p:cNvSpPr>
            <a:spLocks noGrp="1" noChangeArrowheads="1"/>
          </p:cNvSpPr>
          <p:nvPr>
            <p:ph type="title"/>
          </p:nvPr>
        </p:nvSpPr>
        <p:spPr>
          <a:xfrm>
            <a:off x="410901" y="295155"/>
            <a:ext cx="8229600" cy="897037"/>
          </a:xfrm>
        </p:spPr>
        <p:txBody>
          <a:bodyPr/>
          <a:lstStyle/>
          <a:p>
            <a:pPr algn="l"/>
            <a:r>
              <a:rPr lang="en-US" altLang="zh-TW" sz="4000" b="1" dirty="0" smtClean="0">
                <a:solidFill>
                  <a:srgbClr val="7030A0"/>
                </a:solidFill>
              </a:rPr>
              <a:t>08-7  </a:t>
            </a:r>
            <a:r>
              <a:rPr lang="zh-TW" altLang="en-US" sz="4000" b="1" dirty="0" smtClean="0">
                <a:solidFill>
                  <a:srgbClr val="660066"/>
                </a:solidFill>
                <a:latin typeface="新細明體" charset="-120"/>
              </a:rPr>
              <a:t>最後的懺悔與寬恕</a:t>
            </a:r>
          </a:p>
        </p:txBody>
      </p:sp>
      <p:sp>
        <p:nvSpPr>
          <p:cNvPr id="666627" name="Rectangle 3"/>
          <p:cNvSpPr>
            <a:spLocks noGrp="1" noChangeArrowheads="1"/>
          </p:cNvSpPr>
          <p:nvPr>
            <p:ph type="body" idx="1"/>
          </p:nvPr>
        </p:nvSpPr>
        <p:spPr>
          <a:xfrm>
            <a:off x="625033" y="1400536"/>
            <a:ext cx="8218025" cy="5185459"/>
          </a:xfrm>
        </p:spPr>
        <p:txBody>
          <a:bodyPr/>
          <a:lstStyle/>
          <a:p>
            <a:pPr marL="609600" indent="-609600">
              <a:buFont typeface="Wingdings" pitchFamily="2" charset="2"/>
              <a:buChar char="n"/>
            </a:pPr>
            <a:r>
              <a:rPr lang="zh-TW" altLang="en-US" sz="2800" dirty="0" smtClean="0"/>
              <a:t>基督教傳統是洛克論述古典自由主義的基礎</a:t>
            </a:r>
            <a:r>
              <a:rPr lang="zh-TW" altLang="en-US" sz="2800" dirty="0" smtClean="0"/>
              <a:t>。</a:t>
            </a:r>
            <a:endParaRPr lang="en-US" altLang="zh-TW" sz="2800" dirty="0" smtClean="0"/>
          </a:p>
          <a:p>
            <a:pPr marL="609600" indent="-609600">
              <a:buFont typeface="Wingdings" pitchFamily="2" charset="2"/>
              <a:buChar char="n"/>
            </a:pPr>
            <a:r>
              <a:rPr lang="zh-TW" altLang="en-US" sz="2800" dirty="0" smtClean="0"/>
              <a:t>「</a:t>
            </a:r>
            <a:r>
              <a:rPr lang="zh-TW" altLang="en-US" sz="2800" dirty="0" smtClean="0"/>
              <a:t>最後的懺悔與寬恕」並不只是道德訓誡，而是社會的運作</a:t>
            </a:r>
            <a:r>
              <a:rPr lang="zh-TW" altLang="en-US" sz="2800" dirty="0" smtClean="0"/>
              <a:t>規範：</a:t>
            </a:r>
            <a:endParaRPr lang="en-US" altLang="zh-TW" sz="2800" dirty="0" smtClean="0"/>
          </a:p>
          <a:p>
            <a:pPr marL="1009650" lvl="1" indent="-609600">
              <a:buFont typeface="Wingdings" pitchFamily="2" charset="2"/>
              <a:buAutoNum type="arabicParenR"/>
            </a:pPr>
            <a:r>
              <a:rPr lang="zh-TW" altLang="en-US" sz="2400" dirty="0" smtClean="0">
                <a:solidFill>
                  <a:schemeClr val="tx1"/>
                </a:solidFill>
              </a:rPr>
              <a:t>基督教</a:t>
            </a:r>
            <a:r>
              <a:rPr lang="zh-TW" altLang="en-US" sz="2400" dirty="0" smtClean="0">
                <a:solidFill>
                  <a:schemeClr val="tx1"/>
                </a:solidFill>
              </a:rPr>
              <a:t>的上帝永遠等待人們能在死前最後一刻之前的懺悔，並給於寬恕</a:t>
            </a:r>
            <a:r>
              <a:rPr lang="zh-TW" altLang="en-US" sz="2400" dirty="0" smtClean="0">
                <a:solidFill>
                  <a:schemeClr val="tx1"/>
                </a:solidFill>
              </a:rPr>
              <a:t>。</a:t>
            </a:r>
            <a:endParaRPr lang="en-US" altLang="zh-TW" sz="2400" dirty="0" smtClean="0">
              <a:solidFill>
                <a:schemeClr val="tx1"/>
              </a:solidFill>
            </a:endParaRPr>
          </a:p>
          <a:p>
            <a:pPr marL="1009650" lvl="1" indent="-609600">
              <a:buFont typeface="Wingdings" pitchFamily="2" charset="2"/>
              <a:buAutoNum type="arabicParenR"/>
            </a:pPr>
            <a:r>
              <a:rPr lang="zh-TW" altLang="zh-TW" sz="2400" dirty="0" smtClean="0">
                <a:solidFill>
                  <a:schemeClr val="tx1"/>
                </a:solidFill>
              </a:rPr>
              <a:t>西伯來傳統</a:t>
            </a:r>
            <a:r>
              <a:rPr lang="zh-TW" altLang="zh-TW" sz="2400" dirty="0" smtClean="0">
                <a:solidFill>
                  <a:schemeClr val="tx1"/>
                </a:solidFill>
              </a:rPr>
              <a:t>，每五</a:t>
            </a:r>
            <a:r>
              <a:rPr lang="zh-TW" altLang="zh-TW" sz="2400" dirty="0" smtClean="0">
                <a:solidFill>
                  <a:schemeClr val="tx1"/>
                </a:solidFill>
              </a:rPr>
              <a:t>十年有一次</a:t>
            </a:r>
            <a:r>
              <a:rPr lang="zh-TW" altLang="zh-TW" sz="2400" b="1" dirty="0" smtClean="0">
                <a:solidFill>
                  <a:schemeClr val="tx1"/>
                </a:solidFill>
              </a:rPr>
              <a:t>大赦</a:t>
            </a:r>
            <a:r>
              <a:rPr lang="zh-TW" altLang="zh-TW" sz="2400" b="1" dirty="0" smtClean="0">
                <a:solidFill>
                  <a:schemeClr val="tx1"/>
                </a:solidFill>
              </a:rPr>
              <a:t>年</a:t>
            </a:r>
            <a:r>
              <a:rPr lang="en-US" altLang="zh-TW" sz="2400" dirty="0" smtClean="0">
                <a:solidFill>
                  <a:schemeClr val="tx1"/>
                </a:solidFill>
              </a:rPr>
              <a:t>(Jubilee)</a:t>
            </a:r>
            <a:r>
              <a:rPr lang="zh-TW" altLang="zh-TW" sz="2400" dirty="0" smtClean="0">
                <a:solidFill>
                  <a:schemeClr val="tx1"/>
                </a:solidFill>
              </a:rPr>
              <a:t>，</a:t>
            </a:r>
            <a:r>
              <a:rPr lang="zh-TW" altLang="zh-TW" sz="2400" dirty="0" smtClean="0">
                <a:solidFill>
                  <a:schemeClr val="tx1"/>
                </a:solidFill>
              </a:rPr>
              <a:t>地主得釋放奴隸和豁免債務</a:t>
            </a:r>
            <a:r>
              <a:rPr lang="zh-TW" altLang="zh-TW" sz="2400" dirty="0" smtClean="0">
                <a:solidFill>
                  <a:schemeClr val="tx1"/>
                </a:solidFill>
              </a:rPr>
              <a:t>。</a:t>
            </a:r>
            <a:endParaRPr lang="en-US" altLang="zh-TW" sz="2400" dirty="0" smtClean="0">
              <a:solidFill>
                <a:schemeClr val="tx1"/>
              </a:solidFill>
            </a:endParaRPr>
          </a:p>
          <a:p>
            <a:pPr marL="1009650" lvl="1" indent="-609600">
              <a:buFont typeface="Wingdings" pitchFamily="2" charset="2"/>
              <a:buAutoNum type="arabicParenR"/>
            </a:pPr>
            <a:r>
              <a:rPr lang="zh-TW" altLang="zh-TW" sz="2400" dirty="0" smtClean="0">
                <a:solidFill>
                  <a:schemeClr val="tx1"/>
                </a:solidFill>
              </a:rPr>
              <a:t>羅馬教宗</a:t>
            </a:r>
            <a:r>
              <a:rPr lang="zh-TW" altLang="en-US" sz="2400" dirty="0" smtClean="0">
                <a:solidFill>
                  <a:schemeClr val="tx1"/>
                </a:solidFill>
              </a:rPr>
              <a:t>每</a:t>
            </a:r>
            <a:r>
              <a:rPr lang="zh-TW" altLang="zh-TW" sz="2400" dirty="0" smtClean="0">
                <a:solidFill>
                  <a:schemeClr val="tx1"/>
                </a:solidFill>
              </a:rPr>
              <a:t>二十五年</a:t>
            </a:r>
            <a:r>
              <a:rPr lang="zh-TW" altLang="zh-TW" sz="2400" dirty="0" smtClean="0">
                <a:solidFill>
                  <a:schemeClr val="tx1"/>
                </a:solidFill>
              </a:rPr>
              <a:t>重</a:t>
            </a:r>
            <a:r>
              <a:rPr lang="zh-TW" altLang="zh-TW" sz="2400" dirty="0" smtClean="0">
                <a:solidFill>
                  <a:schemeClr val="tx1"/>
                </a:solidFill>
              </a:rPr>
              <a:t>開「聖門」，代天主赦免朝覲</a:t>
            </a:r>
            <a:r>
              <a:rPr lang="zh-TW" altLang="zh-TW" sz="2400" dirty="0" smtClean="0">
                <a:solidFill>
                  <a:schemeClr val="tx1"/>
                </a:solidFill>
              </a:rPr>
              <a:t>者的</a:t>
            </a:r>
            <a:r>
              <a:rPr lang="zh-TW" altLang="zh-TW" sz="2400" dirty="0" smtClean="0">
                <a:solidFill>
                  <a:schemeClr val="tx1"/>
                </a:solidFill>
              </a:rPr>
              <a:t>罪與過。</a:t>
            </a:r>
            <a:endParaRPr lang="zh-TW" altLang="en-US" sz="2400" dirty="0" smtClean="0">
              <a:solidFill>
                <a:schemeClr val="tx1"/>
              </a:solidFill>
            </a:endParaRPr>
          </a:p>
          <a:p>
            <a:pPr marL="609600" indent="-609600">
              <a:buFont typeface="Wingdings" pitchFamily="2" charset="2"/>
              <a:buChar char="n"/>
            </a:pPr>
            <a:r>
              <a:rPr lang="zh-TW" altLang="en-US" sz="2800" dirty="0" smtClean="0">
                <a:solidFill>
                  <a:schemeClr val="tx1"/>
                </a:solidFill>
              </a:rPr>
              <a:t>佛教</a:t>
            </a:r>
            <a:r>
              <a:rPr lang="zh-TW" altLang="en-US" sz="2800" dirty="0" smtClean="0">
                <a:solidFill>
                  <a:schemeClr val="tx1"/>
                </a:solidFill>
              </a:rPr>
              <a:t>也強調「</a:t>
            </a:r>
            <a:r>
              <a:rPr lang="zh-TW" altLang="en-US" sz="2800" dirty="0" smtClean="0">
                <a:solidFill>
                  <a:schemeClr val="tx1"/>
                </a:solidFill>
              </a:rPr>
              <a:t>放下屠刀、立地成佛」</a:t>
            </a:r>
            <a:r>
              <a:rPr lang="zh-TW" altLang="en-US" sz="2800" dirty="0" smtClean="0">
                <a:solidFill>
                  <a:schemeClr val="tx1"/>
                </a:solidFill>
              </a:rPr>
              <a:t>。對</a:t>
            </a:r>
            <a:r>
              <a:rPr lang="zh-TW" altLang="en-US" sz="2800" dirty="0" smtClean="0">
                <a:solidFill>
                  <a:schemeClr val="tx1"/>
                </a:solidFill>
              </a:rPr>
              <a:t>走投無路的自負者給於繼續生存的機會。</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71</a:t>
            </a:fld>
            <a:endParaRPr lang="en-US" altLang="zh-TW"/>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a:xfrm>
            <a:off x="445625" y="272005"/>
            <a:ext cx="8229600" cy="897038"/>
          </a:xfrm>
        </p:spPr>
        <p:txBody>
          <a:bodyPr/>
          <a:lstStyle/>
          <a:p>
            <a:pPr algn="l"/>
            <a:r>
              <a:rPr lang="en-US" altLang="zh-TW" sz="4000" b="1" dirty="0" smtClean="0">
                <a:solidFill>
                  <a:srgbClr val="6C10A4"/>
                </a:solidFill>
              </a:rPr>
              <a:t>08-8</a:t>
            </a:r>
            <a:r>
              <a:rPr lang="zh-TW" altLang="en-US" sz="4000" b="1" dirty="0" smtClean="0">
                <a:solidFill>
                  <a:srgbClr val="6C10A4"/>
                </a:solidFill>
              </a:rPr>
              <a:t> </a:t>
            </a:r>
            <a:r>
              <a:rPr lang="zh-TW" altLang="en-US" sz="4000" b="1" dirty="0" smtClean="0">
                <a:solidFill>
                  <a:srgbClr val="6C10A4"/>
                </a:solidFill>
                <a:latin typeface="新細明體" charset="-120"/>
              </a:rPr>
              <a:t>佛利德曼提倡教育券</a:t>
            </a:r>
            <a:endParaRPr lang="en-US" altLang="zh-TW" sz="4000" b="1" dirty="0" smtClean="0">
              <a:solidFill>
                <a:srgbClr val="6C10A4"/>
              </a:solidFill>
              <a:latin typeface="新細明體" charset="-120"/>
            </a:endParaRPr>
          </a:p>
        </p:txBody>
      </p:sp>
      <p:sp>
        <p:nvSpPr>
          <p:cNvPr id="669699" name="Rectangle 3"/>
          <p:cNvSpPr>
            <a:spLocks noGrp="1" noChangeArrowheads="1"/>
          </p:cNvSpPr>
          <p:nvPr>
            <p:ph type="body" idx="1"/>
          </p:nvPr>
        </p:nvSpPr>
        <p:spPr>
          <a:xfrm>
            <a:off x="740780" y="1481559"/>
            <a:ext cx="7986531" cy="4965540"/>
          </a:xfrm>
        </p:spPr>
        <p:txBody>
          <a:bodyPr/>
          <a:lstStyle/>
          <a:p>
            <a:pPr marL="514350" lvl="1" indent="-514350">
              <a:buClr>
                <a:srgbClr val="006600"/>
              </a:buClr>
              <a:buFont typeface="+mj-lt"/>
              <a:buAutoNum type="arabicPeriod"/>
            </a:pPr>
            <a:r>
              <a:rPr lang="zh-TW" altLang="en-US" b="1" dirty="0" smtClean="0">
                <a:solidFill>
                  <a:schemeClr val="tx1"/>
                </a:solidFill>
              </a:rPr>
              <a:t>教育券的政策</a:t>
            </a:r>
            <a:r>
              <a:rPr lang="zh-TW" altLang="en-US" dirty="0" smtClean="0">
                <a:solidFill>
                  <a:schemeClr val="tx1"/>
                </a:solidFill>
              </a:rPr>
              <a:t>：</a:t>
            </a:r>
            <a:endParaRPr lang="en-US" altLang="zh-TW" dirty="0" smtClean="0">
              <a:solidFill>
                <a:schemeClr val="tx1"/>
              </a:solidFill>
            </a:endParaRPr>
          </a:p>
          <a:p>
            <a:pPr marL="914400" lvl="2" indent="-514350">
              <a:buClr>
                <a:srgbClr val="006600"/>
              </a:buClr>
            </a:pPr>
            <a:r>
              <a:rPr lang="zh-TW" altLang="en-US" dirty="0" smtClean="0">
                <a:solidFill>
                  <a:schemeClr val="tx1"/>
                </a:solidFill>
              </a:rPr>
              <a:t>政府將每年的教育預算按學齡兒童的人數平均分配給每一位學生。</a:t>
            </a:r>
          </a:p>
          <a:p>
            <a:pPr marL="914400" lvl="2" indent="-514350">
              <a:buClr>
                <a:srgbClr val="006600"/>
              </a:buClr>
            </a:pPr>
            <a:r>
              <a:rPr lang="zh-TW" altLang="en-US" dirty="0" smtClean="0">
                <a:solidFill>
                  <a:schemeClr val="tx1"/>
                </a:solidFill>
              </a:rPr>
              <a:t>廢除公立學校制度</a:t>
            </a:r>
            <a:r>
              <a:rPr lang="zh-TW" altLang="en-US" dirty="0" smtClean="0"/>
              <a:t>，政府不再補助也不管制學校</a:t>
            </a:r>
            <a:r>
              <a:rPr lang="zh-TW" altLang="en-US" dirty="0" smtClean="0">
                <a:solidFill>
                  <a:schemeClr val="tx1"/>
                </a:solidFill>
              </a:rPr>
              <a:t>。</a:t>
            </a:r>
          </a:p>
          <a:p>
            <a:pPr marL="914400" lvl="2" indent="-514350">
              <a:buClr>
                <a:srgbClr val="006600"/>
              </a:buClr>
            </a:pPr>
            <a:r>
              <a:rPr lang="zh-TW" altLang="en-US" dirty="0" smtClean="0">
                <a:solidFill>
                  <a:schemeClr val="tx1"/>
                </a:solidFill>
              </a:rPr>
              <a:t>學校必須自我定位，並在公開市場招生。</a:t>
            </a:r>
            <a:endParaRPr lang="en-US" altLang="zh-TW" dirty="0" smtClean="0">
              <a:solidFill>
                <a:schemeClr val="tx1"/>
              </a:solidFill>
            </a:endParaRPr>
          </a:p>
          <a:p>
            <a:pPr marL="514350" lvl="1" indent="-514350">
              <a:buClr>
                <a:srgbClr val="006600"/>
              </a:buClr>
              <a:buFont typeface="+mj-lt"/>
              <a:buAutoNum type="arabicPeriod"/>
            </a:pPr>
            <a:r>
              <a:rPr lang="zh-TW" altLang="en-US" b="1" dirty="0" smtClean="0">
                <a:solidFill>
                  <a:schemeClr val="tx1"/>
                </a:solidFill>
              </a:rPr>
              <a:t>家庭的教育選擇</a:t>
            </a:r>
            <a:r>
              <a:rPr lang="zh-TW" altLang="en-US" dirty="0" smtClean="0">
                <a:solidFill>
                  <a:schemeClr val="tx1"/>
                </a:solidFill>
              </a:rPr>
              <a:t>：</a:t>
            </a:r>
            <a:endParaRPr lang="en-US" altLang="zh-TW" dirty="0" smtClean="0">
              <a:solidFill>
                <a:schemeClr val="tx1"/>
              </a:solidFill>
            </a:endParaRPr>
          </a:p>
          <a:p>
            <a:pPr marL="914400" lvl="2" indent="-514350">
              <a:buClr>
                <a:srgbClr val="006600"/>
              </a:buClr>
            </a:pPr>
            <a:r>
              <a:rPr lang="zh-TW" altLang="en-US" dirty="0" smtClean="0"/>
              <a:t>低所得家庭也可以送子女到高學費、高品質的私立學校。</a:t>
            </a:r>
            <a:endParaRPr lang="en-US" altLang="zh-TW" dirty="0" smtClean="0"/>
          </a:p>
          <a:p>
            <a:pPr marL="914400" lvl="2" indent="-514350">
              <a:buClr>
                <a:srgbClr val="006600"/>
              </a:buClr>
            </a:pPr>
            <a:r>
              <a:rPr lang="zh-TW" altLang="en-US" dirty="0" smtClean="0">
                <a:solidFill>
                  <a:schemeClr val="tx1"/>
                </a:solidFill>
              </a:rPr>
              <a:t>低所得家庭也就可以讓子女在小學階段進入公立學校，等到高中時再進入較好的私立學校。</a:t>
            </a:r>
          </a:p>
          <a:p>
            <a:pPr marL="514350" lvl="1" indent="-514350">
              <a:buClr>
                <a:srgbClr val="006600"/>
              </a:buClr>
              <a:buFont typeface="+mj-lt"/>
              <a:buAutoNum type="arabicPeriod"/>
            </a:pPr>
            <a:endParaRPr lang="zh-TW" altLang="en-US"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72</a:t>
            </a:fld>
            <a:endParaRPr lang="en-US" altLang="zh-TW"/>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962" name="Rectangle 2"/>
          <p:cNvSpPr>
            <a:spLocks noGrp="1" noChangeArrowheads="1"/>
          </p:cNvSpPr>
          <p:nvPr>
            <p:ph type="title"/>
          </p:nvPr>
        </p:nvSpPr>
        <p:spPr>
          <a:xfrm>
            <a:off x="468775" y="214131"/>
            <a:ext cx="8229600" cy="939800"/>
          </a:xfrm>
        </p:spPr>
        <p:txBody>
          <a:bodyPr/>
          <a:lstStyle/>
          <a:p>
            <a:pPr algn="l"/>
            <a:r>
              <a:rPr lang="en-US" altLang="zh-TW" sz="4000" b="1" dirty="0" smtClean="0">
                <a:solidFill>
                  <a:srgbClr val="6C10A4"/>
                </a:solidFill>
              </a:rPr>
              <a:t>08-9  </a:t>
            </a:r>
            <a:r>
              <a:rPr lang="zh-TW" altLang="en-US" sz="4000" b="1" dirty="0" smtClean="0">
                <a:solidFill>
                  <a:srgbClr val="6C10A4"/>
                </a:solidFill>
              </a:rPr>
              <a:t>成家立業金</a:t>
            </a:r>
            <a:r>
              <a:rPr lang="zh-TW" altLang="en-US" sz="4000" dirty="0" smtClean="0">
                <a:solidFill>
                  <a:srgbClr val="6C10A4"/>
                </a:solidFill>
                <a:latin typeface="新細明體" charset="-120"/>
              </a:rPr>
              <a:t> </a:t>
            </a:r>
            <a:endParaRPr lang="en-US" altLang="zh-TW" sz="4000" b="1" dirty="0" smtClean="0">
              <a:solidFill>
                <a:srgbClr val="6C10A4"/>
              </a:solidFill>
              <a:latin typeface="新細明體" charset="-120"/>
            </a:endParaRPr>
          </a:p>
        </p:txBody>
      </p:sp>
      <p:sp>
        <p:nvSpPr>
          <p:cNvPr id="680963" name="Rectangle 3"/>
          <p:cNvSpPr>
            <a:spLocks noGrp="1" noChangeArrowheads="1"/>
          </p:cNvSpPr>
          <p:nvPr>
            <p:ph type="body" idx="1"/>
          </p:nvPr>
        </p:nvSpPr>
        <p:spPr>
          <a:xfrm>
            <a:off x="729205" y="1331088"/>
            <a:ext cx="8055980" cy="5104435"/>
          </a:xfrm>
        </p:spPr>
        <p:txBody>
          <a:bodyPr/>
          <a:lstStyle/>
          <a:p>
            <a:pPr marL="609600" indent="-609600">
              <a:buFont typeface="+mj-lt"/>
              <a:buAutoNum type="arabicPeriod"/>
            </a:pPr>
            <a:r>
              <a:rPr lang="zh-TW" altLang="en-US" sz="2800" dirty="0" smtClean="0"/>
              <a:t>真正的自由主義，必須把</a:t>
            </a:r>
            <a:r>
              <a:rPr lang="zh-TW" altLang="en-US" sz="2800" b="1" dirty="0" smtClean="0"/>
              <a:t>家庭</a:t>
            </a:r>
            <a:r>
              <a:rPr lang="zh-TW" altLang="en-US" sz="2800" dirty="0" smtClean="0"/>
              <a:t>看成個人有限生命經由代代相傳的連續體。</a:t>
            </a:r>
          </a:p>
          <a:p>
            <a:pPr marL="609600" indent="-609600">
              <a:buFont typeface="+mj-lt"/>
              <a:buAutoNum type="arabicPeriod"/>
            </a:pPr>
            <a:r>
              <a:rPr lang="zh-TW" altLang="en-US" sz="2800" dirty="0" smtClean="0"/>
              <a:t>給予</a:t>
            </a:r>
            <a:r>
              <a:rPr lang="zh-TW" altLang="en-US" sz="2800" dirty="0" smtClean="0"/>
              <a:t>每個孩子</a:t>
            </a:r>
            <a:r>
              <a:rPr lang="zh-TW" altLang="en-US" sz="2800" b="1" dirty="0" smtClean="0"/>
              <a:t>個人終身帳戶</a:t>
            </a:r>
            <a:r>
              <a:rPr lang="zh-TW" altLang="en-US" sz="2800" dirty="0" smtClean="0"/>
              <a:t>，</a:t>
            </a:r>
            <a:r>
              <a:rPr lang="zh-TW" altLang="en-US" sz="2800" dirty="0" smtClean="0"/>
              <a:t>可最為其</a:t>
            </a:r>
            <a:r>
              <a:rPr lang="zh-TW" altLang="en-US" sz="2800" dirty="0" smtClean="0"/>
              <a:t>教育</a:t>
            </a:r>
            <a:r>
              <a:rPr lang="zh-TW" altLang="en-US" sz="2800" dirty="0" smtClean="0"/>
              <a:t>支出、一般緊急需要、成家與創業之基金。</a:t>
            </a:r>
            <a:endParaRPr lang="en-US" altLang="zh-TW" sz="2800" dirty="0" smtClean="0"/>
          </a:p>
          <a:p>
            <a:pPr marL="1009650" lvl="1" indent="-609600">
              <a:buFont typeface="Wingdings" pitchFamily="2" charset="2"/>
              <a:buChar char="l"/>
            </a:pPr>
            <a:r>
              <a:rPr lang="zh-TW" altLang="en-US" sz="2400" dirty="0" smtClean="0">
                <a:solidFill>
                  <a:schemeClr val="tx1"/>
                </a:solidFill>
              </a:rPr>
              <a:t>個人帳戶所</a:t>
            </a:r>
            <a:r>
              <a:rPr lang="zh-TW" altLang="en-US" sz="2400" dirty="0" smtClean="0">
                <a:solidFill>
                  <a:schemeClr val="tx1"/>
                </a:solidFill>
              </a:rPr>
              <a:t>需基金應來自社會現存的</a:t>
            </a:r>
            <a:r>
              <a:rPr lang="zh-TW" altLang="en-US" sz="2400" dirty="0" smtClean="0">
                <a:solidFill>
                  <a:schemeClr val="tx1"/>
                </a:solidFill>
              </a:rPr>
              <a:t>長期</a:t>
            </a:r>
            <a:r>
              <a:rPr lang="zh-TW" altLang="en-US" sz="2400" dirty="0" smtClean="0">
                <a:solidFill>
                  <a:schemeClr val="tx1"/>
                </a:solidFill>
              </a:rPr>
              <a:t>累積</a:t>
            </a:r>
            <a:r>
              <a:rPr lang="zh-TW" altLang="en-US" sz="2400" dirty="0" smtClean="0">
                <a:solidFill>
                  <a:schemeClr val="tx1"/>
                </a:solidFill>
              </a:rPr>
              <a:t>資產。</a:t>
            </a:r>
            <a:endParaRPr lang="en-US" altLang="zh-TW" sz="2400" dirty="0" smtClean="0">
              <a:solidFill>
                <a:schemeClr val="tx1"/>
              </a:solidFill>
            </a:endParaRPr>
          </a:p>
          <a:p>
            <a:pPr marL="1009650" lvl="1" indent="-609600">
              <a:buFont typeface="Wingdings" pitchFamily="2" charset="2"/>
              <a:buChar char="l"/>
            </a:pPr>
            <a:r>
              <a:rPr lang="zh-TW" altLang="en-US" sz="2400" dirty="0" smtClean="0">
                <a:solidFill>
                  <a:schemeClr val="tx1"/>
                </a:solidFill>
              </a:rPr>
              <a:t>初始基金不如想像中龐大，因為政府在教育、健保、幼兒、</a:t>
            </a:r>
            <a:r>
              <a:rPr lang="zh-TW" altLang="en-US" sz="2400" dirty="0" smtClean="0">
                <a:solidFill>
                  <a:schemeClr val="tx1"/>
                </a:solidFill>
              </a:rPr>
              <a:t>老人的年度預算都應併入</a:t>
            </a:r>
            <a:r>
              <a:rPr lang="zh-TW" altLang="en-US" sz="2400" dirty="0" smtClean="0">
                <a:solidFill>
                  <a:schemeClr val="tx1"/>
                </a:solidFill>
              </a:rPr>
              <a:t>。</a:t>
            </a:r>
            <a:endParaRPr lang="en-US" altLang="zh-TW" sz="2400" dirty="0" smtClean="0">
              <a:solidFill>
                <a:schemeClr val="tx1"/>
              </a:solidFill>
            </a:endParaRPr>
          </a:p>
          <a:p>
            <a:pPr marL="609600" indent="-609600">
              <a:buFont typeface="+mj-lt"/>
              <a:buAutoNum type="arabicPeriod"/>
            </a:pPr>
            <a:r>
              <a:rPr lang="zh-TW" altLang="en-US" sz="2800" dirty="0" smtClean="0"/>
              <a:t>明確定義的帳戶可有效限制民粹主義以各種福利名義侵犯</a:t>
            </a:r>
            <a:r>
              <a:rPr lang="zh-TW" altLang="en-US" sz="2800" dirty="0" smtClean="0"/>
              <a:t>私有財產權</a:t>
            </a:r>
            <a:r>
              <a:rPr lang="zh-TW" altLang="en-US" sz="2800" dirty="0" smtClean="0"/>
              <a:t>。</a:t>
            </a:r>
            <a:endParaRPr lang="en-US" altLang="zh-TW" sz="28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73</a:t>
            </a:fld>
            <a:endParaRPr lang="en-US" altLang="zh-TW"/>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6770"/>
            <a:ext cx="8229600" cy="946230"/>
          </a:xfrm>
        </p:spPr>
        <p:txBody>
          <a:bodyPr/>
          <a:lstStyle/>
          <a:p>
            <a:pPr algn="l"/>
            <a:r>
              <a:rPr lang="zh-TW" altLang="zh-TW" sz="4000" b="1" dirty="0" smtClean="0">
                <a:latin typeface="標楷體" pitchFamily="65" charset="-120"/>
                <a:ea typeface="標楷體" pitchFamily="65" charset="-120"/>
              </a:rPr>
              <a:t>創造力與人性的</a:t>
            </a:r>
            <a:r>
              <a:rPr lang="zh-TW" altLang="zh-TW" sz="4000" b="1" dirty="0" smtClean="0">
                <a:latin typeface="標楷體" pitchFamily="65" charset="-120"/>
                <a:ea typeface="標楷體" pitchFamily="65" charset="-120"/>
              </a:rPr>
              <a:t>經濟學</a:t>
            </a:r>
            <a:endParaRPr lang="zh-TW" altLang="en-US" sz="4000" b="1" dirty="0">
              <a:solidFill>
                <a:srgbClr val="7030A0"/>
              </a:solidFill>
            </a:endParaRPr>
          </a:p>
        </p:txBody>
      </p:sp>
      <p:sp>
        <p:nvSpPr>
          <p:cNvPr id="3" name="Content Placeholder 2"/>
          <p:cNvSpPr>
            <a:spLocks noGrp="1"/>
          </p:cNvSpPr>
          <p:nvPr>
            <p:ph idx="1"/>
          </p:nvPr>
        </p:nvSpPr>
        <p:spPr>
          <a:xfrm>
            <a:off x="963920" y="1400537"/>
            <a:ext cx="7867564" cy="4525700"/>
          </a:xfrm>
        </p:spPr>
        <p:txBody>
          <a:bodyPr/>
          <a:lstStyle/>
          <a:p>
            <a:pPr marL="625475" lvl="1" indent="-514350">
              <a:lnSpc>
                <a:spcPct val="150000"/>
              </a:lnSpc>
              <a:buFont typeface="+mj-lt"/>
              <a:buAutoNum type="arabicPeriod"/>
            </a:pPr>
            <a:r>
              <a:rPr lang="zh-TW" altLang="en-US" b="1" dirty="0" smtClean="0">
                <a:solidFill>
                  <a:schemeClr val="tx1"/>
                </a:solidFill>
              </a:rPr>
              <a:t>價值</a:t>
            </a:r>
            <a:r>
              <a:rPr lang="zh-TW" altLang="en-US" b="1" dirty="0" smtClean="0">
                <a:solidFill>
                  <a:schemeClr val="tx1"/>
                </a:solidFill>
              </a:rPr>
              <a:t>論：</a:t>
            </a:r>
            <a:r>
              <a:rPr lang="zh-TW" altLang="en-US" dirty="0" smtClean="0">
                <a:solidFill>
                  <a:schemeClr val="tx1"/>
                </a:solidFill>
                <a:ea typeface="標楷體" pitchFamily="65" charset="-120"/>
              </a:rPr>
              <a:t>經濟學的傳承與價值論</a:t>
            </a:r>
            <a:endParaRPr lang="en-US" altLang="zh-TW" dirty="0" smtClean="0">
              <a:solidFill>
                <a:schemeClr val="tx1"/>
              </a:solidFill>
            </a:endParaRPr>
          </a:p>
          <a:p>
            <a:pPr marL="625475" lvl="1" indent="-514350">
              <a:lnSpc>
                <a:spcPct val="150000"/>
              </a:lnSpc>
              <a:buFont typeface="+mj-lt"/>
              <a:buAutoNum type="arabicPeriod"/>
            </a:pPr>
            <a:r>
              <a:rPr lang="zh-TW" altLang="en-US" b="1" dirty="0" smtClean="0">
                <a:solidFill>
                  <a:schemeClr val="tx1"/>
                </a:solidFill>
              </a:rPr>
              <a:t>成長論：</a:t>
            </a:r>
            <a:r>
              <a:rPr lang="zh-TW" altLang="en-US" dirty="0" smtClean="0">
                <a:solidFill>
                  <a:schemeClr val="tx1"/>
                </a:solidFill>
                <a:latin typeface="標楷體" pitchFamily="65" charset="-120"/>
                <a:ea typeface="標楷體" pitchFamily="65" charset="-120"/>
              </a:rPr>
              <a:t>經濟成長的奧秘</a:t>
            </a:r>
            <a:endParaRPr lang="en-US" altLang="zh-TW" dirty="0" smtClean="0">
              <a:solidFill>
                <a:schemeClr val="tx1"/>
              </a:solidFill>
            </a:endParaRPr>
          </a:p>
          <a:p>
            <a:pPr marL="625475" lvl="1" indent="-514350">
              <a:lnSpc>
                <a:spcPct val="150000"/>
              </a:lnSpc>
              <a:buFont typeface="+mj-lt"/>
              <a:buAutoNum type="arabicPeriod"/>
            </a:pPr>
            <a:r>
              <a:rPr lang="zh-TW" altLang="en-US" b="1" dirty="0" smtClean="0">
                <a:solidFill>
                  <a:schemeClr val="tx1"/>
                </a:solidFill>
              </a:rPr>
              <a:t>政府論：</a:t>
            </a:r>
            <a:r>
              <a:rPr lang="zh-TW" altLang="en-US" dirty="0" smtClean="0">
                <a:solidFill>
                  <a:schemeClr val="tx1"/>
                </a:solidFill>
                <a:latin typeface="標楷體" pitchFamily="65" charset="-120"/>
                <a:ea typeface="標楷體" pitchFamily="65" charset="-120"/>
              </a:rPr>
              <a:t>政府應有與不應有的角色</a:t>
            </a:r>
            <a:endParaRPr lang="en-US" altLang="zh-TW" dirty="0" smtClean="0">
              <a:solidFill>
                <a:schemeClr val="tx1"/>
              </a:solidFill>
            </a:endParaRPr>
          </a:p>
          <a:p>
            <a:pPr marL="625475" lvl="1" indent="-514350">
              <a:lnSpc>
                <a:spcPct val="150000"/>
              </a:lnSpc>
              <a:buFont typeface="+mj-lt"/>
              <a:buAutoNum type="arabicPeriod"/>
            </a:pPr>
            <a:r>
              <a:rPr lang="zh-TW" altLang="en-US" b="1" dirty="0" smtClean="0">
                <a:solidFill>
                  <a:schemeClr val="tx1"/>
                </a:solidFill>
              </a:rPr>
              <a:t>文明論：</a:t>
            </a:r>
            <a:r>
              <a:rPr lang="zh-TW" altLang="en-US" dirty="0" smtClean="0">
                <a:solidFill>
                  <a:schemeClr val="tx1"/>
                </a:solidFill>
                <a:latin typeface="標楷體" pitchFamily="65" charset="-120"/>
                <a:ea typeface="標楷體" pitchFamily="65" charset="-120"/>
              </a:rPr>
              <a:t>自由經濟與社會文明</a:t>
            </a:r>
            <a:endParaRPr lang="en-US" altLang="zh-TW" dirty="0" smtClean="0">
              <a:solidFill>
                <a:schemeClr val="tx1"/>
              </a:solidFill>
            </a:endParaRPr>
          </a:p>
          <a:p>
            <a:pPr marL="625475" lvl="1" indent="-514350">
              <a:lnSpc>
                <a:spcPct val="150000"/>
              </a:lnSpc>
              <a:buNone/>
            </a:pPr>
            <a:r>
              <a:rPr lang="zh-TW" altLang="en-US" b="1" dirty="0" smtClean="0">
                <a:solidFill>
                  <a:schemeClr val="tx1"/>
                </a:solidFill>
              </a:rPr>
              <a:t>      結  論 </a:t>
            </a:r>
            <a:r>
              <a:rPr lang="zh-TW" altLang="en-US" dirty="0" smtClean="0">
                <a:solidFill>
                  <a:schemeClr val="tx1"/>
                </a:solidFill>
              </a:rPr>
              <a:t>：</a:t>
            </a:r>
            <a:r>
              <a:rPr lang="zh-TW" altLang="en-US" dirty="0" smtClean="0">
                <a:solidFill>
                  <a:schemeClr val="tx1"/>
                </a:solidFill>
                <a:latin typeface="標楷體" pitchFamily="65" charset="-120"/>
                <a:ea typeface="標楷體" pitchFamily="65" charset="-120"/>
              </a:rPr>
              <a:t>善的</a:t>
            </a:r>
            <a:r>
              <a:rPr lang="zh-TW" altLang="en-US" dirty="0" smtClean="0">
                <a:solidFill>
                  <a:schemeClr val="tx1"/>
                </a:solidFill>
                <a:latin typeface="標楷體" pitchFamily="65" charset="-120"/>
                <a:ea typeface="標楷體" pitchFamily="65" charset="-120"/>
              </a:rPr>
              <a:t>經濟學</a:t>
            </a:r>
            <a:endParaRPr lang="en-US" altLang="zh-TW" dirty="0" smtClean="0">
              <a:solidFill>
                <a:schemeClr val="tx1"/>
              </a:solidFill>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74</a:t>
            </a:fld>
            <a:endParaRPr lang="en-US" altLang="zh-TW"/>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86798" y="864872"/>
            <a:ext cx="8280920" cy="2592288"/>
          </a:xfrm>
        </p:spPr>
        <p:txBody>
          <a:bodyPr/>
          <a:lstStyle/>
          <a:p>
            <a:pPr marL="446088" indent="17463"/>
            <a:r>
              <a:rPr lang="zh-TW" altLang="en-US" sz="9600" dirty="0" smtClean="0">
                <a:solidFill>
                  <a:srgbClr val="FF0000"/>
                </a:solidFill>
                <a:latin typeface="+mn-lt"/>
                <a:ea typeface="標楷體" pitchFamily="65" charset="-120"/>
              </a:rPr>
              <a:t>謝謝！</a:t>
            </a:r>
            <a:endParaRPr lang="zh-TW" altLang="zh-TW" sz="9600" dirty="0">
              <a:solidFill>
                <a:srgbClr val="FF0000"/>
              </a:solidFill>
              <a:latin typeface="+mn-lt"/>
              <a:ea typeface="標楷體" pitchFamily="65" charset="-120"/>
            </a:endParaRPr>
          </a:p>
        </p:txBody>
      </p:sp>
      <p:sp>
        <p:nvSpPr>
          <p:cNvPr id="2051" name="Rectangle 3"/>
          <p:cNvSpPr>
            <a:spLocks noGrp="1" noChangeArrowheads="1"/>
          </p:cNvSpPr>
          <p:nvPr>
            <p:ph type="subTitle" idx="1"/>
          </p:nvPr>
        </p:nvSpPr>
        <p:spPr>
          <a:xfrm>
            <a:off x="1536089" y="3541853"/>
            <a:ext cx="6624736" cy="2093575"/>
          </a:xfrm>
        </p:spPr>
        <p:txBody>
          <a:bodyPr/>
          <a:lstStyle/>
          <a:p>
            <a:r>
              <a:rPr lang="zh-TW" altLang="zh-TW" b="1" dirty="0" smtClean="0">
                <a:solidFill>
                  <a:schemeClr val="accent1">
                    <a:lumMod val="25000"/>
                  </a:schemeClr>
                </a:solidFill>
                <a:ea typeface="標楷體" pitchFamily="65" charset="-120"/>
              </a:rPr>
              <a:t>黃春興</a:t>
            </a:r>
            <a:r>
              <a:rPr lang="zh-TW" altLang="en-US" b="1" dirty="0" smtClean="0">
                <a:solidFill>
                  <a:schemeClr val="accent1">
                    <a:lumMod val="25000"/>
                  </a:schemeClr>
                </a:solidFill>
                <a:ea typeface="標楷體" pitchFamily="65" charset="-120"/>
              </a:rPr>
              <a:t> </a:t>
            </a:r>
            <a:endParaRPr lang="en-US" altLang="zh-TW" b="1" dirty="0" smtClean="0">
              <a:solidFill>
                <a:schemeClr val="accent1">
                  <a:lumMod val="25000"/>
                </a:schemeClr>
              </a:solidFill>
              <a:ea typeface="標楷體" pitchFamily="65" charset="-120"/>
            </a:endParaRPr>
          </a:p>
          <a:p>
            <a:r>
              <a:rPr lang="en-US" altLang="zh-TW" sz="2400" b="1" dirty="0" smtClean="0">
                <a:solidFill>
                  <a:schemeClr val="accent1">
                    <a:lumMod val="25000"/>
                  </a:schemeClr>
                </a:solidFill>
                <a:ea typeface="標楷體" pitchFamily="65" charset="-120"/>
                <a:hlinkClick r:id="rId2"/>
              </a:rPr>
              <a:t>cshwang@mx.nthu.edu.tw</a:t>
            </a:r>
            <a:endParaRPr lang="en-US" altLang="zh-TW" sz="2400" b="1" dirty="0" smtClean="0">
              <a:solidFill>
                <a:schemeClr val="accent1">
                  <a:lumMod val="25000"/>
                </a:schemeClr>
              </a:solidFill>
              <a:ea typeface="標楷體" pitchFamily="65" charset="-120"/>
            </a:endParaRPr>
          </a:p>
          <a:p>
            <a:r>
              <a:rPr lang="en-US" altLang="zh-TW" sz="2400" b="1" dirty="0" smtClean="0">
                <a:solidFill>
                  <a:schemeClr val="accent1">
                    <a:lumMod val="25000"/>
                  </a:schemeClr>
                </a:solidFill>
                <a:ea typeface="標楷體" pitchFamily="65" charset="-120"/>
                <a:hlinkClick r:id="rId3"/>
              </a:rPr>
              <a:t>hcs1101@gmail.com</a:t>
            </a:r>
            <a:endParaRPr lang="en-US" altLang="zh-TW" sz="2400" b="1" dirty="0" smtClean="0">
              <a:solidFill>
                <a:schemeClr val="accent1">
                  <a:lumMod val="25000"/>
                </a:schemeClr>
              </a:solidFill>
              <a:ea typeface="標楷體" pitchFamily="65" charset="-120"/>
            </a:endParaRPr>
          </a:p>
          <a:p>
            <a:r>
              <a:rPr lang="en-US" altLang="zh-TW" sz="2400" b="1" dirty="0" smtClean="0">
                <a:solidFill>
                  <a:schemeClr val="accent1">
                    <a:lumMod val="25000"/>
                  </a:schemeClr>
                </a:solidFill>
                <a:ea typeface="標楷體" pitchFamily="65" charset="-120"/>
              </a:rPr>
              <a:t>http</a:t>
            </a:r>
            <a:r>
              <a:rPr lang="en-US" altLang="zh-TW" sz="2400" b="1" dirty="0" smtClean="0">
                <a:solidFill>
                  <a:schemeClr val="accent1">
                    <a:lumMod val="25000"/>
                  </a:schemeClr>
                </a:solidFill>
                <a:ea typeface="標楷體" pitchFamily="65" charset="-120"/>
              </a:rPr>
              <a:t>://mx.nthu.edu.tw/~cshwang</a:t>
            </a:r>
            <a:endParaRPr lang="zh-TW" altLang="zh-TW" sz="2400" b="1" dirty="0">
              <a:solidFill>
                <a:schemeClr val="accent1">
                  <a:lumMod val="25000"/>
                </a:schemeClr>
              </a:solidFill>
              <a:ea typeface="標楷體" pitchFamily="65" charset="-120"/>
            </a:endParaRPr>
          </a:p>
        </p:txBody>
      </p:sp>
      <p:sp>
        <p:nvSpPr>
          <p:cNvPr id="5" name="投影片編號版面配置區 4"/>
          <p:cNvSpPr>
            <a:spLocks noGrp="1"/>
          </p:cNvSpPr>
          <p:nvPr>
            <p:ph type="sldNum" sz="quarter" idx="4"/>
          </p:nvPr>
        </p:nvSpPr>
        <p:spPr/>
        <p:txBody>
          <a:bodyPr/>
          <a:lstStyle/>
          <a:p>
            <a:fld id="{BCD1680D-2EAE-47AB-9917-EC497C6390DE}" type="slidenum">
              <a:rPr lang="en-US" altLang="zh-TW" smtClean="0"/>
              <a:pPr/>
              <a:t>75</a:t>
            </a:fld>
            <a:endParaRPr lang="en-US" altLang="zh-TW"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877887"/>
          </a:xfrm>
        </p:spPr>
        <p:txBody>
          <a:bodyPr/>
          <a:lstStyle/>
          <a:p>
            <a:pPr algn="l"/>
            <a:r>
              <a:rPr lang="en-US" altLang="zh-TW" sz="4000" b="1" dirty="0" smtClean="0">
                <a:solidFill>
                  <a:srgbClr val="660066"/>
                </a:solidFill>
              </a:rPr>
              <a:t>01-4  </a:t>
            </a:r>
            <a:r>
              <a:rPr lang="zh-TW" altLang="en-US" sz="4000" b="1" dirty="0" smtClean="0">
                <a:solidFill>
                  <a:srgbClr val="660066"/>
                </a:solidFill>
              </a:rPr>
              <a:t> 經濟發展與個人價值 </a:t>
            </a:r>
            <a:endParaRPr lang="zh-TW" altLang="en-US" sz="4000" b="1" dirty="0">
              <a:solidFill>
                <a:srgbClr val="660066"/>
              </a:solidFill>
            </a:endParaRPr>
          </a:p>
        </p:txBody>
      </p:sp>
      <p:sp>
        <p:nvSpPr>
          <p:cNvPr id="3" name="內容版面配置區 2"/>
          <p:cNvSpPr>
            <a:spLocks noGrp="1"/>
          </p:cNvSpPr>
          <p:nvPr>
            <p:ph idx="1"/>
          </p:nvPr>
        </p:nvSpPr>
        <p:spPr>
          <a:xfrm>
            <a:off x="802957" y="1085850"/>
            <a:ext cx="8021003" cy="5509260"/>
          </a:xfrm>
        </p:spPr>
        <p:txBody>
          <a:bodyPr/>
          <a:lstStyle/>
          <a:p>
            <a:pPr marL="354013" indent="-354013">
              <a:buFont typeface="Wingdings" pitchFamily="2" charset="2"/>
              <a:buChar char="n"/>
            </a:pPr>
            <a:r>
              <a:rPr lang="zh-TW" altLang="en-US" sz="2800" dirty="0" smtClean="0"/>
              <a:t>經濟發展的前提</a:t>
            </a:r>
            <a:r>
              <a:rPr lang="zh-TW" altLang="en-US" sz="2800" b="1" dirty="0" smtClean="0"/>
              <a:t>只在經濟自由：</a:t>
            </a:r>
            <a:endParaRPr lang="en-US" altLang="zh-TW" sz="2800" b="1" dirty="0" smtClean="0"/>
          </a:p>
          <a:p>
            <a:pPr marL="858837" lvl="1" indent="-514350">
              <a:buFont typeface="+mj-lt"/>
              <a:buAutoNum type="arabicPeriod"/>
            </a:pPr>
            <a:r>
              <a:rPr lang="zh-TW" altLang="en-US" dirty="0" smtClean="0">
                <a:solidFill>
                  <a:schemeClr val="tx1"/>
                </a:solidFill>
              </a:rPr>
              <a:t>政府保護私有財產權。</a:t>
            </a:r>
            <a:endParaRPr lang="en-US" altLang="zh-TW" dirty="0" smtClean="0">
              <a:solidFill>
                <a:schemeClr val="tx1"/>
              </a:solidFill>
            </a:endParaRPr>
          </a:p>
          <a:p>
            <a:pPr marL="858837" lvl="1" indent="-514350">
              <a:buFont typeface="+mj-lt"/>
              <a:buAutoNum type="arabicPeriod"/>
            </a:pPr>
            <a:r>
              <a:rPr lang="zh-TW" altLang="en-US" dirty="0" smtClean="0">
                <a:solidFill>
                  <a:schemeClr val="tx1"/>
                </a:solidFill>
              </a:rPr>
              <a:t>市場允許個人自由進出。</a:t>
            </a:r>
            <a:endParaRPr lang="en-US" altLang="zh-TW" dirty="0" smtClean="0">
              <a:solidFill>
                <a:schemeClr val="tx1"/>
              </a:solidFill>
            </a:endParaRPr>
          </a:p>
          <a:p>
            <a:pPr marL="858837" lvl="1" indent="-514350">
              <a:buFont typeface="+mj-lt"/>
              <a:buAutoNum type="arabicPeriod"/>
            </a:pPr>
            <a:r>
              <a:rPr lang="zh-TW" altLang="en-US" dirty="0" smtClean="0">
                <a:solidFill>
                  <a:schemeClr val="tx1"/>
                </a:solidFill>
              </a:rPr>
              <a:t>市場允許自由的交易模式。</a:t>
            </a:r>
            <a:endParaRPr lang="en-US" altLang="zh-TW" dirty="0" smtClean="0">
              <a:solidFill>
                <a:schemeClr val="tx1"/>
              </a:solidFill>
            </a:endParaRPr>
          </a:p>
          <a:p>
            <a:pPr marL="858837" lvl="1" indent="-514350">
              <a:buFont typeface="Wingdings" pitchFamily="2" charset="2"/>
              <a:buChar char="Ø"/>
            </a:pPr>
            <a:r>
              <a:rPr lang="zh-TW" altLang="en-US" b="1" dirty="0" smtClean="0">
                <a:solidFill>
                  <a:srgbClr val="FF0000"/>
                </a:solidFill>
              </a:rPr>
              <a:t>經濟發展與民主無關。</a:t>
            </a:r>
            <a:endParaRPr lang="en-US" altLang="zh-TW" b="1" dirty="0" smtClean="0">
              <a:solidFill>
                <a:srgbClr val="FF0000"/>
              </a:solidFill>
            </a:endParaRPr>
          </a:p>
          <a:p>
            <a:pPr marL="354013" indent="-354013">
              <a:buFont typeface="Wingdings" pitchFamily="2" charset="2"/>
              <a:buChar char="n"/>
            </a:pPr>
            <a:r>
              <a:rPr lang="zh-TW" altLang="en-US" sz="2800" b="1" dirty="0" smtClean="0"/>
              <a:t>個人價值的內容：</a:t>
            </a:r>
            <a:r>
              <a:rPr lang="en-US" altLang="zh-TW" sz="2800" b="1" dirty="0" smtClean="0"/>
              <a:t>U(C, Z)</a:t>
            </a:r>
          </a:p>
          <a:p>
            <a:pPr marL="858837" lvl="1" indent="-514350">
              <a:buFont typeface="+mj-lt"/>
              <a:buAutoNum type="arabicPeriod"/>
            </a:pPr>
            <a:r>
              <a:rPr lang="en-US" altLang="zh-TW" dirty="0" smtClean="0">
                <a:solidFill>
                  <a:schemeClr val="tx1"/>
                </a:solidFill>
              </a:rPr>
              <a:t>C</a:t>
            </a:r>
            <a:r>
              <a:rPr lang="zh-TW" altLang="en-US" dirty="0" smtClean="0">
                <a:solidFill>
                  <a:schemeClr val="tx1"/>
                </a:solidFill>
              </a:rPr>
              <a:t>：物質上的消費（包括環境）</a:t>
            </a:r>
            <a:endParaRPr lang="en-US" altLang="zh-TW" dirty="0" smtClean="0">
              <a:solidFill>
                <a:schemeClr val="tx1"/>
              </a:solidFill>
            </a:endParaRPr>
          </a:p>
          <a:p>
            <a:pPr marL="858837" lvl="1" indent="-514350">
              <a:buFont typeface="+mj-lt"/>
              <a:buAutoNum type="arabicPeriod"/>
            </a:pPr>
            <a:r>
              <a:rPr lang="en-US" altLang="zh-TW" dirty="0" smtClean="0">
                <a:solidFill>
                  <a:schemeClr val="tx1"/>
                </a:solidFill>
              </a:rPr>
              <a:t>Z</a:t>
            </a:r>
            <a:r>
              <a:rPr lang="zh-TW" altLang="en-US" dirty="0" smtClean="0">
                <a:solidFill>
                  <a:schemeClr val="tx1"/>
                </a:solidFill>
              </a:rPr>
              <a:t>：獲取</a:t>
            </a:r>
            <a:r>
              <a:rPr lang="en-US" altLang="zh-TW" dirty="0" smtClean="0">
                <a:solidFill>
                  <a:schemeClr val="tx1"/>
                </a:solidFill>
              </a:rPr>
              <a:t>C</a:t>
            </a:r>
            <a:r>
              <a:rPr lang="zh-TW" altLang="en-US" dirty="0" smtClean="0">
                <a:solidFill>
                  <a:schemeClr val="tx1"/>
                </a:solidFill>
              </a:rPr>
              <a:t>的非物質代價，如休閒、自由（包括尊嚴與寧靜）</a:t>
            </a:r>
            <a:endParaRPr lang="en-US" altLang="zh-TW" dirty="0" smtClean="0">
              <a:solidFill>
                <a:schemeClr val="tx1"/>
              </a:solidFill>
            </a:endParaRPr>
          </a:p>
          <a:p>
            <a:pPr marL="858837" lvl="1" indent="-514350">
              <a:buFont typeface="+mj-lt"/>
              <a:buAutoNum type="arabicPeriod"/>
            </a:pPr>
            <a:r>
              <a:rPr lang="en-US" altLang="zh-TW" dirty="0" smtClean="0">
                <a:solidFill>
                  <a:schemeClr val="tx1"/>
                </a:solidFill>
              </a:rPr>
              <a:t>C</a:t>
            </a:r>
            <a:r>
              <a:rPr lang="zh-TW" altLang="en-US" dirty="0" smtClean="0">
                <a:solidFill>
                  <a:schemeClr val="tx1"/>
                </a:solidFill>
              </a:rPr>
              <a:t>與</a:t>
            </a:r>
            <a:r>
              <a:rPr lang="en-US" altLang="zh-TW" dirty="0" smtClean="0">
                <a:solidFill>
                  <a:schemeClr val="tx1"/>
                </a:solidFill>
              </a:rPr>
              <a:t>Z</a:t>
            </a:r>
            <a:r>
              <a:rPr lang="zh-TW" altLang="en-US" dirty="0" smtClean="0">
                <a:solidFill>
                  <a:schemeClr val="tx1"/>
                </a:solidFill>
              </a:rPr>
              <a:t>的邊際替代率：隨</a:t>
            </a:r>
            <a:r>
              <a:rPr lang="en-US" altLang="zh-TW" dirty="0" smtClean="0">
                <a:solidFill>
                  <a:schemeClr val="tx1"/>
                </a:solidFill>
              </a:rPr>
              <a:t>C</a:t>
            </a:r>
            <a:r>
              <a:rPr lang="zh-TW" altLang="en-US" dirty="0" smtClean="0">
                <a:solidFill>
                  <a:schemeClr val="tx1"/>
                </a:solidFill>
              </a:rPr>
              <a:t>的增加而變，當</a:t>
            </a:r>
            <a:r>
              <a:rPr lang="en-US" altLang="zh-TW" dirty="0" smtClean="0">
                <a:solidFill>
                  <a:schemeClr val="tx1"/>
                </a:solidFill>
              </a:rPr>
              <a:t>C</a:t>
            </a:r>
            <a:r>
              <a:rPr lang="zh-TW" altLang="en-US" dirty="0" smtClean="0">
                <a:solidFill>
                  <a:schemeClr val="tx1"/>
                </a:solidFill>
              </a:rPr>
              <a:t>與高時，願意放棄</a:t>
            </a:r>
            <a:r>
              <a:rPr lang="en-US" altLang="zh-TW" dirty="0" smtClean="0">
                <a:solidFill>
                  <a:schemeClr val="tx1"/>
                </a:solidFill>
              </a:rPr>
              <a:t>C</a:t>
            </a:r>
            <a:r>
              <a:rPr lang="zh-TW" altLang="en-US" dirty="0" smtClean="0">
                <a:solidFill>
                  <a:schemeClr val="tx1"/>
                </a:solidFill>
              </a:rPr>
              <a:t>以換取</a:t>
            </a:r>
            <a:r>
              <a:rPr lang="en-US" altLang="zh-TW" dirty="0" smtClean="0">
                <a:solidFill>
                  <a:schemeClr val="tx1"/>
                </a:solidFill>
              </a:rPr>
              <a:t>Z</a:t>
            </a:r>
            <a:r>
              <a:rPr lang="zh-TW" altLang="en-US" dirty="0" smtClean="0">
                <a:solidFill>
                  <a:schemeClr val="tx1"/>
                </a:solidFill>
              </a:rPr>
              <a:t>的數量愈高。</a:t>
            </a:r>
            <a:endParaRPr lang="zh-TW" altLang="en-US" dirty="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8</a:t>
            </a:fld>
            <a:endParaRPr lang="en-US" altLang="zh-TW"/>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4340" y="160338"/>
            <a:ext cx="8229600" cy="925512"/>
          </a:xfrm>
        </p:spPr>
        <p:txBody>
          <a:bodyPr/>
          <a:lstStyle/>
          <a:p>
            <a:pPr algn="l"/>
            <a:r>
              <a:rPr lang="en-US" altLang="zh-TW" sz="4000" b="1" dirty="0" smtClean="0">
                <a:solidFill>
                  <a:srgbClr val="660066"/>
                </a:solidFill>
              </a:rPr>
              <a:t>01-5  </a:t>
            </a:r>
            <a:r>
              <a:rPr lang="zh-TW" altLang="en-US" sz="4000" b="1" dirty="0" smtClean="0">
                <a:solidFill>
                  <a:srgbClr val="660066"/>
                </a:solidFill>
              </a:rPr>
              <a:t>國家極權與政府專制</a:t>
            </a:r>
            <a:endParaRPr lang="zh-TW" altLang="en-US" sz="4000" b="1" dirty="0">
              <a:solidFill>
                <a:srgbClr val="660066"/>
              </a:solidFill>
            </a:endParaRPr>
          </a:p>
        </p:txBody>
      </p:sp>
      <p:sp>
        <p:nvSpPr>
          <p:cNvPr id="3" name="內容版面配置區 2"/>
          <p:cNvSpPr>
            <a:spLocks noGrp="1"/>
          </p:cNvSpPr>
          <p:nvPr>
            <p:ph idx="1"/>
          </p:nvPr>
        </p:nvSpPr>
        <p:spPr>
          <a:xfrm>
            <a:off x="434340" y="1177290"/>
            <a:ext cx="8446770" cy="5406390"/>
          </a:xfrm>
        </p:spPr>
        <p:txBody>
          <a:bodyPr/>
          <a:lstStyle/>
          <a:p>
            <a:pPr marL="514350" indent="-514350">
              <a:buFont typeface="+mj-lt"/>
              <a:buAutoNum type="arabicPeriod"/>
            </a:pPr>
            <a:r>
              <a:rPr lang="en-US" altLang="zh-TW" sz="2800" b="1" dirty="0" smtClean="0"/>
              <a:t>U(C, Z) </a:t>
            </a:r>
            <a:r>
              <a:rPr lang="zh-TW" altLang="en-US" sz="2800" b="1" dirty="0" smtClean="0"/>
              <a:t>，而 </a:t>
            </a:r>
            <a:r>
              <a:rPr lang="en-US" altLang="zh-TW" sz="2800" b="1" dirty="0" smtClean="0"/>
              <a:t>C=(M,G) </a:t>
            </a:r>
            <a:r>
              <a:rPr lang="zh-TW" altLang="en-US" sz="2800" b="1" dirty="0" smtClean="0"/>
              <a:t>：</a:t>
            </a:r>
            <a:endParaRPr lang="en-US" altLang="zh-TW" sz="2800" b="1" dirty="0" smtClean="0"/>
          </a:p>
          <a:p>
            <a:pPr lvl="1">
              <a:buFont typeface="Wingdings" pitchFamily="2" charset="2"/>
              <a:buChar char="l"/>
            </a:pPr>
            <a:r>
              <a:rPr lang="en-US" altLang="zh-TW" dirty="0" smtClean="0">
                <a:solidFill>
                  <a:schemeClr val="tx1"/>
                </a:solidFill>
              </a:rPr>
              <a:t>M=</a:t>
            </a:r>
            <a:r>
              <a:rPr lang="zh-TW" altLang="en-US" dirty="0" smtClean="0">
                <a:solidFill>
                  <a:schemeClr val="tx1"/>
                </a:solidFill>
              </a:rPr>
              <a:t>市場提供的消費品。</a:t>
            </a:r>
            <a:endParaRPr lang="en-US" altLang="zh-TW" dirty="0" smtClean="0">
              <a:solidFill>
                <a:schemeClr val="tx1"/>
              </a:solidFill>
            </a:endParaRPr>
          </a:p>
          <a:p>
            <a:pPr lvl="1">
              <a:buFont typeface="Wingdings" pitchFamily="2" charset="2"/>
              <a:buChar char="l"/>
            </a:pPr>
            <a:r>
              <a:rPr lang="en-US" altLang="zh-TW" dirty="0" smtClean="0">
                <a:solidFill>
                  <a:schemeClr val="tx1"/>
                </a:solidFill>
              </a:rPr>
              <a:t>G=</a:t>
            </a:r>
            <a:r>
              <a:rPr lang="zh-TW" altLang="en-US" dirty="0" smtClean="0">
                <a:solidFill>
                  <a:schemeClr val="tx1"/>
                </a:solidFill>
              </a:rPr>
              <a:t>政府提供的消費品。</a:t>
            </a:r>
            <a:endParaRPr lang="en-US" altLang="zh-TW" dirty="0" smtClean="0">
              <a:solidFill>
                <a:schemeClr val="tx1"/>
              </a:solidFill>
            </a:endParaRPr>
          </a:p>
          <a:p>
            <a:pPr marL="514350" indent="-514350">
              <a:buFont typeface="+mj-lt"/>
              <a:buAutoNum type="arabicPeriod"/>
            </a:pPr>
            <a:r>
              <a:rPr lang="zh-TW" altLang="en-US" sz="2800" b="1" dirty="0" smtClean="0"/>
              <a:t>國家極權 ：</a:t>
            </a:r>
            <a:endParaRPr lang="en-US" altLang="zh-TW" sz="2800" b="1" dirty="0" smtClean="0"/>
          </a:p>
          <a:p>
            <a:pPr marL="914400" lvl="1" indent="-457200">
              <a:buFont typeface="Wingdings" pitchFamily="2" charset="2"/>
              <a:buChar char="l"/>
            </a:pPr>
            <a:r>
              <a:rPr lang="en-US" altLang="zh-TW" dirty="0" smtClean="0">
                <a:solidFill>
                  <a:schemeClr val="tx1"/>
                </a:solidFill>
              </a:rPr>
              <a:t>G/(</a:t>
            </a:r>
            <a:r>
              <a:rPr lang="en-US" altLang="zh-TW" dirty="0" smtClean="0">
                <a:solidFill>
                  <a:schemeClr val="tx1"/>
                </a:solidFill>
              </a:rPr>
              <a:t>M+G) =</a:t>
            </a:r>
            <a:r>
              <a:rPr lang="zh-TW" altLang="en-US" b="1" dirty="0" smtClean="0">
                <a:solidFill>
                  <a:schemeClr val="tx1"/>
                </a:solidFill>
              </a:rPr>
              <a:t>國家</a:t>
            </a:r>
            <a:r>
              <a:rPr lang="zh-TW" altLang="en-US" b="1" dirty="0" smtClean="0">
                <a:solidFill>
                  <a:schemeClr val="tx1"/>
                </a:solidFill>
              </a:rPr>
              <a:t>的極權度</a:t>
            </a:r>
            <a:r>
              <a:rPr lang="zh-TW" altLang="en-US" dirty="0" smtClean="0">
                <a:solidFill>
                  <a:schemeClr val="tx1"/>
                </a:solidFill>
              </a:rPr>
              <a:t>。</a:t>
            </a:r>
            <a:r>
              <a:rPr lang="en-US" altLang="zh-TW" dirty="0" smtClean="0">
                <a:solidFill>
                  <a:schemeClr val="tx1"/>
                </a:solidFill>
              </a:rPr>
              <a:t>(0%-100%)</a:t>
            </a:r>
          </a:p>
          <a:p>
            <a:pPr marL="914400" lvl="1" indent="-457200">
              <a:buFont typeface="Wingdings" pitchFamily="2" charset="2"/>
              <a:buChar char="l"/>
            </a:pPr>
            <a:r>
              <a:rPr lang="en-US" altLang="zh-TW" dirty="0" smtClean="0">
                <a:solidFill>
                  <a:schemeClr val="tx1"/>
                </a:solidFill>
              </a:rPr>
              <a:t>0% =</a:t>
            </a:r>
            <a:r>
              <a:rPr lang="zh-TW" altLang="en-US" dirty="0" smtClean="0">
                <a:solidFill>
                  <a:schemeClr val="tx1"/>
                </a:solidFill>
              </a:rPr>
              <a:t>完全</a:t>
            </a:r>
            <a:r>
              <a:rPr lang="zh-TW" altLang="en-US" dirty="0" smtClean="0">
                <a:solidFill>
                  <a:schemeClr val="tx1"/>
                </a:solidFill>
              </a:rPr>
              <a:t>自由</a:t>
            </a:r>
            <a:r>
              <a:rPr lang="zh-TW" altLang="en-US" dirty="0" smtClean="0">
                <a:solidFill>
                  <a:schemeClr val="tx1"/>
                </a:solidFill>
              </a:rPr>
              <a:t>的</a:t>
            </a:r>
            <a:r>
              <a:rPr lang="zh-TW" altLang="en-US" dirty="0" smtClean="0">
                <a:solidFill>
                  <a:schemeClr val="tx1"/>
                </a:solidFill>
              </a:rPr>
              <a:t>國家，</a:t>
            </a:r>
            <a:r>
              <a:rPr lang="en-US" altLang="zh-TW" dirty="0" smtClean="0">
                <a:solidFill>
                  <a:schemeClr val="tx1"/>
                </a:solidFill>
              </a:rPr>
              <a:t>100%=</a:t>
            </a:r>
            <a:r>
              <a:rPr lang="zh-TW" altLang="en-US" dirty="0" smtClean="0">
                <a:solidFill>
                  <a:schemeClr val="tx1"/>
                </a:solidFill>
              </a:rPr>
              <a:t>完全極權的</a:t>
            </a:r>
            <a:r>
              <a:rPr lang="zh-TW" altLang="en-US" dirty="0" smtClean="0">
                <a:solidFill>
                  <a:schemeClr val="tx1"/>
                </a:solidFill>
              </a:rPr>
              <a:t>國家。</a:t>
            </a:r>
            <a:endParaRPr lang="en-US" altLang="zh-TW" dirty="0" smtClean="0">
              <a:solidFill>
                <a:schemeClr val="tx1"/>
              </a:solidFill>
            </a:endParaRPr>
          </a:p>
          <a:p>
            <a:pPr marL="514350" indent="-514350">
              <a:buFont typeface="+mj-lt"/>
              <a:buAutoNum type="arabicPeriod"/>
            </a:pPr>
            <a:r>
              <a:rPr lang="zh-TW" altLang="en-US" sz="2800" b="1" dirty="0" smtClean="0"/>
              <a:t>政府專制：</a:t>
            </a:r>
            <a:endParaRPr lang="en-US" altLang="zh-TW" sz="2800" b="1" dirty="0" smtClean="0"/>
          </a:p>
          <a:p>
            <a:pPr lvl="1">
              <a:buFont typeface="Wingdings" pitchFamily="2" charset="2"/>
              <a:buChar char="l"/>
            </a:pPr>
            <a:r>
              <a:rPr lang="en-US" altLang="zh-TW" dirty="0" smtClean="0">
                <a:solidFill>
                  <a:schemeClr val="tx1"/>
                </a:solidFill>
              </a:rPr>
              <a:t>D/G=</a:t>
            </a:r>
            <a:r>
              <a:rPr lang="zh-TW" altLang="en-US" b="1" dirty="0" smtClean="0">
                <a:solidFill>
                  <a:schemeClr val="tx1"/>
                </a:solidFill>
              </a:rPr>
              <a:t>政府的專制度</a:t>
            </a:r>
            <a:r>
              <a:rPr lang="zh-TW" altLang="en-US" dirty="0" smtClean="0">
                <a:solidFill>
                  <a:schemeClr val="tx1"/>
                </a:solidFill>
              </a:rPr>
              <a:t>，其中</a:t>
            </a:r>
            <a:r>
              <a:rPr lang="en-US" altLang="zh-TW" dirty="0" smtClean="0">
                <a:solidFill>
                  <a:schemeClr val="tx1"/>
                </a:solidFill>
              </a:rPr>
              <a:t>D</a:t>
            </a:r>
            <a:r>
              <a:rPr lang="zh-TW" altLang="en-US" dirty="0" smtClean="0">
                <a:solidFill>
                  <a:schemeClr val="tx1"/>
                </a:solidFill>
              </a:rPr>
              <a:t>為</a:t>
            </a:r>
            <a:r>
              <a:rPr lang="en-US" altLang="zh-TW" dirty="0" smtClean="0">
                <a:solidFill>
                  <a:schemeClr val="tx1"/>
                </a:solidFill>
              </a:rPr>
              <a:t>G</a:t>
            </a:r>
            <a:r>
              <a:rPr lang="zh-TW" altLang="en-US" dirty="0" smtClean="0">
                <a:solidFill>
                  <a:schemeClr val="tx1"/>
                </a:solidFill>
              </a:rPr>
              <a:t>中由最高權力者以專斷的部分。</a:t>
            </a:r>
            <a:r>
              <a:rPr lang="en-US" altLang="zh-TW" dirty="0" smtClean="0">
                <a:solidFill>
                  <a:schemeClr val="tx1"/>
                </a:solidFill>
              </a:rPr>
              <a:t>(0%-100%)</a:t>
            </a:r>
          </a:p>
          <a:p>
            <a:pPr lvl="1">
              <a:buFont typeface="Wingdings" pitchFamily="2" charset="2"/>
              <a:buChar char="l"/>
            </a:pPr>
            <a:r>
              <a:rPr lang="en-US" altLang="zh-TW" dirty="0" smtClean="0">
                <a:solidFill>
                  <a:schemeClr val="tx1"/>
                </a:solidFill>
              </a:rPr>
              <a:t>0%=</a:t>
            </a:r>
            <a:r>
              <a:rPr lang="zh-TW" altLang="en-US" dirty="0" smtClean="0">
                <a:solidFill>
                  <a:schemeClr val="tx1"/>
                </a:solidFill>
              </a:rPr>
              <a:t>完全民主的政府，</a:t>
            </a:r>
            <a:r>
              <a:rPr lang="en-US" altLang="zh-TW" dirty="0" smtClean="0">
                <a:solidFill>
                  <a:schemeClr val="tx1"/>
                </a:solidFill>
              </a:rPr>
              <a:t>100%=</a:t>
            </a:r>
            <a:r>
              <a:rPr lang="zh-TW" altLang="en-US" dirty="0" smtClean="0">
                <a:solidFill>
                  <a:schemeClr val="tx1"/>
                </a:solidFill>
              </a:rPr>
              <a:t>完全專制的政府。</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9</a:t>
            </a:fld>
            <a:endParaRPr lang="en-US" altLang="zh-TW"/>
          </a:p>
        </p:txBody>
      </p:sp>
    </p:spTree>
  </p:cSld>
  <p:clrMapOvr>
    <a:masterClrMapping/>
  </p:clrMapOvr>
</p:sld>
</file>

<file path=ppt/theme/theme1.xml><?xml version="1.0" encoding="utf-8"?>
<a:theme xmlns:a="http://schemas.openxmlformats.org/drawingml/2006/main" name="01127104">
  <a:themeElements>
    <a:clrScheme name="K12_13 13">
      <a:dk1>
        <a:srgbClr val="000000"/>
      </a:dk1>
      <a:lt1>
        <a:srgbClr val="FFFFFF"/>
      </a:lt1>
      <a:dk2>
        <a:srgbClr val="FF33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12_13">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12_1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K12_13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K12_13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K12_13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K12_13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K12_13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K12_13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K12_13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K12_13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K12_13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K12_13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K12_13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K12_13 13">
        <a:dk1>
          <a:srgbClr val="000000"/>
        </a:dk1>
        <a:lt1>
          <a:srgbClr val="FFFFFF"/>
        </a:lt1>
        <a:dk2>
          <a:srgbClr val="FF33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3620</TotalTime>
  <Words>7018</Words>
  <Application>Microsoft Office PowerPoint</Application>
  <PresentationFormat>如螢幕大小 (4:3)</PresentationFormat>
  <Paragraphs>675</Paragraphs>
  <Slides>75</Slides>
  <Notes>0</Notes>
  <HiddenSlides>0</HiddenSlides>
  <MMClips>0</MMClips>
  <ScaleCrop>false</ScaleCrop>
  <HeadingPairs>
    <vt:vector size="4" baseType="variant">
      <vt:variant>
        <vt:lpstr>佈景主題</vt:lpstr>
      </vt:variant>
      <vt:variant>
        <vt:i4>1</vt:i4>
      </vt:variant>
      <vt:variant>
        <vt:lpstr>投影片標題</vt:lpstr>
      </vt:variant>
      <vt:variant>
        <vt:i4>75</vt:i4>
      </vt:variant>
    </vt:vector>
  </HeadingPairs>
  <TitlesOfParts>
    <vt:vector size="76" baseType="lpstr">
      <vt:lpstr>01127104</vt:lpstr>
      <vt:lpstr>創造力與人性的經濟學傳承（四）  文明論： 自由經濟與社會文明</vt:lpstr>
      <vt:lpstr>                         Lecture 4  文明論：                            自由經濟與社會文明</vt:lpstr>
      <vt:lpstr>01  新加坡與瑞典</vt:lpstr>
      <vt:lpstr>01-1  新加坡：褓母國家的美好城市</vt:lpstr>
      <vt:lpstr>01-2   李光耀留下的四大問題</vt:lpstr>
      <vt:lpstr>01-3  瑞典：自由民主的福利國家</vt:lpstr>
      <vt:lpstr>01-3 note:  《亞洲週刊》015/04/12</vt:lpstr>
      <vt:lpstr>01-4   經濟發展與個人價值 </vt:lpstr>
      <vt:lpstr>01-5  國家極權與政府專制</vt:lpstr>
      <vt:lpstr>01-6  個人自由</vt:lpstr>
      <vt:lpstr>01-7  憲法與民粹運動</vt:lpstr>
      <vt:lpstr>02.  負和賽局的均衡</vt:lpstr>
      <vt:lpstr>02-1  人類的文明發展</vt:lpstr>
      <vt:lpstr>02-2  霍布斯 (Thomas Hobbes) 叢林</vt:lpstr>
      <vt:lpstr>02-3   天下無道：《論語‧微子》</vt:lpstr>
      <vt:lpstr>02-4  文明基本問題</vt:lpstr>
      <vt:lpstr>02-5  走向文明的三段論述</vt:lpstr>
      <vt:lpstr>02-6  問因：老子的詮釋</vt:lpstr>
      <vt:lpstr>02-7  問因：墨子的詮釋</vt:lpstr>
      <vt:lpstr>02-8  問因：孔子的詮釋</vt:lpstr>
      <vt:lpstr>02-9  問因：賽局的主宰策略</vt:lpstr>
      <vt:lpstr>03.  文明的起源 </vt:lpstr>
      <vt:lpstr>03-1  儒家的理想社會</vt:lpstr>
      <vt:lpstr>03-2   佛家的理想世界</vt:lpstr>
      <vt:lpstr>03-3   老子的解方 </vt:lpstr>
      <vt:lpstr>03-4   孔子的解方 </vt:lpstr>
      <vt:lpstr>03-5   恕道策略的均衡解</vt:lpstr>
      <vt:lpstr>03-6  墨子的解方</vt:lpstr>
      <vt:lpstr>03-7  墨子解方的均衡</vt:lpstr>
      <vt:lpstr>04.  古典自由主義的議題 </vt:lpstr>
      <vt:lpstr>04-1  行為策略作為解方的困難</vt:lpstr>
      <vt:lpstr>04-2  孟子的制度解方</vt:lpstr>
      <vt:lpstr>04-3  《共產黨宣言》的制度解方</vt:lpstr>
      <vt:lpstr>04-4  以自由經濟作為制度解方</vt:lpstr>
      <vt:lpstr>04-5  失去個人自由的社會</vt:lpstr>
      <vt:lpstr>04-6  自由經濟體制下的個人自由</vt:lpstr>
      <vt:lpstr>04-7  文明必須是無法預知</vt:lpstr>
      <vt:lpstr>04-8  經濟自由是所有自由的基礎</vt:lpstr>
      <vt:lpstr>05.  文明的發展</vt:lpstr>
      <vt:lpstr>05-1  K. J. Arrow的不可能性定理</vt:lpstr>
      <vt:lpstr>05-2  尋找文明的定義</vt:lpstr>
      <vt:lpstr>05-3   文明的發展基礎</vt:lpstr>
      <vt:lpstr>05-4  LV社會</vt:lpstr>
      <vt:lpstr>05-5  LV社會的囚犯困境</vt:lpstr>
      <vt:lpstr>05-6  ZARA的解方：大眾精品</vt:lpstr>
      <vt:lpstr>05-7   文明是什麼？</vt:lpstr>
      <vt:lpstr>06.  真的個人主義</vt:lpstr>
      <vt:lpstr>06-1   兩種個人主義</vt:lpstr>
      <vt:lpstr>06-2  兩種個人主義的傳統</vt:lpstr>
      <vt:lpstr>06-3  個人主義的本質 （1/3）</vt:lpstr>
      <vt:lpstr>06-3  個人主義的本質（2/3）</vt:lpstr>
      <vt:lpstr>06-4  真的個人主義的本質（3/3）</vt:lpstr>
      <vt:lpstr>07.  私有財產權的極限</vt:lpstr>
      <vt:lpstr>07-1  洛克的《政府論二講》</vt:lpstr>
      <vt:lpstr>07-2  洛克關於財產權的推論</vt:lpstr>
      <vt:lpstr>07-3  爭議的兩項公設</vt:lpstr>
      <vt:lpstr>07-4  離開上帝的權利論</vt:lpstr>
      <vt:lpstr>07-5 私有財產權的極致</vt:lpstr>
      <vt:lpstr>07-6  私有財產權違背上帝的祝福？</vt:lpstr>
      <vt:lpstr>07-7  私有財產權神聖性的邊界</vt:lpstr>
      <vt:lpstr>07-8  對財產繼承的普遍質疑</vt:lpstr>
      <vt:lpstr>07-9  傳統對世襲的質疑</vt:lpstr>
      <vt:lpstr>07-10  女性主義的財產權觀</vt:lpstr>
      <vt:lpstr>08.  啟動「成家立業金」</vt:lpstr>
      <vt:lpstr>08-1  人性經濟學的傳承</vt:lpstr>
      <vt:lpstr>08-2  福德金與求龜</vt:lpstr>
      <vt:lpstr>08-3   理念的根源</vt:lpstr>
      <vt:lpstr>08-4  自由主義對福利國家的態度</vt:lpstr>
      <vt:lpstr>08-5  海耶克的觀點</vt:lpstr>
      <vt:lpstr>08-6  米塞斯的觀點</vt:lpstr>
      <vt:lpstr>08-7  最後的懺悔與寬恕</vt:lpstr>
      <vt:lpstr>08-8 佛利德曼提倡教育券</vt:lpstr>
      <vt:lpstr>08-9  成家立業金 </vt:lpstr>
      <vt:lpstr>創造力與人性的經濟學</vt:lpstr>
      <vt:lpstr>謝謝！</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HCS</dc:creator>
  <cp:lastModifiedBy>HCS</cp:lastModifiedBy>
  <cp:revision>594</cp:revision>
  <dcterms:created xsi:type="dcterms:W3CDTF">2014-11-28T08:06:00Z</dcterms:created>
  <dcterms:modified xsi:type="dcterms:W3CDTF">2015-04-10T22:54:12Z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TC011271041028</vt:lpwstr>
  </property>
</Properties>
</file>