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6"/>
  </p:notesMasterIdLst>
  <p:handoutMasterIdLst>
    <p:handoutMasterId r:id="rId27"/>
  </p:handoutMasterIdLst>
  <p:sldIdLst>
    <p:sldId id="256" r:id="rId3"/>
    <p:sldId id="289" r:id="rId4"/>
    <p:sldId id="261" r:id="rId5"/>
    <p:sldId id="258" r:id="rId6"/>
    <p:sldId id="260" r:id="rId7"/>
    <p:sldId id="263" r:id="rId8"/>
    <p:sldId id="264" r:id="rId9"/>
    <p:sldId id="285" r:id="rId10"/>
    <p:sldId id="265" r:id="rId11"/>
    <p:sldId id="266" r:id="rId12"/>
    <p:sldId id="286" r:id="rId13"/>
    <p:sldId id="268" r:id="rId14"/>
    <p:sldId id="269" r:id="rId15"/>
    <p:sldId id="287" r:id="rId16"/>
    <p:sldId id="259" r:id="rId17"/>
    <p:sldId id="276" r:id="rId18"/>
    <p:sldId id="278" r:id="rId19"/>
    <p:sldId id="277" r:id="rId20"/>
    <p:sldId id="288" r:id="rId21"/>
    <p:sldId id="267" r:id="rId22"/>
    <p:sldId id="284" r:id="rId23"/>
    <p:sldId id="282" r:id="rId24"/>
    <p:sldId id="29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3566" autoAdjust="0"/>
  </p:normalViewPr>
  <p:slideViewPr>
    <p:cSldViewPr>
      <p:cViewPr varScale="1">
        <p:scale>
          <a:sx n="52" d="100"/>
          <a:sy n="52" d="100"/>
        </p:scale>
        <p:origin x="-797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123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3/21/2015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026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 userDrawn="1"/>
        </p:nvGrpSpPr>
        <p:grpSpPr>
          <a:xfrm>
            <a:off x="0" y="2267858"/>
            <a:ext cx="4191000" cy="4590144"/>
            <a:chOff x="-1" y="1600199"/>
            <a:chExt cx="4501019" cy="5257801"/>
          </a:xfrm>
        </p:grpSpPr>
        <p:sp>
          <p:nvSpPr>
            <p:cNvPr id="39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498" cy="2514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 userDrawn="1"/>
          </p:nvSpPr>
          <p:spPr bwMode="auto">
            <a:xfrm>
              <a:off x="-1" y="3581398"/>
              <a:ext cx="1600200" cy="3276599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 userDrawn="1"/>
          </p:nvSpPr>
          <p:spPr bwMode="auto">
            <a:xfrm>
              <a:off x="0" y="2438399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 userDrawn="1"/>
          </p:nvSpPr>
          <p:spPr bwMode="auto">
            <a:xfrm>
              <a:off x="1224419" y="3886199"/>
              <a:ext cx="3276599" cy="2971800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 userDrawn="1"/>
          </p:nvSpPr>
          <p:spPr bwMode="auto">
            <a:xfrm>
              <a:off x="876758" y="3994150"/>
              <a:ext cx="1719262" cy="2863850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8" name="Freeform 47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A4CE1ADF-90A6-43B3-BC81-A545AB4E3826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42A4E-17D6-41A6-BDD3-68C6C8F55AE0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E048-C4F1-4C75-A1F6-848F903649FA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30BCD-BD94-4030-B89A-9D445F3518A9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37E0-056C-42AD-A27E-B0E08E3E1DD8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84B6-62D1-4463-9027-5B3706252980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4EF38-EA7D-4B2E-B9A2-CA013857F9F1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4759-F104-456B-A4DA-2BF58A770C96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DFC2-58C9-4CC5-BAEA-3BBAE679C624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08951-1AEE-4F43-9683-3D74C66BEAB0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2BCF1-2DE5-45EB-8D4A-AA5BF7D0FCEB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F01B3-3FAC-41F9-A7F9-AAD70D50C394}" type="datetime1">
              <a:rPr lang="en-US" altLang="zh-TW" smtClean="0"/>
              <a:pPr/>
              <a:t>3/21/2015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0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2855091"/>
            <a:ext cx="3581400" cy="4002909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7500" cy="25145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80432"/>
              <a:ext cx="3184026" cy="6519672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1787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2664" y="5586916"/>
              <a:ext cx="6519672" cy="5913188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002" y="5801712"/>
              <a:ext cx="3420932" cy="5698392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628800"/>
            <a:ext cx="7704856" cy="2031325"/>
          </a:xfrm>
        </p:spPr>
        <p:txBody>
          <a:bodyPr/>
          <a:lstStyle/>
          <a:p>
            <a:pPr algn="l"/>
            <a:r>
              <a:rPr lang="zh-TW" altLang="en-US" sz="4800" dirty="0" smtClean="0">
                <a:solidFill>
                  <a:schemeClr val="accent5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奧地利學派中的善念與善行</a:t>
            </a:r>
            <a:r>
              <a:rPr lang="en-US" altLang="zh-TW" sz="4800" dirty="0" smtClean="0">
                <a:solidFill>
                  <a:schemeClr val="accent5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dirty="0" smtClean="0">
                <a:solidFill>
                  <a:schemeClr val="accent5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1400" dirty="0" smtClean="0">
                <a:solidFill>
                  <a:schemeClr val="accent5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1400" dirty="0" smtClean="0">
                <a:solidFill>
                  <a:schemeClr val="accent5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en-US" altLang="zh-TW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標楷體" pitchFamily="65" charset="-120"/>
              </a:rPr>
              <a:t>Theory of Sympathy and Righteousness in Austrian Economics</a:t>
            </a:r>
            <a:endParaRPr lang="en-US" sz="3200" dirty="0">
              <a:solidFill>
                <a:schemeClr val="accent5">
                  <a:lumMod val="50000"/>
                </a:schemeClr>
              </a:solidFill>
              <a:latin typeface="+mn-lt"/>
              <a:ea typeface="標楷體" pitchFamily="65" charset="-12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87624" y="548680"/>
            <a:ext cx="6785992" cy="584775"/>
          </a:xfrm>
        </p:spPr>
        <p:txBody>
          <a:bodyPr/>
          <a:lstStyle/>
          <a:p>
            <a:pPr algn="l"/>
            <a:r>
              <a:rPr lang="zh-TW" altLang="en-US" sz="32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善與經濟學</a:t>
            </a:r>
            <a:endParaRPr lang="en-US" sz="32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Subtitle 4"/>
          <p:cNvSpPr txBox="1">
            <a:spLocks/>
          </p:cNvSpPr>
          <p:nvPr/>
        </p:nvSpPr>
        <p:spPr>
          <a:xfrm>
            <a:off x="3491880" y="4941168"/>
            <a:ext cx="3401616" cy="102797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黃春興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標楷體" pitchFamily="65" charset="-120"/>
                <a:ea typeface="標楷體" pitchFamily="65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標楷體" pitchFamily="65" charset="-120"/>
              <a:ea typeface="標楷體" pitchFamily="65" charset="-12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dirty="0" smtClean="0">
                <a:ea typeface="標楷體" pitchFamily="65" charset="-120"/>
              </a:rPr>
              <a:t>2015-03-14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標楷體" pitchFamily="65" charset="-12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1-5.  </a:t>
            </a:r>
            <a:r>
              <a:rPr lang="zh-TW" altLang="en-US" b="1" dirty="0" smtClean="0"/>
              <a:t>奧地利學派的文化演化論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8136904" cy="489654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每個時點都存在擁有創業家精神的個人。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他們以其觀察和理想，構思可以從現實去實現理想的作為。此人為（制度）創業家，其作為是規則創新。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制度是規則的集合。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個人都有判斷</a:t>
            </a:r>
            <a:r>
              <a:rPr lang="en-US" altLang="zh-TW" sz="2800" dirty="0" smtClean="0">
                <a:solidFill>
                  <a:schemeClr val="tx1"/>
                </a:solidFill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</a:rPr>
              <a:t>選擇和跟隨</a:t>
            </a:r>
            <a:r>
              <a:rPr lang="en-US" altLang="zh-TW" sz="2800" dirty="0" smtClean="0">
                <a:solidFill>
                  <a:schemeClr val="tx1"/>
                </a:solidFill>
              </a:rPr>
              <a:t>/</a:t>
            </a:r>
            <a:r>
              <a:rPr lang="zh-TW" altLang="en-US" sz="2800" dirty="0" smtClean="0">
                <a:solidFill>
                  <a:schemeClr val="tx1"/>
                </a:solidFill>
              </a:rPr>
              <a:t>模仿的能力。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800" dirty="0" smtClean="0">
                <a:solidFill>
                  <a:schemeClr val="tx1"/>
                </a:solidFill>
              </a:rPr>
              <a:t>當創業家的創新規則為他人普遍模仿後，便</a:t>
            </a:r>
            <a:r>
              <a:rPr lang="zh-TW" altLang="en-US" sz="2400" dirty="0" smtClean="0">
                <a:solidFill>
                  <a:schemeClr val="tx1"/>
                </a:solidFill>
              </a:rPr>
              <a:t>成為新的制度的一部分。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個人除了模仿，也會修正。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修正後的規則也同樣吸引其他人的模仿。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新舊規則形成競爭，並在競爭中不斷演化。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1-6.  </a:t>
            </a:r>
            <a:r>
              <a:rPr lang="zh-TW" altLang="en-US" b="1" dirty="0" smtClean="0"/>
              <a:t>文化演化並無客觀存在的規則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5693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規則的連續創新與修正，使得社會的發展和運作無法在事前預知。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社會的發展和運作規則不僅非客觀存在，而是事前並不存在，是隨著社會的演化而逐漸被人們所塑造出來。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本質上，社會的發展和運作規則不同於自然界，因存在著人類（創業者與跟隨者）的參與造化。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1228998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1-7. </a:t>
            </a:r>
            <a:r>
              <a:rPr lang="zh-TW" altLang="en-US" b="1" dirty="0" smtClean="0"/>
              <a:t> 演化過程衍生自個人的價值關懷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56937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每位創業家，除了以其主觀觀察現實外，更擁有自己的理想，而此理想構成他的價值關懷。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創業家根據其價值關懷與價值判斷，構思可以從現實到理想的行動，包括行為規則、社會規範、法律等。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前仆後繼的創業家和一般人的普遍跟隨，推動了社會的演化。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8136904" cy="496855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雖然個人在構思行動時必須仰賴邏輯，但決定行動的基礎是他個人的價值觀。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雖然社會發展無法預知，但演化過程還是由片段之個人的理想追求所累積出來。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每個人的價值觀和其理想左右了整個演化的方向。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例如：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憲政民主的發展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對自由經濟的捍衛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67544" y="1700808"/>
            <a:ext cx="8363272" cy="1228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32440" cy="1143000"/>
          </a:xfrm>
        </p:spPr>
        <p:txBody>
          <a:bodyPr>
            <a:noAutofit/>
          </a:bodyPr>
          <a:lstStyle/>
          <a:p>
            <a:pPr lvl="0"/>
            <a:r>
              <a:rPr lang="en-US" altLang="zh-TW" b="1" dirty="0" smtClean="0"/>
              <a:t>1-8. </a:t>
            </a:r>
            <a:r>
              <a:rPr lang="zh-TW" altLang="en-US" b="1" dirty="0" smtClean="0"/>
              <a:t> 社會科學無法價值中立</a:t>
            </a: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二、</a:t>
            </a:r>
            <a:r>
              <a:rPr lang="en-US" altLang="zh-TW" sz="4400" b="1" dirty="0" smtClean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奧地利</a:t>
            </a:r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學派對</a:t>
            </a:r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善</a:t>
            </a:r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的論述</a:t>
            </a:r>
            <a:endParaRPr lang="zh-TW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8208912" cy="489654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議題：一個由自由人所組成的社會，可以發展出怎樣的文明？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論述：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交易、競爭、合作是由自由人所組成之社會的發展基礎，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自由人將在同意共同遵守的規則下進行交易、競爭、合作。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自由人經由交易、競爭、合作而充分發揮個人的知識和創意。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善念與善行：有利於以上論述的進行。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altLang="zh-TW" b="1" dirty="0" smtClean="0"/>
              <a:t>2-1.  </a:t>
            </a:r>
            <a:r>
              <a:rPr lang="zh-TW" altLang="en-US" b="1" dirty="0" smtClean="0"/>
              <a:t>一人世界的善念與善行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556792"/>
            <a:ext cx="8003232" cy="4569371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定義：在一個不涉及他人，也不影響他人的生活範圍。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追求之價值：感受真實生命的存在。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善念與善行：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個人的尊嚴與行為的愼獨、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對眾生的平等與慈悲。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2-2.  </a:t>
            </a:r>
            <a:r>
              <a:rPr lang="zh-TW" altLang="en-US" b="1" dirty="0" smtClean="0"/>
              <a:t>兩人世界的善念與善行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628800"/>
            <a:ext cx="7859216" cy="4497363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定義：相互認識、相互影響的一群人。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追求之價值：感受生命的溫暖與感動。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善念與善行：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對他人行為的尊重與寬容。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個人在合作上的誠懇與認真。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2-3.  </a:t>
            </a:r>
            <a:r>
              <a:rPr lang="zh-TW" altLang="en-US" b="1" dirty="0" smtClean="0"/>
              <a:t>多人世界的善念與善行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定義：一群人經由間接交易而結合的人們。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追求之價值：感受生命的安定與繁榮。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善念與善行：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個人行為的正直、對工作的敬業、對法律與規則的遵守、對現世缺點的勇於改善與創新。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對他人行為的尊重與行為後果的寬恕。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2-4.  </a:t>
            </a:r>
            <a:r>
              <a:rPr lang="zh-TW" altLang="en-US" b="1" dirty="0" smtClean="0"/>
              <a:t>個人生活的擴大與反饋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生活的擴大：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03288" lvl="1" indent="-446088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由一人世界到兩人世界，再到多人世界，經由交易與合作對象的不斷擴大，讓自己與人們可以享受彼此的資源、知識、與能力的產出。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生活的反饋：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在多人世界的安定與繁榮中，體驗兩人世界的溫暖與感動，再返回一人世界，感受真實生命的存在。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三、經濟學的終極問題</a:t>
            </a:r>
            <a:endParaRPr lang="zh-TW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99592" y="1628800"/>
            <a:ext cx="7920880" cy="4497363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我在經濟成長論中已討論過永續經濟成長的可能方式。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在此討論經濟成長的終極可能後果。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400" b="1" dirty="0" smtClean="0">
                <a:solidFill>
                  <a:srgbClr val="FF0000"/>
                </a:solidFill>
              </a:rPr>
              <a:t>章節：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47664" y="1844824"/>
            <a:ext cx="7139136" cy="428133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一、經濟學的價值中立</a:t>
            </a: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問題</a:t>
            </a:r>
            <a:endParaRPr lang="en-US" altLang="zh-TW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二</a:t>
            </a: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、奧地利</a:t>
            </a: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學派對善的</a:t>
            </a: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論述</a:t>
            </a:r>
            <a:endParaRPr lang="en-US" altLang="zh-TW" sz="36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三、經濟學</a:t>
            </a:r>
            <a:r>
              <a:rPr lang="zh-TW" altLang="en-US" sz="3600" b="1" dirty="0" smtClean="0">
                <a:solidFill>
                  <a:schemeClr val="accent5">
                    <a:lumMod val="50000"/>
                  </a:schemeClr>
                </a:solidFill>
              </a:rPr>
              <a:t>的終極問題</a:t>
            </a:r>
            <a:endParaRPr lang="zh-TW" altLang="en-US" sz="3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chemeClr val="accent2">
                    <a:lumMod val="50000"/>
                  </a:schemeClr>
                </a:solidFill>
              </a:rPr>
              <a:t>3-1.  </a:t>
            </a:r>
            <a:r>
              <a:rPr lang="zh-TW" altLang="en-US" b="1" dirty="0" smtClean="0">
                <a:solidFill>
                  <a:schemeClr val="accent2">
                    <a:lumMod val="50000"/>
                  </a:schemeClr>
                </a:solidFill>
              </a:rPr>
              <a:t>經濟成長的終極可能後果</a:t>
            </a:r>
            <a:endParaRPr lang="zh-TW" alt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8136904" cy="464137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成長的持續必須仰賴商品不斷的多樣化，否則立即會呈現邊際效用遞減。所以，成長意味著個人所得成長的速度趕不上商品種類的增加速度。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於是，個人預算分配到個別商品的數額，將隨著經濟成長而縮減。個人對於各種商品的不滿足感將增加。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成長的終極後果，可能只會加劇個人的不滿足感。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3-2.  </a:t>
            </a:r>
            <a:r>
              <a:rPr lang="zh-TW" altLang="en-US" b="1" dirty="0" smtClean="0"/>
              <a:t>從不滿足到富足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8147248" cy="514116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慾望起於人的學習，而需要起於個人的認知。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人有慾望才有需要，但正確的需要是個人知道他是否有預算能力去滿足其慾望，並理解其成本。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個人不需要貪求各種元商品。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多元商品是為了造福多元社會，使每個人都能找到最適和他的商品。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/>
            <a:r>
              <a:rPr lang="zh-TW" altLang="en-US" sz="2400" dirty="0" smtClean="0">
                <a:solidFill>
                  <a:schemeClr val="tx1"/>
                </a:solidFill>
              </a:rPr>
              <a:t>個人有責任挑選自己真愛的商品</a:t>
            </a:r>
            <a:r>
              <a:rPr lang="zh-TW" altLang="en-US" sz="2400" b="1" dirty="0" smtClean="0">
                <a:solidFill>
                  <a:schemeClr val="tx1"/>
                </a:solidFill>
              </a:rPr>
              <a:t>種類</a:t>
            </a:r>
            <a:r>
              <a:rPr lang="zh-TW" altLang="en-US" sz="2400" dirty="0" smtClean="0">
                <a:solidFill>
                  <a:schemeClr val="tx1"/>
                </a:solidFill>
              </a:rPr>
              <a:t>，讓自己的消費專精於該商品種類。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個人的真愛未必是物質性的，可以是文化性、道德性、或宗教性。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3-3.  </a:t>
            </a:r>
            <a:r>
              <a:rPr lang="zh-TW" altLang="en-US" b="1" dirty="0" smtClean="0"/>
              <a:t>極樂世界的經濟學意義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8280920" cy="4968552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佛教的終極境地：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普賢願海：令一切眾生，智身具足。（地藏亦然）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無限精進：供養一切諸佛，無邊際劫，歡喜無倦。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經濟學的</a:t>
            </a:r>
            <a:r>
              <a:rPr lang="en-US" altLang="zh-TW" sz="2800" dirty="0" smtClean="0">
                <a:solidFill>
                  <a:schemeClr val="tx1"/>
                </a:solidFill>
              </a:rPr>
              <a:t>steady state</a:t>
            </a:r>
            <a:r>
              <a:rPr lang="zh-TW" altLang="en-US" sz="2800" dirty="0" smtClean="0">
                <a:solidFill>
                  <a:schemeClr val="tx1"/>
                </a:solidFill>
              </a:rPr>
              <a:t>，可類比於佛教的極樂世界，但即使不斷成長，又如何能保證個人不會出現終極的邊際效用遞減？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普賢願海：對自己提出一項幾乎難以實現的大願。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無限精進：每位佛與大菩薩代表不同法門的修行楷模。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4402832" cy="1084982"/>
          </a:xfrm>
        </p:spPr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accent6">
                    <a:lumMod val="50000"/>
                  </a:schemeClr>
                </a:solidFill>
              </a:rPr>
              <a:t>四大菩薩的</a:t>
            </a:r>
            <a:r>
              <a:rPr lang="zh-TW" altLang="en-US" sz="4400" b="1" dirty="0" smtClean="0">
                <a:solidFill>
                  <a:schemeClr val="accent6">
                    <a:lumMod val="50000"/>
                  </a:schemeClr>
                </a:solidFill>
              </a:rPr>
              <a:t>宏願</a:t>
            </a:r>
            <a:endParaRPr lang="zh-TW" altLang="en-US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556792"/>
            <a:ext cx="4392488" cy="3501008"/>
          </a:xfrm>
        </p:spPr>
        <p:txBody>
          <a:bodyPr>
            <a:noAutofit/>
          </a:bodyPr>
          <a:lstStyle/>
          <a:p>
            <a:pPr marL="914400" lvl="1" indent="-51435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觀音菩薩</a:t>
            </a:r>
            <a:r>
              <a:rPr lang="zh-TW" altLang="en-US" sz="2800" dirty="0" smtClean="0">
                <a:solidFill>
                  <a:schemeClr val="tx1"/>
                </a:solidFill>
              </a:rPr>
              <a:t>：大</a:t>
            </a:r>
            <a:r>
              <a:rPr lang="en-US" altLang="zh-TW" sz="2800" dirty="0" smtClean="0">
                <a:solidFill>
                  <a:schemeClr val="tx1"/>
                </a:solidFill>
              </a:rPr>
              <a:t>悲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文殊菩薩：大</a:t>
            </a:r>
            <a:r>
              <a:rPr lang="en-US" altLang="zh-TW" sz="2800" dirty="0" smtClean="0">
                <a:solidFill>
                  <a:schemeClr val="tx1"/>
                </a:solidFill>
              </a:rPr>
              <a:t>智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地藏菩薩：大</a:t>
            </a:r>
            <a:r>
              <a:rPr lang="en-US" altLang="zh-TW" sz="2800" dirty="0" smtClean="0">
                <a:solidFill>
                  <a:schemeClr val="tx1"/>
                </a:solidFill>
              </a:rPr>
              <a:t>願</a:t>
            </a:r>
          </a:p>
          <a:p>
            <a:pPr marL="914400" lvl="1" indent="-51435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普賢菩薩：大</a:t>
            </a:r>
            <a:r>
              <a:rPr lang="en-US" altLang="zh-TW" sz="2800" dirty="0" smtClean="0">
                <a:solidFill>
                  <a:schemeClr val="tx1"/>
                </a:solidFill>
              </a:rPr>
              <a:t>行</a:t>
            </a:r>
            <a:endParaRPr lang="en-US" altLang="zh-TW" sz="2400" dirty="0" smtClean="0">
              <a:solidFill>
                <a:schemeClr val="tx1"/>
              </a:solidFill>
            </a:endParaRPr>
          </a:p>
        </p:txBody>
      </p:sp>
      <p:pic>
        <p:nvPicPr>
          <p:cNvPr id="5122" name="Picture 2" descr="http://big5.xuefo.net/user/editor1/uploadfile/201207231657374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0384" y="0"/>
            <a:ext cx="4163616" cy="312271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矩形 5"/>
          <p:cNvSpPr/>
          <p:nvPr/>
        </p:nvSpPr>
        <p:spPr>
          <a:xfrm>
            <a:off x="2483768" y="4437112"/>
            <a:ext cx="541686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altLang="zh-TW" sz="4800" b="1" dirty="0" err="1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悲智願行</a:t>
            </a:r>
            <a:r>
              <a:rPr lang="zh-TW" altLang="en-US" sz="4800" b="1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800" b="1" dirty="0" err="1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國泰民安</a:t>
            </a:r>
            <a:endParaRPr lang="zh-TW" altLang="en-US" sz="4800" b="1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0-1.  </a:t>
            </a:r>
            <a:r>
              <a:rPr lang="zh-TW" altLang="en-US" b="1" dirty="0" smtClean="0"/>
              <a:t>善念與善行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12776"/>
            <a:ext cx="8280920" cy="532859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中文與英文的語意略有不同：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altLang="zh-TW" sz="2400" dirty="0" smtClean="0">
                <a:solidFill>
                  <a:schemeClr val="tx1"/>
                </a:solidFill>
                <a:ea typeface="標楷體" pitchFamily="65" charset="-120"/>
              </a:rPr>
              <a:t>Sympathy and Righteousness </a:t>
            </a:r>
            <a:r>
              <a:rPr lang="zh-TW" altLang="en-US" sz="2400" dirty="0" smtClean="0">
                <a:solidFill>
                  <a:schemeClr val="tx1"/>
                </a:solidFill>
              </a:rPr>
              <a:t>：指的是人同此心，追求現世的和諧。</a:t>
            </a: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善念與善行：指的是超越現實，追求更高層次的真實。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今天講題是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中文</a:t>
            </a:r>
            <a:r>
              <a:rPr lang="zh-TW" altLang="en-US" sz="2400" dirty="0" smtClean="0">
                <a:solidFill>
                  <a:schemeClr val="tx1"/>
                </a:solidFill>
              </a:rPr>
              <a:t>，不是英文。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514350" indent="-457200"/>
            <a:r>
              <a:rPr lang="zh-TW" altLang="en-US" sz="2800" dirty="0" smtClean="0">
                <a:solidFill>
                  <a:schemeClr val="tx1"/>
                </a:solidFill>
              </a:rPr>
              <a:t>佛教的善念與善行：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佛教的善，其指向是八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正</a:t>
            </a:r>
            <a:r>
              <a:rPr lang="zh-TW" altLang="en-US" sz="2400" dirty="0" smtClean="0">
                <a:solidFill>
                  <a:schemeClr val="tx1"/>
                </a:solidFill>
              </a:rPr>
              <a:t>道：正見、正思惟、正語、正業、正命、正精進、正念、正定。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善，存在於菩薩的追求和價值判斷。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1314450" lvl="2" indent="-457200"/>
            <a:r>
              <a:rPr lang="zh-TW" altLang="en-US" sz="2200" dirty="0" smtClean="0">
                <a:solidFill>
                  <a:schemeClr val="tx1"/>
                </a:solidFill>
              </a:rPr>
              <a:t>法華經的「隨順眾生」是方法上的主觀選擇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200" dirty="0" smtClean="0">
              <a:solidFill>
                <a:schemeClr val="tx1"/>
              </a:solidFill>
            </a:endParaRPr>
          </a:p>
          <a:p>
            <a:pPr marL="1314450" lvl="2" indent="-457200"/>
            <a:r>
              <a:rPr lang="zh-TW" altLang="en-US" sz="2200" dirty="0" smtClean="0">
                <a:solidFill>
                  <a:schemeClr val="tx1"/>
                </a:solidFill>
              </a:rPr>
              <a:t>地藏菩薩的「地獄不空、誓不成佛」是目標的主觀堅持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2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0-2.  </a:t>
            </a:r>
            <a:r>
              <a:rPr lang="zh-TW" altLang="en-US" b="1" dirty="0" smtClean="0"/>
              <a:t>討論善與經濟學的難題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12776"/>
            <a:ext cx="7931224" cy="4713387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當前社會科學家普遍接受：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社會科學必須維持價值中立，如同自然科學。</a:t>
            </a:r>
            <a:r>
              <a:rPr lang="en-US" altLang="zh-TW" sz="2800" dirty="0" smtClean="0">
                <a:solidFill>
                  <a:schemeClr val="tx1"/>
                </a:solidFill>
              </a:rPr>
              <a:t>(Marx Weber) </a:t>
            </a:r>
          </a:p>
          <a:p>
            <a:pPr marL="857250" lvl="1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經濟學是社會科學的一支，也必須維持價值中立。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342900" lvl="2" indent="-342900"/>
            <a:r>
              <a:rPr lang="zh-TW" altLang="en-US" sz="2800" dirty="0" smtClean="0">
                <a:solidFill>
                  <a:schemeClr val="tx1"/>
                </a:solidFill>
              </a:rPr>
              <a:t>我的質疑：既然價值中立，經濟學家可以為自由民主的政府服務，也可以為極權專制的政府服務。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01700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如果我不認同，是我錯了？還是韋伯錯了？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901700" indent="-514350"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如果我沒錯，為什麼韋伯會犯錯？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>
                <a:solidFill>
                  <a:schemeClr val="accent5">
                    <a:lumMod val="50000"/>
                  </a:schemeClr>
                </a:solidFill>
              </a:rPr>
              <a:t>一、經濟學的價值中立問題</a:t>
            </a:r>
            <a:endParaRPr lang="zh-TW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484784"/>
            <a:ext cx="8363272" cy="5213176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新古典經濟學：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接受價值中立，將經濟學區分實然</a:t>
            </a:r>
            <a:r>
              <a:rPr lang="en-US" altLang="zh-TW" sz="2800" dirty="0" smtClean="0">
                <a:solidFill>
                  <a:schemeClr val="tx1"/>
                </a:solidFill>
              </a:rPr>
              <a:t> </a:t>
            </a:r>
            <a:r>
              <a:rPr lang="zh-TW" altLang="en-US" sz="2800" dirty="0" smtClean="0">
                <a:solidFill>
                  <a:schemeClr val="tx1"/>
                </a:solidFill>
              </a:rPr>
              <a:t>（</a:t>
            </a:r>
            <a:r>
              <a:rPr lang="en-US" altLang="zh-TW" sz="2800" dirty="0" smtClean="0">
                <a:solidFill>
                  <a:schemeClr val="tx1"/>
                </a:solidFill>
              </a:rPr>
              <a:t>positive economics</a:t>
            </a:r>
            <a:r>
              <a:rPr lang="zh-TW" altLang="en-US" sz="2800" dirty="0" smtClean="0">
                <a:solidFill>
                  <a:schemeClr val="tx1"/>
                </a:solidFill>
              </a:rPr>
              <a:t>）與應然（</a:t>
            </a:r>
            <a:r>
              <a:rPr lang="en-US" altLang="zh-TW" sz="2800" dirty="0" smtClean="0">
                <a:solidFill>
                  <a:schemeClr val="tx1"/>
                </a:solidFill>
              </a:rPr>
              <a:t>normative economics</a:t>
            </a:r>
            <a:r>
              <a:rPr lang="zh-TW" altLang="en-US" sz="2800" dirty="0" smtClean="0">
                <a:solidFill>
                  <a:schemeClr val="tx1"/>
                </a:solidFill>
              </a:rPr>
              <a:t>）兩部分。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丟棄擁有獨立判斷和自主意志的</a:t>
            </a:r>
            <a:r>
              <a:rPr lang="zh-TW" altLang="en-US" sz="2800" b="1" dirty="0" smtClean="0">
                <a:solidFill>
                  <a:schemeClr val="tx1"/>
                </a:solidFill>
              </a:rPr>
              <a:t>創業家</a:t>
            </a:r>
            <a:r>
              <a:rPr lang="zh-TW" altLang="en-US" sz="2800" dirty="0" smtClean="0">
                <a:solidFill>
                  <a:schemeClr val="tx1"/>
                </a:solidFill>
              </a:rPr>
              <a:t>，在分析上以均衡取代創新。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接受給定的政策目標，尋找實踐政策的最適推動方案。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1-1.  </a:t>
            </a:r>
            <a:r>
              <a:rPr lang="zh-TW" altLang="en-US" b="1" dirty="0" smtClean="0"/>
              <a:t>亞當史密斯的善關懷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464137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分工與專業化可以是為經濟成長的客觀法則，但社會為何需要追求經濟成長？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經濟成長能夠提供一般百姓更好的薪資與生活水準，但為何這是他關心的問題？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zh-TW" sz="2800" dirty="0" smtClean="0">
                <a:solidFill>
                  <a:schemeClr val="tx1"/>
                </a:solidFill>
              </a:rPr>
              <a:t>《</a:t>
            </a:r>
            <a:r>
              <a:rPr lang="zh-TW" altLang="en-US" sz="2800" dirty="0" smtClean="0">
                <a:solidFill>
                  <a:schemeClr val="tx1"/>
                </a:solidFill>
              </a:rPr>
              <a:t>國富論</a:t>
            </a:r>
            <a:r>
              <a:rPr lang="en-US" altLang="zh-TW" sz="2800" dirty="0" smtClean="0">
                <a:solidFill>
                  <a:schemeClr val="tx1"/>
                </a:solidFill>
              </a:rPr>
              <a:t>》</a:t>
            </a:r>
            <a:r>
              <a:rPr lang="zh-TW" altLang="en-US" sz="2800" dirty="0" smtClean="0">
                <a:solidFill>
                  <a:schemeClr val="tx1"/>
                </a:solidFill>
              </a:rPr>
              <a:t>回答了蘇格蘭啟蒙問題：個人自利行為與社會福祉要如何協調？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1-2.  James M. Buchanan </a:t>
            </a:r>
            <a:r>
              <a:rPr lang="zh-TW" altLang="en-US" b="1" dirty="0" smtClean="0"/>
              <a:t>的善質疑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569371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難道經濟學家不能自己尋找最適的政策目標？為何人們要接受給定的目標？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857250" lvl="1" indent="-457200">
              <a:buFont typeface="Wingdings" pitchFamily="2" charset="2"/>
              <a:buChar char="l"/>
            </a:pPr>
            <a:r>
              <a:rPr lang="zh-TW" altLang="en-US" sz="2800" dirty="0" smtClean="0">
                <a:solidFill>
                  <a:schemeClr val="tx1"/>
                </a:solidFill>
              </a:rPr>
              <a:t>他稱此為憲法經濟學。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他在自傳中提到：只憑制度，我們還是無法完全避免來自經濟波動與政治波動的干擾。於是，他到鄉下買了農場，期許能給自己一個寧靜（</a:t>
            </a:r>
            <a:r>
              <a:rPr lang="en-US" altLang="zh-TW" sz="2800" dirty="0" smtClean="0">
                <a:solidFill>
                  <a:schemeClr val="tx1"/>
                </a:solidFill>
              </a:rPr>
              <a:t>tranquilit</a:t>
            </a:r>
            <a:r>
              <a:rPr lang="en-US" altLang="zh-TW" sz="2800" i="1" dirty="0" smtClean="0">
                <a:solidFill>
                  <a:schemeClr val="tx1"/>
                </a:solidFill>
              </a:rPr>
              <a:t>y</a:t>
            </a:r>
            <a:r>
              <a:rPr lang="zh-TW" altLang="en-US" sz="2800" dirty="0" smtClean="0">
                <a:solidFill>
                  <a:schemeClr val="tx1"/>
                </a:solidFill>
              </a:rPr>
              <a:t>）的生活空間。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400" b="1" dirty="0" smtClean="0"/>
              <a:t>1-3.  Carl </a:t>
            </a:r>
            <a:r>
              <a:rPr lang="en-US" altLang="zh-TW" sz="4400" b="1" dirty="0" err="1" smtClean="0"/>
              <a:t>Menger</a:t>
            </a:r>
            <a:r>
              <a:rPr lang="en-US" altLang="zh-TW" sz="4400" b="1" dirty="0" smtClean="0"/>
              <a:t> </a:t>
            </a:r>
            <a:r>
              <a:rPr lang="zh-TW" altLang="en-US" sz="4400" b="1" dirty="0" smtClean="0"/>
              <a:t>的社會科學方法論</a:t>
            </a:r>
            <a:endParaRPr lang="zh-TW" altLang="en-US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84784"/>
            <a:ext cx="8147248" cy="521317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他批評德國歷史學派以歷史經驗作為論述方法，主張經濟學必須改採自然科學的邏輯論述。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他認為：經濟學的研究對象不是客觀的自然界，是擁有獨立判斷和自主意志的個人和他們組成的社會。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韋伯繼承和重建德國歷史學派，而芝加哥學派的</a:t>
            </a:r>
            <a:r>
              <a:rPr lang="en-US" altLang="zh-TW" sz="2800" dirty="0" smtClean="0">
                <a:solidFill>
                  <a:schemeClr val="tx1"/>
                </a:solidFill>
              </a:rPr>
              <a:t>Frank Knight</a:t>
            </a:r>
            <a:r>
              <a:rPr lang="zh-TW" altLang="en-US" sz="2800" dirty="0" smtClean="0">
                <a:solidFill>
                  <a:schemeClr val="tx1"/>
                </a:solidFill>
              </a:rPr>
              <a:t>翻譯韋伯的經濟社會學。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en-US" altLang="zh-TW" b="1" dirty="0" smtClean="0"/>
              <a:t>1-4.</a:t>
            </a:r>
            <a:r>
              <a:rPr lang="zh-TW" altLang="en-US" b="1" dirty="0" smtClean="0"/>
              <a:t>  學者與價值中立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1412776"/>
            <a:ext cx="8208912" cy="4669979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</a:rPr>
              <a:t>作為觀察者：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個人作為自然界的觀察者，即使觀察過程很主觀，也無法改變客觀存在的自然規律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人類學家在田野調查時，也期待把觀察對象視為客觀存在，很謹慎地不去干擾。但是，他仍會將自己世界的文化與行為方式帶進被觀察社會。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作為改革者：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社會科學的本質在改進社會的現行生活，而不僅在觀察。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zh-TW" altLang="en-US" sz="2400" dirty="0" smtClean="0">
                <a:solidFill>
                  <a:schemeClr val="tx1"/>
                </a:solidFill>
              </a:rPr>
              <a:t>人會不斷尋找改變社會生活的方式：仰則觀象於天，俯則觀法於地。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Wave_BusDesignSlides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GreenWave_BusDesignSlides</Template>
  <TotalTime>496</TotalTime>
  <Words>1809</Words>
  <Application>Microsoft Office PowerPoint</Application>
  <PresentationFormat>如螢幕大小 (4:3)</PresentationFormat>
  <Paragraphs>154</Paragraphs>
  <Slides>23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GreenWave_BusDesignSlides</vt:lpstr>
      <vt:lpstr>奧地利學派中的善念與善行  Theory of Sympathy and Righteousness in Austrian Economics</vt:lpstr>
      <vt:lpstr>章節：</vt:lpstr>
      <vt:lpstr>0-1.  善念與善行</vt:lpstr>
      <vt:lpstr>0-2.  討論善與經濟學的難題</vt:lpstr>
      <vt:lpstr>一、經濟學的價值中立問題</vt:lpstr>
      <vt:lpstr>1-1.  亞當史密斯的善關懷</vt:lpstr>
      <vt:lpstr>1-2.  James M. Buchanan 的善質疑</vt:lpstr>
      <vt:lpstr>1-3.  Carl Menger 的社會科學方法論</vt:lpstr>
      <vt:lpstr>1-4.  學者與價值中立</vt:lpstr>
      <vt:lpstr>1-5.  奧地利學派的文化演化論</vt:lpstr>
      <vt:lpstr>1-6.  文化演化並無客觀存在的規則</vt:lpstr>
      <vt:lpstr>1-7.  演化過程衍生自個人的價值關懷</vt:lpstr>
      <vt:lpstr>1-8.  社會科學無法價值中立</vt:lpstr>
      <vt:lpstr>二、  奧地利學派對善的論述</vt:lpstr>
      <vt:lpstr>2-1.  一人世界的善念與善行</vt:lpstr>
      <vt:lpstr>2-2.  兩人世界的善念與善行</vt:lpstr>
      <vt:lpstr>2-3.  多人世界的善念與善行</vt:lpstr>
      <vt:lpstr>2-4.  個人生活的擴大與反饋</vt:lpstr>
      <vt:lpstr>三、經濟學的終極問題</vt:lpstr>
      <vt:lpstr>3-1.  經濟成長的終極可能後果</vt:lpstr>
      <vt:lpstr>3-2.  從不滿足到富足</vt:lpstr>
      <vt:lpstr>3-3.  極樂世界的經濟學意義</vt:lpstr>
      <vt:lpstr>四大菩薩的宏願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奧地利學派中的善念與善行</dc:title>
  <dc:creator>HCS</dc:creator>
  <cp:lastModifiedBy>HCS</cp:lastModifiedBy>
  <cp:revision>89</cp:revision>
  <dcterms:created xsi:type="dcterms:W3CDTF">2015-03-10T20:17:38Z</dcterms:created>
  <dcterms:modified xsi:type="dcterms:W3CDTF">2015-03-20T20:17:01Z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