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58" r:id="rId4"/>
    <p:sldId id="257" r:id="rId5"/>
    <p:sldId id="269" r:id="rId6"/>
    <p:sldId id="268" r:id="rId7"/>
    <p:sldId id="259" r:id="rId8"/>
    <p:sldId id="260" r:id="rId9"/>
    <p:sldId id="278" r:id="rId10"/>
    <p:sldId id="271" r:id="rId11"/>
    <p:sldId id="270" r:id="rId12"/>
    <p:sldId id="275" r:id="rId13"/>
    <p:sldId id="276" r:id="rId14"/>
    <p:sldId id="283" r:id="rId15"/>
    <p:sldId id="279" r:id="rId16"/>
    <p:sldId id="261" r:id="rId17"/>
    <p:sldId id="272" r:id="rId18"/>
    <p:sldId id="264" r:id="rId19"/>
    <p:sldId id="273" r:id="rId20"/>
    <p:sldId id="280" r:id="rId21"/>
    <p:sldId id="284" r:id="rId22"/>
    <p:sldId id="286" r:id="rId23"/>
    <p:sldId id="287" r:id="rId24"/>
    <p:sldId id="274" r:id="rId25"/>
    <p:sldId id="265" r:id="rId26"/>
    <p:sldId id="281" r:id="rId27"/>
    <p:sldId id="282" r:id="rId28"/>
    <p:sldId id="288" r:id="rId29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56970-630B-471E-AE5A-22227FB9FF6E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2F35D-5E27-4ED8-9E99-CADFA4D940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0826-06AF-4D86-A737-89CEF71729CF}" type="datetimeFigureOut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BD9F-B822-482A-A101-AFF4249DE3F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9BD9F-B822-482A-A101-AFF4249DE3F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961799-1490-47B3-A2A5-9E485E4C8548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430F-2CF2-47A8-91B4-4A1D3E325916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0DCB-24AF-4C20-9A0F-C478BA17FCAC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94E3-2355-4A70-9C3E-98B675E9AFEE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6BEF-EDB8-4B0B-A0BE-871E59E5C9C8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696C-AFCB-4649-B007-96B17B2F3BCA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9CB2F8-B05E-4E63-88CE-9E7E30F33CDF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6EB9E4E-569D-4FB1-8178-69CCC82C6405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E314-5F0D-4F86-86F3-88C3BBC70D76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F749-B793-4BD2-995F-D28CC37F8B29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6CB2-77A3-4F34-AA55-69FB2187BE3C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CADABA6-EA58-4869-BEB5-FC1850219427}" type="datetime1">
              <a:rPr lang="zh-TW" altLang="en-US" smtClean="0"/>
              <a:pPr/>
              <a:t>2016/9/9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00F49B-ECED-4E24-88D8-FC21A6CD50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ad01.com/mE6RMj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624736" cy="864097"/>
          </a:xfrm>
        </p:spPr>
        <p:txBody>
          <a:bodyPr>
            <a:normAutofit/>
          </a:bodyPr>
          <a:lstStyle/>
          <a:p>
            <a:pPr algn="r"/>
            <a:r>
              <a:rPr lang="zh-TW" altLang="en-US" sz="4800" dirty="0" smtClean="0"/>
              <a:t>產業政策與破窗謬論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27576" y="4365104"/>
            <a:ext cx="3816424" cy="1512168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黃春興 </a:t>
            </a:r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TW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</a:rPr>
              <a:t>2016-09-12</a:t>
            </a:r>
          </a:p>
          <a:p>
            <a:r>
              <a:rPr lang="zh-TW" altLang="en-US" sz="2800" dirty="0" smtClean="0">
                <a:solidFill>
                  <a:schemeClr val="accent2">
                    <a:lumMod val="50000"/>
                  </a:schemeClr>
                </a:solidFill>
              </a:rPr>
              <a:t>於談判管理學會</a:t>
            </a:r>
            <a:endParaRPr lang="zh-TW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57592" cy="936104"/>
          </a:xfrm>
        </p:spPr>
        <p:txBody>
          <a:bodyPr/>
          <a:lstStyle/>
          <a:p>
            <a:r>
              <a:rPr lang="en-US" altLang="zh-TW" dirty="0" smtClean="0"/>
              <a:t>2.1 </a:t>
            </a:r>
            <a:r>
              <a:rPr lang="zh-TW" altLang="en-US" dirty="0" smtClean="0"/>
              <a:t>當公共建設淪為蚊子館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謬論：</a:t>
            </a:r>
            <a:endParaRPr lang="en-US" altLang="zh-TW" sz="2400" b="1" dirty="0" smtClean="0"/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公共建設雖然淪為蚊子館，卻也創造就業機會。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凱因斯不也是主張：雇用失業者挖地再回填。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859536" lvl="1" indent="-457200"/>
            <a:r>
              <a:rPr lang="zh-TW" altLang="en-US" sz="2400" dirty="0" smtClean="0">
                <a:solidFill>
                  <a:schemeClr val="tx1"/>
                </a:solidFill>
              </a:rPr>
              <a:t>公共建設需要稅收，不論會不會淪為蚊子館，都是要強迫犧牲個人的支出計畫，而個人的支出計畫仍舊可以創造就業。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2.2  </a:t>
            </a:r>
            <a:r>
              <a:rPr lang="zh-TW" altLang="en-US" dirty="0" smtClean="0"/>
              <a:t>當官員貪污腐敗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901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謬論：</a:t>
            </a:r>
            <a:endParaRPr lang="en-US" altLang="zh-TW" sz="2400" b="1" dirty="0" smtClean="0"/>
          </a:p>
          <a:p>
            <a:pPr marL="800100" lvl="1" indent="-441325"/>
            <a:r>
              <a:rPr lang="zh-TW" altLang="en-US" sz="2400" dirty="0" smtClean="0">
                <a:solidFill>
                  <a:schemeClr val="tx1"/>
                </a:solidFill>
              </a:rPr>
              <a:t>適度的貪腐是推動政務的潤滑劑，可以提高官員的工作誘因。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貪腐而提高的工作誘因看得到，被竊占而未能發揮生產的貢獻看不到。資源若不遭竊占，仍可發揮生產貢獻。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在公有制下，個人因為邊際收益低於個人邊際成本，而選擇偷懶。在私有制下，官員是受僱人人員，只要薪資市場化，邊際收益應接近邊際成本。官員若選擇偷懶，乃是監督機制不足。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2.3  </a:t>
            </a:r>
            <a:r>
              <a:rPr lang="zh-TW" altLang="en-US" dirty="0" smtClean="0"/>
              <a:t>當官員貪污腐敗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992888" cy="497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謬論：</a:t>
            </a:r>
            <a:endParaRPr lang="en-US" altLang="zh-TW" sz="2400" b="1" dirty="0" smtClean="0"/>
          </a:p>
          <a:p>
            <a:pPr marL="985838" lvl="1" indent="-539750"/>
            <a:r>
              <a:rPr lang="zh-TW" altLang="en-US" sz="2400" dirty="0" smtClean="0">
                <a:solidFill>
                  <a:schemeClr val="tx1"/>
                </a:solidFill>
              </a:rPr>
              <a:t>錯誤的政策比貪汙更可怕。</a:t>
            </a:r>
          </a:p>
          <a:p>
            <a:pPr marL="985838" lvl="1" indent="-539750"/>
            <a:r>
              <a:rPr lang="zh-TW" altLang="en-US" sz="2400" dirty="0" smtClean="0">
                <a:solidFill>
                  <a:schemeClr val="tx1"/>
                </a:solidFill>
              </a:rPr>
              <a:t>錯誤的政策影響是全面的，貪汙的影響只是片面的。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因知識限制導致的政策錯誤是無可指責的。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若政策錯誤非因知識限制，其決策過程必然非公開。非公開的決策過程存在數不清和看不見的競租機會，而貪污通常只是被看見的部分。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2.4  </a:t>
            </a:r>
            <a:r>
              <a:rPr lang="zh-TW" altLang="en-US" dirty="0" smtClean="0"/>
              <a:t>當預算赤字時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97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謬論：</a:t>
            </a:r>
            <a:endParaRPr lang="en-US" altLang="zh-TW" sz="2400" b="1" dirty="0" smtClean="0"/>
          </a:p>
          <a:p>
            <a:pPr lvl="1"/>
            <a:r>
              <a:rPr lang="zh-TW" altLang="en-US" sz="2400" dirty="0" smtClean="0">
                <a:solidFill>
                  <a:schemeClr val="tx1"/>
                </a:solidFill>
              </a:rPr>
              <a:t>政府宜開源與節流雙管齊下，就可以確保沒有預算赤字。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開源與節流雙管齊下，是個人處理私人預算的態度，因都是個人的財產。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政府部門的收支分屬不同部門，若有開源計畫，必然放鬆支出。然而，支出計畫容易實現，開源困難重重。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開源與節流雙管齊下，赤字必然持續成長。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2.5  </a:t>
            </a:r>
            <a:r>
              <a:rPr lang="zh-TW" altLang="en-US" dirty="0" smtClean="0"/>
              <a:t>當政府不想承擔責任時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97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謬論：</a:t>
            </a:r>
            <a:endParaRPr lang="en-US" altLang="zh-TW" sz="2400" b="1" dirty="0" smtClean="0"/>
          </a:p>
          <a:p>
            <a:pPr marL="868680" lvl="1" indent="-457200"/>
            <a:r>
              <a:rPr lang="zh-TW" altLang="en-US" sz="2400" dirty="0" smtClean="0">
                <a:solidFill>
                  <a:schemeClr val="tx1"/>
                </a:solidFill>
              </a:rPr>
              <a:t>以全民政府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或全民入股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替代政黨政治。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68680" lvl="1" indent="-457200"/>
            <a:r>
              <a:rPr lang="zh-TW" altLang="en-US" sz="2400" dirty="0" smtClean="0">
                <a:solidFill>
                  <a:schemeClr val="tx1"/>
                </a:solidFill>
              </a:rPr>
              <a:t>成立專家學者顧問團。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聘任專家學者顧問團，美其名是聽取專業意見，但事實上是以他們為背書來迴避政府</a:t>
            </a:r>
            <a:r>
              <a:rPr lang="en-US" altLang="zh-TW" sz="2400" dirty="0" smtClean="0">
                <a:solidFill>
                  <a:schemeClr val="tx1"/>
                </a:solidFill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</a:rPr>
              <a:t>和官員個人的</a:t>
            </a:r>
            <a:r>
              <a:rPr lang="en-US" altLang="zh-TW" sz="2400" dirty="0" smtClean="0">
                <a:solidFill>
                  <a:schemeClr val="tx1"/>
                </a:solidFill>
              </a:rPr>
              <a:t>)</a:t>
            </a:r>
            <a:r>
              <a:rPr lang="zh-TW" altLang="en-US" sz="2400" dirty="0" smtClean="0">
                <a:solidFill>
                  <a:schemeClr val="tx1"/>
                </a:solidFill>
              </a:rPr>
              <a:t>責任。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專家學者普遍缺乏誘因。各種人員參與的誘因次序是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</a:p>
          <a:p>
            <a:pPr marL="990600" indent="0">
              <a:buNone/>
            </a:pPr>
            <a:r>
              <a:rPr lang="zh-TW" altLang="en-US" sz="2400" b="1" dirty="0" smtClean="0"/>
              <a:t>民營企業家</a:t>
            </a:r>
            <a:r>
              <a:rPr lang="en-US" altLang="zh-TW" sz="2400" b="1" dirty="0" smtClean="0"/>
              <a:t>&gt;</a:t>
            </a:r>
            <a:r>
              <a:rPr lang="zh-TW" altLang="en-US" sz="2400" b="1" dirty="0" smtClean="0"/>
              <a:t>民營雇員</a:t>
            </a:r>
            <a:r>
              <a:rPr lang="en-US" altLang="zh-TW" sz="2400" b="1" dirty="0" smtClean="0"/>
              <a:t>&gt;</a:t>
            </a:r>
            <a:r>
              <a:rPr lang="zh-TW" altLang="en-US" sz="2400" b="1" dirty="0" smtClean="0"/>
              <a:t>政府雇員</a:t>
            </a:r>
            <a:r>
              <a:rPr lang="en-US" altLang="zh-TW" sz="2400" b="1" dirty="0" smtClean="0"/>
              <a:t>&gt;</a:t>
            </a:r>
          </a:p>
          <a:p>
            <a:pPr marL="990600" indent="0">
              <a:buNone/>
            </a:pPr>
            <a:r>
              <a:rPr lang="zh-TW" altLang="en-US" sz="2400" b="1" dirty="0" smtClean="0"/>
              <a:t>                        政府官員</a:t>
            </a:r>
            <a:r>
              <a:rPr lang="en-US" altLang="zh-TW" sz="2400" b="1" dirty="0" smtClean="0"/>
              <a:t>&gt;</a:t>
            </a:r>
            <a:r>
              <a:rPr lang="zh-TW" altLang="en-US" sz="2400" b="1" dirty="0" smtClean="0"/>
              <a:t>受聘的專家學者</a:t>
            </a:r>
          </a:p>
          <a:p>
            <a:pPr marL="916686" lvl="1" indent="-514350">
              <a:buFont typeface="+mj-lt"/>
              <a:buAutoNum type="arabicPeriod"/>
            </a:pP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048672" cy="29523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機會成本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73616" cy="936104"/>
          </a:xfrm>
        </p:spPr>
        <p:txBody>
          <a:bodyPr/>
          <a:lstStyle/>
          <a:p>
            <a:r>
              <a:rPr lang="en-US" altLang="zh-TW" dirty="0" smtClean="0"/>
              <a:t>3.1 </a:t>
            </a:r>
            <a:r>
              <a:rPr lang="zh-TW" altLang="en-US" dirty="0" smtClean="0"/>
              <a:t>看不見的機會成本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945736"/>
          </a:xfrm>
        </p:spPr>
        <p:txBody>
          <a:bodyPr>
            <a:normAutofit/>
          </a:bodyPr>
          <a:lstStyle/>
          <a:p>
            <a:pPr marL="566928" indent="-457200">
              <a:buNone/>
            </a:pPr>
            <a:r>
              <a:rPr lang="zh-TW" altLang="en-US" sz="2400" b="1" dirty="0" smtClean="0"/>
              <a:t>經濟學的選擇概念：</a:t>
            </a:r>
            <a:endParaRPr lang="en-US" altLang="zh-TW" sz="2400" b="1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選擇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投資機會</a:t>
            </a:r>
            <a:r>
              <a:rPr lang="en-US" altLang="zh-TW" sz="2400" dirty="0" smtClean="0"/>
              <a:t>)A</a:t>
            </a:r>
            <a:r>
              <a:rPr lang="zh-TW" altLang="en-US" sz="2400" dirty="0" smtClean="0"/>
              <a:t>，就是放棄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個人以相同的個人價值評估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與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，能感受到放棄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的效用，也就是選擇 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的機會成本。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公共事務上選擇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或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，其利益與成本落在不同群體，最好的政府也只是第三人，無法感受選擇的機會成本。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被放棄的投資機會，從不會出現，大眾永遠都看不見。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政府在無知或私利導下，只公開偏好的投資機會，直接忽視其他可能的投資機會。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1608" cy="864096"/>
          </a:xfrm>
        </p:spPr>
        <p:txBody>
          <a:bodyPr/>
          <a:lstStyle/>
          <a:p>
            <a:r>
              <a:rPr lang="en-US" altLang="zh-TW" dirty="0" smtClean="0"/>
              <a:t>3.2  </a:t>
            </a:r>
            <a:r>
              <a:rPr lang="zh-TW" altLang="en-US" dirty="0" smtClean="0"/>
              <a:t>美麗的雅加達機場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284984"/>
            <a:ext cx="4464496" cy="187220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幾十年前由外國設計藝術家設計的雅加達機場，已經採用自然取光原則，符合現代環保理念。</a:t>
            </a:r>
            <a:endParaRPr lang="zh-TW" altLang="en-US" sz="2400" dirty="0"/>
          </a:p>
        </p:txBody>
      </p:sp>
      <p:pic>
        <p:nvPicPr>
          <p:cNvPr id="4" name="Picture 2" descr="「雅加達機場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81071"/>
            <a:ext cx="3096344" cy="2060943"/>
          </a:xfrm>
          <a:prstGeom prst="rect">
            <a:avLst/>
          </a:prstGeom>
          <a:noFill/>
        </p:spPr>
      </p:pic>
      <p:pic>
        <p:nvPicPr>
          <p:cNvPr id="5" name="Picture 2" descr="「雅加達機場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3384376" cy="198998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7956376" y="558924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>
                <a:solidFill>
                  <a:prstClr val="black"/>
                </a:solidFill>
              </a:rPr>
              <a:t>網路資料</a:t>
            </a:r>
            <a:endParaRPr lang="zh-TW" altLang="en-US" sz="14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95536" y="1340768"/>
            <a:ext cx="4608512" cy="2088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印尼首都雅加達的蘇卡諾哈達國際機場，今天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(2016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啟用耗資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56000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萬美元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興建的鋼骨玻璃結構之第三航</a:t>
            </a:r>
            <a:r>
              <a:rPr lang="zh-TW" altLang="en-US" sz="2400" dirty="0" smtClean="0"/>
              <a:t>廈。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中央廣播電臺</a:t>
            </a:r>
            <a:r>
              <a:rPr lang="en-US" altLang="zh-TW" sz="2400" dirty="0" smtClean="0"/>
              <a:t>)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「雅加達機場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154" y="1268760"/>
            <a:ext cx="3050863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1608" cy="792088"/>
          </a:xfrm>
        </p:spPr>
        <p:txBody>
          <a:bodyPr/>
          <a:lstStyle/>
          <a:p>
            <a:r>
              <a:rPr lang="en-US" altLang="zh-TW" dirty="0" smtClean="0"/>
              <a:t>3.3  </a:t>
            </a:r>
            <a:r>
              <a:rPr lang="zh-TW" altLang="en-US" dirty="0" smtClean="0"/>
              <a:t>設想的航廈投資計畫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5017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/>
              <a:t>假設印尼興建雅加達第一航廈時也是花費</a:t>
            </a:r>
            <a:r>
              <a:rPr lang="en-US" altLang="zh-TW" sz="2400" dirty="0" smtClean="0"/>
              <a:t>200</a:t>
            </a:r>
            <a:r>
              <a:rPr lang="zh-TW" altLang="en-US" sz="2400" dirty="0" smtClean="0"/>
              <a:t>億台幣，資金借自世界銀行，</a:t>
            </a:r>
            <a:r>
              <a:rPr lang="en-US" altLang="zh-TW" sz="2400" dirty="0" smtClean="0"/>
              <a:t>10</a:t>
            </a:r>
            <a:r>
              <a:rPr lang="zh-TW" altLang="en-US" sz="2400" dirty="0" smtClean="0"/>
              <a:t>年無息攤還，亦即每年攤還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億台幣。再假設經營航廈每年的利潤為</a:t>
            </a:r>
            <a:r>
              <a:rPr lang="en-US" altLang="zh-TW" sz="2400" dirty="0" smtClean="0"/>
              <a:t>25</a:t>
            </a:r>
            <a:r>
              <a:rPr lang="zh-TW" altLang="en-US" sz="2400" dirty="0" smtClean="0"/>
              <a:t>億台幣。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請問：印尼政府選擇這項公共投資案是否正確</a:t>
            </a:r>
            <a:r>
              <a:rPr lang="en-US" altLang="zh-TW" sz="2400" dirty="0" smtClean="0"/>
              <a:t>?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3.4  </a:t>
            </a:r>
            <a:r>
              <a:rPr lang="zh-TW" altLang="en-US" dirty="0" smtClean="0"/>
              <a:t>經濟成本與會計成本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8085584" cy="4945736"/>
          </a:xfrm>
        </p:spPr>
        <p:txBody>
          <a:bodyPr>
            <a:norm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/>
              <a:t>只要世銀願意無限制借錢給印尼政府，這項計畫便是正確的，因為在資源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貸款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無限制下，任何正利潤的投資計劃都是正確的。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此案十年下來可賺</a:t>
            </a:r>
            <a:r>
              <a:rPr lang="en-US" altLang="zh-TW" sz="2400" dirty="0" smtClean="0"/>
              <a:t>50</a:t>
            </a:r>
            <a:r>
              <a:rPr lang="zh-TW" altLang="en-US" sz="2400" dirty="0" smtClean="0"/>
              <a:t>億台幣。</a:t>
            </a:r>
            <a:r>
              <a:rPr lang="en-US" altLang="zh-TW" sz="2400" dirty="0" smtClean="0"/>
              <a:t>)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 smtClean="0"/>
              <a:t>若世銀只願意借錢給印尼政府這一筆</a:t>
            </a:r>
            <a:r>
              <a:rPr lang="en-US" altLang="zh-TW" sz="2400" dirty="0" smtClean="0"/>
              <a:t>200</a:t>
            </a:r>
            <a:r>
              <a:rPr lang="zh-TW" altLang="en-US" sz="2400" dirty="0" smtClean="0"/>
              <a:t>億台幣，這項計畫就未必是正確的。因為在資源有限下，印尼政府必須考慮</a:t>
            </a:r>
            <a:r>
              <a:rPr lang="en-US" altLang="zh-TW" sz="2400" dirty="0" smtClean="0"/>
              <a:t>200</a:t>
            </a:r>
            <a:r>
              <a:rPr lang="zh-TW" altLang="en-US" sz="2400" dirty="0" smtClean="0"/>
              <a:t>億台幣的其他可能計畫，譬如用僅以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億台幣興建較樸素的航廈，而另個</a:t>
            </a:r>
            <a:r>
              <a:rPr lang="en-US" altLang="zh-TW" sz="2400" dirty="0" smtClean="0"/>
              <a:t>100</a:t>
            </a:r>
            <a:r>
              <a:rPr lang="zh-TW" altLang="en-US" sz="2400" dirty="0" smtClean="0"/>
              <a:t>億去興建工業區，或許利潤能高達</a:t>
            </a:r>
            <a:r>
              <a:rPr lang="en-US" altLang="zh-TW" sz="2400" dirty="0" smtClean="0"/>
              <a:t>80</a:t>
            </a:r>
            <a:r>
              <a:rPr lang="zh-TW" altLang="en-US" sz="2400" dirty="0" smtClean="0"/>
              <a:t>億台幣。</a:t>
            </a:r>
            <a:endParaRPr lang="en-US" altLang="zh-TW" sz="2400" dirty="0" smtClean="0"/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5832648" cy="259228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破窗謬論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Picture 2" descr="http://y3.ifengimg.com/cmpp/2016/08/20/01/46122bdf-a1c5-48f9-8e9d-4dcf652387e0_size5_w275_h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37112"/>
            <a:ext cx="3024336" cy="201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048672" cy="29523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產業政策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4.1  </a:t>
            </a:r>
            <a:r>
              <a:rPr lang="zh-TW" altLang="en-US" dirty="0" smtClean="0"/>
              <a:t>投資計畫的原則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zh-TW" altLang="en-US" dirty="0" smtClean="0"/>
              <a:t>直覺上，以最大利潤和以最低機會成本為標準是等值的。這在個人也是對的，因個人會評估所有與他相關的投資機會。</a:t>
            </a:r>
            <a:endParaRPr lang="en-US" altLang="zh-TW" dirty="0" smtClean="0"/>
          </a:p>
          <a:p>
            <a:r>
              <a:rPr lang="zh-TW" altLang="en-US" dirty="0" smtClean="0"/>
              <a:t>但在公共政策，最大利潤並不等同於最低機會成本，因為政府無法知道、也無從顧及所有個人期待的政策。於是，最大利潤指的只是它所表列出來的一些選擇過的政策。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4.2  </a:t>
            </a:r>
            <a:r>
              <a:rPr lang="zh-TW" altLang="en-US" dirty="0" smtClean="0"/>
              <a:t>機會成本的不確定性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zh-TW" altLang="en-US" dirty="0" smtClean="0"/>
              <a:t>機會成本是被放棄之政策所能帶來的預期效用。</a:t>
            </a:r>
            <a:endParaRPr lang="en-US" altLang="zh-TW" dirty="0" smtClean="0"/>
          </a:p>
          <a:p>
            <a:r>
              <a:rPr lang="zh-TW" altLang="en-US" dirty="0" smtClean="0"/>
              <a:t>推論：</a:t>
            </a:r>
            <a:endParaRPr lang="en-US" altLang="zh-TW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待選擇的政策方案愈多，機會成本愈不確定。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政策所涵蓋的範圍愈大，機會成本愈不確定。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chemeClr val="tx1"/>
                </a:solidFill>
              </a:rPr>
              <a:t>政策內容愈是面對市場，機會成本愈不確定。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4.3  </a:t>
            </a:r>
            <a:r>
              <a:rPr lang="zh-TW" altLang="en-US" dirty="0" smtClean="0"/>
              <a:t>市場競爭過程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627063" indent="-452438"/>
            <a:r>
              <a:rPr lang="zh-TW" altLang="en-US" sz="2400" dirty="0" smtClean="0"/>
              <a:t>市場競爭的意義：</a:t>
            </a:r>
            <a:endParaRPr lang="en-US" altLang="zh-TW" sz="24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是一個發現與創新過程。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是不斷汰舊換新的演化過程。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是無法預知演化發展的過程。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是一個目標開放的過程。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624078" indent="-514350"/>
            <a:r>
              <a:rPr lang="zh-TW" altLang="en-US" sz="2400" dirty="0" smtClean="0"/>
              <a:t>開放國家的產業政策：</a:t>
            </a:r>
            <a:endParaRPr lang="en-US" altLang="zh-TW" sz="2400" dirty="0" smtClean="0"/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因面對市場，任何產業政策的機會成本都極為不確定，甚至無法預估。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產業政策的決議與在媽祖聖母前擲茭沒兩樣。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4.4 </a:t>
            </a:r>
            <a:r>
              <a:rPr lang="zh-TW" altLang="en-US" dirty="0" smtClean="0"/>
              <a:t>產業政策是計畫經濟的幽魂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7920880" cy="4680520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計畫經濟的特性：</a:t>
            </a:r>
            <a:endParaRPr lang="en-US" altLang="zh-TW" sz="2400" dirty="0" smtClean="0"/>
          </a:p>
          <a:p>
            <a:pPr marL="859536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宣稱是官商共識的目標和誘因機制，只不過是新的競租平台。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若不是無知，就是無視於市場的競爭過程。還自以為能預知各種技術和不同產業的未來發展。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859536" lvl="1" indent="-4572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不斷加碼，</a:t>
            </a:r>
            <a:r>
              <a:rPr lang="en-US" altLang="zh-TW" sz="2400" dirty="0" smtClean="0">
                <a:solidFill>
                  <a:schemeClr val="tx1"/>
                </a:solidFill>
              </a:rPr>
              <a:t>“</a:t>
            </a:r>
            <a:r>
              <a:rPr lang="zh-TW" altLang="en-US" sz="2400" dirty="0" smtClean="0">
                <a:solidFill>
                  <a:schemeClr val="tx1"/>
                </a:solidFill>
              </a:rPr>
              <a:t>不搞砸絕不罷手</a:t>
            </a:r>
            <a:r>
              <a:rPr lang="en-US" altLang="zh-TW" sz="2400" dirty="0" smtClean="0">
                <a:solidFill>
                  <a:schemeClr val="tx1"/>
                </a:solidFill>
              </a:rPr>
              <a:t>”</a:t>
            </a:r>
            <a:r>
              <a:rPr lang="zh-TW" altLang="en-US" sz="2400" dirty="0" smtClean="0">
                <a:solidFill>
                  <a:schemeClr val="tx1"/>
                </a:solidFill>
              </a:rPr>
              <a:t> 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566928" indent="-457200">
              <a:buNone/>
            </a:pP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endParaRPr lang="en-US" altLang="zh-TW" sz="24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1608" cy="936104"/>
          </a:xfrm>
        </p:spPr>
        <p:txBody>
          <a:bodyPr/>
          <a:lstStyle/>
          <a:p>
            <a:r>
              <a:rPr lang="en-US" altLang="zh-TW" dirty="0" smtClean="0"/>
              <a:t>4.5  </a:t>
            </a:r>
            <a:r>
              <a:rPr lang="zh-TW" altLang="en-US" dirty="0" smtClean="0"/>
              <a:t>產業政策的盲點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2736" y="1556792"/>
            <a:ext cx="8291264" cy="1152128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盲點，就是看不見的地方，也可能是假裝看不見。</a:t>
            </a:r>
            <a:endParaRPr lang="en-US" altLang="zh-TW" sz="2400" dirty="0" smtClean="0"/>
          </a:p>
          <a:p>
            <a:r>
              <a:rPr lang="zh-TW" altLang="en-US" sz="2400" dirty="0" smtClean="0"/>
              <a:t>台灣的家電業？產業政策為何從未重視大家電？</a:t>
            </a:r>
            <a:endParaRPr lang="zh-TW" altLang="en-US" sz="2400" dirty="0"/>
          </a:p>
        </p:txBody>
      </p:sp>
      <p:pic>
        <p:nvPicPr>
          <p:cNvPr id="4098" name="Picture 2" descr="「三星洗衣機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2990850" cy="3019425"/>
          </a:xfrm>
          <a:prstGeom prst="rect">
            <a:avLst/>
          </a:prstGeom>
          <a:noFill/>
        </p:spPr>
      </p:pic>
      <p:pic>
        <p:nvPicPr>
          <p:cNvPr id="4100" name="Picture 4" descr="「lg冰箱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248472" cy="2926727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10801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4.6 </a:t>
            </a:r>
            <a:r>
              <a:rPr lang="zh-TW" altLang="en-US" dirty="0" smtClean="0"/>
              <a:t>三星推出物聯網時代智能冰箱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266429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CES 2016</a:t>
            </a:r>
            <a:r>
              <a:rPr lang="zh-TW" altLang="en-US" sz="2400" dirty="0" smtClean="0"/>
              <a:t>圓滿落幕，三星電子於會上展示了最新的智能冰箱產品</a:t>
            </a:r>
            <a:r>
              <a:rPr lang="en-US" altLang="zh-TW" sz="2400" dirty="0" smtClean="0"/>
              <a:t>——Family Hub</a:t>
            </a:r>
            <a:r>
              <a:rPr lang="zh-TW" altLang="en-US" sz="2400" dirty="0" smtClean="0"/>
              <a:t>冰箱，成為本次</a:t>
            </a:r>
            <a:r>
              <a:rPr lang="en-US" altLang="zh-TW" sz="2400" dirty="0" smtClean="0"/>
              <a:t>CES</a:t>
            </a:r>
            <a:r>
              <a:rPr lang="zh-TW" altLang="en-US" sz="2400" dirty="0" smtClean="0"/>
              <a:t>的一大亮點。</a:t>
            </a:r>
            <a:endParaRPr lang="en-US" altLang="zh-TW" sz="2400" dirty="0" smtClean="0"/>
          </a:p>
          <a:p>
            <a:r>
              <a:rPr lang="en-US" altLang="zh-TW" sz="2400" dirty="0" smtClean="0"/>
              <a:t>Family Hub</a:t>
            </a:r>
            <a:r>
              <a:rPr lang="zh-TW" altLang="en-US" sz="2400" dirty="0" smtClean="0"/>
              <a:t>冰箱拉開了「廚房物聯網」的時代序幕。它在冰箱原有基礎功能上，加入監控和訂購食材、播放音樂和電視節目等新功能，讓使用體驗更加豐富，也將冰箱變成了廚房智能聯網的中樞。</a:t>
            </a:r>
            <a:endParaRPr lang="en-US" altLang="zh-TW" sz="2400" dirty="0" smtClean="0"/>
          </a:p>
          <a:p>
            <a:r>
              <a:rPr lang="zh-TW" altLang="en-US" sz="1400" dirty="0" smtClean="0"/>
              <a:t>原文網址：</a:t>
            </a:r>
            <a:r>
              <a:rPr lang="en-US" altLang="zh-TW" sz="1400" dirty="0" smtClean="0">
                <a:hlinkClick r:id="rId2"/>
              </a:rPr>
              <a:t>https://read01.com/mE6RMj.html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026" name="Picture 2" descr="https://i1.read01.com/image.php?url=0C79dY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672408" cy="245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4.7  </a:t>
            </a:r>
            <a:r>
              <a:rPr lang="zh-TW" altLang="en-US" dirty="0" smtClean="0"/>
              <a:t>物聯網時代還在談產業政策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zh-TW" altLang="zh-TW" sz="2400" dirty="0" smtClean="0"/>
              <a:t>瑞士达沃斯经济论坛传来互联网的死刑判决书。</a:t>
            </a:r>
            <a:r>
              <a:rPr lang="zh-TW" altLang="en-US" sz="2400" dirty="0" smtClean="0"/>
              <a:t>谷</a:t>
            </a:r>
            <a:r>
              <a:rPr lang="zh-TW" altLang="zh-TW" sz="2400" dirty="0" smtClean="0"/>
              <a:t>歌公司的执行董事长埃里克</a:t>
            </a:r>
            <a:r>
              <a:rPr lang="en-US" altLang="zh-TW" sz="2400" dirty="0" smtClean="0"/>
              <a:t>•</a:t>
            </a:r>
            <a:r>
              <a:rPr lang="zh-TW" altLang="zh-TW" sz="2400" dirty="0" smtClean="0"/>
              <a:t>施密特大胆预言：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</a:t>
            </a:r>
            <a:endParaRPr lang="en-US" altLang="zh-TW" sz="2400" dirty="0" smtClean="0"/>
          </a:p>
          <a:p>
            <a:pPr marL="365125" indent="-93663">
              <a:buNone/>
            </a:pPr>
            <a:r>
              <a:rPr lang="zh-TW" altLang="en-US" sz="2400" dirty="0" smtClean="0"/>
              <a:t> </a:t>
            </a:r>
            <a:r>
              <a:rPr lang="en-US" altLang="zh-TW" sz="2400" i="1" dirty="0" smtClean="0"/>
              <a:t>“</a:t>
            </a:r>
            <a:r>
              <a:rPr lang="zh-TW" altLang="zh-TW" sz="2400" dirty="0" smtClean="0"/>
              <a:t>互联网即将消失，一个高度个性化、互动化的有趣世界</a:t>
            </a:r>
            <a:r>
              <a:rPr lang="en-US" altLang="zh-TW" sz="2400" dirty="0" smtClean="0"/>
              <a:t>——</a:t>
            </a:r>
            <a:r>
              <a:rPr lang="zh-TW" altLang="zh-TW" sz="2400" dirty="0" smtClean="0"/>
              <a:t>物联网即将诞生。</a:t>
            </a:r>
            <a:r>
              <a:rPr lang="en-US" altLang="zh-TW" sz="2400" dirty="0" smtClean="0"/>
              <a:t>……</a:t>
            </a:r>
            <a:r>
              <a:rPr lang="zh-TW" altLang="zh-TW" sz="2400" dirty="0" smtClean="0"/>
              <a:t>物联网将无所不能，</a:t>
            </a:r>
            <a:r>
              <a:rPr lang="en-US" altLang="zh-TW" sz="2400" dirty="0" smtClean="0"/>
              <a:t>……</a:t>
            </a:r>
            <a:r>
              <a:rPr lang="zh-TW" altLang="zh-TW" sz="2400" dirty="0" smtClean="0"/>
              <a:t>世界将变得非常个性化、非常互动化和非常非常有趣。</a:t>
            </a:r>
            <a:r>
              <a:rPr lang="en-US" altLang="zh-TW" sz="2400" dirty="0" smtClean="0"/>
              <a:t>……</a:t>
            </a:r>
            <a:r>
              <a:rPr lang="zh-TW" altLang="zh-TW" sz="2400" dirty="0" smtClean="0"/>
              <a:t>设想下你走入房间，房间会随之变化，有了你的允许和所有这些东西，你将与房间里发生的一切进行互动。</a:t>
            </a:r>
            <a:r>
              <a:rPr lang="en-US" altLang="zh-TW" sz="2400" dirty="0" smtClean="0"/>
              <a:t>……</a:t>
            </a:r>
            <a:r>
              <a:rPr lang="zh-TW" altLang="zh-TW" sz="2400" dirty="0" smtClean="0"/>
              <a:t>我认为这是一个完全开放的市场。</a:t>
            </a:r>
            <a:r>
              <a:rPr lang="en-US" altLang="zh-TW" sz="2400" dirty="0" smtClean="0"/>
              <a:t>”</a:t>
            </a:r>
          </a:p>
          <a:p>
            <a:pPr marL="365125" indent="-93663">
              <a:buNone/>
            </a:pPr>
            <a:endParaRPr lang="en-US" altLang="zh-TW" sz="2400" dirty="0" smtClean="0"/>
          </a:p>
          <a:p>
            <a:r>
              <a:rPr lang="zh-TW" altLang="zh-TW" sz="1400" dirty="0" smtClean="0"/>
              <a:t>摘自：《领科》</a:t>
            </a:r>
            <a:r>
              <a:rPr lang="en-US" altLang="zh-TW" sz="1400" i="1" dirty="0" smtClean="0"/>
              <a:t> 2016-08-25 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1781944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C00000"/>
                </a:solidFill>
              </a:rPr>
              <a:t>謝謝</a:t>
            </a:r>
            <a:r>
              <a:rPr lang="en-US" altLang="zh-TW" sz="8800" dirty="0" smtClean="0">
                <a:solidFill>
                  <a:srgbClr val="C00000"/>
                </a:solidFill>
              </a:rPr>
              <a:t>!</a:t>
            </a:r>
            <a:endParaRPr lang="zh-TW" altLang="en-US" sz="88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1800" y="3933056"/>
            <a:ext cx="6120680" cy="216024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黃春興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hcs1101@gmail.com</a:t>
            </a:r>
          </a:p>
          <a:p>
            <a:pPr>
              <a:buNone/>
            </a:pPr>
            <a:r>
              <a:rPr lang="en-US" altLang="zh-TW" dirty="0" smtClean="0"/>
              <a:t>Line / </a:t>
            </a:r>
            <a:r>
              <a:rPr lang="en-US" altLang="zh-TW" dirty="0" err="1" smtClean="0"/>
              <a:t>Wechad</a:t>
            </a:r>
            <a:r>
              <a:rPr lang="en-US" altLang="zh-TW" dirty="0" smtClean="0"/>
              <a:t> </a:t>
            </a:r>
            <a:r>
              <a:rPr lang="zh-TW" altLang="en-US" dirty="0" smtClean="0"/>
              <a:t>： </a:t>
            </a:r>
            <a:r>
              <a:rPr lang="en-US" altLang="zh-TW" dirty="0" smtClean="0"/>
              <a:t>hcs1101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36104"/>
          </a:xfrm>
        </p:spPr>
        <p:txBody>
          <a:bodyPr>
            <a:noAutofit/>
          </a:bodyPr>
          <a:lstStyle/>
          <a:p>
            <a:r>
              <a:rPr lang="en-US" altLang="zh-TW" dirty="0" smtClean="0"/>
              <a:t>1.1 </a:t>
            </a:r>
            <a:r>
              <a:rPr lang="zh-TW" altLang="en-US" dirty="0" smtClean="0"/>
              <a:t>破窗理論</a:t>
            </a:r>
            <a:r>
              <a:rPr lang="zh-TW" altLang="en-US" sz="3200" dirty="0" smtClean="0"/>
              <a:t>（</a:t>
            </a:r>
            <a:r>
              <a:rPr lang="en-US" altLang="zh-TW" sz="3200" dirty="0" smtClean="0"/>
              <a:t>Broken Windows Theory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lnSpcReduction="10000"/>
          </a:bodyPr>
          <a:lstStyle/>
          <a:p>
            <a:r>
              <a:rPr lang="en-US" altLang="zh-TW" sz="2600" dirty="0" smtClean="0"/>
              <a:t>1969</a:t>
            </a:r>
            <a:r>
              <a:rPr lang="zh-TW" altLang="en-US" sz="2600" dirty="0" smtClean="0"/>
              <a:t>年，心理學家辛巴杜（</a:t>
            </a:r>
            <a:r>
              <a:rPr lang="en-US" altLang="zh-TW" sz="2600" dirty="0" smtClean="0"/>
              <a:t>P. </a:t>
            </a:r>
            <a:r>
              <a:rPr lang="en-US" altLang="zh-TW" sz="2600" dirty="0" err="1" smtClean="0"/>
              <a:t>Zimbardo</a:t>
            </a:r>
            <a:r>
              <a:rPr lang="zh-TW" altLang="en-US" sz="2600" dirty="0" smtClean="0"/>
              <a:t>）的試驗：他找來兩輛一樣的汽車，一輛停在雜亂的街區，一輛停在中產階級社區。他把雜亂街區那輛的車牌摘掉，頂棚打開，結果一天之內就被偷走。中產階級社區那輛過了一個星期仍安然無恙。</a:t>
            </a:r>
          </a:p>
          <a:p>
            <a:r>
              <a:rPr lang="en-US" altLang="zh-TW" sz="2600" dirty="0" smtClean="0"/>
              <a:t>1982</a:t>
            </a:r>
            <a:r>
              <a:rPr lang="zh-TW" altLang="en-US" sz="2600" dirty="0" smtClean="0"/>
              <a:t>年，兩個犯罪學家威爾森（</a:t>
            </a:r>
            <a:r>
              <a:rPr lang="en-US" altLang="zh-TW" sz="2600" dirty="0" smtClean="0"/>
              <a:t>J. Q. Wilson</a:t>
            </a:r>
            <a:r>
              <a:rPr lang="zh-TW" altLang="en-US" sz="2600" dirty="0" smtClean="0"/>
              <a:t>）和凱林（</a:t>
            </a:r>
            <a:r>
              <a:rPr lang="en-US" altLang="zh-TW" sz="2600" dirty="0" smtClean="0"/>
              <a:t>G. L. </a:t>
            </a:r>
            <a:r>
              <a:rPr lang="en-US" altLang="zh-TW" sz="2600" dirty="0" err="1" smtClean="0"/>
              <a:t>Kelling</a:t>
            </a:r>
            <a:r>
              <a:rPr lang="zh-TW" altLang="en-US" sz="2600" dirty="0" smtClean="0"/>
              <a:t>）提出「破窗理論」，認為：如果有人打破一個建築物的窗戶玻璃，而這窗戶未得到及時維修，路人一定認為這地區沒人管事。別人就可能受到暗示性的縱容去打爛更多的窗戶玻璃，也可能從這棟大樓蔓延到整條街，擴散到其他鄰近街道。久之， 給人造成一種無序的感覺。</a:t>
            </a:r>
            <a:endParaRPr lang="en-US" altLang="zh-TW" sz="2600" dirty="0" smtClean="0"/>
          </a:p>
          <a:p>
            <a:r>
              <a:rPr lang="en-US" altLang="zh-TW" sz="1400" dirty="0" smtClean="0"/>
              <a:t>http://newhamg.myweb.hinet.net/15/page15-114.htm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170080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>
              <a:tabLst>
                <a:tab pos="811213" algn="l"/>
                <a:tab pos="896938" algn="l"/>
              </a:tabLst>
            </a:pPr>
            <a:r>
              <a:rPr lang="en-US" altLang="zh-TW" dirty="0" smtClean="0"/>
              <a:t>1.2</a:t>
            </a:r>
            <a:r>
              <a:rPr lang="zh-TW" altLang="en-US" dirty="0" smtClean="0"/>
              <a:t> 破窗謬論不是破窗理論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11560" y="1412776"/>
            <a:ext cx="8219256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/>
              <a:t>亨利．黑茲利特 </a:t>
            </a:r>
            <a:r>
              <a:rPr lang="en-US" altLang="zh-TW" sz="2400" dirty="0" smtClean="0"/>
              <a:t>(Henry Hazlitt)</a:t>
            </a:r>
            <a:r>
              <a:rPr lang="zh-TW" altLang="en-US" sz="2400" dirty="0" smtClean="0"/>
              <a:t> 講了個破窗謬論 </a:t>
            </a:r>
            <a:r>
              <a:rPr lang="en-US" altLang="zh-TW" sz="2400" dirty="0" smtClean="0"/>
              <a:t>(Broken Window Fallacy)</a:t>
            </a:r>
            <a:r>
              <a:rPr lang="zh-TW" altLang="en-US" sz="2400" dirty="0" smtClean="0"/>
              <a:t> 的小故事：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一個頑童掄起磚頭砸破了麵包店的櫥窗，店主怒氣衝衝跑出來，男孩早已逃之夭夭。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看熱鬧的有人安慰他，玻璃碎了很是可惜，可也有好的一面。玻璃店有生意了，新櫥窗要</a:t>
            </a:r>
            <a:r>
              <a:rPr lang="en-US" altLang="zh-CN" sz="2400" dirty="0" smtClean="0"/>
              <a:t>250</a:t>
            </a:r>
            <a:r>
              <a:rPr lang="zh-TW" altLang="en-US" sz="2400" dirty="0" smtClean="0"/>
              <a:t>美元，玻璃店多了這</a:t>
            </a:r>
            <a:r>
              <a:rPr lang="en-US" altLang="zh-CN" sz="2400" dirty="0" smtClean="0"/>
              <a:t>250</a:t>
            </a:r>
            <a:r>
              <a:rPr lang="zh-TW" altLang="en-US" sz="2400" dirty="0" smtClean="0"/>
              <a:t>美元，會去別的商家那裡消費。那些商家有了生意，又會向更多的商家購買東西。小小一面破櫥窗，竟能夠連續不斷地提供資金給很多商家，創造許多就業機會。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結論：扔磚頭的熊孩子，不但不是社會的禍害，反而造福了社會的英雄。</a:t>
            </a:r>
            <a:r>
              <a:rPr lang="zh-CN" altLang="en-US" sz="2400" dirty="0" smtClean="0"/>
              <a:t> </a:t>
            </a:r>
            <a:endParaRPr lang="en-US" altLang="zh-CN" sz="2400" dirty="0" smtClean="0"/>
          </a:p>
          <a:p>
            <a:r>
              <a:rPr lang="zh-TW" altLang="en-US" sz="1400" dirty="0" smtClean="0"/>
              <a:t>摘自：风灵：</a:t>
            </a:r>
            <a:r>
              <a:rPr lang="zh-CN" altLang="en-US" sz="1400" dirty="0" smtClean="0"/>
              <a:t>破窗谬论为何大行其道？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1.3 </a:t>
            </a:r>
            <a:r>
              <a:rPr lang="zh-TW" altLang="en-US" dirty="0" smtClean="0"/>
              <a:t>看不見的損失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b="1" dirty="0" smtClean="0"/>
              <a:t>糾正：</a:t>
            </a:r>
            <a:endParaRPr lang="en-US" altLang="zh-TW" sz="2400" b="1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購買新櫥窗的</a:t>
            </a:r>
            <a:r>
              <a:rPr lang="en-US" altLang="zh-CN" sz="2400" dirty="0" smtClean="0"/>
              <a:t>250</a:t>
            </a:r>
            <a:r>
              <a:rPr lang="zh-TW" altLang="en-US" sz="2400" dirty="0" smtClean="0"/>
              <a:t>美元不是從天上掉下來的，而是麵包店主已經有的。若他不去購買新櫥窗，也會派上其他用場，比如買一套期待已久的新西裝。</a:t>
            </a:r>
            <a:endParaRPr lang="en-US" altLang="zh-CN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窗戶沒有打破時，店主有一面完好的櫥窗和一套新西裝。但，窗戶被打破了，店主用</a:t>
            </a:r>
            <a:r>
              <a:rPr lang="en-US" altLang="zh-CN" sz="2400" dirty="0" smtClean="0"/>
              <a:t>250</a:t>
            </a:r>
            <a:r>
              <a:rPr lang="zh-TW" altLang="en-US" sz="2400" dirty="0" smtClean="0"/>
              <a:t>美元新買一面櫥窗，他購買新西裝的期待落空了。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無法購買新西裝，西裝店無法提供更多的就業，同樣的失業連鎖會發生。</a:t>
            </a:r>
            <a:endParaRPr lang="en-US" altLang="zh-TW" sz="2400" dirty="0" smtClean="0"/>
          </a:p>
          <a:p>
            <a:pPr marL="566928" indent="-457200">
              <a:buFont typeface="+mj-lt"/>
              <a:buAutoNum type="arabicPeriod"/>
            </a:pPr>
            <a:r>
              <a:rPr lang="zh-TW" altLang="en-US" sz="2400" dirty="0" smtClean="0"/>
              <a:t>結論：</a:t>
            </a:r>
            <a:r>
              <a:rPr lang="en-US" altLang="zh-CN" sz="2400" dirty="0" smtClean="0"/>
              <a:t>250</a:t>
            </a:r>
            <a:r>
              <a:rPr lang="zh-TW" altLang="en-US" sz="2400" dirty="0" smtClean="0"/>
              <a:t>美元不論用於重購新櫥窗或新西裝，失業連鎖都是一樣，但，麵包店主的確減少了</a:t>
            </a:r>
            <a:r>
              <a:rPr lang="en-US" altLang="zh-TW" sz="2400" dirty="0" smtClean="0"/>
              <a:t>250</a:t>
            </a:r>
            <a:r>
              <a:rPr lang="zh-TW" altLang="en-US" sz="2400" dirty="0" smtClean="0"/>
              <a:t>美元。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1.4  </a:t>
            </a:r>
            <a:r>
              <a:rPr lang="zh-TW" altLang="en-US" dirty="0" smtClean="0"/>
              <a:t>黑茲利特的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一課經濟學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7904" y="1844824"/>
            <a:ext cx="4978896" cy="444168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《</a:t>
            </a:r>
            <a:r>
              <a:rPr lang="zh-TW" altLang="en-US" sz="2400" dirty="0" smtClean="0"/>
              <a:t>一課經濟學 </a:t>
            </a:r>
            <a:r>
              <a:rPr lang="en-US" altLang="zh-TW" sz="2400" dirty="0" smtClean="0"/>
              <a:t>》 (Economics in One Lesson)</a:t>
            </a:r>
          </a:p>
          <a:p>
            <a:r>
              <a:rPr lang="zh-TW" altLang="en-US" sz="2400" dirty="0" smtClean="0"/>
              <a:t>作者： 亨利．赫茲利特 </a:t>
            </a:r>
            <a:r>
              <a:rPr lang="en-US" altLang="zh-TW" sz="2400" dirty="0" smtClean="0"/>
              <a:t>(Henry Hazlitt)</a:t>
            </a:r>
          </a:p>
          <a:p>
            <a:r>
              <a:rPr lang="zh-TW" altLang="en-US" sz="2400" dirty="0" smtClean="0"/>
              <a:t>譯者：羅耀宗</a:t>
            </a:r>
            <a:endParaRPr lang="en-US" altLang="zh-TW" sz="2400" dirty="0" smtClean="0"/>
          </a:p>
          <a:p>
            <a:r>
              <a:rPr lang="zh-TW" altLang="en-US" sz="2400" dirty="0" smtClean="0"/>
              <a:t>出版社：經濟新潮社  </a:t>
            </a:r>
            <a:endParaRPr lang="en-US" altLang="zh-TW" sz="2400" dirty="0" smtClean="0"/>
          </a:p>
          <a:p>
            <a:r>
              <a:rPr lang="zh-TW" altLang="en-US" sz="2400" dirty="0" smtClean="0"/>
              <a:t>出版日期：</a:t>
            </a:r>
            <a:r>
              <a:rPr lang="en-US" altLang="zh-TW" sz="2400" dirty="0" smtClean="0"/>
              <a:t>2012/07/13</a:t>
            </a:r>
          </a:p>
          <a:p>
            <a:r>
              <a:rPr lang="zh-TW" altLang="en-US" sz="2400" dirty="0" smtClean="0"/>
              <a:t>最早的經濟學散文集。</a:t>
            </a:r>
            <a:endParaRPr lang="zh-TW" altLang="en-US" sz="2400" dirty="0"/>
          </a:p>
        </p:txBody>
      </p:sp>
      <p:pic>
        <p:nvPicPr>
          <p:cNvPr id="1026" name="Picture 2" descr="一課經濟學（50週年紀念版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600400" cy="4005064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看得見與看不見的：人人都該知道的經濟真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248472" cy="453650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1.5  </a:t>
            </a:r>
            <a:r>
              <a:rPr lang="zh-TW" altLang="en-US" dirty="0" smtClean="0"/>
              <a:t>巴斯夏的</a:t>
            </a:r>
            <a:r>
              <a:rPr lang="en-US" altLang="zh-TW" dirty="0" smtClean="0"/>
              <a:t>《</a:t>
            </a:r>
            <a:r>
              <a:rPr lang="zh-TW" altLang="en-US" dirty="0" smtClean="0"/>
              <a:t>看得見與看不見的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0" y="1628800"/>
            <a:ext cx="5112568" cy="4873728"/>
          </a:xfrm>
        </p:spPr>
        <p:txBody>
          <a:bodyPr>
            <a:normAutofit/>
          </a:bodyPr>
          <a:lstStyle/>
          <a:p>
            <a:pPr marL="266700" indent="-255588"/>
            <a:r>
              <a:rPr lang="en-US" altLang="zh-TW" sz="2400" dirty="0" smtClean="0"/>
              <a:t>《</a:t>
            </a:r>
            <a:r>
              <a:rPr lang="zh-TW" altLang="en-US" sz="2400" dirty="0" smtClean="0"/>
              <a:t>看得見與看不見的：人人都該知道的經濟真相 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(That Which Is Seen and That Which Is Not Seen)</a:t>
            </a:r>
          </a:p>
          <a:p>
            <a:pPr marL="266700" indent="-255588"/>
            <a:r>
              <a:rPr lang="zh-TW" altLang="en-US" sz="2400" dirty="0" smtClean="0"/>
              <a:t>作者： 弗雷德里克．巴斯夏  </a:t>
            </a:r>
            <a:r>
              <a:rPr lang="en-US" altLang="zh-TW" sz="2400" dirty="0" smtClean="0"/>
              <a:t>(Frederic </a:t>
            </a:r>
            <a:r>
              <a:rPr lang="en-US" altLang="zh-TW" sz="2400" dirty="0" err="1" smtClean="0"/>
              <a:t>Bastiat</a:t>
            </a:r>
            <a:r>
              <a:rPr lang="en-US" altLang="zh-TW" sz="2400" dirty="0" smtClean="0"/>
              <a:t>)</a:t>
            </a:r>
          </a:p>
          <a:p>
            <a:pPr marL="266700" indent="-255588"/>
            <a:r>
              <a:rPr lang="zh-TW" altLang="en-US" sz="2400" dirty="0" smtClean="0"/>
              <a:t>譯者：黃煜文</a:t>
            </a:r>
            <a:endParaRPr lang="en-US" altLang="zh-TW" sz="2400" dirty="0" smtClean="0"/>
          </a:p>
          <a:p>
            <a:pPr marL="266700" indent="-255588"/>
            <a:r>
              <a:rPr lang="zh-TW" altLang="en-US" sz="2400" dirty="0" smtClean="0"/>
              <a:t>出版社：經濟新潮社 </a:t>
            </a:r>
            <a:endParaRPr lang="en-US" altLang="zh-TW" sz="2400" dirty="0" smtClean="0"/>
          </a:p>
          <a:p>
            <a:pPr marL="266700" indent="-255588"/>
            <a:r>
              <a:rPr lang="zh-TW" altLang="en-US" sz="2400" dirty="0" smtClean="0"/>
              <a:t>出版日期：</a:t>
            </a:r>
            <a:r>
              <a:rPr lang="en-US" altLang="zh-TW" sz="2400" dirty="0" smtClean="0"/>
              <a:t>2012/12/15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1.6  </a:t>
            </a:r>
            <a:r>
              <a:rPr lang="zh-TW" altLang="en-US" dirty="0" smtClean="0"/>
              <a:t>那些是看得見與看不見的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7571184" cy="4873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/>
              <a:t>目錄：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600" dirty="0" smtClean="0"/>
              <a:t>1.</a:t>
            </a:r>
            <a:r>
              <a:rPr lang="zh-TW" altLang="en-US" sz="2600" dirty="0" smtClean="0"/>
              <a:t>   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破窗戶</a:t>
            </a:r>
            <a:r>
              <a:rPr lang="zh-TW" altLang="en-US" sz="2600" dirty="0" smtClean="0">
                <a:solidFill>
                  <a:srgbClr val="C00000"/>
                </a:solidFill>
              </a:rPr>
              <a:t/>
            </a:r>
            <a:br>
              <a:rPr lang="zh-TW" altLang="en-US" sz="2600" dirty="0" smtClean="0">
                <a:solidFill>
                  <a:srgbClr val="C00000"/>
                </a:solidFill>
              </a:rPr>
            </a:br>
            <a:r>
              <a:rPr lang="en-US" altLang="zh-TW" sz="2600" dirty="0" smtClean="0"/>
              <a:t>2. </a:t>
            </a:r>
            <a:r>
              <a:rPr lang="zh-TW" altLang="en-US" sz="2600" dirty="0" smtClean="0"/>
              <a:t> 軍隊復員</a:t>
            </a:r>
            <a:br>
              <a:rPr lang="zh-TW" altLang="en-US" sz="2600" dirty="0" smtClean="0"/>
            </a:br>
            <a:r>
              <a:rPr lang="en-US" altLang="zh-TW" sz="2600" dirty="0" smtClean="0"/>
              <a:t>3.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 </a:t>
            </a:r>
            <a:r>
              <a:rPr lang="zh-TW" altLang="en-US" sz="2600" dirty="0" smtClean="0"/>
              <a:t>稅收</a:t>
            </a:r>
            <a:br>
              <a:rPr lang="zh-TW" altLang="en-US" sz="2600" dirty="0" smtClean="0"/>
            </a:br>
            <a:r>
              <a:rPr lang="en-US" altLang="zh-TW" sz="2600" dirty="0" smtClean="0"/>
              <a:t>4. </a:t>
            </a:r>
            <a:r>
              <a:rPr lang="zh-TW" altLang="en-US" sz="2600" dirty="0" smtClean="0"/>
              <a:t> 劇院與高雅藝術：政府該補助藝文活動嗎？ </a:t>
            </a:r>
            <a:br>
              <a:rPr lang="zh-TW" altLang="en-US" sz="2600" dirty="0" smtClean="0"/>
            </a:br>
            <a:r>
              <a:rPr lang="en-US" altLang="zh-TW" sz="2600" dirty="0" smtClean="0"/>
              <a:t>5. </a:t>
            </a:r>
            <a:r>
              <a:rPr lang="zh-TW" altLang="en-US" sz="2600" dirty="0" smtClean="0"/>
              <a:t> 公共建設</a:t>
            </a:r>
            <a:br>
              <a:rPr lang="zh-TW" altLang="en-US" sz="2600" dirty="0" smtClean="0"/>
            </a:br>
            <a:r>
              <a:rPr lang="en-US" altLang="zh-TW" sz="2600" dirty="0" smtClean="0"/>
              <a:t>6. </a:t>
            </a:r>
            <a:r>
              <a:rPr lang="zh-TW" altLang="en-US" sz="2600" dirty="0" smtClean="0"/>
              <a:t> 中間商</a:t>
            </a:r>
            <a:br>
              <a:rPr lang="zh-TW" altLang="en-US" sz="2600" dirty="0" smtClean="0"/>
            </a:br>
            <a:r>
              <a:rPr lang="en-US" altLang="zh-TW" sz="2600" dirty="0" smtClean="0"/>
              <a:t>7. </a:t>
            </a:r>
            <a:r>
              <a:rPr lang="zh-TW" altLang="en-US" sz="2600" dirty="0" smtClean="0"/>
              <a:t> 貿易限制</a:t>
            </a:r>
            <a:br>
              <a:rPr lang="zh-TW" altLang="en-US" sz="2600" dirty="0" smtClean="0"/>
            </a:br>
            <a:r>
              <a:rPr lang="en-US" altLang="zh-TW" sz="2600" dirty="0" smtClean="0"/>
              <a:t>8. </a:t>
            </a:r>
            <a:r>
              <a:rPr lang="zh-TW" altLang="en-US" sz="2600" dirty="0" smtClean="0"/>
              <a:t> 機器</a:t>
            </a:r>
            <a:br>
              <a:rPr lang="zh-TW" altLang="en-US" sz="2600" dirty="0" smtClean="0"/>
            </a:br>
            <a:r>
              <a:rPr lang="en-US" altLang="zh-TW" sz="2600" dirty="0" smtClean="0"/>
              <a:t>9.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 </a:t>
            </a:r>
            <a:r>
              <a:rPr lang="zh-TW" altLang="en-US" sz="2600" dirty="0" smtClean="0"/>
              <a:t>借貸</a:t>
            </a:r>
            <a:br>
              <a:rPr lang="zh-TW" altLang="en-US" sz="2600" dirty="0" smtClean="0"/>
            </a:br>
            <a:r>
              <a:rPr lang="en-US" altLang="zh-TW" sz="2600" dirty="0" smtClean="0"/>
              <a:t>10. </a:t>
            </a:r>
            <a:r>
              <a:rPr lang="zh-TW" altLang="en-US" sz="2600" dirty="0" smtClean="0"/>
              <a:t>阿爾及利亞</a:t>
            </a:r>
            <a:br>
              <a:rPr lang="zh-TW" altLang="en-US" sz="2600" dirty="0" smtClean="0"/>
            </a:br>
            <a:r>
              <a:rPr lang="en-US" altLang="zh-TW" sz="2600" dirty="0" smtClean="0"/>
              <a:t>11. </a:t>
            </a:r>
            <a:r>
              <a:rPr lang="zh-TW" altLang="en-US" sz="2600" dirty="0" smtClean="0"/>
              <a:t> 節儉與奢侈</a:t>
            </a:r>
            <a:br>
              <a:rPr lang="zh-TW" altLang="en-US" sz="2600" dirty="0" smtClean="0"/>
            </a:br>
            <a:r>
              <a:rPr lang="en-US" altLang="zh-TW" sz="2600" dirty="0" smtClean="0"/>
              <a:t>12. </a:t>
            </a:r>
            <a:r>
              <a:rPr lang="zh-TW" altLang="en-US" sz="2600" dirty="0" smtClean="0"/>
              <a:t>就業的權利與保證利潤的權利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048672" cy="29523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6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破窗謬論的例證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F49B-ECED-4E24-88D8-FC21A6CD50F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440</TotalTime>
  <Words>2044</Words>
  <Application>Microsoft Office PowerPoint</Application>
  <PresentationFormat>如螢幕大小 (4:3)</PresentationFormat>
  <Paragraphs>160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都會</vt:lpstr>
      <vt:lpstr>產業政策與破窗謬論</vt:lpstr>
      <vt:lpstr>一、 破窗謬論</vt:lpstr>
      <vt:lpstr>1.1 破窗理論（Broken Windows Theory）</vt:lpstr>
      <vt:lpstr>1.2 破窗謬論不是破窗理論</vt:lpstr>
      <vt:lpstr>1.3 看不見的損失</vt:lpstr>
      <vt:lpstr>1.4  黑茲利特的《一課經濟學》</vt:lpstr>
      <vt:lpstr>1.5  巴斯夏的《看得見與看不見的》</vt:lpstr>
      <vt:lpstr>1.6  那些是看得見與看不見的 ?</vt:lpstr>
      <vt:lpstr>二、 破窗謬論的例證</vt:lpstr>
      <vt:lpstr>2.1 當公共建設淪為蚊子館</vt:lpstr>
      <vt:lpstr>2.2  當官員貪污腐敗 (一)</vt:lpstr>
      <vt:lpstr>2.3  當官員貪污腐敗 (二)</vt:lpstr>
      <vt:lpstr>2.4  當預算赤字時</vt:lpstr>
      <vt:lpstr>2.5  當政府不想承擔責任時</vt:lpstr>
      <vt:lpstr>三、 機會成本</vt:lpstr>
      <vt:lpstr>3.1 看不見的機會成本</vt:lpstr>
      <vt:lpstr>3.2  美麗的雅加達機場</vt:lpstr>
      <vt:lpstr>3.3  設想的航廈投資計畫</vt:lpstr>
      <vt:lpstr>3.4  經濟成本與會計成本</vt:lpstr>
      <vt:lpstr>四、 產業政策</vt:lpstr>
      <vt:lpstr>4.1  投資計畫的原則</vt:lpstr>
      <vt:lpstr>4.2  機會成本的不確定性</vt:lpstr>
      <vt:lpstr>4.3  市場競爭過程</vt:lpstr>
      <vt:lpstr>4.4 產業政策是計畫經濟的幽魂</vt:lpstr>
      <vt:lpstr>4.5  產業政策的盲點</vt:lpstr>
      <vt:lpstr>4.6 三星推出物聯網時代智能冰箱</vt:lpstr>
      <vt:lpstr>4.7  物聯網時代還在談產業政策?</vt:lpstr>
      <vt:lpstr>謝謝!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產業政策與破窗理論</dc:title>
  <dc:creator>HCS</dc:creator>
  <cp:lastModifiedBy>HCS</cp:lastModifiedBy>
  <cp:revision>91</cp:revision>
  <dcterms:created xsi:type="dcterms:W3CDTF">2016-09-06T08:57:51Z</dcterms:created>
  <dcterms:modified xsi:type="dcterms:W3CDTF">2016-09-08T23:51:14Z</dcterms:modified>
</cp:coreProperties>
</file>