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1"/>
  </p:notesMasterIdLst>
  <p:handoutMasterIdLst>
    <p:handoutMasterId r:id="rId22"/>
  </p:handoutMasterIdLst>
  <p:sldIdLst>
    <p:sldId id="256" r:id="rId3"/>
    <p:sldId id="309" r:id="rId4"/>
    <p:sldId id="307" r:id="rId5"/>
    <p:sldId id="311" r:id="rId6"/>
    <p:sldId id="308" r:id="rId7"/>
    <p:sldId id="313" r:id="rId8"/>
    <p:sldId id="330" r:id="rId9"/>
    <p:sldId id="322" r:id="rId10"/>
    <p:sldId id="312" r:id="rId11"/>
    <p:sldId id="323" r:id="rId12"/>
    <p:sldId id="319" r:id="rId13"/>
    <p:sldId id="318" r:id="rId14"/>
    <p:sldId id="326" r:id="rId15"/>
    <p:sldId id="329" r:id="rId16"/>
    <p:sldId id="324" r:id="rId17"/>
    <p:sldId id="327" r:id="rId18"/>
    <p:sldId id="317" r:id="rId19"/>
    <p:sldId id="306" r:id="rId20"/>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94" autoAdjust="0"/>
    <p:restoredTop sz="93566" autoAdjust="0"/>
  </p:normalViewPr>
  <p:slideViewPr>
    <p:cSldViewPr>
      <p:cViewPr varScale="1">
        <p:scale>
          <a:sx n="80" d="100"/>
          <a:sy n="80" d="100"/>
        </p:scale>
        <p:origin x="-912"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1" d="100"/>
          <a:sy n="81" d="100"/>
        </p:scale>
        <p:origin x="-2088" y="-78"/>
      </p:cViewPr>
      <p:guideLst>
        <p:guide orient="horz" pos="2160"/>
        <p:guide pos="288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5A721B00-6FC2-41C5-8CC8-B9EEA04C504C}" type="datetimeFigureOut">
              <a:rPr lang="en-US" smtClean="0"/>
              <a:pPr/>
              <a:t>7/15/2016</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23498FED-E309-4234-8533-7FE78C077757}" type="slidenum">
              <a:rPr lang="en-US" smtClean="0"/>
              <a:pPr/>
              <a:t>‹#›</a:t>
            </a:fld>
            <a:endParaRPr lang="en-US"/>
          </a:p>
        </p:txBody>
      </p:sp>
    </p:spTree>
    <p:extLst>
      <p:ext uri="{BB962C8B-B14F-4D97-AF65-F5344CB8AC3E}">
        <p14:creationId xmlns:p14="http://schemas.microsoft.com/office/powerpoint/2010/main" xmlns="" val="2654123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E964F934-0B1F-4A2D-B327-660F7F58F120}" type="datetimeFigureOut">
              <a:rPr lang="en-US" smtClean="0"/>
              <a:pPr/>
              <a:t>7/15/2016</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404592BD-A84E-44A3-8DF7-E6ED0C1DA784}" type="slidenum">
              <a:rPr lang="en-US" smtClean="0"/>
              <a:pPr/>
              <a:t>‹#›</a:t>
            </a:fld>
            <a:endParaRPr lang="en-US"/>
          </a:p>
        </p:txBody>
      </p:sp>
    </p:spTree>
    <p:extLst>
      <p:ext uri="{BB962C8B-B14F-4D97-AF65-F5344CB8AC3E}">
        <p14:creationId xmlns:p14="http://schemas.microsoft.com/office/powerpoint/2010/main" xmlns="" val="2170266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04592BD-A84E-44A3-8DF7-E6ED0C1DA78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404592BD-A84E-44A3-8DF7-E6ED0C1DA784}"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grpSp>
        <p:nvGrpSpPr>
          <p:cNvPr id="44" name="Group 43"/>
          <p:cNvGrpSpPr/>
          <p:nvPr userDrawn="1"/>
        </p:nvGrpSpPr>
        <p:grpSpPr>
          <a:xfrm>
            <a:off x="0" y="2267858"/>
            <a:ext cx="4191000" cy="4590144"/>
            <a:chOff x="-1" y="1600199"/>
            <a:chExt cx="4501019" cy="5257801"/>
          </a:xfrm>
        </p:grpSpPr>
        <p:sp>
          <p:nvSpPr>
            <p:cNvPr id="39" name="Freeform 7"/>
            <p:cNvSpPr>
              <a:spLocks/>
            </p:cNvSpPr>
            <p:nvPr userDrawn="1"/>
          </p:nvSpPr>
          <p:spPr bwMode="auto">
            <a:xfrm>
              <a:off x="-1" y="1600199"/>
              <a:ext cx="4127498" cy="2514600"/>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8"/>
            <p:cNvSpPr>
              <a:spLocks/>
            </p:cNvSpPr>
            <p:nvPr userDrawn="1"/>
          </p:nvSpPr>
          <p:spPr bwMode="auto">
            <a:xfrm>
              <a:off x="-1" y="3581398"/>
              <a:ext cx="1600200" cy="3276599"/>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9"/>
            <p:cNvSpPr>
              <a:spLocks/>
            </p:cNvSpPr>
            <p:nvPr userDrawn="1"/>
          </p:nvSpPr>
          <p:spPr bwMode="auto">
            <a:xfrm>
              <a:off x="0" y="2438399"/>
              <a:ext cx="2895599" cy="2154237"/>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10"/>
            <p:cNvSpPr>
              <a:spLocks/>
            </p:cNvSpPr>
            <p:nvPr userDrawn="1"/>
          </p:nvSpPr>
          <p:spPr bwMode="auto">
            <a:xfrm>
              <a:off x="1224419" y="3886199"/>
              <a:ext cx="3276599" cy="2971800"/>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11"/>
            <p:cNvSpPr>
              <a:spLocks/>
            </p:cNvSpPr>
            <p:nvPr userDrawn="1"/>
          </p:nvSpPr>
          <p:spPr bwMode="auto">
            <a:xfrm>
              <a:off x="876758" y="3994150"/>
              <a:ext cx="1719262" cy="2863850"/>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8" name="Freeform 47"/>
          <p:cNvSpPr>
            <a:spLocks/>
          </p:cNvSpPr>
          <p:nvPr userDrawn="1"/>
        </p:nvSpPr>
        <p:spPr bwMode="auto">
          <a:xfrm>
            <a:off x="3733800" y="5715000"/>
            <a:ext cx="5029200"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userDrawn="1">
            <p:ph type="ctrTitle"/>
          </p:nvPr>
        </p:nvSpPr>
        <p:spPr>
          <a:xfrm>
            <a:off x="990600" y="1116449"/>
            <a:ext cx="6858000" cy="707886"/>
          </a:xfrm>
        </p:spPr>
        <p:txBody>
          <a:bodyPr wrap="square">
            <a:spAutoFit/>
          </a:bodyPr>
          <a:lstStyle>
            <a:lvl1pPr algn="r">
              <a:defRPr sz="4000">
                <a:solidFill>
                  <a:schemeClr val="accent2">
                    <a:lumMod val="75000"/>
                  </a:schemeClr>
                </a:solidFill>
              </a:defRPr>
            </a:lvl1pPr>
          </a:lstStyle>
          <a:p>
            <a:r>
              <a:rPr lang="zh-TW" altLang="en-US" smtClean="0"/>
              <a:t>按一下以編輯母片標題樣式</a:t>
            </a:r>
            <a:endParaRPr lang="en-US" dirty="0"/>
          </a:p>
        </p:txBody>
      </p:sp>
      <p:sp>
        <p:nvSpPr>
          <p:cNvPr id="3" name="Subtitle 2"/>
          <p:cNvSpPr>
            <a:spLocks noGrp="1"/>
          </p:cNvSpPr>
          <p:nvPr userDrawn="1">
            <p:ph type="subTitle" idx="1"/>
          </p:nvPr>
        </p:nvSpPr>
        <p:spPr>
          <a:xfrm>
            <a:off x="990600" y="1900535"/>
            <a:ext cx="6858000" cy="461665"/>
          </a:xfrm>
        </p:spPr>
        <p:txBody>
          <a:bodyPr wrap="square">
            <a:spAutoFit/>
          </a:bodyPr>
          <a:lstStyle>
            <a:lvl1pPr marL="0" indent="0" algn="r">
              <a:buNone/>
              <a:defRPr sz="2400">
                <a:solidFill>
                  <a:schemeClr val="accent1">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userDrawn="1">
            <p:ph type="dt" sz="half" idx="10"/>
          </p:nvPr>
        </p:nvSpPr>
        <p:spPr/>
        <p:txBody>
          <a:bodyPr/>
          <a:lstStyle/>
          <a:p>
            <a:fld id="{A4CE1ADF-90A6-43B3-BC81-A545AB4E3826}" type="datetime1">
              <a:rPr lang="en-US" altLang="zh-TW" smtClean="0"/>
              <a:pPr/>
              <a:t>7/15/2016</a:t>
            </a:fld>
            <a:endParaRPr lang="en-US"/>
          </a:p>
        </p:txBody>
      </p:sp>
      <p:sp>
        <p:nvSpPr>
          <p:cNvPr id="5" name="Footer Placeholder 4"/>
          <p:cNvSpPr>
            <a:spLocks noGrp="1"/>
          </p:cNvSpPr>
          <p:nvPr userDrawn="1">
            <p:ph type="ftr" sz="quarter" idx="11"/>
          </p:nvPr>
        </p:nvSpPr>
        <p:spPr/>
        <p:txBody>
          <a:bodyPr/>
          <a:lstStyle/>
          <a:p>
            <a:endParaRPr lang="en-US" dirty="0"/>
          </a:p>
        </p:txBody>
      </p:sp>
      <p:sp>
        <p:nvSpPr>
          <p:cNvPr id="6" name="Slide Number Placeholder 5"/>
          <p:cNvSpPr>
            <a:spLocks noGrp="1"/>
          </p:cNvSpPr>
          <p:nvPr userDrawn="1">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29342A4E-17D6-41A6-BDD3-68C6C8F55AE0}" type="datetime1">
              <a:rPr lang="en-US" altLang="zh-TW"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B1A4E048-C4F1-4C75-A1F6-848F903649FA}" type="datetime1">
              <a:rPr lang="en-US" altLang="zh-TW"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A1D30BCD-BD94-4030-B89A-9D445F3518A9}" type="datetime1">
              <a:rPr lang="en-US" altLang="zh-TW"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894037E0-056C-42AD-A27E-B0E08E3E1DD8}" type="datetime1">
              <a:rPr lang="en-US" altLang="zh-TW" smtClean="0"/>
              <a:pPr/>
              <a:t>7/15/2016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Date Placeholder 4"/>
          <p:cNvSpPr>
            <a:spLocks noGrp="1"/>
          </p:cNvSpPr>
          <p:nvPr>
            <p:ph type="dt" sz="half" idx="10"/>
          </p:nvPr>
        </p:nvSpPr>
        <p:spPr/>
        <p:txBody>
          <a:bodyPr/>
          <a:lstStyle/>
          <a:p>
            <a:fld id="{D0DA84B6-62D1-4463-9027-5B3706252980}" type="datetime1">
              <a:rPr lang="en-US" altLang="zh-TW"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Date Placeholder 6"/>
          <p:cNvSpPr>
            <a:spLocks noGrp="1"/>
          </p:cNvSpPr>
          <p:nvPr>
            <p:ph type="dt" sz="half" idx="10"/>
          </p:nvPr>
        </p:nvSpPr>
        <p:spPr/>
        <p:txBody>
          <a:bodyPr/>
          <a:lstStyle/>
          <a:p>
            <a:fld id="{C8E4EF38-EA7D-4B2E-B9A2-CA013857F9F1}" type="datetime1">
              <a:rPr lang="en-US" altLang="zh-TW" smtClean="0"/>
              <a:pPr/>
              <a:t>7/15/2016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7DAE4759-F104-456B-A4DA-2BF58A770C96}" type="datetime1">
              <a:rPr lang="en-US" altLang="zh-TW" smtClean="0"/>
              <a:pPr/>
              <a:t>7/15/2016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A7DFC2-58C9-4CC5-BAEA-3BBAE679C624}" type="datetime1">
              <a:rPr lang="en-US" altLang="zh-TW" smtClean="0"/>
              <a:pPr/>
              <a:t>7/15/2016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6A608951-1AEE-4F43-9683-3D74C66BEAB0}" type="datetime1">
              <a:rPr lang="en-US" altLang="zh-TW"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E9C2BCF1-2DE5-45EB-8D4A-AA5BF7D0FCEB}" type="datetime1">
              <a:rPr lang="en-US" altLang="zh-TW" smtClean="0"/>
              <a:pPr/>
              <a:t>7/15/2016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5F01B3-3FAC-41F9-A7F9-AAD70D50C394}" type="datetime1">
              <a:rPr lang="en-US" altLang="zh-TW" smtClean="0"/>
              <a:pPr/>
              <a:t>7/15/2016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grpSp>
        <p:nvGrpSpPr>
          <p:cNvPr id="33" name="Group 32"/>
          <p:cNvGrpSpPr/>
          <p:nvPr/>
        </p:nvGrpSpPr>
        <p:grpSpPr>
          <a:xfrm>
            <a:off x="0" y="0"/>
            <a:ext cx="9144001" cy="6858000"/>
            <a:chOff x="0" y="0"/>
            <a:chExt cx="9144001" cy="6858000"/>
          </a:xfrm>
        </p:grpSpPr>
        <p:sp>
          <p:nvSpPr>
            <p:cNvPr id="8" name="Rectangle 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a:spLocks/>
            </p:cNvSpPr>
            <p:nvPr userDrawn="1"/>
          </p:nvSpPr>
          <p:spPr bwMode="auto">
            <a:xfrm>
              <a:off x="7543800" y="0"/>
              <a:ext cx="1600201" cy="2209800"/>
            </a:xfrm>
            <a:custGeom>
              <a:avLst/>
              <a:gdLst/>
              <a:ahLst/>
              <a:cxnLst>
                <a:cxn ang="0">
                  <a:pos x="0" y="0"/>
                </a:cxn>
                <a:cxn ang="0">
                  <a:pos x="1432" y="0"/>
                </a:cxn>
                <a:cxn ang="0">
                  <a:pos x="1432" y="3492"/>
                </a:cxn>
                <a:cxn ang="0">
                  <a:pos x="1419" y="3252"/>
                </a:cxn>
                <a:cxn ang="0">
                  <a:pos x="1406" y="3024"/>
                </a:cxn>
                <a:cxn ang="0">
                  <a:pos x="1393" y="2807"/>
                </a:cxn>
                <a:cxn ang="0">
                  <a:pos x="1379" y="2601"/>
                </a:cxn>
                <a:cxn ang="0">
                  <a:pos x="1364" y="2407"/>
                </a:cxn>
                <a:cxn ang="0">
                  <a:pos x="1348" y="2222"/>
                </a:cxn>
                <a:cxn ang="0">
                  <a:pos x="1330" y="2047"/>
                </a:cxn>
                <a:cxn ang="0">
                  <a:pos x="1311" y="1881"/>
                </a:cxn>
                <a:cxn ang="0">
                  <a:pos x="1291" y="1726"/>
                </a:cxn>
                <a:cxn ang="0">
                  <a:pos x="1268" y="1580"/>
                </a:cxn>
                <a:cxn ang="0">
                  <a:pos x="1245" y="1442"/>
                </a:cxn>
                <a:cxn ang="0">
                  <a:pos x="1218" y="1313"/>
                </a:cxn>
                <a:cxn ang="0">
                  <a:pos x="1190" y="1192"/>
                </a:cxn>
                <a:cxn ang="0">
                  <a:pos x="1158" y="1078"/>
                </a:cxn>
                <a:cxn ang="0">
                  <a:pos x="1125" y="973"/>
                </a:cxn>
                <a:cxn ang="0">
                  <a:pos x="1089" y="873"/>
                </a:cxn>
                <a:cxn ang="0">
                  <a:pos x="1049" y="781"/>
                </a:cxn>
                <a:cxn ang="0">
                  <a:pos x="1007" y="696"/>
                </a:cxn>
                <a:cxn ang="0">
                  <a:pos x="962" y="617"/>
                </a:cxn>
                <a:cxn ang="0">
                  <a:pos x="913" y="544"/>
                </a:cxn>
                <a:cxn ang="0">
                  <a:pos x="860" y="475"/>
                </a:cxn>
                <a:cxn ang="0">
                  <a:pos x="804" y="413"/>
                </a:cxn>
                <a:cxn ang="0">
                  <a:pos x="744" y="354"/>
                </a:cxn>
                <a:cxn ang="0">
                  <a:pos x="680" y="301"/>
                </a:cxn>
                <a:cxn ang="0">
                  <a:pos x="611" y="252"/>
                </a:cxn>
                <a:cxn ang="0">
                  <a:pos x="539" y="206"/>
                </a:cxn>
                <a:cxn ang="0">
                  <a:pos x="461" y="165"/>
                </a:cxn>
                <a:cxn ang="0">
                  <a:pos x="379" y="128"/>
                </a:cxn>
                <a:cxn ang="0">
                  <a:pos x="292" y="92"/>
                </a:cxn>
                <a:cxn ang="0">
                  <a:pos x="200" y="59"/>
                </a:cxn>
                <a:cxn ang="0">
                  <a:pos x="103" y="28"/>
                </a:cxn>
                <a:cxn ang="0">
                  <a:pos x="0" y="0"/>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0"/>
            <p:cNvSpPr>
              <a:spLocks/>
            </p:cNvSpPr>
            <p:nvPr userDrawn="1"/>
          </p:nvSpPr>
          <p:spPr bwMode="auto">
            <a:xfrm>
              <a:off x="3733800" y="5715000"/>
              <a:ext cx="5029200"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8F03A-58E1-4ECA-9024-348A9A81A53D}" type="slidenum">
              <a:rPr lang="en-US" smtClean="0"/>
              <a:pPr/>
              <a:t>‹#›</a:t>
            </a:fld>
            <a:endParaRPr lang="en-US"/>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grpSp>
        <p:nvGrpSpPr>
          <p:cNvPr id="12" name="Group 11"/>
          <p:cNvGrpSpPr/>
          <p:nvPr/>
        </p:nvGrpSpPr>
        <p:grpSpPr>
          <a:xfrm>
            <a:off x="0" y="2855091"/>
            <a:ext cx="3581400" cy="4002909"/>
            <a:chOff x="0" y="2533588"/>
            <a:chExt cx="8022336" cy="8966516"/>
          </a:xfrm>
        </p:grpSpPr>
        <p:sp>
          <p:nvSpPr>
            <p:cNvPr id="13" name="Freeform 7"/>
            <p:cNvSpPr>
              <a:spLocks/>
            </p:cNvSpPr>
            <p:nvPr userDrawn="1"/>
          </p:nvSpPr>
          <p:spPr bwMode="auto">
            <a:xfrm>
              <a:off x="0" y="2533588"/>
              <a:ext cx="4127500" cy="2514599"/>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8"/>
            <p:cNvSpPr>
              <a:spLocks/>
            </p:cNvSpPr>
            <p:nvPr userDrawn="1"/>
          </p:nvSpPr>
          <p:spPr bwMode="auto">
            <a:xfrm>
              <a:off x="0" y="4980432"/>
              <a:ext cx="3184026" cy="6519672"/>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9"/>
            <p:cNvSpPr>
              <a:spLocks/>
            </p:cNvSpPr>
            <p:nvPr userDrawn="1"/>
          </p:nvSpPr>
          <p:spPr bwMode="auto">
            <a:xfrm>
              <a:off x="0" y="3371787"/>
              <a:ext cx="2895599" cy="2154237"/>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0"/>
            <p:cNvSpPr>
              <a:spLocks/>
            </p:cNvSpPr>
            <p:nvPr userDrawn="1"/>
          </p:nvSpPr>
          <p:spPr bwMode="auto">
            <a:xfrm>
              <a:off x="1502664" y="5586916"/>
              <a:ext cx="6519672" cy="5913188"/>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userDrawn="1"/>
          </p:nvSpPr>
          <p:spPr bwMode="auto">
            <a:xfrm>
              <a:off x="1155002" y="5801712"/>
              <a:ext cx="3420932" cy="5698392"/>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spcBef>
          <a:spcPct val="0"/>
        </a:spcBef>
        <a:buNone/>
        <a:defRPr sz="4000" kern="1200">
          <a:solidFill>
            <a:schemeClr val="accent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accent1">
              <a:lumMod val="7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accent1">
              <a:lumMod val="7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accent1">
              <a:lumMod val="7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accent1">
              <a:lumMod val="7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cshwang@mx.nthu.edu.tw" TargetMode="External"/><Relationship Id="rId2" Type="http://schemas.openxmlformats.org/officeDocument/2006/relationships/hyperlink" Target="mailto:hcs1101@gam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835696" y="1752491"/>
            <a:ext cx="6480720" cy="1754326"/>
          </a:xfrm>
        </p:spPr>
        <p:txBody>
          <a:bodyPr/>
          <a:lstStyle/>
          <a:p>
            <a:pPr algn="l"/>
            <a:r>
              <a:rPr lang="zh-TW" altLang="en-US" sz="5400" b="1" dirty="0" smtClean="0">
                <a:solidFill>
                  <a:srgbClr val="C00000"/>
                </a:solidFill>
                <a:latin typeface="+mn-lt"/>
                <a:ea typeface="標楷體" pitchFamily="65" charset="-120"/>
              </a:rPr>
              <a:t>從黑格爾到</a:t>
            </a:r>
            <a:r>
              <a:rPr lang="en-US" altLang="zh-TW" sz="5400" b="1" dirty="0" smtClean="0">
                <a:solidFill>
                  <a:srgbClr val="C00000"/>
                </a:solidFill>
                <a:latin typeface="+mn-lt"/>
                <a:ea typeface="標楷體" pitchFamily="65" charset="-120"/>
              </a:rPr>
              <a:t/>
            </a:r>
            <a:br>
              <a:rPr lang="en-US" altLang="zh-TW" sz="5400" b="1" dirty="0" smtClean="0">
                <a:solidFill>
                  <a:srgbClr val="C00000"/>
                </a:solidFill>
                <a:latin typeface="+mn-lt"/>
                <a:ea typeface="標楷體" pitchFamily="65" charset="-120"/>
              </a:rPr>
            </a:br>
            <a:r>
              <a:rPr lang="zh-TW" altLang="en-US" sz="5400" b="1" dirty="0" smtClean="0">
                <a:solidFill>
                  <a:srgbClr val="C00000"/>
                </a:solidFill>
                <a:latin typeface="+mn-lt"/>
                <a:ea typeface="標楷體" pitchFamily="65" charset="-120"/>
              </a:rPr>
              <a:t>中國產業調整的思維</a:t>
            </a:r>
            <a:endParaRPr lang="en-US" sz="5400" b="1" dirty="0">
              <a:solidFill>
                <a:srgbClr val="C00000"/>
              </a:solidFill>
              <a:latin typeface="+mn-lt"/>
              <a:ea typeface="標楷體" pitchFamily="65" charset="-120"/>
            </a:endParaRPr>
          </a:p>
        </p:txBody>
      </p:sp>
      <p:sp>
        <p:nvSpPr>
          <p:cNvPr id="5" name="Subtitle 4"/>
          <p:cNvSpPr>
            <a:spLocks noGrp="1"/>
          </p:cNvSpPr>
          <p:nvPr>
            <p:ph type="subTitle" idx="1"/>
          </p:nvPr>
        </p:nvSpPr>
        <p:spPr>
          <a:xfrm>
            <a:off x="1763688" y="476672"/>
            <a:ext cx="6094460" cy="584775"/>
          </a:xfrm>
        </p:spPr>
        <p:txBody>
          <a:bodyPr/>
          <a:lstStyle/>
          <a:p>
            <a:pPr algn="l"/>
            <a:r>
              <a:rPr lang="zh-TW" altLang="en-US" sz="3200" b="1" dirty="0" smtClean="0">
                <a:solidFill>
                  <a:schemeClr val="accent2">
                    <a:lumMod val="50000"/>
                  </a:schemeClr>
                </a:solidFill>
                <a:latin typeface="標楷體" pitchFamily="65" charset="-120"/>
                <a:ea typeface="標楷體" pitchFamily="65" charset="-120"/>
              </a:rPr>
              <a:t>談判管理學會</a:t>
            </a:r>
            <a:r>
              <a:rPr lang="en-US" altLang="zh-TW" sz="3200" b="1" dirty="0" smtClean="0">
                <a:solidFill>
                  <a:schemeClr val="accent2">
                    <a:lumMod val="50000"/>
                  </a:schemeClr>
                </a:solidFill>
                <a:latin typeface="標楷體" pitchFamily="65" charset="-120"/>
                <a:ea typeface="標楷體" pitchFamily="65" charset="-120"/>
              </a:rPr>
              <a:t>:</a:t>
            </a:r>
            <a:r>
              <a:rPr lang="zh-TW" altLang="en-US" sz="3200" b="1" dirty="0" smtClean="0">
                <a:solidFill>
                  <a:schemeClr val="accent2">
                    <a:lumMod val="50000"/>
                  </a:schemeClr>
                </a:solidFill>
                <a:latin typeface="標楷體" pitchFamily="65" charset="-120"/>
                <a:ea typeface="標楷體" pitchFamily="65" charset="-120"/>
              </a:rPr>
              <a:t>思辨</a:t>
            </a:r>
            <a:r>
              <a:rPr lang="en-US" altLang="zh-TW" sz="3200" b="1" dirty="0" smtClean="0">
                <a:solidFill>
                  <a:schemeClr val="accent2">
                    <a:lumMod val="50000"/>
                  </a:schemeClr>
                </a:solidFill>
                <a:latin typeface="標楷體" pitchFamily="65" charset="-120"/>
                <a:ea typeface="標楷體" pitchFamily="65" charset="-120"/>
              </a:rPr>
              <a:t>(</a:t>
            </a:r>
            <a:r>
              <a:rPr lang="zh-TW" altLang="en-US" sz="3200" b="1" dirty="0" smtClean="0">
                <a:solidFill>
                  <a:schemeClr val="accent2">
                    <a:lumMod val="50000"/>
                  </a:schemeClr>
                </a:solidFill>
                <a:latin typeface="標楷體" pitchFamily="65" charset="-120"/>
                <a:ea typeface="標楷體" pitchFamily="65" charset="-120"/>
              </a:rPr>
              <a:t>二</a:t>
            </a:r>
            <a:r>
              <a:rPr lang="en-US" altLang="zh-TW" sz="3200" b="1" dirty="0" smtClean="0">
                <a:solidFill>
                  <a:schemeClr val="accent2">
                    <a:lumMod val="50000"/>
                  </a:schemeClr>
                </a:solidFill>
                <a:latin typeface="標楷體" pitchFamily="65" charset="-120"/>
                <a:ea typeface="標楷體" pitchFamily="65" charset="-120"/>
              </a:rPr>
              <a:t>)</a:t>
            </a:r>
            <a:endParaRPr lang="en-US" sz="3200" b="1" dirty="0">
              <a:solidFill>
                <a:schemeClr val="accent2">
                  <a:lumMod val="50000"/>
                </a:schemeClr>
              </a:solidFill>
              <a:latin typeface="標楷體" pitchFamily="65" charset="-120"/>
              <a:ea typeface="標楷體" pitchFamily="65" charset="-120"/>
            </a:endParaRPr>
          </a:p>
        </p:txBody>
      </p:sp>
      <p:sp>
        <p:nvSpPr>
          <p:cNvPr id="6" name="Subtitle 4"/>
          <p:cNvSpPr txBox="1">
            <a:spLocks/>
          </p:cNvSpPr>
          <p:nvPr/>
        </p:nvSpPr>
        <p:spPr>
          <a:xfrm>
            <a:off x="5292080" y="4293096"/>
            <a:ext cx="2880320" cy="1027974"/>
          </a:xfrm>
          <a:prstGeom prst="rect">
            <a:avLst/>
          </a:prstGeom>
        </p:spPr>
        <p:txBody>
          <a:bodyPr vert="horz" wrap="square" lIns="91440" tIns="45720" rIns="91440" bIns="45720" rtlCol="0">
            <a:sp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zh-TW" altLang="en-US" sz="3200" i="0" u="none" strike="noStrike" kern="1200" cap="none" spc="0" normalizeH="0" baseline="0" noProof="0" dirty="0" smtClean="0">
                <a:ln>
                  <a:noFill/>
                </a:ln>
                <a:effectLst/>
                <a:uLnTx/>
                <a:uFillTx/>
                <a:latin typeface="標楷體" pitchFamily="65" charset="-120"/>
                <a:ea typeface="標楷體" pitchFamily="65" charset="-120"/>
              </a:rPr>
              <a:t>黃春興</a:t>
            </a:r>
            <a:r>
              <a:rPr kumimoji="0" lang="zh-TW" altLang="en-US" sz="2400" b="0" i="0" u="none" strike="noStrike" kern="1200" cap="none" spc="0" normalizeH="0" baseline="0" noProof="0" dirty="0" smtClean="0">
                <a:ln>
                  <a:noFill/>
                </a:ln>
                <a:effectLst/>
                <a:uLnTx/>
                <a:uFillTx/>
                <a:latin typeface="標楷體" pitchFamily="65" charset="-120"/>
                <a:ea typeface="標楷體" pitchFamily="65" charset="-120"/>
              </a:rPr>
              <a:t> </a:t>
            </a:r>
            <a:endParaRPr kumimoji="0" lang="en-US" altLang="zh-TW" sz="2400" b="0" i="0" u="none" strike="noStrike" kern="1200" cap="none" spc="0" normalizeH="0" baseline="0" noProof="0" dirty="0" smtClean="0">
              <a:ln>
                <a:noFill/>
              </a:ln>
              <a:effectLst/>
              <a:uLnTx/>
              <a:uFillTx/>
              <a:latin typeface="標楷體" pitchFamily="65" charset="-120"/>
              <a:ea typeface="標楷體" pitchFamily="65" charset="-120"/>
            </a:endParaRPr>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en-US" sz="2400" dirty="0" smtClean="0">
                <a:ea typeface="標楷體" pitchFamily="65" charset="-120"/>
              </a:rPr>
              <a:t>2016-07-16</a:t>
            </a:r>
            <a:endParaRPr kumimoji="0" lang="en-US" sz="2400" b="0" i="0" u="none" strike="noStrike" kern="1200" cap="none" spc="0" normalizeH="0" baseline="0" noProof="0" dirty="0">
              <a:ln>
                <a:noFill/>
              </a:ln>
              <a:effectLst/>
              <a:uLnTx/>
              <a:uFillTx/>
              <a:ea typeface="標楷體" pitchFamily="65" charset="-120"/>
            </a:endParaRPr>
          </a:p>
        </p:txBody>
      </p:sp>
      <p:sp>
        <p:nvSpPr>
          <p:cNvPr id="7" name="Slide Number Placeholder 6"/>
          <p:cNvSpPr>
            <a:spLocks noGrp="1"/>
          </p:cNvSpPr>
          <p:nvPr>
            <p:ph type="sldNum" sz="quarter" idx="12"/>
          </p:nvPr>
        </p:nvSpPr>
        <p:spPr/>
        <p:txBody>
          <a:bodyPr/>
          <a:lstStyle/>
          <a:p>
            <a:fld id="{C238F03A-58E1-4ECA-9024-348A9A81A53D}"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lstStyle/>
          <a:p>
            <a:r>
              <a:rPr lang="en-US" altLang="zh-TW" b="1" dirty="0" smtClean="0"/>
              <a:t>2-3  </a:t>
            </a:r>
            <a:r>
              <a:rPr lang="zh-TW" altLang="en-US" b="1" dirty="0" smtClean="0"/>
              <a:t>初期成就</a:t>
            </a:r>
            <a:endParaRPr lang="zh-TW" altLang="en-US" b="1" dirty="0"/>
          </a:p>
        </p:txBody>
      </p:sp>
      <p:sp>
        <p:nvSpPr>
          <p:cNvPr id="3" name="內容版面配置區 2"/>
          <p:cNvSpPr>
            <a:spLocks noGrp="1"/>
          </p:cNvSpPr>
          <p:nvPr>
            <p:ph idx="1"/>
          </p:nvPr>
        </p:nvSpPr>
        <p:spPr>
          <a:xfrm>
            <a:off x="539552" y="1052736"/>
            <a:ext cx="8352928" cy="5373216"/>
          </a:xfrm>
        </p:spPr>
        <p:txBody>
          <a:bodyPr>
            <a:noAutofit/>
          </a:bodyPr>
          <a:lstStyle/>
          <a:p>
            <a:pPr marL="514350" indent="-457200"/>
            <a:r>
              <a:rPr lang="zh-TW" altLang="en-US" dirty="0" smtClean="0"/>
              <a:t>初期成果：</a:t>
            </a:r>
            <a:endParaRPr lang="en-US" altLang="zh-TW" dirty="0" smtClean="0"/>
          </a:p>
          <a:p>
            <a:pPr marL="914400" lvl="1" indent="-457200">
              <a:buFont typeface="Arial" pitchFamily="34" charset="0"/>
              <a:buChar char="•"/>
            </a:pPr>
            <a:r>
              <a:rPr lang="en-US" altLang="zh-TW" sz="2400" dirty="0" smtClean="0"/>
              <a:t>1928-1950</a:t>
            </a:r>
            <a:r>
              <a:rPr lang="zh-TW" altLang="en-US" sz="2400" dirty="0" smtClean="0"/>
              <a:t>年，工業產出年均成長率為</a:t>
            </a:r>
            <a:r>
              <a:rPr lang="en-US" altLang="zh-TW" sz="2400" dirty="0" smtClean="0"/>
              <a:t>17% (</a:t>
            </a:r>
            <a:r>
              <a:rPr lang="zh-TW" altLang="en-US" sz="2400" dirty="0" smtClean="0"/>
              <a:t>西方正處於大蕭條</a:t>
            </a:r>
            <a:r>
              <a:rPr lang="en-US" altLang="zh-TW" sz="2400" dirty="0" smtClean="0"/>
              <a:t>)</a:t>
            </a:r>
            <a:r>
              <a:rPr lang="zh-TW" altLang="en-US" sz="2400" dirty="0" smtClean="0"/>
              <a:t>。</a:t>
            </a:r>
            <a:endParaRPr lang="en-US" altLang="zh-TW" sz="2400" dirty="0" smtClean="0"/>
          </a:p>
          <a:p>
            <a:pPr marL="914400" lvl="1" indent="-457200">
              <a:buFont typeface="Arial" pitchFamily="34" charset="0"/>
              <a:buChar char="•"/>
            </a:pPr>
            <a:r>
              <a:rPr lang="en-US" altLang="zh-TW" sz="2400" dirty="0" smtClean="0"/>
              <a:t>1953</a:t>
            </a:r>
            <a:r>
              <a:rPr lang="zh-TW" altLang="en-US" sz="2400" dirty="0" smtClean="0"/>
              <a:t>年史達林去世。</a:t>
            </a:r>
            <a:endParaRPr lang="en-US" altLang="zh-TW" sz="2400" dirty="0" smtClean="0"/>
          </a:p>
          <a:p>
            <a:pPr marL="457200" indent="-457200"/>
            <a:r>
              <a:rPr lang="zh-TW" altLang="en-US" dirty="0" smtClean="0"/>
              <a:t>新教條的出現：</a:t>
            </a:r>
            <a:endParaRPr lang="en-US" altLang="zh-TW" dirty="0" smtClean="0"/>
          </a:p>
          <a:p>
            <a:pPr marL="857250" lvl="1" indent="-457200">
              <a:buFont typeface="+mj-lt"/>
              <a:buAutoNum type="arabicParenR"/>
            </a:pPr>
            <a:r>
              <a:rPr lang="zh-TW" altLang="en-US" sz="2400" dirty="0" smtClean="0"/>
              <a:t>四</a:t>
            </a:r>
            <a:r>
              <a:rPr lang="zh-TW" altLang="en-US" sz="2400" dirty="0" smtClean="0"/>
              <a:t>章二</a:t>
            </a:r>
            <a:r>
              <a:rPr lang="zh-TW" altLang="en-US" sz="2400" dirty="0" smtClean="0"/>
              <a:t>節 </a:t>
            </a:r>
            <a:r>
              <a:rPr lang="zh-TW" altLang="en-US" sz="2400" dirty="0" smtClean="0"/>
              <a:t>：</a:t>
            </a:r>
            <a:endParaRPr lang="en-US" altLang="zh-TW" sz="2400" dirty="0" smtClean="0"/>
          </a:p>
          <a:p>
            <a:pPr marL="852488" lvl="2" indent="0">
              <a:buNone/>
            </a:pPr>
            <a:r>
              <a:rPr lang="zh-TW" altLang="en-US" sz="2400" dirty="0" smtClean="0"/>
              <a:t>他將</a:t>
            </a:r>
            <a:r>
              <a:rPr lang="en-US" altLang="zh-TW" sz="2400" dirty="0" smtClean="0"/>
              <a:t>1938</a:t>
            </a:r>
            <a:r>
              <a:rPr lang="zh-TW" altLang="en-US" sz="2400" dirty="0" smtClean="0"/>
              <a:t>年的</a:t>
            </a:r>
            <a:r>
              <a:rPr lang="en-US" altLang="zh-TW" sz="2400" dirty="0" smtClean="0"/>
              <a:t>〈</a:t>
            </a:r>
            <a:r>
              <a:rPr lang="zh-TW" altLang="en-US" sz="2400" dirty="0" smtClean="0"/>
              <a:t>論辯正唯物主義和歷史唯物論</a:t>
            </a:r>
            <a:r>
              <a:rPr lang="en-US" altLang="zh-TW" sz="2400" dirty="0" smtClean="0"/>
              <a:t>〉</a:t>
            </a:r>
            <a:r>
              <a:rPr lang="zh-TW" altLang="en-US" sz="2400" dirty="0" smtClean="0"/>
              <a:t>收入</a:t>
            </a:r>
            <a:r>
              <a:rPr lang="en-US" altLang="zh-TW" sz="2400" dirty="0" smtClean="0"/>
              <a:t>《</a:t>
            </a:r>
            <a:r>
              <a:rPr lang="zh-TW" altLang="en-US" sz="2400" dirty="0" smtClean="0"/>
              <a:t>蘇聯共產黨史簡單教程</a:t>
            </a:r>
            <a:r>
              <a:rPr lang="en-US" altLang="zh-TW" sz="2400" dirty="0" smtClean="0"/>
              <a:t>》</a:t>
            </a:r>
            <a:r>
              <a:rPr lang="zh-TW" altLang="en-US" sz="2400" dirty="0" smtClean="0"/>
              <a:t>的第四章第二節。由於史達林說了算，黨員以此為思維規範，不再讀原典。</a:t>
            </a:r>
            <a:endParaRPr lang="en-US" altLang="zh-TW" sz="2400" dirty="0" smtClean="0"/>
          </a:p>
          <a:p>
            <a:pPr marL="857250" lvl="2" indent="-457200">
              <a:buFont typeface="+mj-lt"/>
              <a:buAutoNum type="arabicParenR"/>
            </a:pPr>
            <a:r>
              <a:rPr lang="zh-TW" altLang="en-US" sz="2400" dirty="0" smtClean="0"/>
              <a:t>蘇聯</a:t>
            </a:r>
            <a:r>
              <a:rPr lang="zh-TW" altLang="en-US" sz="2400" dirty="0" smtClean="0"/>
              <a:t>教科書：</a:t>
            </a:r>
            <a:endParaRPr lang="en-US" altLang="zh-TW" sz="2400" dirty="0" smtClean="0"/>
          </a:p>
          <a:p>
            <a:pPr marL="850900" lvl="2" indent="1588">
              <a:buNone/>
            </a:pPr>
            <a:r>
              <a:rPr lang="en-US" altLang="zh-TW" sz="2400" dirty="0" smtClean="0"/>
              <a:t>1951</a:t>
            </a:r>
            <a:r>
              <a:rPr lang="zh-TW" altLang="en-US" sz="2400" dirty="0" smtClean="0"/>
              <a:t>年，他將實踐經驗寫成</a:t>
            </a:r>
            <a:r>
              <a:rPr lang="en-US" altLang="zh-TW" sz="2400" dirty="0" smtClean="0"/>
              <a:t>〈</a:t>
            </a:r>
            <a:r>
              <a:rPr lang="zh-TW" altLang="en-US" sz="2400" dirty="0" smtClean="0"/>
              <a:t>蘇聯社會主義經濟問題</a:t>
            </a:r>
            <a:r>
              <a:rPr lang="en-US" altLang="zh-TW" sz="2400" dirty="0" smtClean="0"/>
              <a:t>〉</a:t>
            </a:r>
            <a:r>
              <a:rPr lang="zh-TW" altLang="en-US" sz="2400" dirty="0" smtClean="0"/>
              <a:t>作為</a:t>
            </a:r>
            <a:r>
              <a:rPr lang="zh-TW" altLang="en-US" sz="2400" dirty="0" smtClean="0"/>
              <a:t>政治經濟學的第三</a:t>
            </a:r>
            <a:r>
              <a:rPr lang="zh-TW" altLang="en-US" sz="2400" dirty="0" smtClean="0"/>
              <a:t>部分</a:t>
            </a:r>
            <a:r>
              <a:rPr lang="en-US" altLang="zh-TW" sz="2400" dirty="0" smtClean="0"/>
              <a:t>(</a:t>
            </a:r>
            <a:r>
              <a:rPr lang="zh-TW" altLang="en-US" sz="2400" dirty="0" smtClean="0"/>
              <a:t>社會主義</a:t>
            </a:r>
            <a:r>
              <a:rPr lang="zh-TW" altLang="en-US" sz="2400" dirty="0" smtClean="0"/>
              <a:t>的</a:t>
            </a:r>
            <a:r>
              <a:rPr lang="zh-TW" altLang="en-US" sz="2400" dirty="0" smtClean="0"/>
              <a:t>實踐</a:t>
            </a:r>
            <a:r>
              <a:rPr lang="en-US" altLang="zh-TW" sz="2400" dirty="0" smtClean="0"/>
              <a:t>)</a:t>
            </a:r>
            <a:r>
              <a:rPr lang="zh-TW" altLang="en-US" sz="2400" dirty="0" smtClean="0"/>
              <a:t>。</a:t>
            </a:r>
            <a:endParaRPr lang="en-US" altLang="zh-TW" sz="2400" dirty="0" smtClean="0"/>
          </a:p>
          <a:p>
            <a:pPr>
              <a:buNone/>
            </a:pPr>
            <a:endParaRPr lang="en-US" altLang="zh-TW" dirty="0" smtClean="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lstStyle/>
          <a:p>
            <a:r>
              <a:rPr lang="en-US" altLang="zh-TW" b="1" dirty="0" smtClean="0"/>
              <a:t>2-4 </a:t>
            </a:r>
            <a:r>
              <a:rPr lang="zh-TW" altLang="en-US" b="1" dirty="0" smtClean="0"/>
              <a:t> 後期的五年計畫</a:t>
            </a:r>
            <a:endParaRPr lang="zh-TW" altLang="en-US" b="1" dirty="0"/>
          </a:p>
        </p:txBody>
      </p:sp>
      <p:sp>
        <p:nvSpPr>
          <p:cNvPr id="3" name="內容版面配置區 2"/>
          <p:cNvSpPr>
            <a:spLocks noGrp="1"/>
          </p:cNvSpPr>
          <p:nvPr>
            <p:ph idx="1"/>
          </p:nvPr>
        </p:nvSpPr>
        <p:spPr>
          <a:xfrm>
            <a:off x="611560" y="1124744"/>
            <a:ext cx="8136904" cy="2016224"/>
          </a:xfrm>
        </p:spPr>
        <p:txBody>
          <a:bodyPr>
            <a:noAutofit/>
          </a:bodyPr>
          <a:lstStyle/>
          <a:p>
            <a:pPr marL="514350" indent="-457200"/>
            <a:r>
              <a:rPr lang="zh-TW" altLang="en-US" dirty="0" smtClean="0"/>
              <a:t>工業產出年均</a:t>
            </a:r>
            <a:r>
              <a:rPr lang="zh-TW" altLang="en-US" dirty="0" smtClean="0"/>
              <a:t>成長率：</a:t>
            </a:r>
            <a:endParaRPr lang="en-US" altLang="zh-TW" dirty="0" smtClean="0"/>
          </a:p>
          <a:p>
            <a:pPr marL="971550" lvl="1" indent="-514350">
              <a:buFont typeface="+mj-lt"/>
              <a:buAutoNum type="arabicParenR"/>
            </a:pPr>
            <a:r>
              <a:rPr lang="en-US" altLang="zh-TW" sz="2400" dirty="0" smtClean="0"/>
              <a:t>1951-1970</a:t>
            </a:r>
            <a:r>
              <a:rPr lang="zh-TW" altLang="en-US" sz="2400" dirty="0" smtClean="0"/>
              <a:t>年為 </a:t>
            </a:r>
            <a:r>
              <a:rPr lang="en-US" altLang="zh-TW" sz="2400" dirty="0" smtClean="0"/>
              <a:t>5%</a:t>
            </a:r>
            <a:r>
              <a:rPr lang="zh-TW" altLang="en-US" sz="2400" dirty="0" smtClean="0"/>
              <a:t>。</a:t>
            </a:r>
            <a:endParaRPr lang="en-US" altLang="zh-TW" sz="2400" dirty="0" smtClean="0"/>
          </a:p>
          <a:p>
            <a:pPr marL="971550" lvl="1" indent="-514350">
              <a:buFont typeface="+mj-lt"/>
              <a:buAutoNum type="arabicParenR"/>
            </a:pPr>
            <a:r>
              <a:rPr lang="en-US" altLang="zh-TW" sz="2400" dirty="0" smtClean="0"/>
              <a:t>1971-1985</a:t>
            </a:r>
            <a:r>
              <a:rPr lang="zh-TW" altLang="en-US" sz="2400" dirty="0" smtClean="0"/>
              <a:t>年為 </a:t>
            </a:r>
            <a:r>
              <a:rPr lang="en-US" altLang="zh-TW" sz="2400" dirty="0" smtClean="0"/>
              <a:t>2% </a:t>
            </a:r>
            <a:r>
              <a:rPr lang="zh-TW" altLang="en-US" sz="2400" dirty="0" smtClean="0"/>
              <a:t>。</a:t>
            </a:r>
            <a:endParaRPr lang="en-US" altLang="zh-TW" sz="2400" dirty="0" smtClean="0"/>
          </a:p>
          <a:p>
            <a:pPr marL="571500" indent="-514350">
              <a:lnSpc>
                <a:spcPct val="150000"/>
              </a:lnSpc>
            </a:pPr>
            <a:r>
              <a:rPr lang="zh-TW" altLang="en-US" dirty="0" smtClean="0"/>
              <a:t>比較</a:t>
            </a:r>
            <a:r>
              <a:rPr lang="zh-TW" altLang="en-US" dirty="0" smtClean="0"/>
              <a:t>：</a:t>
            </a:r>
            <a:r>
              <a:rPr lang="zh-TW" altLang="en-US" dirty="0" smtClean="0"/>
              <a:t>工業產出年均成長率</a:t>
            </a:r>
            <a:endParaRPr lang="en-US" altLang="zh-TW" dirty="0" smtClean="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11</a:t>
            </a:fld>
            <a:endParaRPr lang="en-US"/>
          </a:p>
        </p:txBody>
      </p:sp>
      <p:graphicFrame>
        <p:nvGraphicFramePr>
          <p:cNvPr id="5" name="表格 4"/>
          <p:cNvGraphicFramePr>
            <a:graphicFrameLocks noGrp="1"/>
          </p:cNvGraphicFramePr>
          <p:nvPr/>
        </p:nvGraphicFramePr>
        <p:xfrm>
          <a:off x="611560" y="3356992"/>
          <a:ext cx="8136904" cy="2225040"/>
        </p:xfrm>
        <a:graphic>
          <a:graphicData uri="http://schemas.openxmlformats.org/drawingml/2006/table">
            <a:tbl>
              <a:tblPr firstRow="1" bandRow="1">
                <a:tableStyleId>{5C22544A-7EE6-4342-B048-85BDC9FD1C3A}</a:tableStyleId>
              </a:tblPr>
              <a:tblGrid>
                <a:gridCol w="1224136"/>
                <a:gridCol w="810090"/>
                <a:gridCol w="1017113"/>
                <a:gridCol w="1017113"/>
                <a:gridCol w="1017113"/>
                <a:gridCol w="1017113"/>
                <a:gridCol w="1017113"/>
                <a:gridCol w="1017113"/>
              </a:tblGrid>
              <a:tr h="720080">
                <a:tc>
                  <a:txBody>
                    <a:bodyPr/>
                    <a:lstStyle/>
                    <a:p>
                      <a:endParaRPr lang="zh-TW" altLang="en-US" sz="2400" dirty="0"/>
                    </a:p>
                  </a:txBody>
                  <a:tcPr/>
                </a:tc>
                <a:tc>
                  <a:txBody>
                    <a:bodyPr/>
                    <a:lstStyle/>
                    <a:p>
                      <a:pPr algn="ctr"/>
                      <a:r>
                        <a:rPr lang="zh-TW" altLang="en-US" sz="2400" dirty="0" smtClean="0"/>
                        <a:t>蘇聯</a:t>
                      </a:r>
                      <a:endParaRPr lang="zh-TW" altLang="en-US" sz="2400" dirty="0"/>
                    </a:p>
                  </a:txBody>
                  <a:tcPr/>
                </a:tc>
                <a:tc>
                  <a:txBody>
                    <a:bodyPr/>
                    <a:lstStyle/>
                    <a:p>
                      <a:pPr algn="ctr"/>
                      <a:r>
                        <a:rPr lang="zh-TW" altLang="en-US" sz="2400" dirty="0" smtClean="0"/>
                        <a:t>法國</a:t>
                      </a:r>
                      <a:endParaRPr lang="zh-TW" altLang="en-US" sz="2400" dirty="0"/>
                    </a:p>
                  </a:txBody>
                  <a:tcPr/>
                </a:tc>
                <a:tc>
                  <a:txBody>
                    <a:bodyPr/>
                    <a:lstStyle/>
                    <a:p>
                      <a:pPr algn="ctr"/>
                      <a:r>
                        <a:rPr lang="zh-TW" altLang="en-US" sz="2400" dirty="0" smtClean="0"/>
                        <a:t>英國</a:t>
                      </a:r>
                      <a:endParaRPr lang="zh-TW" altLang="en-US" sz="2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t>德國</a:t>
                      </a:r>
                    </a:p>
                    <a:p>
                      <a:pPr algn="ctr"/>
                      <a:endParaRPr lang="zh-TW" altLang="en-US" sz="2400" dirty="0"/>
                    </a:p>
                  </a:txBody>
                  <a:tcPr/>
                </a:tc>
                <a:tc>
                  <a:txBody>
                    <a:bodyPr/>
                    <a:lstStyle/>
                    <a:p>
                      <a:pPr algn="ctr"/>
                      <a:r>
                        <a:rPr lang="zh-TW" altLang="en-US" sz="2400" dirty="0" smtClean="0"/>
                        <a:t>美國</a:t>
                      </a:r>
                      <a:endParaRPr lang="zh-TW" altLang="en-US" sz="2400" dirty="0"/>
                    </a:p>
                  </a:txBody>
                  <a:tcPr/>
                </a:tc>
                <a:tc>
                  <a:txBody>
                    <a:bodyPr/>
                    <a:lstStyle/>
                    <a:p>
                      <a:pPr algn="ctr"/>
                      <a:r>
                        <a:rPr lang="zh-TW" altLang="en-US" sz="2400" dirty="0" smtClean="0"/>
                        <a:t>日本</a:t>
                      </a:r>
                      <a:endParaRPr lang="zh-TW" altLang="en-US" sz="2400" dirty="0"/>
                    </a:p>
                  </a:txBody>
                  <a:tcPr/>
                </a:tc>
                <a:tc>
                  <a:txBody>
                    <a:bodyPr/>
                    <a:lstStyle/>
                    <a:p>
                      <a:pPr algn="ctr"/>
                      <a:r>
                        <a:rPr lang="zh-TW" altLang="en-US" sz="2400" dirty="0" smtClean="0"/>
                        <a:t>台灣</a:t>
                      </a:r>
                      <a:endParaRPr lang="zh-TW" altLang="en-US" sz="2400" dirty="0"/>
                    </a:p>
                  </a:txBody>
                  <a:tcPr/>
                </a:tc>
              </a:tr>
              <a:tr h="370840">
                <a:tc>
                  <a:txBody>
                    <a:bodyPr/>
                    <a:lstStyle/>
                    <a:p>
                      <a:r>
                        <a:rPr lang="en-US" altLang="zh-TW" sz="2000" dirty="0" smtClean="0"/>
                        <a:t>1950-</a:t>
                      </a:r>
                      <a:r>
                        <a:rPr lang="zh-TW" altLang="en-US" sz="2000" dirty="0" smtClean="0"/>
                        <a:t> </a:t>
                      </a:r>
                      <a:endParaRPr lang="en-US" altLang="zh-TW" sz="2000" dirty="0" smtClean="0"/>
                    </a:p>
                    <a:p>
                      <a:r>
                        <a:rPr lang="zh-TW" altLang="en-US" sz="2000" dirty="0" smtClean="0"/>
                        <a:t>     </a:t>
                      </a:r>
                      <a:r>
                        <a:rPr lang="en-US" altLang="zh-TW" sz="2000" dirty="0" smtClean="0"/>
                        <a:t>1973</a:t>
                      </a:r>
                      <a:endParaRPr lang="zh-TW" altLang="en-US" sz="2000" dirty="0"/>
                    </a:p>
                  </a:txBody>
                  <a:tcPr/>
                </a:tc>
                <a:tc>
                  <a:txBody>
                    <a:bodyPr/>
                    <a:lstStyle/>
                    <a:p>
                      <a:pPr algn="ctr"/>
                      <a:r>
                        <a:rPr lang="en-US" altLang="zh-TW" sz="2400" dirty="0" smtClean="0">
                          <a:solidFill>
                            <a:srgbClr val="FF0000"/>
                          </a:solidFill>
                        </a:rPr>
                        <a:t>5%</a:t>
                      </a:r>
                      <a:endParaRPr lang="zh-TW" altLang="en-US" sz="2400" dirty="0">
                        <a:solidFill>
                          <a:srgbClr val="FF0000"/>
                        </a:solidFill>
                      </a:endParaRPr>
                    </a:p>
                  </a:txBody>
                  <a:tcPr/>
                </a:tc>
                <a:tc>
                  <a:txBody>
                    <a:bodyPr/>
                    <a:lstStyle/>
                    <a:p>
                      <a:pPr algn="ctr"/>
                      <a:r>
                        <a:rPr lang="en-US" altLang="zh-TW" sz="2400" dirty="0" smtClean="0"/>
                        <a:t>4.1</a:t>
                      </a:r>
                      <a:endParaRPr lang="zh-TW" altLang="en-US" sz="2400" dirty="0"/>
                    </a:p>
                  </a:txBody>
                  <a:tcPr/>
                </a:tc>
                <a:tc>
                  <a:txBody>
                    <a:bodyPr/>
                    <a:lstStyle/>
                    <a:p>
                      <a:pPr algn="ctr"/>
                      <a:r>
                        <a:rPr lang="en-US" altLang="zh-TW" sz="2400" dirty="0" smtClean="0"/>
                        <a:t>2.5</a:t>
                      </a:r>
                      <a:endParaRPr lang="zh-TW" altLang="en-US" sz="2400" dirty="0"/>
                    </a:p>
                  </a:txBody>
                  <a:tcPr/>
                </a:tc>
                <a:tc>
                  <a:txBody>
                    <a:bodyPr/>
                    <a:lstStyle/>
                    <a:p>
                      <a:pPr algn="ctr"/>
                      <a:r>
                        <a:rPr lang="en-US" altLang="zh-TW" sz="2400" dirty="0" smtClean="0"/>
                        <a:t>4.8 </a:t>
                      </a:r>
                      <a:endParaRPr lang="zh-TW" altLang="en-US" sz="2400" dirty="0"/>
                    </a:p>
                  </a:txBody>
                  <a:tcPr/>
                </a:tc>
                <a:tc>
                  <a:txBody>
                    <a:bodyPr/>
                    <a:lstStyle/>
                    <a:p>
                      <a:pPr algn="ctr"/>
                      <a:r>
                        <a:rPr lang="en-US" altLang="zh-TW" sz="2400" dirty="0" smtClean="0"/>
                        <a:t>2.2 </a:t>
                      </a:r>
                      <a:endParaRPr lang="zh-TW" altLang="en-US" sz="2400" dirty="0"/>
                    </a:p>
                  </a:txBody>
                  <a:tcPr/>
                </a:tc>
                <a:tc>
                  <a:txBody>
                    <a:bodyPr/>
                    <a:lstStyle/>
                    <a:p>
                      <a:pPr algn="ctr"/>
                      <a:r>
                        <a:rPr lang="en-US" altLang="zh-TW" sz="2400" dirty="0" smtClean="0"/>
                        <a:t> 7.8 </a:t>
                      </a:r>
                      <a:endParaRPr lang="zh-TW" altLang="en-US" sz="2400" dirty="0"/>
                    </a:p>
                  </a:txBody>
                  <a:tcPr/>
                </a:tc>
                <a:tc>
                  <a:txBody>
                    <a:bodyPr/>
                    <a:lstStyle/>
                    <a:p>
                      <a:pPr algn="ctr"/>
                      <a:r>
                        <a:rPr lang="en-US" altLang="zh-TW" sz="2400" dirty="0" smtClean="0"/>
                        <a:t>1.4</a:t>
                      </a:r>
                      <a:endParaRPr lang="zh-TW" altLang="en-US" sz="2400" dirty="0"/>
                    </a:p>
                  </a:txBody>
                  <a:tcPr/>
                </a:tc>
              </a:tr>
              <a:tr h="370840">
                <a:tc>
                  <a:txBody>
                    <a:bodyPr/>
                    <a:lstStyle/>
                    <a:p>
                      <a:r>
                        <a:rPr lang="en-US" altLang="zh-TW" sz="2000" dirty="0" smtClean="0"/>
                        <a:t>1974-</a:t>
                      </a:r>
                    </a:p>
                    <a:p>
                      <a:r>
                        <a:rPr lang="en-US" altLang="zh-TW" sz="2000" dirty="0" smtClean="0"/>
                        <a:t>     2000</a:t>
                      </a:r>
                      <a:endParaRPr lang="zh-TW" altLang="en-US" sz="2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2400" dirty="0" smtClean="0">
                          <a:solidFill>
                            <a:srgbClr val="FF0000"/>
                          </a:solidFill>
                        </a:rPr>
                        <a:t>2%</a:t>
                      </a:r>
                      <a:endParaRPr lang="zh-TW" altLang="en-US" sz="2400" dirty="0">
                        <a:solidFill>
                          <a:srgbClr val="FF0000"/>
                        </a:solidFill>
                      </a:endParaRPr>
                    </a:p>
                  </a:txBody>
                  <a:tcPr/>
                </a:tc>
                <a:tc>
                  <a:txBody>
                    <a:bodyPr/>
                    <a:lstStyle/>
                    <a:p>
                      <a:pPr algn="ctr"/>
                      <a:r>
                        <a:rPr lang="en-US" altLang="zh-TW" sz="2400" dirty="0" smtClean="0"/>
                        <a:t> 2.1 </a:t>
                      </a:r>
                      <a:endParaRPr lang="zh-TW" altLang="en-US" sz="2400" dirty="0"/>
                    </a:p>
                  </a:txBody>
                  <a:tcPr/>
                </a:tc>
                <a:tc>
                  <a:txBody>
                    <a:bodyPr/>
                    <a:lstStyle/>
                    <a:p>
                      <a:pPr algn="ctr"/>
                      <a:r>
                        <a:rPr lang="en-US" altLang="zh-TW" sz="2400" dirty="0" smtClean="0"/>
                        <a:t>1.9</a:t>
                      </a:r>
                      <a:endParaRPr lang="zh-TW" altLang="en-US" sz="2400" dirty="0"/>
                    </a:p>
                  </a:txBody>
                  <a:tcPr/>
                </a:tc>
                <a:tc>
                  <a:txBody>
                    <a:bodyPr/>
                    <a:lstStyle/>
                    <a:p>
                      <a:pPr algn="ctr"/>
                      <a:r>
                        <a:rPr lang="en-US" altLang="zh-TW" sz="2400" dirty="0" smtClean="0"/>
                        <a:t>1.7</a:t>
                      </a:r>
                      <a:endParaRPr lang="zh-TW" altLang="en-US" sz="2400" dirty="0"/>
                    </a:p>
                  </a:txBody>
                  <a:tcPr/>
                </a:tc>
                <a:tc>
                  <a:txBody>
                    <a:bodyPr/>
                    <a:lstStyle/>
                    <a:p>
                      <a:pPr algn="ctr"/>
                      <a:r>
                        <a:rPr lang="en-US" altLang="zh-TW" sz="2400" dirty="0" smtClean="0"/>
                        <a:t>1.7</a:t>
                      </a:r>
                      <a:endParaRPr lang="zh-TW" altLang="en-US" sz="2400" dirty="0"/>
                    </a:p>
                  </a:txBody>
                  <a:tcPr/>
                </a:tc>
                <a:tc>
                  <a:txBody>
                    <a:bodyPr/>
                    <a:lstStyle/>
                    <a:p>
                      <a:pPr algn="ctr"/>
                      <a:r>
                        <a:rPr lang="en-US" altLang="zh-TW" sz="2400" dirty="0" smtClean="0"/>
                        <a:t> 2.4 </a:t>
                      </a:r>
                      <a:endParaRPr lang="zh-TW" altLang="en-US" sz="2400" dirty="0"/>
                    </a:p>
                  </a:txBody>
                  <a:tcPr/>
                </a:tc>
                <a:tc>
                  <a:txBody>
                    <a:bodyPr/>
                    <a:lstStyle/>
                    <a:p>
                      <a:pPr algn="ctr"/>
                      <a:r>
                        <a:rPr lang="en-US" altLang="zh-TW" sz="2400" dirty="0" smtClean="0"/>
                        <a:t> 7.2</a:t>
                      </a:r>
                      <a:endParaRPr lang="zh-TW" altLang="en-US" sz="2400"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lstStyle/>
          <a:p>
            <a:pPr algn="ctr"/>
            <a:r>
              <a:rPr lang="en-US" altLang="zh-TW" b="1" dirty="0" smtClean="0">
                <a:solidFill>
                  <a:srgbClr val="FF0000"/>
                </a:solidFill>
              </a:rPr>
              <a:t>3. </a:t>
            </a:r>
            <a:r>
              <a:rPr lang="zh-TW" altLang="en-US" b="1" dirty="0" smtClean="0">
                <a:solidFill>
                  <a:srgbClr val="FF0000"/>
                </a:solidFill>
              </a:rPr>
              <a:t> 中國的產業計畫</a:t>
            </a:r>
            <a:endParaRPr lang="zh-TW" altLang="en-US" b="1" dirty="0">
              <a:solidFill>
                <a:srgbClr val="FF0000"/>
              </a:solidFill>
            </a:endParaRPr>
          </a:p>
        </p:txBody>
      </p:sp>
      <p:sp>
        <p:nvSpPr>
          <p:cNvPr id="3" name="內容版面配置區 2"/>
          <p:cNvSpPr>
            <a:spLocks noGrp="1"/>
          </p:cNvSpPr>
          <p:nvPr>
            <p:ph idx="1"/>
          </p:nvPr>
        </p:nvSpPr>
        <p:spPr>
          <a:xfrm>
            <a:off x="611560" y="1268760"/>
            <a:ext cx="8352928" cy="5112568"/>
          </a:xfrm>
        </p:spPr>
        <p:txBody>
          <a:bodyPr>
            <a:normAutofit/>
          </a:bodyPr>
          <a:lstStyle/>
          <a:p>
            <a:pPr marL="457200" indent="-457200">
              <a:lnSpc>
                <a:spcPct val="160000"/>
              </a:lnSpc>
              <a:buFont typeface="+mj-lt"/>
              <a:buAutoNum type="arabicPeriod"/>
            </a:pPr>
            <a:r>
              <a:rPr lang="zh-TW" altLang="en-US" b="1" dirty="0" smtClean="0">
                <a:solidFill>
                  <a:schemeClr val="accent2">
                    <a:lumMod val="75000"/>
                  </a:schemeClr>
                </a:solidFill>
              </a:rPr>
              <a:t>蘇聯</a:t>
            </a:r>
            <a:r>
              <a:rPr lang="zh-TW" altLang="en-US" b="1" dirty="0" smtClean="0">
                <a:solidFill>
                  <a:schemeClr val="accent2">
                    <a:lumMod val="75000"/>
                  </a:schemeClr>
                </a:solidFill>
              </a:rPr>
              <a:t>式的</a:t>
            </a:r>
            <a:r>
              <a:rPr lang="zh-TW" altLang="en-US" b="1" dirty="0" smtClean="0">
                <a:solidFill>
                  <a:schemeClr val="accent2">
                    <a:lumMod val="75000"/>
                  </a:schemeClr>
                </a:solidFill>
              </a:rPr>
              <a:t>一五計畫：</a:t>
            </a:r>
            <a:r>
              <a:rPr lang="en-US" altLang="zh-TW" dirty="0" smtClean="0">
                <a:solidFill>
                  <a:schemeClr val="accent2">
                    <a:lumMod val="75000"/>
                  </a:schemeClr>
                </a:solidFill>
              </a:rPr>
              <a:t>1953-1957</a:t>
            </a:r>
            <a:r>
              <a:rPr lang="zh-TW" altLang="en-US" dirty="0" smtClean="0">
                <a:solidFill>
                  <a:schemeClr val="accent2">
                    <a:lumMod val="75000"/>
                  </a:schemeClr>
                </a:solidFill>
              </a:rPr>
              <a:t>年</a:t>
            </a:r>
            <a:r>
              <a:rPr lang="zh-CN" altLang="en-US" dirty="0" smtClean="0">
                <a:solidFill>
                  <a:schemeClr val="accent2">
                    <a:lumMod val="75000"/>
                  </a:schemeClr>
                </a:solidFill>
              </a:rPr>
              <a:t>。</a:t>
            </a:r>
            <a:endParaRPr lang="en-US" altLang="zh-CN" dirty="0" smtClean="0">
              <a:solidFill>
                <a:schemeClr val="accent2">
                  <a:lumMod val="75000"/>
                </a:schemeClr>
              </a:solidFill>
            </a:endParaRPr>
          </a:p>
          <a:p>
            <a:pPr marL="714375" lvl="1" indent="-352425">
              <a:buFont typeface="Arial" pitchFamily="34" charset="0"/>
              <a:buChar char="•"/>
            </a:pPr>
            <a:r>
              <a:rPr lang="zh-TW" altLang="en-US" sz="2400" dirty="0" smtClean="0">
                <a:solidFill>
                  <a:schemeClr val="accent2">
                    <a:lumMod val="75000"/>
                  </a:schemeClr>
                </a:solidFill>
              </a:rPr>
              <a:t>該計畫由周恩來、陳雲主持制定</a:t>
            </a:r>
            <a:r>
              <a:rPr lang="zh-TW" altLang="en-US" sz="2400" dirty="0" smtClean="0">
                <a:solidFill>
                  <a:schemeClr val="accent2">
                    <a:lumMod val="75000"/>
                  </a:schemeClr>
                </a:solidFill>
              </a:rPr>
              <a:t>。</a:t>
            </a:r>
            <a:endParaRPr lang="en-US" altLang="zh-TW" sz="2400" dirty="0" smtClean="0">
              <a:solidFill>
                <a:schemeClr val="accent2">
                  <a:lumMod val="75000"/>
                </a:schemeClr>
              </a:solidFill>
            </a:endParaRPr>
          </a:p>
          <a:p>
            <a:pPr marL="714375" lvl="1" indent="-352425">
              <a:buFont typeface="Arial" pitchFamily="34" charset="0"/>
              <a:buChar char="•"/>
            </a:pPr>
            <a:r>
              <a:rPr lang="en-US" altLang="zh-TW" sz="2400" dirty="0" smtClean="0">
                <a:solidFill>
                  <a:schemeClr val="accent2">
                    <a:lumMod val="75000"/>
                  </a:schemeClr>
                </a:solidFill>
              </a:rPr>
              <a:t>GDP</a:t>
            </a:r>
            <a:r>
              <a:rPr lang="zh-TW" altLang="en-US" sz="2400" dirty="0" smtClean="0">
                <a:solidFill>
                  <a:schemeClr val="accent2">
                    <a:lumMod val="75000"/>
                  </a:schemeClr>
                </a:solidFill>
              </a:rPr>
              <a:t>年平均實際增長率  </a:t>
            </a:r>
            <a:r>
              <a:rPr lang="en-US" altLang="zh-TW" sz="2400" dirty="0" smtClean="0">
                <a:solidFill>
                  <a:schemeClr val="accent2">
                    <a:lumMod val="75000"/>
                  </a:schemeClr>
                </a:solidFill>
              </a:rPr>
              <a:t>9.3%</a:t>
            </a:r>
            <a:r>
              <a:rPr lang="zh-TW" altLang="en-US" sz="2400" dirty="0" smtClean="0">
                <a:solidFill>
                  <a:schemeClr val="accent2">
                    <a:lumMod val="75000"/>
                  </a:schemeClr>
                </a:solidFill>
              </a:rPr>
              <a:t>。</a:t>
            </a:r>
            <a:endParaRPr lang="en-US" altLang="zh-TW" sz="2400" dirty="0" smtClean="0">
              <a:solidFill>
                <a:schemeClr val="accent2">
                  <a:lumMod val="75000"/>
                </a:schemeClr>
              </a:solidFill>
            </a:endParaRPr>
          </a:p>
          <a:p>
            <a:pPr marL="714375" lvl="1" indent="-352425">
              <a:buFont typeface="Arial" pitchFamily="34" charset="0"/>
              <a:buChar char="•"/>
            </a:pPr>
            <a:r>
              <a:rPr lang="zh-TW" altLang="en-US" sz="2400" dirty="0" smtClean="0">
                <a:solidFill>
                  <a:schemeClr val="accent2">
                    <a:lumMod val="75000"/>
                  </a:schemeClr>
                </a:solidFill>
              </a:rPr>
              <a:t>通過</a:t>
            </a:r>
            <a:r>
              <a:rPr lang="zh-TW" altLang="en-US" sz="2400" dirty="0" smtClean="0">
                <a:solidFill>
                  <a:schemeClr val="accent2">
                    <a:lumMod val="75000"/>
                  </a:schemeClr>
                </a:solidFill>
              </a:rPr>
              <a:t>蘇聯和東歐技術引進現代化。武漢長江大橋</a:t>
            </a:r>
            <a:endParaRPr lang="en-US" altLang="zh-CN" sz="2400" dirty="0" smtClean="0">
              <a:solidFill>
                <a:schemeClr val="accent2">
                  <a:lumMod val="75000"/>
                </a:schemeClr>
              </a:solidFill>
            </a:endParaRPr>
          </a:p>
          <a:p>
            <a:pPr marL="457200" indent="-457200">
              <a:lnSpc>
                <a:spcPct val="160000"/>
              </a:lnSpc>
              <a:buFont typeface="+mj-lt"/>
              <a:buAutoNum type="arabicPeriod"/>
            </a:pPr>
            <a:r>
              <a:rPr lang="zh-TW" altLang="en-US" b="1" dirty="0" smtClean="0">
                <a:solidFill>
                  <a:schemeClr val="accent2">
                    <a:lumMod val="75000"/>
                  </a:schemeClr>
                </a:solidFill>
              </a:rPr>
              <a:t>動亂下的</a:t>
            </a:r>
            <a:r>
              <a:rPr lang="zh-TW" altLang="en-US" b="1" dirty="0" smtClean="0">
                <a:solidFill>
                  <a:schemeClr val="accent2">
                    <a:lumMod val="75000"/>
                  </a:schemeClr>
                </a:solidFill>
              </a:rPr>
              <a:t>二五</a:t>
            </a:r>
            <a:r>
              <a:rPr lang="zh-TW" altLang="en-US" b="1" dirty="0" smtClean="0">
                <a:solidFill>
                  <a:schemeClr val="accent2">
                    <a:lumMod val="75000"/>
                  </a:schemeClr>
                </a:solidFill>
              </a:rPr>
              <a:t>計劃</a:t>
            </a:r>
            <a:r>
              <a:rPr lang="zh-TW" altLang="en-US" b="1" dirty="0" smtClean="0">
                <a:solidFill>
                  <a:schemeClr val="accent2">
                    <a:lumMod val="75000"/>
                  </a:schemeClr>
                </a:solidFill>
              </a:rPr>
              <a:t>：</a:t>
            </a:r>
            <a:r>
              <a:rPr lang="en-US" altLang="zh-TW" dirty="0" smtClean="0">
                <a:solidFill>
                  <a:schemeClr val="accent2">
                    <a:lumMod val="75000"/>
                  </a:schemeClr>
                </a:solidFill>
              </a:rPr>
              <a:t>1958-1962</a:t>
            </a:r>
            <a:r>
              <a:rPr lang="zh-TW" altLang="en-US" dirty="0" smtClean="0">
                <a:solidFill>
                  <a:schemeClr val="accent2">
                    <a:lumMod val="75000"/>
                  </a:schemeClr>
                </a:solidFill>
              </a:rPr>
              <a:t>年</a:t>
            </a:r>
            <a:r>
              <a:rPr lang="zh-CN" altLang="en-US" dirty="0" smtClean="0">
                <a:solidFill>
                  <a:schemeClr val="accent2">
                    <a:lumMod val="75000"/>
                  </a:schemeClr>
                </a:solidFill>
              </a:rPr>
              <a:t>。</a:t>
            </a:r>
            <a:endParaRPr lang="en-US" altLang="zh-TW" dirty="0" smtClean="0">
              <a:solidFill>
                <a:schemeClr val="accent2">
                  <a:lumMod val="75000"/>
                </a:schemeClr>
              </a:solidFill>
            </a:endParaRPr>
          </a:p>
          <a:p>
            <a:pPr lvl="1" indent="-381000">
              <a:buFont typeface="Arial" pitchFamily="34" charset="0"/>
              <a:buChar char="•"/>
            </a:pPr>
            <a:r>
              <a:rPr lang="zh-TW" altLang="en-US" sz="2400" dirty="0" smtClean="0">
                <a:solidFill>
                  <a:schemeClr val="accent2">
                    <a:lumMod val="75000"/>
                  </a:schemeClr>
                </a:solidFill>
              </a:rPr>
              <a:t>目標數字不斷修訂</a:t>
            </a:r>
            <a:r>
              <a:rPr lang="zh-CN" altLang="en-US" sz="2400" dirty="0" smtClean="0">
                <a:solidFill>
                  <a:schemeClr val="accent2">
                    <a:lumMod val="75000"/>
                  </a:schemeClr>
                </a:solidFill>
              </a:rPr>
              <a:t>。</a:t>
            </a:r>
            <a:endParaRPr lang="en-US" altLang="zh-TW" sz="2400" dirty="0" smtClean="0">
              <a:solidFill>
                <a:schemeClr val="accent2">
                  <a:lumMod val="75000"/>
                </a:schemeClr>
              </a:solidFill>
            </a:endParaRPr>
          </a:p>
          <a:p>
            <a:pPr lvl="1" indent="-381000">
              <a:buFont typeface="Arial" pitchFamily="34" charset="0"/>
              <a:buChar char="•"/>
            </a:pPr>
            <a:r>
              <a:rPr lang="zh-TW" altLang="en-US" sz="2400" dirty="0" smtClean="0">
                <a:solidFill>
                  <a:schemeClr val="accent2">
                    <a:lumMod val="75000"/>
                  </a:schemeClr>
                </a:solidFill>
              </a:rPr>
              <a:t>最終</a:t>
            </a:r>
            <a:r>
              <a:rPr lang="zh-TW" altLang="en-US" sz="2400" dirty="0" smtClean="0">
                <a:solidFill>
                  <a:schemeClr val="accent2">
                    <a:lumMod val="75000"/>
                  </a:schemeClr>
                </a:solidFill>
              </a:rPr>
              <a:t>因</a:t>
            </a:r>
            <a:r>
              <a:rPr lang="zh-TW" altLang="en-US" sz="2400" dirty="0" smtClean="0">
                <a:solidFill>
                  <a:schemeClr val="accent2">
                    <a:lumMod val="75000"/>
                  </a:schemeClr>
                </a:solidFill>
              </a:rPr>
              <a:t>大躍進</a:t>
            </a:r>
            <a:r>
              <a:rPr lang="zh-TW" altLang="en-US" sz="2400" dirty="0" smtClean="0">
                <a:solidFill>
                  <a:schemeClr val="accent2">
                    <a:lumMod val="75000"/>
                  </a:schemeClr>
                </a:solidFill>
              </a:rPr>
              <a:t>而</a:t>
            </a:r>
            <a:r>
              <a:rPr lang="zh-TW" altLang="en-US" sz="2400" dirty="0" smtClean="0">
                <a:solidFill>
                  <a:schemeClr val="accent2">
                    <a:lumMod val="75000"/>
                  </a:schemeClr>
                </a:solidFill>
              </a:rPr>
              <a:t>沒有被切實執行</a:t>
            </a:r>
            <a:r>
              <a:rPr lang="zh-CN" altLang="en-US" sz="2400" dirty="0" smtClean="0">
                <a:solidFill>
                  <a:schemeClr val="accent2">
                    <a:lumMod val="75000"/>
                  </a:schemeClr>
                </a:solidFill>
              </a:rPr>
              <a:t>。</a:t>
            </a:r>
            <a:endParaRPr lang="en-US" altLang="zh-CN" sz="2400" dirty="0" smtClean="0">
              <a:solidFill>
                <a:schemeClr val="accent2">
                  <a:lumMod val="75000"/>
                </a:schemeClr>
              </a:solidFill>
            </a:endParaRPr>
          </a:p>
          <a:p>
            <a:pPr lvl="1" indent="-381000">
              <a:buFont typeface="Arial" pitchFamily="34" charset="0"/>
              <a:buChar char="•"/>
            </a:pPr>
            <a:r>
              <a:rPr lang="en-US" altLang="zh-TW" sz="2400" dirty="0" smtClean="0">
                <a:solidFill>
                  <a:schemeClr val="accent2">
                    <a:lumMod val="75000"/>
                  </a:schemeClr>
                </a:solidFill>
              </a:rPr>
              <a:t>GDP</a:t>
            </a:r>
            <a:r>
              <a:rPr lang="zh-TW" altLang="en-US" sz="2400" dirty="0" smtClean="0">
                <a:solidFill>
                  <a:schemeClr val="accent2">
                    <a:lumMod val="75000"/>
                  </a:schemeClr>
                </a:solidFill>
              </a:rPr>
              <a:t>年平均實際增長率  </a:t>
            </a:r>
            <a:r>
              <a:rPr lang="en-US" altLang="zh-TW" sz="2400" dirty="0" smtClean="0">
                <a:solidFill>
                  <a:schemeClr val="accent2">
                    <a:lumMod val="75000"/>
                  </a:schemeClr>
                </a:solidFill>
              </a:rPr>
              <a:t>-0.6 %</a:t>
            </a:r>
            <a:r>
              <a:rPr lang="zh-CN" altLang="en-US" sz="2400" dirty="0" smtClean="0">
                <a:solidFill>
                  <a:schemeClr val="accent2">
                    <a:lumMod val="75000"/>
                  </a:schemeClr>
                </a:solidFill>
              </a:rPr>
              <a:t>。</a:t>
            </a:r>
            <a:endParaRPr lang="en-US" altLang="zh-TW" sz="2400" dirty="0" smtClean="0">
              <a:solidFill>
                <a:schemeClr val="accent2">
                  <a:lumMod val="75000"/>
                </a:schemeClr>
              </a:solidFill>
            </a:endParaRPr>
          </a:p>
          <a:p>
            <a:pPr>
              <a:lnSpc>
                <a:spcPct val="160000"/>
              </a:lnSpc>
            </a:pPr>
            <a:endParaRPr lang="zh-TW" altLang="en-US" dirty="0">
              <a:solidFill>
                <a:schemeClr val="accent2">
                  <a:lumMod val="75000"/>
                </a:schemeClr>
              </a:solidFill>
            </a:endParaRPr>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0"/>
            <a:ext cx="8229600" cy="1143000"/>
          </a:xfrm>
        </p:spPr>
        <p:txBody>
          <a:bodyPr/>
          <a:lstStyle/>
          <a:p>
            <a:r>
              <a:rPr lang="en-US" altLang="zh-TW" b="1" dirty="0" smtClean="0"/>
              <a:t>3-1 </a:t>
            </a:r>
            <a:r>
              <a:rPr lang="zh-TW" altLang="en-US" b="1" dirty="0" smtClean="0"/>
              <a:t> 毛澤東</a:t>
            </a:r>
            <a:r>
              <a:rPr lang="zh-TW" altLang="en-US" b="1" dirty="0" smtClean="0"/>
              <a:t>的辯證法</a:t>
            </a:r>
            <a:endParaRPr lang="zh-TW" altLang="en-US" b="1" dirty="0"/>
          </a:p>
        </p:txBody>
      </p:sp>
      <p:sp>
        <p:nvSpPr>
          <p:cNvPr id="3" name="內容版面配置區 2"/>
          <p:cNvSpPr>
            <a:spLocks noGrp="1"/>
          </p:cNvSpPr>
          <p:nvPr>
            <p:ph idx="1"/>
          </p:nvPr>
        </p:nvSpPr>
        <p:spPr>
          <a:xfrm>
            <a:off x="539552" y="1412776"/>
            <a:ext cx="8229600" cy="4525963"/>
          </a:xfrm>
        </p:spPr>
        <p:txBody>
          <a:bodyPr>
            <a:normAutofit/>
          </a:bodyPr>
          <a:lstStyle/>
          <a:p>
            <a:r>
              <a:rPr lang="zh-TW" altLang="en-US" dirty="0" smtClean="0"/>
              <a:t>列寧的辯證法</a:t>
            </a:r>
            <a:r>
              <a:rPr lang="zh-TW" altLang="en-US" dirty="0" smtClean="0"/>
              <a:t>：把</a:t>
            </a:r>
            <a:r>
              <a:rPr lang="zh-TW" altLang="en-US" dirty="0" smtClean="0"/>
              <a:t>辯證法簡要地歸關於對立面統一的學說。</a:t>
            </a:r>
            <a:endParaRPr lang="en-US" altLang="zh-TW" dirty="0" smtClean="0"/>
          </a:p>
          <a:p>
            <a:pPr>
              <a:lnSpc>
                <a:spcPct val="150000"/>
              </a:lnSpc>
            </a:pPr>
            <a:r>
              <a:rPr lang="en-US" altLang="zh-TW" dirty="0" smtClean="0"/>
              <a:t>1937</a:t>
            </a:r>
            <a:r>
              <a:rPr lang="zh-TW" altLang="en-US" dirty="0" smtClean="0"/>
              <a:t>年毛澤東的矛盾</a:t>
            </a:r>
            <a:r>
              <a:rPr lang="zh-TW" altLang="en-US" dirty="0" smtClean="0"/>
              <a:t>論：</a:t>
            </a:r>
            <a:endParaRPr lang="en-US" altLang="zh-TW" dirty="0" smtClean="0"/>
          </a:p>
          <a:p>
            <a:pPr marL="361950" lvl="1" indent="0">
              <a:buNone/>
            </a:pPr>
            <a:r>
              <a:rPr lang="zh-TW" altLang="en-US" sz="2400" dirty="0" smtClean="0"/>
              <a:t>贊同</a:t>
            </a:r>
            <a:r>
              <a:rPr lang="zh-TW" altLang="en-US" sz="2400" dirty="0" smtClean="0"/>
              <a:t>列寧：事務的矛盾法則，是對立統一的法則，是唯物辯證法的最基本的法則。</a:t>
            </a:r>
            <a:endParaRPr lang="en-US" altLang="zh-TW" sz="2400" dirty="0" smtClean="0"/>
          </a:p>
          <a:p>
            <a:pPr marL="1257300" lvl="2" indent="-457200">
              <a:buFont typeface="+mj-lt"/>
              <a:buAutoNum type="arabicParenR"/>
            </a:pPr>
            <a:r>
              <a:rPr lang="zh-TW" altLang="en-US" sz="2400" dirty="0" smtClean="0"/>
              <a:t>每一種矛盾的</a:t>
            </a:r>
            <a:r>
              <a:rPr lang="zh-TW" altLang="en-US" sz="2400" dirty="0" smtClean="0"/>
              <a:t>兩面，</a:t>
            </a:r>
            <a:r>
              <a:rPr lang="zh-TW" altLang="en-US" sz="2400" dirty="0" smtClean="0"/>
              <a:t>各以他的</a:t>
            </a:r>
            <a:r>
              <a:rPr lang="zh-TW" altLang="en-US" sz="2400" dirty="0" smtClean="0"/>
              <a:t>對立面</a:t>
            </a:r>
            <a:r>
              <a:rPr lang="zh-TW" altLang="en-US" sz="2400" dirty="0" smtClean="0"/>
              <a:t>為自己存在的前提，雙方共處於一個統一體中。</a:t>
            </a:r>
            <a:endParaRPr lang="en-US" altLang="zh-TW" sz="2400" dirty="0" smtClean="0"/>
          </a:p>
          <a:p>
            <a:pPr marL="1257300" lvl="2" indent="-457200">
              <a:lnSpc>
                <a:spcPct val="110000"/>
              </a:lnSpc>
              <a:buFont typeface="+mj-lt"/>
              <a:buAutoNum type="arabicParenR"/>
            </a:pPr>
            <a:r>
              <a:rPr lang="zh-TW" altLang="en-US" sz="2400" dirty="0" smtClean="0"/>
              <a:t>矛盾的</a:t>
            </a:r>
            <a:r>
              <a:rPr lang="zh-TW" altLang="en-US" sz="2400" dirty="0" smtClean="0"/>
              <a:t>雙方，依據一定的條件，各向著其相反的方面轉化。</a:t>
            </a:r>
            <a:endParaRPr lang="en-US" altLang="zh-TW" sz="2400" dirty="0" smtClean="0"/>
          </a:p>
          <a:p>
            <a:pPr>
              <a:lnSpc>
                <a:spcPct val="150000"/>
              </a:lnSpc>
            </a:pPr>
            <a:endParaRPr lang="zh-TW" altLang="en-US" dirty="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lstStyle/>
          <a:p>
            <a:r>
              <a:rPr lang="en-US" altLang="zh-TW" b="1" dirty="0" smtClean="0"/>
              <a:t>3-2  </a:t>
            </a:r>
            <a:r>
              <a:rPr lang="zh-TW" altLang="en-US" b="1" dirty="0" smtClean="0"/>
              <a:t>毛澤東的實踐</a:t>
            </a:r>
            <a:endParaRPr lang="zh-TW" altLang="en-US" b="1" dirty="0">
              <a:solidFill>
                <a:srgbClr val="FF0000"/>
              </a:solidFill>
            </a:endParaRPr>
          </a:p>
        </p:txBody>
      </p:sp>
      <p:sp>
        <p:nvSpPr>
          <p:cNvPr id="3" name="內容版面配置區 2"/>
          <p:cNvSpPr>
            <a:spLocks noGrp="1"/>
          </p:cNvSpPr>
          <p:nvPr>
            <p:ph idx="1"/>
          </p:nvPr>
        </p:nvSpPr>
        <p:spPr>
          <a:xfrm>
            <a:off x="683568" y="1340768"/>
            <a:ext cx="8229600" cy="4525963"/>
          </a:xfrm>
        </p:spPr>
        <p:txBody>
          <a:bodyPr>
            <a:normAutofit/>
          </a:bodyPr>
          <a:lstStyle/>
          <a:p>
            <a:pPr>
              <a:lnSpc>
                <a:spcPct val="150000"/>
              </a:lnSpc>
            </a:pPr>
            <a:r>
              <a:rPr lang="en-US" altLang="zh-TW" dirty="0" smtClean="0"/>
              <a:t>1955</a:t>
            </a:r>
            <a:r>
              <a:rPr lang="zh-TW" altLang="en-US" dirty="0" smtClean="0"/>
              <a:t>年後期，毛澤東已開始</a:t>
            </a:r>
            <a:r>
              <a:rPr lang="zh-TW" altLang="en-US" dirty="0" smtClean="0"/>
              <a:t>推動農業集體化</a:t>
            </a:r>
            <a:r>
              <a:rPr lang="zh-TW" altLang="en-US" dirty="0" smtClean="0"/>
              <a:t>和改造私營手工業，以求</a:t>
            </a:r>
            <a:r>
              <a:rPr lang="zh-TW" altLang="en-US" dirty="0" smtClean="0"/>
              <a:t>加快產業發展</a:t>
            </a:r>
            <a:r>
              <a:rPr lang="zh-TW" altLang="en-US" dirty="0" smtClean="0"/>
              <a:t>。</a:t>
            </a:r>
          </a:p>
          <a:p>
            <a:pPr marL="914400" lvl="1" indent="-457200">
              <a:buFont typeface="+mj-lt"/>
              <a:buAutoNum type="arabicParenR"/>
            </a:pPr>
            <a:r>
              <a:rPr lang="zh-TW" altLang="en-US" sz="2400" dirty="0" smtClean="0"/>
              <a:t>人民公社</a:t>
            </a:r>
            <a:r>
              <a:rPr lang="zh-TW" altLang="en-US" sz="2400" dirty="0" smtClean="0"/>
              <a:t>，</a:t>
            </a:r>
            <a:r>
              <a:rPr lang="en-US" altLang="zh-TW" sz="2400" dirty="0" smtClean="0"/>
              <a:t>1958</a:t>
            </a:r>
            <a:r>
              <a:rPr lang="zh-TW" altLang="en-US" sz="2400" dirty="0" smtClean="0"/>
              <a:t>年。</a:t>
            </a:r>
            <a:endParaRPr lang="en-US" altLang="zh-TW" sz="2400" dirty="0" smtClean="0"/>
          </a:p>
          <a:p>
            <a:pPr marL="914400" lvl="1" indent="-457200">
              <a:buFont typeface="+mj-lt"/>
              <a:buAutoNum type="arabicParenR"/>
            </a:pPr>
            <a:r>
              <a:rPr lang="zh-TW" altLang="en-US" sz="2400" dirty="0" smtClean="0"/>
              <a:t>大躍進，</a:t>
            </a:r>
            <a:r>
              <a:rPr lang="en-US" altLang="zh-TW" sz="2400" dirty="0" smtClean="0"/>
              <a:t>1958-1960</a:t>
            </a:r>
            <a:r>
              <a:rPr lang="zh-TW" altLang="en-US" sz="2400" dirty="0" smtClean="0"/>
              <a:t>年上半年。</a:t>
            </a:r>
            <a:endParaRPr lang="en-US" altLang="zh-TW" sz="2400" dirty="0" smtClean="0"/>
          </a:p>
          <a:p>
            <a:pPr marL="914400" lvl="1" indent="-457200">
              <a:buFont typeface="+mj-lt"/>
              <a:buAutoNum type="arabicParenR"/>
            </a:pPr>
            <a:r>
              <a:rPr lang="zh-TW" altLang="en-US" sz="2400" dirty="0" smtClean="0"/>
              <a:t>文化大革命，</a:t>
            </a:r>
            <a:r>
              <a:rPr lang="en-US" altLang="zh-TW" sz="2400" dirty="0" smtClean="0"/>
              <a:t>1966-1976</a:t>
            </a:r>
            <a:r>
              <a:rPr lang="zh-TW" altLang="en-US" sz="2400" dirty="0" smtClean="0"/>
              <a:t>年 </a:t>
            </a:r>
            <a:endParaRPr lang="en-US" altLang="zh-TW" sz="2400" dirty="0" smtClean="0"/>
          </a:p>
          <a:p>
            <a:pPr>
              <a:lnSpc>
                <a:spcPct val="150000"/>
              </a:lnSpc>
            </a:pPr>
            <a:r>
              <a:rPr lang="zh-TW" altLang="en-US" dirty="0" smtClean="0"/>
              <a:t>毛澤東死</a:t>
            </a:r>
            <a:r>
              <a:rPr lang="zh-TW" altLang="en-US" dirty="0" smtClean="0"/>
              <a:t>於 </a:t>
            </a:r>
            <a:r>
              <a:rPr lang="en-US" altLang="zh-TW" dirty="0" smtClean="0"/>
              <a:t>1976/9</a:t>
            </a:r>
            <a:r>
              <a:rPr lang="zh-TW" altLang="en-US" dirty="0" smtClean="0"/>
              <a:t>。</a:t>
            </a:r>
            <a:endParaRPr lang="en-US" altLang="zh-TW" dirty="0" smtClean="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lstStyle/>
          <a:p>
            <a:r>
              <a:rPr lang="en-US" altLang="zh-TW" b="1" dirty="0" smtClean="0"/>
              <a:t>3-3</a:t>
            </a:r>
            <a:r>
              <a:rPr lang="zh-TW" altLang="en-US" b="1" dirty="0" smtClean="0"/>
              <a:t> </a:t>
            </a:r>
            <a:r>
              <a:rPr lang="en-US" altLang="zh-TW" b="1" dirty="0" smtClean="0"/>
              <a:t> </a:t>
            </a:r>
            <a:r>
              <a:rPr lang="zh-TW" altLang="en-US" b="1" dirty="0" smtClean="0"/>
              <a:t>辯證</a:t>
            </a:r>
            <a:r>
              <a:rPr lang="zh-TW" altLang="en-US" b="1" dirty="0" smtClean="0"/>
              <a:t>下</a:t>
            </a:r>
            <a:r>
              <a:rPr lang="zh-TW" altLang="en-US" b="1" dirty="0" smtClean="0"/>
              <a:t>的</a:t>
            </a:r>
            <a:r>
              <a:rPr lang="zh-TW" altLang="en-US" b="1" dirty="0" smtClean="0"/>
              <a:t>改革開放</a:t>
            </a:r>
            <a:endParaRPr lang="zh-TW" altLang="en-US" b="1" dirty="0">
              <a:solidFill>
                <a:srgbClr val="FF0000"/>
              </a:solidFill>
            </a:endParaRPr>
          </a:p>
        </p:txBody>
      </p:sp>
      <p:sp>
        <p:nvSpPr>
          <p:cNvPr id="3" name="內容版面配置區 2"/>
          <p:cNvSpPr>
            <a:spLocks noGrp="1"/>
          </p:cNvSpPr>
          <p:nvPr>
            <p:ph idx="1"/>
          </p:nvPr>
        </p:nvSpPr>
        <p:spPr>
          <a:xfrm>
            <a:off x="611560" y="1196752"/>
            <a:ext cx="8532440" cy="4896544"/>
          </a:xfrm>
        </p:spPr>
        <p:txBody>
          <a:bodyPr>
            <a:noAutofit/>
          </a:bodyPr>
          <a:lstStyle/>
          <a:p>
            <a:pPr>
              <a:lnSpc>
                <a:spcPct val="150000"/>
              </a:lnSpc>
            </a:pPr>
            <a:r>
              <a:rPr lang="en-US" altLang="zh-TW" dirty="0" smtClean="0"/>
              <a:t>1978</a:t>
            </a:r>
            <a:r>
              <a:rPr lang="zh-TW" altLang="en-US" dirty="0" smtClean="0"/>
              <a:t>年，鄧小平的改革</a:t>
            </a:r>
            <a:r>
              <a:rPr lang="zh-TW" altLang="en-US" dirty="0" smtClean="0"/>
              <a:t>開放：</a:t>
            </a:r>
            <a:endParaRPr lang="en-US" altLang="zh-TW" dirty="0" smtClean="0"/>
          </a:p>
          <a:p>
            <a:pPr lvl="1"/>
            <a:r>
              <a:rPr lang="zh-TW" altLang="en-US" sz="2400" dirty="0" smtClean="0"/>
              <a:t>沒有文化大革命，就沒有改革開放。</a:t>
            </a:r>
            <a:endParaRPr lang="en-US" altLang="zh-TW" sz="2400" dirty="0" smtClean="0"/>
          </a:p>
          <a:p>
            <a:pPr lvl="1"/>
            <a:r>
              <a:rPr lang="zh-TW" altLang="en-US" sz="2400" dirty="0" smtClean="0"/>
              <a:t>從黑貓白貓，進化到好貓。</a:t>
            </a:r>
            <a:endParaRPr lang="en-US" altLang="zh-TW" sz="2400" dirty="0" smtClean="0"/>
          </a:p>
          <a:p>
            <a:pPr>
              <a:lnSpc>
                <a:spcPct val="150000"/>
              </a:lnSpc>
            </a:pPr>
            <a:r>
              <a:rPr lang="en-US" altLang="zh-TW" dirty="0" smtClean="0"/>
              <a:t>1981</a:t>
            </a:r>
            <a:r>
              <a:rPr lang="zh-TW" altLang="en-US" dirty="0" smtClean="0"/>
              <a:t>年，中共的歷史</a:t>
            </a:r>
            <a:r>
              <a:rPr lang="zh-TW" altLang="en-US" dirty="0" smtClean="0"/>
              <a:t>檢討：</a:t>
            </a:r>
            <a:endParaRPr lang="en-US" altLang="zh-TW" dirty="0" smtClean="0"/>
          </a:p>
          <a:p>
            <a:pPr marL="914400" lvl="1" indent="-457200">
              <a:buFont typeface="+mj-lt"/>
              <a:buAutoNum type="arabicParenR"/>
            </a:pPr>
            <a:r>
              <a:rPr lang="zh-TW" altLang="en-US" sz="2400" dirty="0" smtClean="0"/>
              <a:t>論定毛澤東的</a:t>
            </a:r>
            <a:r>
              <a:rPr lang="zh-TW" altLang="en-US" sz="2400" dirty="0" smtClean="0"/>
              <a:t>歷史</a:t>
            </a:r>
            <a:r>
              <a:rPr lang="zh-TW" altLang="en-US" sz="2400" dirty="0" smtClean="0"/>
              <a:t>定位。</a:t>
            </a:r>
            <a:endParaRPr lang="en-US" altLang="zh-TW" sz="2400" dirty="0" smtClean="0"/>
          </a:p>
          <a:p>
            <a:pPr marL="914400" lvl="1" indent="-457200">
              <a:buFont typeface="+mj-lt"/>
              <a:buAutoNum type="arabicParenR"/>
            </a:pPr>
            <a:r>
              <a:rPr lang="zh-TW" altLang="en-US" sz="2400" dirty="0" smtClean="0"/>
              <a:t>改走集體領導。</a:t>
            </a:r>
            <a:endParaRPr lang="en-US" altLang="zh-TW" sz="2400" dirty="0" smtClean="0"/>
          </a:p>
          <a:p>
            <a:pPr marL="914400" lvl="1" indent="-457200">
              <a:buFont typeface="+mj-lt"/>
              <a:buAutoNum type="arabicParenR"/>
            </a:pPr>
            <a:r>
              <a:rPr lang="zh-TW" altLang="en-US" sz="2400" dirty="0" smtClean="0"/>
              <a:t>新的計劃經濟路線：</a:t>
            </a:r>
            <a:r>
              <a:rPr lang="en-US" altLang="zh-TW" sz="2400" dirty="0" smtClean="0"/>
              <a:t>“</a:t>
            </a:r>
            <a:r>
              <a:rPr lang="zh-TW" altLang="en-US" sz="2400" dirty="0" smtClean="0"/>
              <a:t>由於毛澤東同志、中央和地方不少領導同志</a:t>
            </a:r>
            <a:r>
              <a:rPr lang="en-US" altLang="zh-TW" sz="2400" dirty="0" smtClean="0"/>
              <a:t>...</a:t>
            </a:r>
            <a:r>
              <a:rPr lang="zh-TW" altLang="en-US" sz="2400" dirty="0" smtClean="0"/>
              <a:t>未經認真的</a:t>
            </a:r>
            <a:r>
              <a:rPr lang="zh-TW" altLang="en-US" sz="2400" dirty="0" smtClean="0">
                <a:solidFill>
                  <a:srgbClr val="FF0000"/>
                </a:solidFill>
              </a:rPr>
              <a:t>調查研究</a:t>
            </a:r>
            <a:r>
              <a:rPr lang="zh-TW" altLang="en-US" sz="2400" dirty="0" smtClean="0">
                <a:solidFill>
                  <a:srgbClr val="FF0000"/>
                </a:solidFill>
              </a:rPr>
              <a:t>和試點</a:t>
            </a:r>
            <a:r>
              <a:rPr lang="zh-TW" altLang="en-US" sz="2400" dirty="0" smtClean="0"/>
              <a:t>，</a:t>
            </a:r>
            <a:r>
              <a:rPr lang="zh-TW" altLang="en-US" sz="2400" dirty="0" smtClean="0"/>
              <a:t>就在總路線提出後，輕率地發動了大躍進運動和農村人民公社化運動。</a:t>
            </a:r>
            <a:r>
              <a:rPr lang="en-US" altLang="zh-TW" sz="2400" dirty="0" smtClean="0"/>
              <a:t>”</a:t>
            </a:r>
            <a:endParaRPr lang="zh-TW" altLang="en-US" sz="2400" dirty="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lstStyle/>
          <a:p>
            <a:r>
              <a:rPr lang="en-US" altLang="zh-TW" b="1" dirty="0" smtClean="0"/>
              <a:t>3-4  </a:t>
            </a:r>
            <a:r>
              <a:rPr lang="zh-TW" altLang="en-US" b="1" dirty="0" smtClean="0"/>
              <a:t>單軌改革的困境</a:t>
            </a:r>
            <a:endParaRPr lang="zh-TW" altLang="en-US" b="1" dirty="0"/>
          </a:p>
        </p:txBody>
      </p:sp>
      <p:sp>
        <p:nvSpPr>
          <p:cNvPr id="3" name="內容版面配置區 2"/>
          <p:cNvSpPr>
            <a:spLocks noGrp="1"/>
          </p:cNvSpPr>
          <p:nvPr>
            <p:ph idx="1"/>
          </p:nvPr>
        </p:nvSpPr>
        <p:spPr>
          <a:xfrm>
            <a:off x="457200" y="1340768"/>
            <a:ext cx="8229600" cy="4785395"/>
          </a:xfrm>
        </p:spPr>
        <p:txBody>
          <a:bodyPr>
            <a:normAutofit/>
          </a:bodyPr>
          <a:lstStyle/>
          <a:p>
            <a:r>
              <a:rPr lang="en-US" altLang="zh-TW" dirty="0" smtClean="0"/>
              <a:t>1980</a:t>
            </a:r>
            <a:r>
              <a:rPr lang="zh-TW" altLang="en-US" dirty="0" smtClean="0"/>
              <a:t>年代政治</a:t>
            </a:r>
            <a:r>
              <a:rPr lang="zh-TW" altLang="en-US" dirty="0" smtClean="0"/>
              <a:t>與經濟並行的</a:t>
            </a:r>
            <a:r>
              <a:rPr lang="zh-TW" altLang="en-US" dirty="0" smtClean="0"/>
              <a:t>雙軌規劃，因天安門事件和隨後的鬥爭</a:t>
            </a:r>
            <a:r>
              <a:rPr lang="zh-TW" altLang="en-US" dirty="0" smtClean="0"/>
              <a:t>而成</a:t>
            </a:r>
            <a:r>
              <a:rPr lang="zh-TW" altLang="en-US" dirty="0" smtClean="0"/>
              <a:t>單軌</a:t>
            </a:r>
            <a:r>
              <a:rPr lang="zh-TW" altLang="en-US" dirty="0" smtClean="0"/>
              <a:t>的</a:t>
            </a:r>
            <a:r>
              <a:rPr lang="zh-TW" altLang="en-US" dirty="0" smtClean="0"/>
              <a:t>經濟改革</a:t>
            </a:r>
            <a:r>
              <a:rPr lang="zh-TW" altLang="en-US" dirty="0" smtClean="0"/>
              <a:t>。</a:t>
            </a:r>
            <a:endParaRPr lang="en-US" altLang="zh-TW" dirty="0" smtClean="0"/>
          </a:p>
          <a:p>
            <a:pPr lvl="1">
              <a:buFont typeface="Arial" pitchFamily="34" charset="0"/>
              <a:buChar char="•"/>
            </a:pPr>
            <a:r>
              <a:rPr lang="en-US" altLang="zh-TW" sz="2400" dirty="0" smtClean="0"/>
              <a:t>2002</a:t>
            </a:r>
            <a:r>
              <a:rPr lang="zh-TW" altLang="en-US" sz="2400" dirty="0" smtClean="0"/>
              <a:t>年的後發優勢抑或劣勢的論戰。</a:t>
            </a:r>
            <a:endParaRPr lang="en-US" altLang="zh-TW" sz="2400" dirty="0" smtClean="0"/>
          </a:p>
          <a:p>
            <a:pPr lvl="1">
              <a:buFont typeface="Arial" pitchFamily="34" charset="0"/>
              <a:buChar char="•"/>
            </a:pPr>
            <a:r>
              <a:rPr lang="zh-TW" altLang="en-US" sz="2400" dirty="0" smtClean="0"/>
              <a:t>政府長期過度主導經濟發展，將形成錯誤的經濟結構，表現在生產</a:t>
            </a:r>
            <a:r>
              <a:rPr lang="zh-TW" altLang="en-US" sz="2400" dirty="0" smtClean="0"/>
              <a:t>、</a:t>
            </a:r>
            <a:r>
              <a:rPr lang="zh-TW" altLang="en-US" sz="2400" dirty="0" smtClean="0"/>
              <a:t>消費、投資、金融、資產等的處處矛盾上。</a:t>
            </a:r>
            <a:endParaRPr lang="en-US" altLang="zh-TW" sz="2400" dirty="0" smtClean="0"/>
          </a:p>
          <a:p>
            <a:pPr lvl="1">
              <a:buFont typeface="Arial" pitchFamily="34" charset="0"/>
              <a:buChar char="•"/>
            </a:pPr>
            <a:r>
              <a:rPr lang="zh-TW" altLang="en-US" sz="2400" dirty="0" smtClean="0"/>
              <a:t>新常態</a:t>
            </a:r>
            <a:r>
              <a:rPr lang="zh-TW" altLang="en-US" sz="2400" dirty="0" smtClean="0"/>
              <a:t>與調結構</a:t>
            </a:r>
            <a:r>
              <a:rPr lang="zh-TW" altLang="en-US" sz="2400" dirty="0" smtClean="0"/>
              <a:t>：</a:t>
            </a:r>
            <a:r>
              <a:rPr lang="zh-TW" altLang="en-US" sz="2400" dirty="0" smtClean="0"/>
              <a:t>商品內容</a:t>
            </a:r>
            <a:r>
              <a:rPr lang="zh-TW" altLang="en-US" sz="2400" dirty="0" smtClean="0"/>
              <a:t>、</a:t>
            </a:r>
            <a:r>
              <a:rPr lang="zh-TW" altLang="en-US" sz="2400" dirty="0" smtClean="0"/>
              <a:t>生產組織、投資與資源支配</a:t>
            </a:r>
            <a:r>
              <a:rPr lang="zh-TW" altLang="en-US" sz="2400" dirty="0" smtClean="0"/>
              <a:t>權力的</a:t>
            </a:r>
            <a:r>
              <a:rPr lang="zh-TW" altLang="en-US" sz="2400" dirty="0" smtClean="0"/>
              <a:t>結構調整。</a:t>
            </a:r>
            <a:endParaRPr lang="en-US" altLang="zh-TW" sz="2400" dirty="0" smtClean="0"/>
          </a:p>
          <a:p>
            <a:pPr lvl="1">
              <a:buFont typeface="Arial" pitchFamily="34" charset="0"/>
              <a:buChar char="•"/>
            </a:pPr>
            <a:r>
              <a:rPr lang="zh-TW" altLang="en-US" sz="2400" dirty="0" smtClean="0"/>
              <a:t>孫立平的改革基本</a:t>
            </a:r>
            <a:r>
              <a:rPr lang="zh-TW" altLang="en-US" sz="2400" dirty="0" smtClean="0"/>
              <a:t>架構的三要項：國家的發展方向、菁英與上層的安全感、百姓的希望感。</a:t>
            </a:r>
            <a:endParaRPr lang="en-US" altLang="zh-TW" sz="2400" dirty="0" smtClean="0"/>
          </a:p>
          <a:p>
            <a:endParaRPr lang="en-US" altLang="zh-TW" dirty="0" smtClean="0"/>
          </a:p>
          <a:p>
            <a:endParaRPr lang="zh-TW" altLang="en-US" dirty="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lstStyle/>
          <a:p>
            <a:r>
              <a:rPr lang="en-US" altLang="zh-TW" b="1" dirty="0" smtClean="0"/>
              <a:t>3-5</a:t>
            </a:r>
            <a:r>
              <a:rPr lang="zh-TW" altLang="en-US" b="1" dirty="0" smtClean="0"/>
              <a:t>  </a:t>
            </a:r>
            <a:r>
              <a:rPr lang="zh-TW" altLang="en-US" b="1" dirty="0" smtClean="0"/>
              <a:t>比較</a:t>
            </a:r>
            <a:r>
              <a:rPr lang="zh-TW" altLang="en-US" b="1" dirty="0" smtClean="0"/>
              <a:t>優勢戰略</a:t>
            </a:r>
            <a:endParaRPr lang="zh-TW" altLang="en-US" b="1" dirty="0"/>
          </a:p>
        </p:txBody>
      </p:sp>
      <p:sp>
        <p:nvSpPr>
          <p:cNvPr id="3" name="內容版面配置區 2"/>
          <p:cNvSpPr>
            <a:spLocks noGrp="1"/>
          </p:cNvSpPr>
          <p:nvPr>
            <p:ph idx="1"/>
          </p:nvPr>
        </p:nvSpPr>
        <p:spPr>
          <a:xfrm>
            <a:off x="457200" y="1340768"/>
            <a:ext cx="8229600" cy="4785395"/>
          </a:xfrm>
        </p:spPr>
        <p:txBody>
          <a:bodyPr>
            <a:normAutofit/>
          </a:bodyPr>
          <a:lstStyle/>
          <a:p>
            <a:r>
              <a:rPr lang="zh-TW" altLang="en-US" dirty="0" smtClean="0"/>
              <a:t>矛盾：</a:t>
            </a:r>
            <a:r>
              <a:rPr lang="en-US" altLang="zh-TW" dirty="0" smtClean="0"/>
              <a:t>2005</a:t>
            </a:r>
            <a:r>
              <a:rPr lang="zh-TW" altLang="en-US" dirty="0" smtClean="0"/>
              <a:t>年中國</a:t>
            </a:r>
            <a:r>
              <a:rPr lang="zh-TW" altLang="en-US" dirty="0" smtClean="0"/>
              <a:t>商務部長薄</a:t>
            </a:r>
            <a:r>
              <a:rPr lang="zh-TW" altLang="en-US" dirty="0" smtClean="0"/>
              <a:t>希來說：「</a:t>
            </a:r>
            <a:r>
              <a:rPr lang="zh-TW" altLang="en-US" dirty="0" smtClean="0"/>
              <a:t>中國要出口八億件襯衫才能夠購買一架空中巴士</a:t>
            </a:r>
            <a:r>
              <a:rPr lang="en-US" altLang="zh-TW" dirty="0" smtClean="0"/>
              <a:t>A-380</a:t>
            </a:r>
            <a:r>
              <a:rPr lang="zh-TW" altLang="en-US" dirty="0" smtClean="0"/>
              <a:t>的客機」</a:t>
            </a:r>
            <a:r>
              <a:rPr lang="zh-TW" altLang="en-US" dirty="0" smtClean="0"/>
              <a:t>。</a:t>
            </a:r>
            <a:endParaRPr lang="en-US" altLang="zh-TW" dirty="0" smtClean="0"/>
          </a:p>
          <a:p>
            <a:r>
              <a:rPr lang="zh-TW" altLang="en-US" dirty="0" smtClean="0"/>
              <a:t>辯證：調整比較優勢戰略</a:t>
            </a:r>
            <a:r>
              <a:rPr lang="zh-TW" altLang="en-US" dirty="0" smtClean="0"/>
              <a:t>。</a:t>
            </a:r>
            <a:endParaRPr lang="en-US" altLang="zh-TW" dirty="0" smtClean="0"/>
          </a:p>
          <a:p>
            <a:pPr marL="914400" lvl="1" indent="-457200">
              <a:buFont typeface="+mj-lt"/>
              <a:buAutoNum type="arabicParenR"/>
            </a:pPr>
            <a:r>
              <a:rPr lang="zh-TW" altLang="en-US" sz="2400" dirty="0" smtClean="0"/>
              <a:t>以</a:t>
            </a:r>
            <a:r>
              <a:rPr lang="zh-TW" altLang="en-US" sz="2400" dirty="0" smtClean="0"/>
              <a:t>政府權力去</a:t>
            </a:r>
            <a:r>
              <a:rPr lang="zh-TW" altLang="en-US" sz="2400" dirty="0" smtClean="0"/>
              <a:t>改變</a:t>
            </a:r>
            <a:r>
              <a:rPr lang="zh-TW" altLang="en-US" sz="2400" dirty="0" smtClean="0"/>
              <a:t>國家生產資源的比較優勢。</a:t>
            </a:r>
            <a:endParaRPr lang="en-US" altLang="zh-TW" sz="2400" dirty="0" smtClean="0"/>
          </a:p>
          <a:p>
            <a:pPr marL="914400" lvl="1" indent="-457200">
              <a:buFont typeface="+mj-lt"/>
              <a:buAutoNum type="arabicParenR"/>
            </a:pPr>
            <a:r>
              <a:rPr lang="zh-TW" altLang="en-US" sz="2400" dirty="0" smtClean="0"/>
              <a:t>以政府力</a:t>
            </a:r>
            <a:r>
              <a:rPr lang="zh-TW" altLang="en-US" sz="2400" dirty="0" smtClean="0"/>
              <a:t>去提升政府</a:t>
            </a:r>
            <a:r>
              <a:rPr lang="zh-TW" altLang="en-US" sz="2400" dirty="0" smtClean="0"/>
              <a:t>與國營企業的效能。</a:t>
            </a:r>
            <a:endParaRPr lang="en-US" altLang="zh-TW" sz="2400" dirty="0" smtClean="0"/>
          </a:p>
          <a:p>
            <a:pPr marL="914400" lvl="1" indent="-457200">
              <a:buFont typeface="+mj-lt"/>
              <a:buAutoNum type="arabicParenR"/>
            </a:pPr>
            <a:r>
              <a:rPr lang="zh-TW" altLang="en-US" sz="2400" dirty="0" smtClean="0"/>
              <a:t>以政府權力去動員市場力量</a:t>
            </a:r>
            <a:r>
              <a:rPr lang="zh-TW" altLang="en-US" sz="2400" dirty="0" smtClean="0"/>
              <a:t>。</a:t>
            </a:r>
            <a:endParaRPr lang="en-US" altLang="zh-TW" sz="2400" dirty="0" smtClean="0"/>
          </a:p>
          <a:p>
            <a:r>
              <a:rPr lang="zh-TW" altLang="en-US" dirty="0" smtClean="0"/>
              <a:t>戰略</a:t>
            </a:r>
            <a:r>
              <a:rPr lang="zh-TW" altLang="en-US" dirty="0" smtClean="0"/>
              <a:t>：</a:t>
            </a:r>
            <a:endParaRPr lang="en-US" altLang="zh-TW" dirty="0" smtClean="0"/>
          </a:p>
          <a:p>
            <a:pPr marL="914400" lvl="1" indent="-457200">
              <a:buFont typeface="+mj-lt"/>
              <a:buAutoNum type="arabicParenR"/>
            </a:pPr>
            <a:r>
              <a:rPr lang="zh-TW" altLang="en-US" sz="2400" dirty="0" smtClean="0"/>
              <a:t>尋找標的國家：人均所得國的兩倍。</a:t>
            </a:r>
            <a:endParaRPr lang="en-US" altLang="zh-TW" sz="2400" dirty="0" smtClean="0"/>
          </a:p>
          <a:p>
            <a:pPr marL="914400" lvl="1" indent="-457200">
              <a:buFont typeface="+mj-lt"/>
              <a:buAutoNum type="arabicParenR"/>
            </a:pPr>
            <a:r>
              <a:rPr lang="zh-TW" altLang="en-US" sz="2400" dirty="0" smtClean="0"/>
              <a:t>尋找標的產業</a:t>
            </a:r>
            <a:r>
              <a:rPr lang="zh-TW" altLang="en-US" sz="2400" dirty="0" smtClean="0"/>
              <a:t>：可以取而代之的產業，如台灣竹科的產業。</a:t>
            </a:r>
            <a:endParaRPr lang="en-US" altLang="zh-TW" sz="2400" dirty="0" smtClean="0"/>
          </a:p>
          <a:p>
            <a:pPr marL="914400" lvl="1" indent="-457200">
              <a:buFont typeface="+mj-lt"/>
              <a:buAutoNum type="arabicParenR"/>
            </a:pPr>
            <a:r>
              <a:rPr lang="zh-TW" altLang="en-US" sz="2400" dirty="0" smtClean="0"/>
              <a:t>打造具競爭力</a:t>
            </a:r>
            <a:r>
              <a:rPr lang="zh-TW" altLang="en-US" sz="2400" dirty="0" smtClean="0"/>
              <a:t>的大</a:t>
            </a:r>
            <a:r>
              <a:rPr lang="zh-TW" altLang="en-US" sz="2400" dirty="0" smtClean="0"/>
              <a:t>廠商、吸納高素質人力。</a:t>
            </a:r>
            <a:endParaRPr lang="zh-TW" altLang="en-US" dirty="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843808" y="1412776"/>
            <a:ext cx="3672408" cy="868958"/>
          </a:xfrm>
        </p:spPr>
        <p:txBody>
          <a:bodyPr>
            <a:noAutofit/>
          </a:bodyPr>
          <a:lstStyle/>
          <a:p>
            <a:r>
              <a:rPr lang="zh-TW" altLang="en-US" sz="6600" b="1" dirty="0" smtClean="0">
                <a:solidFill>
                  <a:srgbClr val="C00000"/>
                </a:solidFill>
              </a:rPr>
              <a:t>謝謝  </a:t>
            </a:r>
            <a:r>
              <a:rPr lang="en-US" altLang="zh-TW" sz="6600" b="1" dirty="0" smtClean="0">
                <a:solidFill>
                  <a:srgbClr val="C00000"/>
                </a:solidFill>
              </a:rPr>
              <a:t>!</a:t>
            </a:r>
            <a:endParaRPr lang="zh-TW" altLang="en-US" sz="6600" b="1" dirty="0">
              <a:solidFill>
                <a:srgbClr val="C00000"/>
              </a:solidFill>
            </a:endParaRPr>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18</a:t>
            </a:fld>
            <a:endParaRPr lang="en-US"/>
          </a:p>
        </p:txBody>
      </p:sp>
      <p:sp>
        <p:nvSpPr>
          <p:cNvPr id="5" name="矩形 4"/>
          <p:cNvSpPr/>
          <p:nvPr/>
        </p:nvSpPr>
        <p:spPr>
          <a:xfrm>
            <a:off x="3059832" y="3573016"/>
            <a:ext cx="4652427" cy="2062103"/>
          </a:xfrm>
          <a:prstGeom prst="rect">
            <a:avLst/>
          </a:prstGeom>
        </p:spPr>
        <p:txBody>
          <a:bodyPr wrap="none">
            <a:spAutoFit/>
          </a:bodyPr>
          <a:lstStyle/>
          <a:p>
            <a:r>
              <a:rPr lang="zh-TW" altLang="en-US" sz="3200" dirty="0" smtClean="0">
                <a:latin typeface="標楷體" pitchFamily="65" charset="-120"/>
                <a:ea typeface="標楷體" pitchFamily="65" charset="-120"/>
              </a:rPr>
              <a:t>黃春興</a:t>
            </a:r>
            <a:endParaRPr lang="en-US" altLang="zh-TW" sz="3200" dirty="0" smtClean="0">
              <a:latin typeface="標楷體" pitchFamily="65" charset="-120"/>
              <a:ea typeface="標楷體" pitchFamily="65" charset="-120"/>
            </a:endParaRPr>
          </a:p>
          <a:p>
            <a:r>
              <a:rPr lang="en-US" altLang="zh-TW" sz="3200" dirty="0" smtClean="0">
                <a:hlinkClick r:id="rId2"/>
              </a:rPr>
              <a:t>hcs1101@gmail.com</a:t>
            </a:r>
            <a:endParaRPr lang="en-US" altLang="zh-TW" sz="3200" dirty="0" smtClean="0"/>
          </a:p>
          <a:p>
            <a:r>
              <a:rPr lang="en-US" altLang="zh-TW" sz="3200" dirty="0" smtClean="0">
                <a:hlinkClick r:id="rId3"/>
              </a:rPr>
              <a:t>cshwang@mx.nthu.edu.tw</a:t>
            </a:r>
            <a:endParaRPr lang="en-US" altLang="zh-TW" sz="3200" dirty="0" smtClean="0"/>
          </a:p>
          <a:p>
            <a:endParaRPr lang="zh-TW" alt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11560" y="0"/>
            <a:ext cx="8013576" cy="1143000"/>
          </a:xfrm>
        </p:spPr>
        <p:txBody>
          <a:bodyPr/>
          <a:lstStyle/>
          <a:p>
            <a:pPr algn="ctr"/>
            <a:r>
              <a:rPr lang="en-US" altLang="zh-TW" b="1" dirty="0" smtClean="0">
                <a:solidFill>
                  <a:srgbClr val="FF0000"/>
                </a:solidFill>
              </a:rPr>
              <a:t>1.</a:t>
            </a:r>
            <a:r>
              <a:rPr lang="zh-TW" altLang="en-US" b="1" dirty="0" smtClean="0">
                <a:solidFill>
                  <a:srgbClr val="FF0000"/>
                </a:solidFill>
              </a:rPr>
              <a:t>  前言</a:t>
            </a:r>
            <a:r>
              <a:rPr lang="en-US" altLang="zh-TW" b="1" dirty="0" smtClean="0">
                <a:solidFill>
                  <a:srgbClr val="FF0000"/>
                </a:solidFill>
              </a:rPr>
              <a:t> </a:t>
            </a:r>
            <a:endParaRPr lang="zh-TW" altLang="en-US" b="1" dirty="0">
              <a:solidFill>
                <a:srgbClr val="FF0000"/>
              </a:solidFill>
            </a:endParaRPr>
          </a:p>
        </p:txBody>
      </p:sp>
      <p:sp>
        <p:nvSpPr>
          <p:cNvPr id="3" name="內容版面配置區 2"/>
          <p:cNvSpPr>
            <a:spLocks noGrp="1"/>
          </p:cNvSpPr>
          <p:nvPr>
            <p:ph idx="1"/>
          </p:nvPr>
        </p:nvSpPr>
        <p:spPr>
          <a:xfrm>
            <a:off x="683568" y="1340768"/>
            <a:ext cx="8085584" cy="4453955"/>
          </a:xfrm>
        </p:spPr>
        <p:txBody>
          <a:bodyPr/>
          <a:lstStyle/>
          <a:p>
            <a:pPr>
              <a:lnSpc>
                <a:spcPct val="150000"/>
              </a:lnSpc>
            </a:pPr>
            <a:r>
              <a:rPr lang="zh-TW" altLang="en-US" dirty="0" smtClean="0">
                <a:solidFill>
                  <a:schemeClr val="tx1"/>
                </a:solidFill>
                <a:latin typeface="+mn-ea"/>
              </a:rPr>
              <a:t>題目：從黑格爾到中國產業調整的思維</a:t>
            </a:r>
            <a:endParaRPr lang="en-US" altLang="zh-TW" dirty="0" smtClean="0">
              <a:solidFill>
                <a:schemeClr val="tx1"/>
              </a:solidFill>
              <a:latin typeface="+mn-ea"/>
            </a:endParaRPr>
          </a:p>
          <a:p>
            <a:pPr>
              <a:lnSpc>
                <a:spcPct val="150000"/>
              </a:lnSpc>
            </a:pPr>
            <a:r>
              <a:rPr lang="zh-TW" altLang="en-US" dirty="0" smtClean="0">
                <a:solidFill>
                  <a:schemeClr val="tx1"/>
                </a:solidFill>
                <a:latin typeface="+mn-ea"/>
              </a:rPr>
              <a:t>黑格爾：史偉民教授的介紹。</a:t>
            </a:r>
            <a:endParaRPr lang="en-US" altLang="zh-TW" dirty="0" smtClean="0">
              <a:solidFill>
                <a:schemeClr val="tx1"/>
              </a:solidFill>
              <a:latin typeface="+mn-ea"/>
            </a:endParaRPr>
          </a:p>
          <a:p>
            <a:pPr>
              <a:lnSpc>
                <a:spcPct val="150000"/>
              </a:lnSpc>
            </a:pPr>
            <a:r>
              <a:rPr lang="zh-TW" altLang="en-US" dirty="0" smtClean="0">
                <a:solidFill>
                  <a:schemeClr val="tx1"/>
                </a:solidFill>
                <a:latin typeface="+mn-ea"/>
              </a:rPr>
              <a:t>視角：奧地利學派經濟理論。</a:t>
            </a:r>
            <a:endParaRPr lang="en-US" altLang="zh-TW" dirty="0" smtClean="0">
              <a:solidFill>
                <a:schemeClr val="tx1"/>
              </a:solidFill>
              <a:latin typeface="+mn-ea"/>
            </a:endParaRPr>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lstStyle/>
          <a:p>
            <a:r>
              <a:rPr lang="en-US" altLang="zh-TW" b="1" dirty="0" smtClean="0"/>
              <a:t>1-1  </a:t>
            </a:r>
            <a:r>
              <a:rPr lang="zh-TW" altLang="en-US" b="1" dirty="0" smtClean="0"/>
              <a:t>黑格爾與奧地利學派</a:t>
            </a:r>
            <a:endParaRPr lang="zh-TW" altLang="en-US" b="1" dirty="0"/>
          </a:p>
        </p:txBody>
      </p:sp>
      <p:sp>
        <p:nvSpPr>
          <p:cNvPr id="3" name="內容版面配置區 2"/>
          <p:cNvSpPr>
            <a:spLocks noGrp="1"/>
          </p:cNvSpPr>
          <p:nvPr>
            <p:ph idx="1"/>
          </p:nvPr>
        </p:nvSpPr>
        <p:spPr>
          <a:xfrm>
            <a:off x="611560" y="1124744"/>
            <a:ext cx="8280920" cy="5472608"/>
          </a:xfrm>
        </p:spPr>
        <p:txBody>
          <a:bodyPr>
            <a:normAutofit/>
          </a:bodyPr>
          <a:lstStyle/>
          <a:p>
            <a:r>
              <a:rPr lang="zh-TW" altLang="en-US" dirty="0" smtClean="0"/>
              <a:t>德國</a:t>
            </a:r>
            <a:r>
              <a:rPr lang="en-US" altLang="zh-TW" dirty="0" smtClean="0"/>
              <a:t>(</a:t>
            </a:r>
            <a:r>
              <a:rPr lang="zh-TW" altLang="en-US" dirty="0" smtClean="0"/>
              <a:t>經濟學</a:t>
            </a:r>
            <a:r>
              <a:rPr lang="en-US" altLang="zh-TW" dirty="0" smtClean="0"/>
              <a:t>)</a:t>
            </a:r>
            <a:r>
              <a:rPr lang="zh-TW" altLang="en-US" b="1" dirty="0" smtClean="0"/>
              <a:t>歷史學派</a:t>
            </a:r>
            <a:r>
              <a:rPr lang="zh-TW" altLang="en-US" dirty="0" smtClean="0"/>
              <a:t>：來自黑格爾傳統。</a:t>
            </a:r>
            <a:endParaRPr lang="en-US" altLang="zh-TW" dirty="0" smtClean="0"/>
          </a:p>
          <a:p>
            <a:pPr marL="361950" lvl="1" indent="0">
              <a:buNone/>
            </a:pPr>
            <a:r>
              <a:rPr lang="en-US" altLang="zh-TW" sz="2400" dirty="0" smtClean="0"/>
              <a:t>The Historical School</a:t>
            </a:r>
            <a:r>
              <a:rPr lang="en-US" altLang="zh-TW" sz="2400" dirty="0" smtClean="0">
                <a:solidFill>
                  <a:srgbClr val="FF0000"/>
                </a:solidFill>
              </a:rPr>
              <a:t> (or historicism)</a:t>
            </a:r>
            <a:r>
              <a:rPr lang="en-US" altLang="zh-TW" sz="2400" dirty="0" smtClean="0"/>
              <a:t> contended that economists could develop new and better </a:t>
            </a:r>
            <a:r>
              <a:rPr lang="en-US" altLang="zh-TW" sz="2400" dirty="0" smtClean="0">
                <a:solidFill>
                  <a:srgbClr val="FF0000"/>
                </a:solidFill>
              </a:rPr>
              <a:t>social laws from the collection </a:t>
            </a:r>
            <a:r>
              <a:rPr lang="en-US" altLang="zh-TW" sz="2400" dirty="0" smtClean="0"/>
              <a:t>and study of statistics and historical materials, and distrusted theories not derived from historical experience.</a:t>
            </a:r>
          </a:p>
          <a:p>
            <a:pPr>
              <a:lnSpc>
                <a:spcPct val="150000"/>
              </a:lnSpc>
            </a:pPr>
            <a:r>
              <a:rPr lang="zh-TW" altLang="en-US" b="1" dirty="0" smtClean="0"/>
              <a:t>奧地利學派</a:t>
            </a:r>
            <a:r>
              <a:rPr lang="zh-TW" altLang="en-US" dirty="0" smtClean="0"/>
              <a:t>：</a:t>
            </a:r>
            <a:endParaRPr lang="en-US" altLang="zh-TW" dirty="0" smtClean="0"/>
          </a:p>
          <a:p>
            <a:pPr lvl="1"/>
            <a:r>
              <a:rPr lang="en-US" altLang="zh-TW" sz="2400" dirty="0" smtClean="0"/>
              <a:t>1860</a:t>
            </a:r>
            <a:r>
              <a:rPr lang="zh-TW" altLang="en-US" sz="2400" dirty="0" smtClean="0"/>
              <a:t>年代，維也納大學的門格爾 </a:t>
            </a:r>
            <a:r>
              <a:rPr lang="en-US" altLang="zh-TW" sz="2400" dirty="0" smtClean="0"/>
              <a:t>(Carl </a:t>
            </a:r>
            <a:r>
              <a:rPr lang="en-US" altLang="zh-TW" sz="2400" dirty="0" err="1" smtClean="0"/>
              <a:t>Menger</a:t>
            </a:r>
            <a:r>
              <a:rPr lang="en-US" altLang="zh-TW" sz="2400" dirty="0" smtClean="0"/>
              <a:t>) </a:t>
            </a:r>
            <a:r>
              <a:rPr lang="zh-TW" altLang="en-US" sz="2400" dirty="0" smtClean="0"/>
              <a:t>認為經濟學研究應本於</a:t>
            </a:r>
            <a:r>
              <a:rPr lang="zh-TW" altLang="en-US" sz="2400" dirty="0" smtClean="0">
                <a:solidFill>
                  <a:srgbClr val="FF0000"/>
                </a:solidFill>
              </a:rPr>
              <a:t>主觀主義、邊際分析、方法論個人主義</a:t>
            </a:r>
            <a:r>
              <a:rPr lang="zh-TW" altLang="en-US" sz="2400" dirty="0" smtClean="0"/>
              <a:t>。</a:t>
            </a:r>
            <a:endParaRPr lang="en-US" altLang="zh-TW" sz="2400" dirty="0" smtClean="0"/>
          </a:p>
          <a:p>
            <a:pPr lvl="1"/>
            <a:r>
              <a:rPr lang="zh-TW" altLang="en-US" sz="2400" dirty="0" smtClean="0"/>
              <a:t>與歷史學派展開 </a:t>
            </a:r>
            <a:r>
              <a:rPr lang="en-US" altLang="zh-TW" sz="2400" b="1" i="1" dirty="0" err="1" smtClean="0"/>
              <a:t>Methodenstreit</a:t>
            </a:r>
            <a:r>
              <a:rPr lang="en-US" altLang="zh-TW" sz="2400" dirty="0" smtClean="0"/>
              <a:t> </a:t>
            </a:r>
            <a:r>
              <a:rPr lang="zh-TW" altLang="en-US" sz="2400" dirty="0" smtClean="0"/>
              <a:t>。歷史學派稱來自維也納的論述為奧地利學派</a:t>
            </a:r>
            <a:r>
              <a:rPr lang="en-US" altLang="zh-TW" sz="2400" dirty="0" smtClean="0"/>
              <a:t>-----</a:t>
            </a:r>
            <a:r>
              <a:rPr lang="zh-TW" altLang="en-US" sz="2400" dirty="0" smtClean="0"/>
              <a:t>來自地方性的雜音。</a:t>
            </a:r>
            <a:r>
              <a:rPr lang="en-US" altLang="zh-TW" sz="2400" dirty="0" smtClean="0"/>
              <a:t>(</a:t>
            </a:r>
            <a:r>
              <a:rPr lang="zh-TW" altLang="en-US" sz="2400" dirty="0" smtClean="0"/>
              <a:t>當時奧地利已併入普魯士。</a:t>
            </a:r>
            <a:r>
              <a:rPr lang="en-US" altLang="zh-TW" sz="2400" dirty="0" smtClean="0"/>
              <a:t>)</a:t>
            </a:r>
          </a:p>
          <a:p>
            <a:endParaRPr lang="zh-TW" altLang="en-US" dirty="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157592" cy="1143000"/>
          </a:xfrm>
        </p:spPr>
        <p:txBody>
          <a:bodyPr/>
          <a:lstStyle/>
          <a:p>
            <a:r>
              <a:rPr lang="en-US" altLang="zh-TW" b="1" dirty="0" smtClean="0"/>
              <a:t>1-2  </a:t>
            </a:r>
            <a:r>
              <a:rPr lang="zh-TW" altLang="en-US" b="1" dirty="0" smtClean="0"/>
              <a:t>黑格爾的社會演化</a:t>
            </a:r>
            <a:endParaRPr lang="zh-TW" altLang="en-US" b="1" dirty="0">
              <a:solidFill>
                <a:schemeClr val="tx1"/>
              </a:solidFill>
            </a:endParaRPr>
          </a:p>
        </p:txBody>
      </p:sp>
      <p:sp>
        <p:nvSpPr>
          <p:cNvPr id="3" name="內容版面配置區 2"/>
          <p:cNvSpPr>
            <a:spLocks noGrp="1"/>
          </p:cNvSpPr>
          <p:nvPr>
            <p:ph idx="1"/>
          </p:nvPr>
        </p:nvSpPr>
        <p:spPr>
          <a:xfrm>
            <a:off x="539552" y="1268760"/>
            <a:ext cx="8352928" cy="4669979"/>
          </a:xfrm>
        </p:spPr>
        <p:txBody>
          <a:bodyPr>
            <a:normAutofit/>
          </a:bodyPr>
          <a:lstStyle/>
          <a:p>
            <a:pPr marL="457200" indent="-457200">
              <a:buFont typeface="+mj-lt"/>
              <a:buAutoNum type="arabicPeriod"/>
            </a:pPr>
            <a:r>
              <a:rPr lang="en-US" altLang="zh-TW" b="1" dirty="0" smtClean="0"/>
              <a:t>Subjectivity:</a:t>
            </a:r>
            <a:r>
              <a:rPr lang="zh-TW" altLang="en-US" b="1" dirty="0" smtClean="0"/>
              <a:t> </a:t>
            </a:r>
            <a:r>
              <a:rPr lang="en-US" altLang="zh-TW" dirty="0" smtClean="0">
                <a:solidFill>
                  <a:srgbClr val="FF0000"/>
                </a:solidFill>
              </a:rPr>
              <a:t>(</a:t>
            </a:r>
            <a:r>
              <a:rPr lang="zh-TW" altLang="en-US" dirty="0" smtClean="0">
                <a:solidFill>
                  <a:srgbClr val="FF0000"/>
                </a:solidFill>
              </a:rPr>
              <a:t>主觀主義</a:t>
            </a:r>
            <a:r>
              <a:rPr lang="en-US" altLang="zh-TW" dirty="0" smtClean="0">
                <a:solidFill>
                  <a:srgbClr val="FF0000"/>
                </a:solidFill>
              </a:rPr>
              <a:t>)</a:t>
            </a:r>
            <a:endParaRPr lang="en-US" altLang="zh-TW" b="1" dirty="0" smtClean="0"/>
          </a:p>
          <a:p>
            <a:pPr lvl="1"/>
            <a:r>
              <a:rPr lang="en-US" altLang="zh-TW" sz="2400" dirty="0" smtClean="0"/>
              <a:t>Both Kant and Fichte think of subjectivity </a:t>
            </a:r>
            <a:r>
              <a:rPr lang="en-US" altLang="zh-TW" sz="2400" dirty="0" smtClean="0">
                <a:solidFill>
                  <a:srgbClr val="FF0000"/>
                </a:solidFill>
              </a:rPr>
              <a:t>individualistically.</a:t>
            </a:r>
          </a:p>
          <a:p>
            <a:pPr lvl="1"/>
            <a:r>
              <a:rPr lang="en-US" altLang="zh-TW" sz="2400" dirty="0" smtClean="0"/>
              <a:t>Hegel thinks of subjectivity </a:t>
            </a:r>
            <a:r>
              <a:rPr lang="en-US" altLang="zh-TW" sz="2400" dirty="0" smtClean="0">
                <a:solidFill>
                  <a:srgbClr val="FF0000"/>
                </a:solidFill>
              </a:rPr>
              <a:t>collectively</a:t>
            </a:r>
            <a:r>
              <a:rPr lang="en-US" altLang="zh-TW" sz="2400" dirty="0" smtClean="0"/>
              <a:t>.</a:t>
            </a:r>
          </a:p>
          <a:p>
            <a:pPr marL="457200" indent="-457200">
              <a:lnSpc>
                <a:spcPct val="150000"/>
              </a:lnSpc>
              <a:buFont typeface="+mj-lt"/>
              <a:buAutoNum type="arabicPeriod"/>
            </a:pPr>
            <a:r>
              <a:rPr lang="en-US" altLang="zh-TW" b="1" dirty="0" smtClean="0"/>
              <a:t>Evolution of Concept:</a:t>
            </a:r>
            <a:r>
              <a:rPr lang="en-US" altLang="zh-TW" dirty="0" smtClean="0">
                <a:solidFill>
                  <a:srgbClr val="FF0000"/>
                </a:solidFill>
              </a:rPr>
              <a:t>(</a:t>
            </a:r>
            <a:r>
              <a:rPr lang="zh-TW" altLang="en-US" dirty="0" smtClean="0">
                <a:solidFill>
                  <a:srgbClr val="FF0000"/>
                </a:solidFill>
              </a:rPr>
              <a:t>方法論集體主義</a:t>
            </a:r>
            <a:r>
              <a:rPr lang="en-US" altLang="zh-TW" dirty="0" smtClean="0">
                <a:solidFill>
                  <a:srgbClr val="FF0000"/>
                </a:solidFill>
              </a:rPr>
              <a:t>)</a:t>
            </a:r>
            <a:endParaRPr lang="en-US" altLang="zh-TW" b="1" dirty="0" smtClean="0">
              <a:solidFill>
                <a:schemeClr val="tx1"/>
              </a:solidFill>
            </a:endParaRPr>
          </a:p>
          <a:p>
            <a:pPr lvl="1"/>
            <a:r>
              <a:rPr lang="en-US" altLang="zh-TW" sz="2400" dirty="0" smtClean="0">
                <a:solidFill>
                  <a:schemeClr val="tx1"/>
                </a:solidFill>
              </a:rPr>
              <a:t>Each people has its </a:t>
            </a:r>
            <a:r>
              <a:rPr lang="en-US" altLang="zh-TW" sz="2400" dirty="0" smtClean="0">
                <a:solidFill>
                  <a:srgbClr val="FF0000"/>
                </a:solidFill>
              </a:rPr>
              <a:t>own</a:t>
            </a:r>
            <a:r>
              <a:rPr lang="en-US" altLang="zh-TW" sz="2400" dirty="0" smtClean="0">
                <a:solidFill>
                  <a:schemeClr val="tx1"/>
                </a:solidFill>
              </a:rPr>
              <a:t> reality structured by the conceptual scheme adopted by it.  </a:t>
            </a:r>
          </a:p>
          <a:p>
            <a:pPr lvl="1"/>
            <a:r>
              <a:rPr lang="en-US" altLang="zh-TW" sz="2400" dirty="0" smtClean="0">
                <a:solidFill>
                  <a:schemeClr val="tx1"/>
                </a:solidFill>
              </a:rPr>
              <a:t>The </a:t>
            </a:r>
            <a:r>
              <a:rPr lang="en-US" altLang="zh-TW" sz="2400" dirty="0" smtClean="0">
                <a:solidFill>
                  <a:srgbClr val="FF0000"/>
                </a:solidFill>
              </a:rPr>
              <a:t>dominant</a:t>
            </a:r>
            <a:r>
              <a:rPr lang="en-US" altLang="zh-TW" sz="2400" dirty="0" smtClean="0">
                <a:solidFill>
                  <a:schemeClr val="tx1"/>
                </a:solidFill>
              </a:rPr>
              <a:t> people in historical epoch determines the reality in that epoch. </a:t>
            </a:r>
          </a:p>
          <a:p>
            <a:pPr lvl="1"/>
            <a:r>
              <a:rPr lang="en-US" altLang="zh-TW" sz="2400" dirty="0" smtClean="0">
                <a:solidFill>
                  <a:schemeClr val="tx1"/>
                </a:solidFill>
              </a:rPr>
              <a:t>The conceptual scheme determining reality evolves in that a conceptual scheme.</a:t>
            </a:r>
            <a:endParaRPr lang="zh-TW" altLang="en-US" sz="2400" dirty="0">
              <a:solidFill>
                <a:schemeClr val="tx1"/>
              </a:solidFill>
            </a:endParaRPr>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lstStyle/>
          <a:p>
            <a:r>
              <a:rPr lang="en-US" altLang="zh-TW" b="1" dirty="0" smtClean="0"/>
              <a:t>1-3  Hayek </a:t>
            </a:r>
            <a:r>
              <a:rPr lang="zh-TW" altLang="en-US" b="1" dirty="0" smtClean="0"/>
              <a:t>論黑格爾</a:t>
            </a:r>
            <a:endParaRPr lang="zh-TW" altLang="en-US" b="1" dirty="0"/>
          </a:p>
        </p:txBody>
      </p:sp>
      <p:sp>
        <p:nvSpPr>
          <p:cNvPr id="3" name="內容版面配置區 2"/>
          <p:cNvSpPr>
            <a:spLocks noGrp="1"/>
          </p:cNvSpPr>
          <p:nvPr>
            <p:ph idx="1"/>
          </p:nvPr>
        </p:nvSpPr>
        <p:spPr>
          <a:xfrm>
            <a:off x="467544" y="1196752"/>
            <a:ext cx="8291264" cy="5400600"/>
          </a:xfrm>
        </p:spPr>
        <p:txBody>
          <a:bodyPr>
            <a:normAutofit fontScale="92500"/>
          </a:bodyPr>
          <a:lstStyle/>
          <a:p>
            <a:pPr>
              <a:lnSpc>
                <a:spcPct val="110000"/>
              </a:lnSpc>
            </a:pPr>
            <a:r>
              <a:rPr lang="en-US" altLang="zh-TW" dirty="0" smtClean="0"/>
              <a:t>It is customary to trace to </a:t>
            </a:r>
            <a:r>
              <a:rPr lang="en-US" altLang="zh-TW" dirty="0" smtClean="0">
                <a:solidFill>
                  <a:srgbClr val="FF0000"/>
                </a:solidFill>
              </a:rPr>
              <a:t>Hegel</a:t>
            </a:r>
            <a:r>
              <a:rPr lang="en-US" altLang="zh-TW" dirty="0" smtClean="0"/>
              <a:t> the rise of the later </a:t>
            </a:r>
            <a:r>
              <a:rPr lang="en-US" altLang="zh-TW" dirty="0" smtClean="0">
                <a:solidFill>
                  <a:srgbClr val="FF0000"/>
                </a:solidFill>
              </a:rPr>
              <a:t>historicism</a:t>
            </a:r>
            <a:r>
              <a:rPr lang="en-US" altLang="zh-TW" dirty="0" smtClean="0"/>
              <a:t> with its belief in the necessary succession of “stages” which manifest themselves in all field of social life. (p. 383)</a:t>
            </a:r>
          </a:p>
          <a:p>
            <a:pPr>
              <a:lnSpc>
                <a:spcPct val="110000"/>
              </a:lnSpc>
            </a:pPr>
            <a:r>
              <a:rPr lang="en-US" altLang="zh-TW" dirty="0" smtClean="0"/>
              <a:t>The historicism… was much less an</a:t>
            </a:r>
            <a:r>
              <a:rPr lang="zh-TW" altLang="en-US" dirty="0" smtClean="0"/>
              <a:t> </a:t>
            </a:r>
            <a:r>
              <a:rPr lang="en-US" altLang="zh-TW" dirty="0" smtClean="0"/>
              <a:t>affair of the</a:t>
            </a:r>
            <a:r>
              <a:rPr lang="en-US" altLang="zh-TW" dirty="0" smtClean="0">
                <a:solidFill>
                  <a:srgbClr val="FF0000"/>
                </a:solidFill>
              </a:rPr>
              <a:t> historians proper</a:t>
            </a:r>
            <a:r>
              <a:rPr lang="en-US" altLang="zh-TW" dirty="0" smtClean="0"/>
              <a:t> than of the representatives of the social science who applied what they believed to be the “</a:t>
            </a:r>
            <a:r>
              <a:rPr lang="en-US" altLang="zh-TW" dirty="0" smtClean="0">
                <a:solidFill>
                  <a:srgbClr val="FF0000"/>
                </a:solidFill>
              </a:rPr>
              <a:t>historical method</a:t>
            </a:r>
            <a:r>
              <a:rPr lang="en-US" altLang="zh-TW" dirty="0" smtClean="0"/>
              <a:t>”.  (p. 384)</a:t>
            </a:r>
            <a:r>
              <a:rPr lang="en-US" altLang="zh-TW" dirty="0" smtClean="0">
                <a:solidFill>
                  <a:srgbClr val="FF0000"/>
                </a:solidFill>
              </a:rPr>
              <a:t> </a:t>
            </a:r>
          </a:p>
          <a:p>
            <a:pPr>
              <a:lnSpc>
                <a:spcPct val="110000"/>
              </a:lnSpc>
            </a:pPr>
            <a:r>
              <a:rPr lang="en-US" altLang="zh-TW" dirty="0" smtClean="0"/>
              <a:t>Their </a:t>
            </a:r>
            <a:r>
              <a:rPr lang="en-US" altLang="zh-TW" dirty="0" smtClean="0">
                <a:solidFill>
                  <a:srgbClr val="FF0000"/>
                </a:solidFill>
              </a:rPr>
              <a:t>historical determinism </a:t>
            </a:r>
            <a:r>
              <a:rPr lang="en-US" altLang="zh-TW" dirty="0" smtClean="0"/>
              <a:t>—by which is meant, man cannot change the course of history.  Even the outstanding individuals are …managers of the World Spirit whom Reason cunningly uses for its own purposes.  There is no room for freedom in such a system: … they both claim for themselves the right to impose a new orthodoxy. (p.386)</a:t>
            </a:r>
            <a:endParaRPr lang="en-US" altLang="zh-TW" dirty="0" smtClean="0">
              <a:solidFill>
                <a:srgbClr val="FF0000"/>
              </a:solidFill>
            </a:endParaRPr>
          </a:p>
          <a:p>
            <a:pPr indent="19050">
              <a:lnSpc>
                <a:spcPct val="110000"/>
              </a:lnSpc>
              <a:buNone/>
            </a:pPr>
            <a:r>
              <a:rPr lang="en-US" altLang="zh-TW" sz="2000" dirty="0" smtClean="0">
                <a:solidFill>
                  <a:schemeClr val="tx1"/>
                </a:solidFill>
              </a:rPr>
              <a:t>(F. A. Hayek, </a:t>
            </a:r>
            <a:r>
              <a:rPr lang="en-US" altLang="zh-TW" sz="2000" i="1" dirty="0" smtClean="0">
                <a:solidFill>
                  <a:schemeClr val="tx1"/>
                </a:solidFill>
              </a:rPr>
              <a:t>The Counter-Revolution of Science——Studies on the Abuse of Reason</a:t>
            </a:r>
            <a:r>
              <a:rPr lang="en-US" altLang="zh-TW" sz="2000" dirty="0" smtClean="0">
                <a:solidFill>
                  <a:schemeClr val="tx1"/>
                </a:solidFill>
              </a:rPr>
              <a:t>. )</a:t>
            </a:r>
            <a:endParaRPr lang="en-US" altLang="zh-TW" dirty="0" smtClean="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0"/>
            <a:ext cx="8013576" cy="954360"/>
          </a:xfrm>
        </p:spPr>
        <p:txBody>
          <a:bodyPr/>
          <a:lstStyle/>
          <a:p>
            <a:r>
              <a:rPr lang="en-US" altLang="zh-TW" b="1" dirty="0" smtClean="0"/>
              <a:t>1-4  </a:t>
            </a:r>
            <a:r>
              <a:rPr lang="zh-TW" altLang="en-US" b="1" dirty="0" smtClean="0"/>
              <a:t>兩個傳統的對立</a:t>
            </a:r>
            <a:endParaRPr lang="zh-TW" altLang="en-US" b="1" dirty="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6</a:t>
            </a:fld>
            <a:endParaRPr lang="en-US"/>
          </a:p>
        </p:txBody>
      </p:sp>
      <p:graphicFrame>
        <p:nvGraphicFramePr>
          <p:cNvPr id="5" name="表格 4"/>
          <p:cNvGraphicFramePr>
            <a:graphicFrameLocks noGrp="1"/>
          </p:cNvGraphicFramePr>
          <p:nvPr/>
        </p:nvGraphicFramePr>
        <p:xfrm>
          <a:off x="539552" y="1268760"/>
          <a:ext cx="8280921" cy="4550600"/>
        </p:xfrm>
        <a:graphic>
          <a:graphicData uri="http://schemas.openxmlformats.org/drawingml/2006/table">
            <a:tbl>
              <a:tblPr firstRow="1" bandRow="1">
                <a:tableStyleId>{5C22544A-7EE6-4342-B048-85BDC9FD1C3A}</a:tableStyleId>
              </a:tblPr>
              <a:tblGrid>
                <a:gridCol w="2235098"/>
                <a:gridCol w="2808868"/>
                <a:gridCol w="3236955"/>
              </a:tblGrid>
              <a:tr h="806184">
                <a:tc>
                  <a:txBody>
                    <a:bodyPr/>
                    <a:lstStyle/>
                    <a:p>
                      <a:pPr>
                        <a:lnSpc>
                          <a:spcPct val="150000"/>
                        </a:lnSpc>
                      </a:pPr>
                      <a:r>
                        <a:rPr lang="zh-TW" altLang="en-US" sz="2400" dirty="0" smtClean="0"/>
                        <a:t>奧地利學派</a:t>
                      </a:r>
                      <a:endParaRPr lang="zh-TW" altLang="en-US" sz="2400" dirty="0"/>
                    </a:p>
                  </a:txBody>
                  <a:tcPr/>
                </a:tc>
                <a:tc>
                  <a:txBody>
                    <a:bodyPr/>
                    <a:lstStyle/>
                    <a:p>
                      <a:pPr>
                        <a:lnSpc>
                          <a:spcPct val="150000"/>
                        </a:lnSpc>
                      </a:pPr>
                      <a:r>
                        <a:rPr lang="zh-TW" altLang="en-US" sz="2400" dirty="0" smtClean="0"/>
                        <a:t>黑格爾傳統</a:t>
                      </a:r>
                      <a:endParaRPr lang="zh-TW" altLang="en-US" sz="2400" dirty="0"/>
                    </a:p>
                  </a:txBody>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zh-TW" altLang="en-US" sz="2400" dirty="0" smtClean="0"/>
                        <a:t>奧派的核心論述</a:t>
                      </a:r>
                      <a:endParaRPr lang="zh-TW" altLang="en-US" sz="2400" dirty="0"/>
                    </a:p>
                  </a:txBody>
                  <a:tcPr/>
                </a:tc>
              </a:tr>
              <a:tr h="581724">
                <a:tc>
                  <a:txBody>
                    <a:bodyPr/>
                    <a:lstStyle/>
                    <a:p>
                      <a:pPr>
                        <a:lnSpc>
                          <a:spcPct val="150000"/>
                        </a:lnSpc>
                      </a:pPr>
                      <a:r>
                        <a:rPr lang="zh-TW" altLang="en-US" sz="2400" dirty="0" smtClean="0"/>
                        <a:t>孟格爾 </a:t>
                      </a:r>
                      <a:r>
                        <a:rPr lang="en-US" altLang="zh-TW" sz="2400" dirty="0" smtClean="0"/>
                        <a:t>1871</a:t>
                      </a:r>
                      <a:endParaRPr lang="zh-TW" altLang="en-US" sz="2400" dirty="0"/>
                    </a:p>
                  </a:txBody>
                  <a:tcPr/>
                </a:tc>
                <a:tc>
                  <a:txBody>
                    <a:bodyPr/>
                    <a:lstStyle/>
                    <a:p>
                      <a:pPr>
                        <a:lnSpc>
                          <a:spcPct val="150000"/>
                        </a:lnSpc>
                      </a:pPr>
                      <a:r>
                        <a:rPr lang="zh-TW" altLang="en-US" sz="2400" dirty="0" smtClean="0"/>
                        <a:t>德國歷史學派</a:t>
                      </a:r>
                      <a:endParaRPr lang="zh-TW" altLang="en-US" sz="2400" dirty="0"/>
                    </a:p>
                  </a:txBody>
                  <a:tcPr/>
                </a:tc>
                <a:tc>
                  <a:txBody>
                    <a:bodyPr/>
                    <a:lstStyle/>
                    <a:p>
                      <a:pPr>
                        <a:lnSpc>
                          <a:spcPct val="150000"/>
                        </a:lnSpc>
                      </a:pPr>
                      <a:r>
                        <a:rPr lang="zh-TW" altLang="en-US" sz="2400" dirty="0" smtClean="0"/>
                        <a:t>方法論個人主義</a:t>
                      </a:r>
                      <a:endParaRPr lang="zh-TW" altLang="en-US" sz="2400" dirty="0"/>
                    </a:p>
                  </a:txBody>
                  <a:tcPr/>
                </a:tc>
              </a:tr>
              <a:tr h="944096">
                <a:tc>
                  <a:txBody>
                    <a:bodyPr/>
                    <a:lstStyle/>
                    <a:p>
                      <a:pPr>
                        <a:lnSpc>
                          <a:spcPct val="150000"/>
                        </a:lnSpc>
                      </a:pPr>
                      <a:r>
                        <a:rPr lang="zh-TW" altLang="en-US" sz="2400" dirty="0" smtClean="0"/>
                        <a:t>龐巴維克 </a:t>
                      </a:r>
                      <a:r>
                        <a:rPr lang="en-US" altLang="zh-TW" sz="2400" dirty="0" smtClean="0"/>
                        <a:t>1889</a:t>
                      </a:r>
                      <a:endParaRPr lang="zh-TW" altLang="en-US" sz="2400" dirty="0"/>
                    </a:p>
                  </a:txBody>
                  <a:tcPr/>
                </a:tc>
                <a:tc>
                  <a:txBody>
                    <a:bodyPr/>
                    <a:lstStyle/>
                    <a:p>
                      <a:pPr>
                        <a:lnSpc>
                          <a:spcPct val="150000"/>
                        </a:lnSpc>
                      </a:pPr>
                      <a:r>
                        <a:rPr lang="zh-TW" altLang="en-US" sz="2400" dirty="0" smtClean="0"/>
                        <a:t>馬克思</a:t>
                      </a:r>
                      <a:endParaRPr lang="zh-TW" altLang="en-US" sz="2400" dirty="0"/>
                    </a:p>
                  </a:txBody>
                  <a:tcPr/>
                </a:tc>
                <a:tc>
                  <a:txBody>
                    <a:bodyPr/>
                    <a:lstStyle/>
                    <a:p>
                      <a:pPr>
                        <a:lnSpc>
                          <a:spcPct val="150000"/>
                        </a:lnSpc>
                      </a:pPr>
                      <a:r>
                        <a:rPr lang="zh-TW" altLang="en-US" sz="2400" dirty="0" smtClean="0"/>
                        <a:t>資本的跨時意義</a:t>
                      </a:r>
                      <a:endParaRPr lang="zh-TW" altLang="en-US" sz="2400" dirty="0"/>
                    </a:p>
                  </a:txBody>
                  <a:tcPr/>
                </a:tc>
              </a:tr>
              <a:tr h="1132015">
                <a:tc>
                  <a:txBody>
                    <a:bodyPr/>
                    <a:lstStyle/>
                    <a:p>
                      <a:pPr>
                        <a:lnSpc>
                          <a:spcPct val="150000"/>
                        </a:lnSpc>
                      </a:pPr>
                      <a:r>
                        <a:rPr lang="zh-TW" altLang="en-US" sz="2400" dirty="0" smtClean="0"/>
                        <a:t>米塞斯 </a:t>
                      </a:r>
                      <a:endParaRPr lang="en-US" altLang="zh-TW" sz="2400" dirty="0" smtClean="0"/>
                    </a:p>
                    <a:p>
                      <a:pPr>
                        <a:lnSpc>
                          <a:spcPct val="150000"/>
                        </a:lnSpc>
                      </a:pPr>
                      <a:r>
                        <a:rPr lang="en-US" altLang="zh-TW" sz="2400" dirty="0" smtClean="0"/>
                        <a:t>1922, 1936</a:t>
                      </a:r>
                      <a:endParaRPr lang="zh-TW" altLang="en-US" sz="2400" dirty="0"/>
                    </a:p>
                  </a:txBody>
                  <a:tcPr/>
                </a:tc>
                <a:tc>
                  <a:txBody>
                    <a:bodyPr/>
                    <a:lstStyle/>
                    <a:p>
                      <a:pPr>
                        <a:lnSpc>
                          <a:spcPct val="150000"/>
                        </a:lnSpc>
                      </a:pPr>
                      <a:r>
                        <a:rPr lang="zh-TW" altLang="en-US" sz="2400" dirty="0" smtClean="0"/>
                        <a:t>納粹主義</a:t>
                      </a:r>
                      <a:endParaRPr lang="en-US" altLang="zh-TW" sz="2400" dirty="0" smtClean="0"/>
                    </a:p>
                    <a:p>
                      <a:pPr>
                        <a:lnSpc>
                          <a:spcPct val="150000"/>
                        </a:lnSpc>
                      </a:pPr>
                      <a:r>
                        <a:rPr lang="zh-TW" altLang="en-US" sz="2400" dirty="0" smtClean="0"/>
                        <a:t>計畫經濟</a:t>
                      </a:r>
                      <a:r>
                        <a:rPr lang="en-US" altLang="zh-TW" sz="2400" dirty="0" smtClean="0"/>
                        <a:t>(</a:t>
                      </a:r>
                      <a:r>
                        <a:rPr lang="zh-TW" altLang="en-US" sz="2400" dirty="0" smtClean="0"/>
                        <a:t>社會主義</a:t>
                      </a:r>
                      <a:r>
                        <a:rPr lang="en-US" altLang="zh-TW" sz="2400" dirty="0" smtClean="0"/>
                        <a:t>)</a:t>
                      </a:r>
                      <a:endParaRPr lang="zh-TW" altLang="en-US" sz="2400" dirty="0"/>
                    </a:p>
                  </a:txBody>
                  <a:tcPr/>
                </a:tc>
                <a:tc>
                  <a:txBody>
                    <a:bodyPr/>
                    <a:lstStyle/>
                    <a:p>
                      <a:pPr>
                        <a:lnSpc>
                          <a:spcPct val="150000"/>
                        </a:lnSpc>
                      </a:pPr>
                      <a:r>
                        <a:rPr lang="zh-TW" altLang="en-US" sz="2400" dirty="0" smtClean="0"/>
                        <a:t>價格機制與利潤計算</a:t>
                      </a:r>
                      <a:endParaRPr lang="zh-TW" altLang="en-US" sz="2400" dirty="0"/>
                    </a:p>
                  </a:txBody>
                  <a:tcPr/>
                </a:tc>
              </a:tr>
              <a:tr h="971520">
                <a:tc>
                  <a:txBody>
                    <a:bodyPr/>
                    <a:lstStyle/>
                    <a:p>
                      <a:pPr>
                        <a:lnSpc>
                          <a:spcPct val="150000"/>
                        </a:lnSpc>
                      </a:pPr>
                      <a:r>
                        <a:rPr lang="zh-TW" altLang="en-US" sz="2400" dirty="0" smtClean="0"/>
                        <a:t>哈耶克 </a:t>
                      </a:r>
                      <a:r>
                        <a:rPr lang="en-US" altLang="zh-TW" sz="2400" dirty="0" smtClean="0"/>
                        <a:t>1936</a:t>
                      </a:r>
                      <a:endParaRPr lang="zh-TW" altLang="en-US" sz="2400" dirty="0"/>
                    </a:p>
                  </a:txBody>
                  <a:tcPr/>
                </a:tc>
                <a:tc>
                  <a:txBody>
                    <a:bodyPr/>
                    <a:lstStyle/>
                    <a:p>
                      <a:pPr>
                        <a:lnSpc>
                          <a:spcPct val="150000"/>
                        </a:lnSpc>
                      </a:pPr>
                      <a:r>
                        <a:rPr lang="zh-TW" altLang="en-US" sz="2400" dirty="0" smtClean="0"/>
                        <a:t>凱因斯政策</a:t>
                      </a:r>
                      <a:endParaRPr lang="zh-TW" altLang="en-US" sz="2400" dirty="0"/>
                    </a:p>
                  </a:txBody>
                  <a:tcPr/>
                </a:tc>
                <a:tc>
                  <a:txBody>
                    <a:bodyPr/>
                    <a:lstStyle/>
                    <a:p>
                      <a:pPr>
                        <a:lnSpc>
                          <a:spcPct val="150000"/>
                        </a:lnSpc>
                      </a:pPr>
                      <a:r>
                        <a:rPr lang="zh-TW" altLang="en-US" sz="2400" dirty="0" smtClean="0"/>
                        <a:t>分散知識的利用</a:t>
                      </a:r>
                      <a:endParaRPr lang="zh-TW" altLang="en-US" sz="2400"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lstStyle/>
          <a:p>
            <a:pPr algn="ctr"/>
            <a:r>
              <a:rPr lang="en-US" altLang="zh-TW" b="1" dirty="0" smtClean="0">
                <a:solidFill>
                  <a:srgbClr val="FF0000"/>
                </a:solidFill>
              </a:rPr>
              <a:t>2</a:t>
            </a:r>
            <a:r>
              <a:rPr lang="en-US" altLang="zh-TW" b="1" dirty="0" smtClean="0">
                <a:solidFill>
                  <a:srgbClr val="FF0000"/>
                </a:solidFill>
              </a:rPr>
              <a:t>.</a:t>
            </a:r>
            <a:r>
              <a:rPr lang="zh-TW" altLang="en-US" b="1" dirty="0" smtClean="0">
                <a:solidFill>
                  <a:srgbClr val="FF0000"/>
                </a:solidFill>
              </a:rPr>
              <a:t> </a:t>
            </a:r>
            <a:r>
              <a:rPr lang="en-US" altLang="zh-TW" b="1" dirty="0" smtClean="0">
                <a:solidFill>
                  <a:srgbClr val="FF0000"/>
                </a:solidFill>
              </a:rPr>
              <a:t> </a:t>
            </a:r>
            <a:r>
              <a:rPr lang="zh-TW" altLang="en-US" b="1" dirty="0" smtClean="0">
                <a:solidFill>
                  <a:srgbClr val="FF0000"/>
                </a:solidFill>
              </a:rPr>
              <a:t>辯證法的繼承</a:t>
            </a:r>
            <a:endParaRPr lang="zh-TW" altLang="en-US" b="1" dirty="0">
              <a:solidFill>
                <a:srgbClr val="FF0000"/>
              </a:solidFill>
            </a:endParaRPr>
          </a:p>
        </p:txBody>
      </p:sp>
      <p:sp>
        <p:nvSpPr>
          <p:cNvPr id="3" name="內容版面配置區 2"/>
          <p:cNvSpPr>
            <a:spLocks noGrp="1"/>
          </p:cNvSpPr>
          <p:nvPr>
            <p:ph idx="1"/>
          </p:nvPr>
        </p:nvSpPr>
        <p:spPr>
          <a:xfrm>
            <a:off x="683568" y="1268760"/>
            <a:ext cx="8208912" cy="5184576"/>
          </a:xfrm>
        </p:spPr>
        <p:txBody>
          <a:bodyPr>
            <a:noAutofit/>
          </a:bodyPr>
          <a:lstStyle/>
          <a:p>
            <a:r>
              <a:rPr lang="zh-TW" altLang="en-US" dirty="0" smtClean="0">
                <a:solidFill>
                  <a:schemeClr val="accent2">
                    <a:lumMod val="75000"/>
                  </a:schemeClr>
                </a:solidFill>
              </a:rPr>
              <a:t>黑格爾</a:t>
            </a:r>
            <a:r>
              <a:rPr lang="zh-TW" altLang="en-US" dirty="0" smtClean="0">
                <a:solidFill>
                  <a:schemeClr val="accent2">
                    <a:lumMod val="75000"/>
                  </a:schemeClr>
                </a:solidFill>
              </a:rPr>
              <a:t>哲學是馬克思主義哲學的直接的、主要的理論來源。</a:t>
            </a:r>
            <a:r>
              <a:rPr lang="en-US" altLang="zh-TW" dirty="0" smtClean="0">
                <a:solidFill>
                  <a:schemeClr val="accent2">
                    <a:lumMod val="75000"/>
                  </a:schemeClr>
                </a:solidFill>
              </a:rPr>
              <a:t>(wiki</a:t>
            </a:r>
            <a:r>
              <a:rPr lang="en-US" altLang="zh-TW" dirty="0" smtClean="0">
                <a:solidFill>
                  <a:schemeClr val="accent2">
                    <a:lumMod val="75000"/>
                  </a:schemeClr>
                </a:solidFill>
              </a:rPr>
              <a:t>)</a:t>
            </a:r>
          </a:p>
          <a:p>
            <a:r>
              <a:rPr lang="zh-TW" altLang="en-US" dirty="0" smtClean="0">
                <a:solidFill>
                  <a:schemeClr val="accent2">
                    <a:lumMod val="75000"/>
                  </a:schemeClr>
                </a:solidFill>
              </a:rPr>
              <a:t>馬克思</a:t>
            </a:r>
            <a:r>
              <a:rPr lang="zh-TW" altLang="en-US" dirty="0" smtClean="0">
                <a:solidFill>
                  <a:schemeClr val="accent2">
                    <a:lumMod val="75000"/>
                  </a:schemeClr>
                </a:solidFill>
              </a:rPr>
              <a:t>發展了黑格爾</a:t>
            </a:r>
            <a:r>
              <a:rPr lang="zh-TW" altLang="en-US" dirty="0" smtClean="0">
                <a:solidFill>
                  <a:schemeClr val="accent2">
                    <a:lumMod val="75000"/>
                  </a:schemeClr>
                </a:solidFill>
              </a:rPr>
              <a:t>的辯證法：</a:t>
            </a:r>
            <a:endParaRPr lang="en-US" altLang="zh-TW" dirty="0" smtClean="0">
              <a:solidFill>
                <a:schemeClr val="accent2">
                  <a:lumMod val="75000"/>
                </a:schemeClr>
              </a:solidFill>
            </a:endParaRPr>
          </a:p>
          <a:p>
            <a:pPr lvl="1"/>
            <a:r>
              <a:rPr lang="zh-TW" altLang="en-US" sz="2400" dirty="0" smtClean="0">
                <a:solidFill>
                  <a:schemeClr val="accent2">
                    <a:lumMod val="75000"/>
                  </a:schemeClr>
                </a:solidFill>
              </a:rPr>
              <a:t>黑格爾：兩個對立面的每一個，都在自身裡含著另一個，沒有這一方，也就不可能設想另一方。</a:t>
            </a:r>
            <a:endParaRPr lang="en-US" altLang="zh-TW" sz="2400" dirty="0" smtClean="0">
              <a:solidFill>
                <a:schemeClr val="accent2">
                  <a:lumMod val="75000"/>
                </a:schemeClr>
              </a:solidFill>
            </a:endParaRPr>
          </a:p>
          <a:p>
            <a:pPr lvl="1"/>
            <a:r>
              <a:rPr lang="zh-TW" altLang="en-US" sz="2400" dirty="0" smtClean="0">
                <a:solidFill>
                  <a:schemeClr val="accent2">
                    <a:lumMod val="75000"/>
                  </a:schemeClr>
                </a:solidFill>
              </a:rPr>
              <a:t>馬克思：兩個相互矛盾面的共存、鬥爭、融合成一個新範疇，就是辯證法的實質。</a:t>
            </a:r>
          </a:p>
          <a:p>
            <a:r>
              <a:rPr lang="zh-TW" altLang="en-US" dirty="0" smtClean="0">
                <a:solidFill>
                  <a:schemeClr val="accent2">
                    <a:lumMod val="75000"/>
                  </a:schemeClr>
                </a:solidFill>
              </a:rPr>
              <a:t>概念</a:t>
            </a:r>
            <a:r>
              <a:rPr lang="zh-TW" altLang="en-US" dirty="0" smtClean="0">
                <a:solidFill>
                  <a:schemeClr val="accent2">
                    <a:lumMod val="75000"/>
                  </a:schemeClr>
                </a:solidFill>
              </a:rPr>
              <a:t>在馬克思經濟學的地位：</a:t>
            </a:r>
            <a:endParaRPr lang="en-US" altLang="zh-TW" dirty="0" smtClean="0">
              <a:solidFill>
                <a:schemeClr val="accent2">
                  <a:lumMod val="75000"/>
                </a:schemeClr>
              </a:solidFill>
            </a:endParaRPr>
          </a:p>
          <a:p>
            <a:pPr lvl="1"/>
            <a:r>
              <a:rPr lang="zh-TW" altLang="en-US" sz="2400" dirty="0" smtClean="0">
                <a:solidFill>
                  <a:schemeClr val="accent2">
                    <a:lumMod val="75000"/>
                  </a:schemeClr>
                </a:solidFill>
              </a:rPr>
              <a:t>概念是理論體系的核心和主體。</a:t>
            </a:r>
            <a:endParaRPr lang="en-US" altLang="zh-TW" sz="2400" dirty="0" smtClean="0">
              <a:solidFill>
                <a:schemeClr val="accent2">
                  <a:lumMod val="75000"/>
                </a:schemeClr>
              </a:solidFill>
            </a:endParaRPr>
          </a:p>
          <a:p>
            <a:pPr lvl="1"/>
            <a:r>
              <a:rPr lang="zh-TW" altLang="en-US" sz="2400" dirty="0" smtClean="0">
                <a:solidFill>
                  <a:schemeClr val="accent2">
                    <a:lumMod val="75000"/>
                  </a:schemeClr>
                </a:solidFill>
              </a:rPr>
              <a:t>概念只能是現實經濟關係的反映。</a:t>
            </a:r>
            <a:endParaRPr lang="en-US" altLang="zh-TW" sz="2400" dirty="0" smtClean="0">
              <a:solidFill>
                <a:schemeClr val="accent2">
                  <a:lumMod val="75000"/>
                </a:schemeClr>
              </a:solidFill>
            </a:endParaRPr>
          </a:p>
          <a:p>
            <a:pPr lvl="1"/>
            <a:r>
              <a:rPr lang="zh-TW" altLang="en-US" sz="2400" dirty="0" smtClean="0">
                <a:solidFill>
                  <a:schemeClr val="accent2">
                    <a:lumMod val="75000"/>
                  </a:schemeClr>
                </a:solidFill>
              </a:rPr>
              <a:t>概念規定了經濟矛盾運動的本質。</a:t>
            </a:r>
            <a:endParaRPr lang="en-US" altLang="zh-TW" sz="2400" dirty="0" smtClean="0">
              <a:solidFill>
                <a:schemeClr val="accent2">
                  <a:lumMod val="75000"/>
                </a:schemeClr>
              </a:solidFill>
            </a:endParaRPr>
          </a:p>
          <a:p>
            <a:endParaRPr lang="en-US" altLang="zh-TW" dirty="0" smtClean="0">
              <a:solidFill>
                <a:schemeClr val="accent2">
                  <a:lumMod val="75000"/>
                </a:schemeClr>
              </a:solidFill>
            </a:endParaRPr>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lstStyle/>
          <a:p>
            <a:r>
              <a:rPr lang="en-US" altLang="zh-TW" b="1" dirty="0" smtClean="0"/>
              <a:t>2-1  </a:t>
            </a:r>
            <a:r>
              <a:rPr lang="zh-TW" altLang="en-US" b="1" dirty="0" smtClean="0"/>
              <a:t>史達林</a:t>
            </a:r>
            <a:r>
              <a:rPr lang="zh-TW" altLang="en-US" b="1" dirty="0" smtClean="0"/>
              <a:t>的實踐</a:t>
            </a:r>
            <a:endParaRPr lang="zh-TW" altLang="en-US" b="1" dirty="0"/>
          </a:p>
        </p:txBody>
      </p:sp>
      <p:sp>
        <p:nvSpPr>
          <p:cNvPr id="3" name="內容版面配置區 2"/>
          <p:cNvSpPr>
            <a:spLocks noGrp="1"/>
          </p:cNvSpPr>
          <p:nvPr>
            <p:ph idx="1"/>
          </p:nvPr>
        </p:nvSpPr>
        <p:spPr>
          <a:xfrm>
            <a:off x="539552" y="1196752"/>
            <a:ext cx="8136904" cy="4896544"/>
          </a:xfrm>
        </p:spPr>
        <p:txBody>
          <a:bodyPr>
            <a:noAutofit/>
          </a:bodyPr>
          <a:lstStyle/>
          <a:p>
            <a:r>
              <a:rPr lang="zh-TW" altLang="en-US" dirty="0" smtClean="0"/>
              <a:t>實踐：</a:t>
            </a:r>
            <a:endParaRPr lang="en-US" altLang="zh-TW" dirty="0" smtClean="0"/>
          </a:p>
          <a:p>
            <a:pPr marL="914400" lvl="1" indent="-457200">
              <a:buFont typeface="+mj-lt"/>
              <a:buAutoNum type="arabicParenR"/>
            </a:pPr>
            <a:r>
              <a:rPr lang="zh-TW" altLang="en-US" sz="2400" dirty="0" smtClean="0"/>
              <a:t>馬克</a:t>
            </a:r>
            <a:r>
              <a:rPr lang="zh-TW" altLang="en-US" sz="2400" dirty="0" smtClean="0"/>
              <a:t>斯和恩格斯都未曾提出社會主義的實踐策略</a:t>
            </a:r>
            <a:r>
              <a:rPr lang="zh-TW" altLang="en-US" sz="2400" dirty="0" smtClean="0"/>
              <a:t>，史達林以</a:t>
            </a:r>
            <a:r>
              <a:rPr lang="zh-TW" altLang="en-US" sz="2400" dirty="0" smtClean="0"/>
              <a:t>修正的馬克斯辯證法</a:t>
            </a:r>
            <a:r>
              <a:rPr lang="zh-TW" altLang="en-US" sz="2400" dirty="0" smtClean="0"/>
              <a:t>為實踐的基礎。</a:t>
            </a:r>
            <a:endParaRPr lang="en-US" altLang="zh-TW" sz="2400" dirty="0" smtClean="0"/>
          </a:p>
          <a:p>
            <a:pPr marL="914400" lvl="1" indent="-457200">
              <a:buFont typeface="+mj-lt"/>
              <a:buAutoNum type="arabicParenR"/>
            </a:pPr>
            <a:r>
              <a:rPr lang="zh-TW" altLang="en-US" sz="2400" dirty="0" smtClean="0"/>
              <a:t>四</a:t>
            </a:r>
            <a:r>
              <a:rPr lang="zh-TW" altLang="en-US" sz="2400" dirty="0" smtClean="0"/>
              <a:t>章二</a:t>
            </a:r>
            <a:r>
              <a:rPr lang="zh-TW" altLang="en-US" sz="2400" dirty="0" smtClean="0"/>
              <a:t>節：</a:t>
            </a:r>
            <a:r>
              <a:rPr lang="zh-TW" altLang="en-US" sz="2400" dirty="0" smtClean="0"/>
              <a:t>儘管社會生活的現象錯綜複雜，但社會歷史科學能夠成為生物學一樣的精密的科學，能夠拿</a:t>
            </a:r>
            <a:r>
              <a:rPr lang="zh-TW" altLang="en-US" sz="2400" dirty="0" smtClean="0">
                <a:solidFill>
                  <a:srgbClr val="FF0000"/>
                </a:solidFill>
              </a:rPr>
              <a:t>社會發展規律</a:t>
            </a:r>
            <a:r>
              <a:rPr lang="zh-TW" altLang="en-US" sz="2400" dirty="0" smtClean="0"/>
              <a:t>來實際應用。</a:t>
            </a:r>
          </a:p>
          <a:p>
            <a:pPr>
              <a:lnSpc>
                <a:spcPct val="150000"/>
              </a:lnSpc>
            </a:pPr>
            <a:r>
              <a:rPr lang="zh-TW" altLang="en-US" dirty="0" smtClean="0"/>
              <a:t>他</a:t>
            </a:r>
            <a:r>
              <a:rPr lang="zh-TW" altLang="en-US" dirty="0" smtClean="0"/>
              <a:t>變更馬克思辯證法：</a:t>
            </a:r>
            <a:endParaRPr lang="en-US" altLang="zh-TW" dirty="0" smtClean="0"/>
          </a:p>
          <a:p>
            <a:pPr marL="904875" lvl="1" indent="-457200">
              <a:buFont typeface="+mj-lt"/>
              <a:buAutoNum type="arabicParenR"/>
            </a:pPr>
            <a:r>
              <a:rPr lang="zh-TW" altLang="en-US" sz="2400" dirty="0" smtClean="0"/>
              <a:t>將「對立統一」改成「</a:t>
            </a:r>
            <a:r>
              <a:rPr lang="zh-TW" altLang="en-US" sz="2400" dirty="0" smtClean="0">
                <a:solidFill>
                  <a:srgbClr val="FF0000"/>
                </a:solidFill>
              </a:rPr>
              <a:t>對立鬥爭</a:t>
            </a:r>
            <a:r>
              <a:rPr lang="zh-TW" altLang="en-US" sz="2400" dirty="0" smtClean="0"/>
              <a:t>」</a:t>
            </a:r>
            <a:endParaRPr lang="en-US" altLang="zh-TW" sz="2400" dirty="0" smtClean="0"/>
          </a:p>
          <a:p>
            <a:pPr marL="904875" lvl="1" indent="-457200">
              <a:buFont typeface="+mj-lt"/>
              <a:buAutoNum type="arabicParenR"/>
            </a:pPr>
            <a:r>
              <a:rPr lang="zh-TW" altLang="en-US" sz="2400" dirty="0" smtClean="0"/>
              <a:t>社</a:t>
            </a:r>
            <a:r>
              <a:rPr lang="zh-TW" altLang="en-US" sz="2400" dirty="0" smtClean="0">
                <a:sym typeface="Wingdings" pitchFamily="2" charset="2"/>
              </a:rPr>
              <a:t>會</a:t>
            </a:r>
            <a:r>
              <a:rPr lang="zh-TW" altLang="en-US" sz="2400" dirty="0" smtClean="0"/>
              <a:t>的</a:t>
            </a:r>
            <a:r>
              <a:rPr lang="zh-TW" altLang="en-US" sz="2400" dirty="0" smtClean="0">
                <a:solidFill>
                  <a:srgbClr val="FF0000"/>
                </a:solidFill>
              </a:rPr>
              <a:t>發展規律</a:t>
            </a:r>
            <a:r>
              <a:rPr lang="zh-TW" altLang="en-US" sz="2400" dirty="0" smtClean="0"/>
              <a:t>不是通過現象的和諧開展，而是在矛盾基礎上，通過對立趨勢的鬥爭進行</a:t>
            </a:r>
            <a:r>
              <a:rPr lang="zh-TW" altLang="en-US" sz="2400" dirty="0" smtClean="0"/>
              <a:t>。</a:t>
            </a:r>
            <a:endParaRPr lang="en-US" altLang="zh-TW" sz="2400" dirty="0" smtClean="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0"/>
            <a:ext cx="8229600" cy="1143000"/>
          </a:xfrm>
        </p:spPr>
        <p:txBody>
          <a:bodyPr>
            <a:normAutofit/>
          </a:bodyPr>
          <a:lstStyle/>
          <a:p>
            <a:r>
              <a:rPr lang="en-US" altLang="zh-TW" b="1" dirty="0" smtClean="0"/>
              <a:t>2-2  </a:t>
            </a:r>
            <a:r>
              <a:rPr lang="zh-TW" altLang="en-US" b="1" dirty="0" smtClean="0"/>
              <a:t>計劃經濟</a:t>
            </a:r>
            <a:endParaRPr lang="zh-TW" altLang="en-US" b="1" dirty="0"/>
          </a:p>
        </p:txBody>
      </p:sp>
      <p:sp>
        <p:nvSpPr>
          <p:cNvPr id="3" name="內容版面配置區 2"/>
          <p:cNvSpPr>
            <a:spLocks noGrp="1"/>
          </p:cNvSpPr>
          <p:nvPr>
            <p:ph idx="1"/>
          </p:nvPr>
        </p:nvSpPr>
        <p:spPr>
          <a:xfrm>
            <a:off x="539552" y="1268760"/>
            <a:ext cx="8280920" cy="4896544"/>
          </a:xfrm>
        </p:spPr>
        <p:txBody>
          <a:bodyPr>
            <a:noAutofit/>
          </a:bodyPr>
          <a:lstStyle/>
          <a:p>
            <a:pPr marL="514350" indent="-457200"/>
            <a:r>
              <a:rPr lang="zh-TW" altLang="en-US" dirty="0" smtClean="0"/>
              <a:t>矛盾：落後的農業生產，以僵固的生產關係，佔用了生產資源。</a:t>
            </a:r>
            <a:endParaRPr lang="en-US" altLang="zh-TW" dirty="0" smtClean="0"/>
          </a:p>
          <a:p>
            <a:pPr marL="514350" indent="-457200"/>
            <a:r>
              <a:rPr lang="zh-TW" altLang="en-US" dirty="0" smtClean="0"/>
              <a:t>戰略：強迫農業轉型到工業。</a:t>
            </a:r>
            <a:endParaRPr lang="en-US" altLang="zh-TW" dirty="0" smtClean="0"/>
          </a:p>
          <a:p>
            <a:pPr marL="914400" lvl="1" indent="-457200">
              <a:buFont typeface="+mj-lt"/>
              <a:buAutoNum type="arabicParenR"/>
            </a:pPr>
            <a:r>
              <a:rPr lang="zh-TW" altLang="en-US" sz="2400" dirty="0" smtClean="0"/>
              <a:t>集體化大農場、機械化、節省農業勞動力。</a:t>
            </a:r>
            <a:endParaRPr lang="en-US" altLang="zh-TW" sz="2400" dirty="0" smtClean="0"/>
          </a:p>
          <a:p>
            <a:pPr marL="914400" lvl="1" indent="-457200">
              <a:buFont typeface="+mj-lt"/>
              <a:buAutoNum type="arabicParenR"/>
            </a:pPr>
            <a:r>
              <a:rPr lang="zh-TW" altLang="en-US" sz="2400" dirty="0" smtClean="0"/>
              <a:t>壓低農業價格、累積原始資本。</a:t>
            </a:r>
            <a:endParaRPr lang="en-US" altLang="zh-TW" sz="2400" dirty="0" smtClean="0"/>
          </a:p>
          <a:p>
            <a:pPr marL="914400" lvl="1" indent="-457200">
              <a:buFont typeface="+mj-lt"/>
              <a:buAutoNum type="arabicParenR"/>
            </a:pPr>
            <a:r>
              <a:rPr lang="zh-TW" altLang="en-US" sz="2400" dirty="0" smtClean="0"/>
              <a:t>採取全面的計劃經濟，將農業剩餘勞動力和原始資本轉移到工業。</a:t>
            </a:r>
            <a:endParaRPr lang="en-US" altLang="zh-TW" sz="2400" dirty="0" smtClean="0"/>
          </a:p>
          <a:p>
            <a:pPr marL="914400" lvl="1" indent="-457200">
              <a:buFont typeface="+mj-lt"/>
              <a:buAutoNum type="arabicParenR"/>
            </a:pPr>
            <a:r>
              <a:rPr lang="zh-TW" altLang="en-US" sz="2400" dirty="0" smtClean="0"/>
              <a:t>金融產業國有化。</a:t>
            </a:r>
            <a:endParaRPr lang="en-US" altLang="zh-TW" sz="2400" dirty="0" smtClean="0"/>
          </a:p>
          <a:p>
            <a:pPr marL="457200" indent="-457200"/>
            <a:r>
              <a:rPr lang="zh-TW" altLang="en-US" dirty="0" smtClean="0"/>
              <a:t>展開：</a:t>
            </a:r>
            <a:r>
              <a:rPr lang="en-US" altLang="zh-TW" dirty="0" smtClean="0"/>
              <a:t>1922</a:t>
            </a:r>
            <a:r>
              <a:rPr lang="zh-TW" altLang="en-US" dirty="0" smtClean="0"/>
              <a:t>年</a:t>
            </a:r>
            <a:r>
              <a:rPr lang="en-US" altLang="zh-TW" dirty="0" smtClean="0"/>
              <a:t>USSR</a:t>
            </a:r>
            <a:r>
              <a:rPr lang="zh-TW" altLang="en-US" dirty="0" smtClean="0"/>
              <a:t>成立。</a:t>
            </a:r>
            <a:r>
              <a:rPr lang="en-US" altLang="zh-TW" dirty="0" smtClean="0"/>
              <a:t>1924</a:t>
            </a:r>
            <a:r>
              <a:rPr lang="zh-TW" altLang="en-US" dirty="0" smtClean="0"/>
              <a:t>年列寧去世。</a:t>
            </a:r>
            <a:r>
              <a:rPr lang="en-US" altLang="zh-TW" dirty="0" smtClean="0"/>
              <a:t>1926</a:t>
            </a:r>
            <a:r>
              <a:rPr lang="zh-TW" altLang="en-US" dirty="0" smtClean="0"/>
              <a:t>年，史達林以左派分離主義為由驅逐托洛斯基。於</a:t>
            </a:r>
            <a:r>
              <a:rPr lang="en-US" altLang="zh-TW" dirty="0" smtClean="0"/>
              <a:t>1928</a:t>
            </a:r>
            <a:r>
              <a:rPr lang="zh-TW" altLang="en-US" dirty="0" smtClean="0"/>
              <a:t>年展開五年一期的計畫經濟</a:t>
            </a:r>
            <a:r>
              <a:rPr lang="zh-TW" altLang="en-US" dirty="0" smtClean="0"/>
              <a:t>。</a:t>
            </a:r>
            <a:endParaRPr lang="en-US" altLang="zh-TW" dirty="0" smtClean="0"/>
          </a:p>
        </p:txBody>
      </p:sp>
      <p:sp>
        <p:nvSpPr>
          <p:cNvPr id="4" name="投影片編號版面配置區 3"/>
          <p:cNvSpPr>
            <a:spLocks noGrp="1"/>
          </p:cNvSpPr>
          <p:nvPr>
            <p:ph type="sldNum" sz="quarter" idx="12"/>
          </p:nvPr>
        </p:nvSpPr>
        <p:spPr/>
        <p:txBody>
          <a:bodyPr/>
          <a:lstStyle/>
          <a:p>
            <a:fld id="{C238F03A-58E1-4ECA-9024-348A9A81A53D}" type="slidenum">
              <a:rPr lang="en-US" smtClean="0"/>
              <a:pPr/>
              <a:t>9</a:t>
            </a:fld>
            <a:endParaRPr lang="en-US"/>
          </a:p>
        </p:txBody>
      </p:sp>
    </p:spTree>
  </p:cSld>
  <p:clrMapOvr>
    <a:masterClrMapping/>
  </p:clrMapOvr>
</p:sld>
</file>

<file path=ppt/theme/theme1.xml><?xml version="1.0" encoding="utf-8"?>
<a:theme xmlns:a="http://schemas.openxmlformats.org/drawingml/2006/main" name="政治沒有浪漫-2016-0322">
  <a:themeElements>
    <a:clrScheme name="都會">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406B6EB-8CCB-429C-9D3B-EA09378A397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政治沒有浪漫-2016-0322</Template>
  <TotalTime>641</TotalTime>
  <Words>1519</Words>
  <Application>Microsoft Office PowerPoint</Application>
  <PresentationFormat>如螢幕大小 (4:3)</PresentationFormat>
  <Paragraphs>177</Paragraphs>
  <Slides>18</Slides>
  <Notes>2</Notes>
  <HiddenSlides>0</HiddenSlides>
  <MMClips>0</MMClips>
  <ScaleCrop>false</ScaleCrop>
  <HeadingPairs>
    <vt:vector size="4" baseType="variant">
      <vt:variant>
        <vt:lpstr>佈景主題</vt:lpstr>
      </vt:variant>
      <vt:variant>
        <vt:i4>1</vt:i4>
      </vt:variant>
      <vt:variant>
        <vt:lpstr>投影片標題</vt:lpstr>
      </vt:variant>
      <vt:variant>
        <vt:i4>18</vt:i4>
      </vt:variant>
    </vt:vector>
  </HeadingPairs>
  <TitlesOfParts>
    <vt:vector size="19" baseType="lpstr">
      <vt:lpstr>政治沒有浪漫-2016-0322</vt:lpstr>
      <vt:lpstr>從黑格爾到 中國產業調整的思維</vt:lpstr>
      <vt:lpstr>1.  前言 </vt:lpstr>
      <vt:lpstr>1-1  黑格爾與奧地利學派</vt:lpstr>
      <vt:lpstr>1-2  黑格爾的社會演化</vt:lpstr>
      <vt:lpstr>1-3  Hayek 論黑格爾</vt:lpstr>
      <vt:lpstr>1-4  兩個傳統的對立</vt:lpstr>
      <vt:lpstr>2.  辯證法的繼承</vt:lpstr>
      <vt:lpstr>2-1  史達林的實踐</vt:lpstr>
      <vt:lpstr>2-2  計劃經濟</vt:lpstr>
      <vt:lpstr>2-3  初期成就</vt:lpstr>
      <vt:lpstr>2-4  後期的五年計畫</vt:lpstr>
      <vt:lpstr>3.  中國的產業計畫</vt:lpstr>
      <vt:lpstr>3-1  毛澤東的辯證法</vt:lpstr>
      <vt:lpstr>3-2  毛澤東的實踐</vt:lpstr>
      <vt:lpstr>3-3  辯證下的改革開放</vt:lpstr>
      <vt:lpstr>3-4  單軌改革的困境</vt:lpstr>
      <vt:lpstr>3-5  比較優勢戰略</vt:lpstr>
      <vt:lpstr>謝謝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政治沒有浪漫</dc:title>
  <dc:creator>Chunsin Hwang</dc:creator>
  <cp:lastModifiedBy>HCS</cp:lastModifiedBy>
  <cp:revision>109</cp:revision>
  <dcterms:created xsi:type="dcterms:W3CDTF">2016-07-13T12:40:09Z</dcterms:created>
  <dcterms:modified xsi:type="dcterms:W3CDTF">2016-07-15T01:44:35Z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TC103853789990</vt:lpwstr>
  </property>
</Properties>
</file>