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51"/>
  </p:notesMasterIdLst>
  <p:handoutMasterIdLst>
    <p:handoutMasterId r:id="rId52"/>
  </p:handoutMasterIdLst>
  <p:sldIdLst>
    <p:sldId id="437" r:id="rId2"/>
    <p:sldId id="513" r:id="rId3"/>
    <p:sldId id="514" r:id="rId4"/>
    <p:sldId id="515" r:id="rId5"/>
    <p:sldId id="443" r:id="rId6"/>
    <p:sldId id="444" r:id="rId7"/>
    <p:sldId id="445" r:id="rId8"/>
    <p:sldId id="446" r:id="rId9"/>
    <p:sldId id="449" r:id="rId10"/>
    <p:sldId id="452" r:id="rId11"/>
    <p:sldId id="455" r:id="rId12"/>
    <p:sldId id="457" r:id="rId13"/>
    <p:sldId id="517" r:id="rId14"/>
    <p:sldId id="460" r:id="rId15"/>
    <p:sldId id="461" r:id="rId16"/>
    <p:sldId id="518" r:id="rId17"/>
    <p:sldId id="464" r:id="rId18"/>
    <p:sldId id="465" r:id="rId19"/>
    <p:sldId id="467" r:id="rId20"/>
    <p:sldId id="469" r:id="rId21"/>
    <p:sldId id="470" r:id="rId22"/>
    <p:sldId id="519" r:id="rId23"/>
    <p:sldId id="473" r:id="rId24"/>
    <p:sldId id="474" r:id="rId25"/>
    <p:sldId id="477" r:id="rId26"/>
    <p:sldId id="520" r:id="rId27"/>
    <p:sldId id="481" r:id="rId28"/>
    <p:sldId id="482" r:id="rId29"/>
    <p:sldId id="525" r:id="rId30"/>
    <p:sldId id="486" r:id="rId31"/>
    <p:sldId id="487" r:id="rId32"/>
    <p:sldId id="490" r:id="rId33"/>
    <p:sldId id="491" r:id="rId34"/>
    <p:sldId id="492" r:id="rId35"/>
    <p:sldId id="493" r:id="rId36"/>
    <p:sldId id="495" r:id="rId37"/>
    <p:sldId id="498" r:id="rId38"/>
    <p:sldId id="522" r:id="rId39"/>
    <p:sldId id="501" r:id="rId40"/>
    <p:sldId id="502" r:id="rId41"/>
    <p:sldId id="503" r:id="rId42"/>
    <p:sldId id="504" r:id="rId43"/>
    <p:sldId id="505" r:id="rId44"/>
    <p:sldId id="506" r:id="rId45"/>
    <p:sldId id="507" r:id="rId46"/>
    <p:sldId id="508" r:id="rId47"/>
    <p:sldId id="509" r:id="rId48"/>
    <p:sldId id="510" r:id="rId49"/>
    <p:sldId id="511" r:id="rId50"/>
  </p:sldIdLst>
  <p:sldSz cx="9144000" cy="6858000" type="screen4x3"/>
  <p:notesSz cx="9144000" cy="6858000"/>
  <p:defaultTextStyle>
    <a:defPPr>
      <a:defRPr lang="zh-TW"/>
    </a:defPPr>
    <a:lvl1pPr algn="l" rtl="0" fontAlgn="base">
      <a:spcBef>
        <a:spcPct val="0"/>
      </a:spcBef>
      <a:spcAft>
        <a:spcPct val="0"/>
      </a:spcAft>
      <a:defRPr kumimoji="1" sz="2800"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sz="2800"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sz="2800"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sz="2800"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sz="2800" kern="1200">
        <a:solidFill>
          <a:schemeClr val="tx1"/>
        </a:solidFill>
        <a:latin typeface="Arial" charset="0"/>
        <a:ea typeface="新細明體" pitchFamily="18" charset="-120"/>
        <a:cs typeface="+mn-cs"/>
      </a:defRPr>
    </a:lvl5pPr>
    <a:lvl6pPr marL="2286000" algn="l" defTabSz="914400" rtl="0" eaLnBrk="1" latinLnBrk="0" hangingPunct="1">
      <a:defRPr kumimoji="1" sz="2800" kern="1200">
        <a:solidFill>
          <a:schemeClr val="tx1"/>
        </a:solidFill>
        <a:latin typeface="Arial" charset="0"/>
        <a:ea typeface="新細明體" pitchFamily="18" charset="-120"/>
        <a:cs typeface="+mn-cs"/>
      </a:defRPr>
    </a:lvl6pPr>
    <a:lvl7pPr marL="2743200" algn="l" defTabSz="914400" rtl="0" eaLnBrk="1" latinLnBrk="0" hangingPunct="1">
      <a:defRPr kumimoji="1" sz="2800" kern="1200">
        <a:solidFill>
          <a:schemeClr val="tx1"/>
        </a:solidFill>
        <a:latin typeface="Arial" charset="0"/>
        <a:ea typeface="新細明體" pitchFamily="18" charset="-120"/>
        <a:cs typeface="+mn-cs"/>
      </a:defRPr>
    </a:lvl7pPr>
    <a:lvl8pPr marL="3200400" algn="l" defTabSz="914400" rtl="0" eaLnBrk="1" latinLnBrk="0" hangingPunct="1">
      <a:defRPr kumimoji="1" sz="2800" kern="1200">
        <a:solidFill>
          <a:schemeClr val="tx1"/>
        </a:solidFill>
        <a:latin typeface="Arial" charset="0"/>
        <a:ea typeface="新細明體" pitchFamily="18" charset="-120"/>
        <a:cs typeface="+mn-cs"/>
      </a:defRPr>
    </a:lvl8pPr>
    <a:lvl9pPr marL="3657600" algn="l" defTabSz="914400" rtl="0" eaLnBrk="1" latinLnBrk="0" hangingPunct="1">
      <a:defRPr kumimoji="1" sz="2800"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990033"/>
    <a:srgbClr val="006600"/>
    <a:srgbClr val="FF3300"/>
    <a:srgbClr val="FFFF00"/>
    <a:srgbClr val="0000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21324" autoAdjust="0"/>
    <p:restoredTop sz="96718" autoAdjust="0"/>
  </p:normalViewPr>
  <p:slideViewPr>
    <p:cSldViewPr snapToGrid="0">
      <p:cViewPr varScale="1">
        <p:scale>
          <a:sx n="77" d="100"/>
          <a:sy n="77" d="100"/>
        </p:scale>
        <p:origin x="-379"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F4C07269-60B2-49A3-B3FB-81E8B66B8A54}" type="datetimeFigureOut">
              <a:rPr lang="zh-TW" altLang="en-US" smtClean="0"/>
              <a:t>2017/10/13</a:t>
            </a:fld>
            <a:endParaRPr lang="zh-TW" altLang="en-US"/>
          </a:p>
        </p:txBody>
      </p:sp>
      <p:sp>
        <p:nvSpPr>
          <p:cNvPr id="4" name="頁尾版面配置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E9EE6B12-0917-491B-A271-42F402DE8134}" type="slidenum">
              <a:rPr lang="zh-TW" altLang="en-US" smtClean="0"/>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zh-TW"/>
          </a:p>
        </p:txBody>
      </p:sp>
      <p:sp>
        <p:nvSpPr>
          <p:cNvPr id="75779"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zh-TW"/>
          </a:p>
        </p:txBody>
      </p:sp>
      <p:sp>
        <p:nvSpPr>
          <p:cNvPr id="62468"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75781"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75782"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zh-TW"/>
          </a:p>
        </p:txBody>
      </p:sp>
      <p:sp>
        <p:nvSpPr>
          <p:cNvPr id="75783"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6A770B1-99D2-44C9-A0A3-B56C0E53AE19}"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pPr>
              <a:defRPr/>
            </a:pPr>
            <a:endParaRPr lang="en-US" altLang="zh-TW"/>
          </a:p>
        </p:txBody>
      </p:sp>
      <p:sp>
        <p:nvSpPr>
          <p:cNvPr id="20" name="頁尾版面配置區 19"/>
          <p:cNvSpPr>
            <a:spLocks noGrp="1"/>
          </p:cNvSpPr>
          <p:nvPr>
            <p:ph type="ftr" sz="quarter" idx="11"/>
          </p:nvPr>
        </p:nvSpPr>
        <p:spPr/>
        <p:txBody>
          <a:bodyPr/>
          <a:lstStyle>
            <a:extLst/>
          </a:lstStyle>
          <a:p>
            <a:pPr>
              <a:defRPr/>
            </a:pPr>
            <a:endParaRPr lang="en-US" altLang="zh-TW"/>
          </a:p>
        </p:txBody>
      </p:sp>
      <p:sp>
        <p:nvSpPr>
          <p:cNvPr id="10" name="投影片編號版面配置區 9"/>
          <p:cNvSpPr>
            <a:spLocks noGrp="1"/>
          </p:cNvSpPr>
          <p:nvPr>
            <p:ph type="sldNum" sz="quarter" idx="12"/>
          </p:nvPr>
        </p:nvSpPr>
        <p:spPr/>
        <p:txBody>
          <a:bodyPr/>
          <a:lstStyle>
            <a:extLst/>
          </a:lstStyle>
          <a:p>
            <a:pPr>
              <a:defRPr/>
            </a:pPr>
            <a:fld id="{DA883DEB-8579-419B-B649-7E2B68E79BE2}" type="slidenum">
              <a:rPr lang="en-US" altLang="zh-TW" smtClean="0"/>
              <a:pPr>
                <a:defRPr/>
              </a:pPr>
              <a:t>‹#›</a:t>
            </a:fld>
            <a:endParaRPr lang="en-US" altLang="zh-TW"/>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B2A039C3-D0DC-4E9B-A010-F7ABEC7B371B}" type="slidenum">
              <a:rPr lang="en-US" altLang="zh-TW" smtClean="0"/>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029396BC-7F9F-4505-A93A-EFE7F2E3A636}" type="slidenum">
              <a:rPr lang="en-US" altLang="zh-TW" smtClean="0"/>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CFC1F265-9D00-4046-87D6-E0B0A9D9349B}" type="slidenum">
              <a:rPr lang="en-US" altLang="zh-TW" smtClean="0"/>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34EE0C65-4B30-4853-A925-E342A255D0DA}" type="slidenum">
              <a:rPr lang="en-US" altLang="zh-TW" smtClean="0"/>
              <a:pPr>
                <a:defRPr/>
              </a:pPr>
              <a:t>‹#›</a:t>
            </a:fld>
            <a:endParaRPr lang="en-US" altLang="zh-TW"/>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pPr>
              <a:defRPr/>
            </a:pPr>
            <a:endParaRPr lang="en-US" altLang="zh-TW"/>
          </a:p>
        </p:txBody>
      </p:sp>
      <p:sp>
        <p:nvSpPr>
          <p:cNvPr id="6" name="頁尾版面配置區 5"/>
          <p:cNvSpPr>
            <a:spLocks noGrp="1"/>
          </p:cNvSpPr>
          <p:nvPr>
            <p:ph type="ftr" sz="quarter" idx="11"/>
          </p:nvPr>
        </p:nvSpPr>
        <p:spPr/>
        <p:txBody>
          <a:bodyPr/>
          <a:lstStyle>
            <a:extLst/>
          </a:lstStyle>
          <a:p>
            <a:pPr>
              <a:defRPr/>
            </a:pPr>
            <a:endParaRPr lang="en-US" altLang="zh-TW"/>
          </a:p>
        </p:txBody>
      </p:sp>
      <p:sp>
        <p:nvSpPr>
          <p:cNvPr id="7" name="投影片編號版面配置區 6"/>
          <p:cNvSpPr>
            <a:spLocks noGrp="1"/>
          </p:cNvSpPr>
          <p:nvPr>
            <p:ph type="sldNum" sz="quarter" idx="12"/>
          </p:nvPr>
        </p:nvSpPr>
        <p:spPr/>
        <p:txBody>
          <a:bodyPr/>
          <a:lstStyle>
            <a:extLst/>
          </a:lstStyle>
          <a:p>
            <a:pPr>
              <a:defRPr/>
            </a:pPr>
            <a:fld id="{0ED2E66D-80FE-4C99-8938-60606AA75CE6}" type="slidenum">
              <a:rPr lang="en-US" altLang="zh-TW" smtClean="0"/>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pPr>
              <a:defRPr/>
            </a:pPr>
            <a:endParaRPr lang="en-US" altLang="zh-TW"/>
          </a:p>
        </p:txBody>
      </p:sp>
      <p:sp>
        <p:nvSpPr>
          <p:cNvPr id="8" name="頁尾版面配置區 7"/>
          <p:cNvSpPr>
            <a:spLocks noGrp="1"/>
          </p:cNvSpPr>
          <p:nvPr>
            <p:ph type="ftr" sz="quarter" idx="11"/>
          </p:nvPr>
        </p:nvSpPr>
        <p:spPr/>
        <p:txBody>
          <a:bodyPr/>
          <a:lstStyle>
            <a:extLst/>
          </a:lstStyle>
          <a:p>
            <a:pPr>
              <a:defRPr/>
            </a:pPr>
            <a:endParaRPr lang="en-US" altLang="zh-TW"/>
          </a:p>
        </p:txBody>
      </p:sp>
      <p:sp>
        <p:nvSpPr>
          <p:cNvPr id="9" name="投影片編號版面配置區 8"/>
          <p:cNvSpPr>
            <a:spLocks noGrp="1"/>
          </p:cNvSpPr>
          <p:nvPr>
            <p:ph type="sldNum" sz="quarter" idx="12"/>
          </p:nvPr>
        </p:nvSpPr>
        <p:spPr/>
        <p:txBody>
          <a:bodyPr/>
          <a:lstStyle>
            <a:extLst/>
          </a:lstStyle>
          <a:p>
            <a:pPr>
              <a:defRPr/>
            </a:pPr>
            <a:fld id="{7278F631-9084-47AE-9BBD-536E1875162B}" type="slidenum">
              <a:rPr lang="en-US" altLang="zh-TW" smtClean="0"/>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pPr>
              <a:defRPr/>
            </a:pPr>
            <a:endParaRPr lang="en-US" altLang="zh-TW"/>
          </a:p>
        </p:txBody>
      </p:sp>
      <p:sp>
        <p:nvSpPr>
          <p:cNvPr id="4" name="頁尾版面配置區 3"/>
          <p:cNvSpPr>
            <a:spLocks noGrp="1"/>
          </p:cNvSpPr>
          <p:nvPr>
            <p:ph type="ftr" sz="quarter" idx="11"/>
          </p:nvPr>
        </p:nvSpPr>
        <p:spPr/>
        <p:txBody>
          <a:bodyPr/>
          <a:lstStyle>
            <a:extLst/>
          </a:lstStyle>
          <a:p>
            <a:pPr>
              <a:defRPr/>
            </a:pPr>
            <a:endParaRPr lang="en-US" altLang="zh-TW"/>
          </a:p>
        </p:txBody>
      </p:sp>
      <p:sp>
        <p:nvSpPr>
          <p:cNvPr id="5" name="投影片編號版面配置區 4"/>
          <p:cNvSpPr>
            <a:spLocks noGrp="1"/>
          </p:cNvSpPr>
          <p:nvPr>
            <p:ph type="sldNum" sz="quarter" idx="12"/>
          </p:nvPr>
        </p:nvSpPr>
        <p:spPr/>
        <p:txBody>
          <a:bodyPr/>
          <a:lstStyle>
            <a:extLst/>
          </a:lstStyle>
          <a:p>
            <a:pPr>
              <a:defRPr/>
            </a:pPr>
            <a:fld id="{407BB704-3977-4A40-A917-E91A33ADBC64}" type="slidenum">
              <a:rPr lang="en-US" altLang="zh-TW" smtClean="0"/>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pPr>
              <a:defRPr/>
            </a:pPr>
            <a:endParaRPr lang="en-US" altLang="zh-TW"/>
          </a:p>
        </p:txBody>
      </p:sp>
      <p:sp>
        <p:nvSpPr>
          <p:cNvPr id="3" name="頁尾版面配置區 2"/>
          <p:cNvSpPr>
            <a:spLocks noGrp="1"/>
          </p:cNvSpPr>
          <p:nvPr>
            <p:ph type="ftr" sz="quarter" idx="11"/>
          </p:nvPr>
        </p:nvSpPr>
        <p:spPr/>
        <p:txBody>
          <a:bodyPr/>
          <a:lstStyle>
            <a:extLst/>
          </a:lstStyle>
          <a:p>
            <a:pPr>
              <a:defRPr/>
            </a:pPr>
            <a:endParaRPr lang="en-US" altLang="zh-TW"/>
          </a:p>
        </p:txBody>
      </p:sp>
      <p:sp>
        <p:nvSpPr>
          <p:cNvPr id="4" name="投影片編號版面配置區 3"/>
          <p:cNvSpPr>
            <a:spLocks noGrp="1"/>
          </p:cNvSpPr>
          <p:nvPr>
            <p:ph type="sldNum" sz="quarter" idx="12"/>
          </p:nvPr>
        </p:nvSpPr>
        <p:spPr/>
        <p:txBody>
          <a:bodyPr/>
          <a:lstStyle>
            <a:extLst/>
          </a:lstStyle>
          <a:p>
            <a:pPr>
              <a:defRPr/>
            </a:pPr>
            <a:fld id="{A0EEB9C8-5959-41B7-B43C-788E0188A7B2}" type="slidenum">
              <a:rPr lang="en-US" altLang="zh-TW" smtClean="0"/>
              <a:pPr>
                <a:defRPr/>
              </a:pPr>
              <a:t>‹#›</a:t>
            </a:fld>
            <a:endParaRPr lang="en-US" altLang="zh-TW"/>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pPr>
              <a:defRPr/>
            </a:pPr>
            <a:endParaRPr lang="en-US" altLang="zh-TW"/>
          </a:p>
        </p:txBody>
      </p:sp>
      <p:sp>
        <p:nvSpPr>
          <p:cNvPr id="6" name="頁尾版面配置區 5"/>
          <p:cNvSpPr>
            <a:spLocks noGrp="1"/>
          </p:cNvSpPr>
          <p:nvPr>
            <p:ph type="ftr" sz="quarter" idx="11"/>
          </p:nvPr>
        </p:nvSpPr>
        <p:spPr/>
        <p:txBody>
          <a:bodyPr/>
          <a:lstStyle>
            <a:extLst/>
          </a:lstStyle>
          <a:p>
            <a:pPr>
              <a:defRPr/>
            </a:pPr>
            <a:endParaRPr lang="en-US" altLang="zh-TW"/>
          </a:p>
        </p:txBody>
      </p:sp>
      <p:sp>
        <p:nvSpPr>
          <p:cNvPr id="7" name="投影片編號版面配置區 6"/>
          <p:cNvSpPr>
            <a:spLocks noGrp="1"/>
          </p:cNvSpPr>
          <p:nvPr>
            <p:ph type="sldNum" sz="quarter" idx="12"/>
          </p:nvPr>
        </p:nvSpPr>
        <p:spPr/>
        <p:txBody>
          <a:bodyPr/>
          <a:lstStyle>
            <a:extLst/>
          </a:lstStyle>
          <a:p>
            <a:pPr>
              <a:defRPr/>
            </a:pPr>
            <a:fld id="{245803EF-3855-42D7-B992-E786CD5D6D18}" type="slidenum">
              <a:rPr lang="en-US" altLang="zh-TW" smtClean="0"/>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pPr>
              <a:defRPr/>
            </a:pPr>
            <a:endParaRPr lang="en-US" altLang="zh-TW"/>
          </a:p>
        </p:txBody>
      </p:sp>
      <p:sp>
        <p:nvSpPr>
          <p:cNvPr id="6" name="頁尾版面配置區 5"/>
          <p:cNvSpPr>
            <a:spLocks noGrp="1"/>
          </p:cNvSpPr>
          <p:nvPr>
            <p:ph type="ftr" sz="quarter" idx="11"/>
          </p:nvPr>
        </p:nvSpPr>
        <p:spPr/>
        <p:txBody>
          <a:bodyPr/>
          <a:lstStyle>
            <a:extLst/>
          </a:lstStyle>
          <a:p>
            <a:pPr>
              <a:defRPr/>
            </a:pPr>
            <a:endParaRPr lang="en-US" altLang="zh-TW"/>
          </a:p>
        </p:txBody>
      </p:sp>
      <p:sp>
        <p:nvSpPr>
          <p:cNvPr id="7" name="投影片編號版面配置區 6"/>
          <p:cNvSpPr>
            <a:spLocks noGrp="1"/>
          </p:cNvSpPr>
          <p:nvPr>
            <p:ph type="sldNum" sz="quarter" idx="12"/>
          </p:nvPr>
        </p:nvSpPr>
        <p:spPr/>
        <p:txBody>
          <a:bodyPr/>
          <a:lstStyle>
            <a:extLst/>
          </a:lstStyle>
          <a:p>
            <a:pPr>
              <a:defRPr/>
            </a:pPr>
            <a:fld id="{638FE6B3-AE79-4C4C-A6E6-B4AF760E0E79}" type="slidenum">
              <a:rPr lang="en-US" altLang="zh-TW" smtClean="0"/>
              <a:pPr>
                <a:defRPr/>
              </a:pPr>
              <a:t>‹#›</a:t>
            </a:fld>
            <a:endParaRPr lang="en-US" altLang="zh-TW"/>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ltLang="zh-TW"/>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ltLang="zh-TW"/>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A7CE58E3-79A3-4C13-A8ED-84907B544729}" type="slidenum">
              <a:rPr lang="en-US" altLang="zh-TW" smtClean="0"/>
              <a:pPr>
                <a:defRPr/>
              </a:pPr>
              <a:t>‹#›</a:t>
            </a:fld>
            <a:endParaRPr lang="en-US" altLang="zh-TW"/>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idx="2"/>
          </p:nvPr>
        </p:nvSpPr>
        <p:spPr>
          <a:xfrm>
            <a:off x="767166" y="1096998"/>
            <a:ext cx="7322949" cy="2963558"/>
          </a:xfrm>
        </p:spPr>
        <p:txBody>
          <a:bodyPr>
            <a:normAutofit/>
          </a:bodyPr>
          <a:lstStyle/>
          <a:p>
            <a:pPr algn="ctr">
              <a:lnSpc>
                <a:spcPct val="150000"/>
              </a:lnSpc>
            </a:pPr>
            <a:r>
              <a:rPr lang="zh-TW" altLang="en-US" sz="4800" b="1" dirty="0" smtClean="0">
                <a:solidFill>
                  <a:srgbClr val="C00000"/>
                </a:solidFill>
              </a:rPr>
              <a:t>奧地利學派經濟理論</a:t>
            </a:r>
            <a:r>
              <a:rPr lang="zh-TW" altLang="en-US" sz="4800" b="1" dirty="0" smtClean="0">
                <a:solidFill>
                  <a:srgbClr val="FF0000"/>
                </a:solidFill>
              </a:rPr>
              <a:t/>
            </a:r>
            <a:br>
              <a:rPr lang="zh-TW" altLang="en-US" sz="4800" b="1" dirty="0" smtClean="0">
                <a:solidFill>
                  <a:srgbClr val="FF0000"/>
                </a:solidFill>
              </a:rPr>
            </a:br>
            <a:r>
              <a:rPr lang="en-US" altLang="zh-TW" sz="4800" b="1" dirty="0" smtClean="0">
                <a:solidFill>
                  <a:srgbClr val="FF0000"/>
                </a:solidFill>
                <a:latin typeface="+mj-lt"/>
              </a:rPr>
              <a:t>05 </a:t>
            </a:r>
            <a:r>
              <a:rPr lang="zh-TW" altLang="en-US" sz="4800" b="1" dirty="0" smtClean="0">
                <a:solidFill>
                  <a:srgbClr val="FF0000"/>
                </a:solidFill>
                <a:latin typeface="新細明體" charset="-120"/>
              </a:rPr>
              <a:t>企業家精神</a:t>
            </a:r>
            <a:r>
              <a:rPr lang="zh-TW" altLang="en-US" sz="4400" b="1" dirty="0" smtClean="0">
                <a:solidFill>
                  <a:srgbClr val="FF0000"/>
                </a:solidFill>
                <a:latin typeface="新細明體" charset="-120"/>
              </a:rPr>
              <a:t> </a:t>
            </a:r>
            <a:endParaRPr lang="zh-TW" altLang="en-US" sz="4800" dirty="0">
              <a:solidFill>
                <a:srgbClr val="FF0000"/>
              </a:solidFill>
            </a:endParaRPr>
          </a:p>
        </p:txBody>
      </p:sp>
      <p:sp>
        <p:nvSpPr>
          <p:cNvPr id="5" name="投影片編號版面配置區 4"/>
          <p:cNvSpPr>
            <a:spLocks noGrp="1"/>
          </p:cNvSpPr>
          <p:nvPr>
            <p:ph type="sldNum" sz="quarter" idx="12"/>
          </p:nvPr>
        </p:nvSpPr>
        <p:spPr/>
        <p:txBody>
          <a:bodyPr/>
          <a:lstStyle/>
          <a:p>
            <a:pPr>
              <a:defRPr/>
            </a:pPr>
            <a:fld id="{245803EF-3855-42D7-B992-E786CD5D6D18}" type="slidenum">
              <a:rPr lang="en-US" altLang="zh-TW" smtClean="0"/>
              <a:pPr>
                <a:defRPr/>
              </a:pPr>
              <a:t>1</a:t>
            </a:fld>
            <a:endParaRPr lang="en-US" altLang="zh-TW"/>
          </a:p>
        </p:txBody>
      </p:sp>
      <p:sp>
        <p:nvSpPr>
          <p:cNvPr id="7" name="Rectangle 3"/>
          <p:cNvSpPr txBox="1">
            <a:spLocks noChangeArrowheads="1"/>
          </p:cNvSpPr>
          <p:nvPr/>
        </p:nvSpPr>
        <p:spPr>
          <a:xfrm>
            <a:off x="2278627" y="4320933"/>
            <a:ext cx="4179888" cy="1514475"/>
          </a:xfrm>
          <a:prstGeom prst="rect">
            <a:avLst/>
          </a:prstGeom>
        </p:spPr>
        <p:txBody>
          <a:bodyPr>
            <a:normAutofit/>
          </a:bodyPr>
          <a:lstStyle/>
          <a:p>
            <a:pPr marL="365760" marR="0" lvl="0" indent="-283464" algn="ctr" defTabSz="914400" rtl="0" eaLnBrk="1" fontAlgn="auto" latinLnBrk="0" hangingPunct="1">
              <a:lnSpc>
                <a:spcPct val="120000"/>
              </a:lnSpc>
              <a:spcBef>
                <a:spcPts val="600"/>
              </a:spcBef>
              <a:spcAft>
                <a:spcPts val="0"/>
              </a:spcAft>
              <a:buClr>
                <a:schemeClr val="accent1"/>
              </a:buClr>
              <a:buSzPct val="80000"/>
              <a:tabLst/>
              <a:defRPr/>
            </a:pPr>
            <a:r>
              <a:rPr kumimoji="0" lang="zh-TW" altLang="en-US" sz="3200" b="1" i="0" u="none" strike="noStrike" kern="1200" cap="none" spc="0" normalizeH="0" baseline="0" noProof="0" dirty="0" smtClean="0">
                <a:ln>
                  <a:noFill/>
                </a:ln>
                <a:solidFill>
                  <a:srgbClr val="000000"/>
                </a:solidFill>
                <a:effectLst/>
                <a:uLnTx/>
                <a:uFillTx/>
                <a:latin typeface="+mn-lt"/>
                <a:ea typeface="+mn-ea"/>
                <a:cs typeface="+mn-cs"/>
              </a:rPr>
              <a:t>黃春興 </a:t>
            </a:r>
          </a:p>
          <a:p>
            <a:pPr marL="365760" marR="0" lvl="0" indent="-283464" algn="ctr" defTabSz="914400" rtl="0" eaLnBrk="1" fontAlgn="auto" latinLnBrk="0" hangingPunct="1">
              <a:lnSpc>
                <a:spcPct val="120000"/>
              </a:lnSpc>
              <a:spcBef>
                <a:spcPts val="600"/>
              </a:spcBef>
              <a:spcAft>
                <a:spcPts val="0"/>
              </a:spcAft>
              <a:buClr>
                <a:schemeClr val="accent1"/>
              </a:buClr>
              <a:buSzPct val="80000"/>
              <a:tabLst/>
              <a:defRPr/>
            </a:pPr>
            <a:r>
              <a:rPr kumimoji="0" lang="zh-TW" altLang="en-US" sz="3200" b="1" i="0" u="none" strike="noStrike" kern="1200" cap="none" spc="0" normalizeH="0" baseline="0" noProof="0" dirty="0" smtClean="0">
                <a:ln>
                  <a:noFill/>
                </a:ln>
                <a:solidFill>
                  <a:srgbClr val="000000"/>
                </a:solidFill>
                <a:effectLst/>
                <a:uLnTx/>
                <a:uFillTx/>
                <a:latin typeface="+mn-lt"/>
                <a:ea typeface="+mn-ea"/>
                <a:cs typeface="+mn-cs"/>
              </a:rPr>
              <a:t>清華大學 經濟學系</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投影片編號版面配置區 4"/>
          <p:cNvSpPr>
            <a:spLocks noGrp="1"/>
          </p:cNvSpPr>
          <p:nvPr>
            <p:ph type="sldNum" sz="quarter" idx="11"/>
          </p:nvPr>
        </p:nvSpPr>
        <p:spPr>
          <a:noFill/>
        </p:spPr>
        <p:txBody>
          <a:bodyPr/>
          <a:lstStyle/>
          <a:p>
            <a:fld id="{9F03E33F-7C83-4FE3-9F59-0AC8845F6EB0}" type="slidenum">
              <a:rPr lang="en-US" altLang="zh-TW">
                <a:ea typeface="新細明體" charset="-120"/>
              </a:rPr>
              <a:pPr/>
              <a:t>10</a:t>
            </a:fld>
            <a:endParaRPr lang="en-US" altLang="zh-TW">
              <a:ea typeface="新細明體" charset="-120"/>
            </a:endParaRPr>
          </a:p>
        </p:txBody>
      </p:sp>
      <p:sp>
        <p:nvSpPr>
          <p:cNvPr id="17411" name="Rectangle 2"/>
          <p:cNvSpPr>
            <a:spLocks noGrp="1" noChangeArrowheads="1"/>
          </p:cNvSpPr>
          <p:nvPr>
            <p:ph type="title"/>
          </p:nvPr>
        </p:nvSpPr>
        <p:spPr>
          <a:xfrm>
            <a:off x="1312606" y="368710"/>
            <a:ext cx="7374194" cy="917165"/>
          </a:xfrm>
        </p:spPr>
        <p:txBody>
          <a:bodyPr>
            <a:normAutofit/>
          </a:bodyPr>
          <a:lstStyle/>
          <a:p>
            <a:r>
              <a:rPr lang="en-US" altLang="zh-TW" sz="4000" b="1" dirty="0" smtClean="0">
                <a:solidFill>
                  <a:srgbClr val="FF0000"/>
                </a:solidFill>
                <a:latin typeface="新細明體" charset="-120"/>
              </a:rPr>
              <a:t> 3.</a:t>
            </a:r>
            <a:r>
              <a:rPr lang="zh-TW" altLang="en-US" sz="4000" b="1" dirty="0" smtClean="0">
                <a:solidFill>
                  <a:srgbClr val="FF0000"/>
                </a:solidFill>
                <a:latin typeface="新細明體" charset="-120"/>
              </a:rPr>
              <a:t> </a:t>
            </a:r>
            <a:r>
              <a:rPr lang="zh-TW" altLang="en-US" sz="4000" dirty="0" smtClean="0">
                <a:solidFill>
                  <a:srgbClr val="FF0000"/>
                </a:solidFill>
              </a:rPr>
              <a:t>企業家精神：</a:t>
            </a:r>
            <a:r>
              <a:rPr lang="en-US" altLang="zh-TW" sz="4000" b="1" dirty="0" smtClean="0">
                <a:solidFill>
                  <a:srgbClr val="FF0000"/>
                </a:solidFill>
                <a:latin typeface="新細明體" charset="-120"/>
              </a:rPr>
              <a:t>Richard </a:t>
            </a:r>
            <a:r>
              <a:rPr lang="en-US" altLang="zh-TW" sz="4000" b="1" dirty="0" err="1" smtClean="0">
                <a:solidFill>
                  <a:srgbClr val="FF0000"/>
                </a:solidFill>
                <a:latin typeface="新細明體" charset="-120"/>
              </a:rPr>
              <a:t>Cantillon</a:t>
            </a:r>
            <a:endParaRPr lang="en-US" altLang="zh-TW" sz="4000" b="1" dirty="0" smtClean="0">
              <a:solidFill>
                <a:srgbClr val="FF0000"/>
              </a:solidFill>
              <a:latin typeface="新細明體" charset="-120"/>
            </a:endParaRPr>
          </a:p>
        </p:txBody>
      </p:sp>
      <p:sp>
        <p:nvSpPr>
          <p:cNvPr id="17412" name="Rectangle 3"/>
          <p:cNvSpPr>
            <a:spLocks noGrp="1" noChangeArrowheads="1"/>
          </p:cNvSpPr>
          <p:nvPr>
            <p:ph type="body" idx="1"/>
          </p:nvPr>
        </p:nvSpPr>
        <p:spPr>
          <a:xfrm>
            <a:off x="1396287" y="1429632"/>
            <a:ext cx="7586202" cy="5027766"/>
          </a:xfrm>
        </p:spPr>
        <p:txBody>
          <a:bodyPr>
            <a:normAutofit fontScale="85000" lnSpcReduction="20000"/>
          </a:bodyPr>
          <a:lstStyle/>
          <a:p>
            <a:pPr marL="990600" lvl="1" indent="-533400" eaLnBrk="1" hangingPunct="1">
              <a:lnSpc>
                <a:spcPct val="130000"/>
              </a:lnSpc>
              <a:buClr>
                <a:srgbClr val="000099"/>
              </a:buClr>
              <a:buFont typeface="Wingdings" pitchFamily="2" charset="2"/>
              <a:buChar char="n"/>
            </a:pPr>
            <a:r>
              <a:rPr lang="zh-TW" altLang="en-US" dirty="0" smtClean="0">
                <a:latin typeface="新細明體" charset="-120"/>
              </a:rPr>
              <a:t>法國</a:t>
            </a:r>
            <a:r>
              <a:rPr lang="zh-TW" altLang="en-US" dirty="0" smtClean="0">
                <a:solidFill>
                  <a:srgbClr val="FF3300"/>
                </a:solidFill>
                <a:latin typeface="新細明體" charset="-120"/>
              </a:rPr>
              <a:t>重農主義</a:t>
            </a:r>
            <a:r>
              <a:rPr lang="zh-TW" altLang="en-US" dirty="0" smtClean="0">
                <a:latin typeface="新細明體" charset="-120"/>
              </a:rPr>
              <a:t>，第一個探討「企業家」（</a:t>
            </a:r>
            <a:r>
              <a:rPr lang="en-US" altLang="zh-TW" dirty="0" smtClean="0">
                <a:latin typeface="新細明體" charset="-120"/>
              </a:rPr>
              <a:t>entrepreneur</a:t>
            </a:r>
            <a:r>
              <a:rPr lang="zh-TW" altLang="en-US" dirty="0" smtClean="0">
                <a:latin typeface="新細明體" charset="-120"/>
              </a:rPr>
              <a:t>）的經濟學家 。</a:t>
            </a:r>
          </a:p>
          <a:p>
            <a:pPr marL="990600" lvl="1" indent="-533400" eaLnBrk="1" hangingPunct="1">
              <a:lnSpc>
                <a:spcPct val="130000"/>
              </a:lnSpc>
              <a:buClr>
                <a:srgbClr val="000099"/>
              </a:buClr>
              <a:buFont typeface="Wingdings" pitchFamily="2" charset="2"/>
              <a:buChar char="n"/>
            </a:pPr>
            <a:r>
              <a:rPr lang="en-US" altLang="zh-TW" dirty="0" smtClean="0">
                <a:latin typeface="新細明體" charset="-120"/>
              </a:rPr>
              <a:t>Entrepreneur </a:t>
            </a:r>
            <a:r>
              <a:rPr lang="zh-TW" altLang="en-US" dirty="0" smtClean="0">
                <a:latin typeface="新細明體" charset="-120"/>
              </a:rPr>
              <a:t>： 以固定價格購入商品，日後再以不同的價格賣出，從中賺取價差，也可能虧損（風險）。</a:t>
            </a:r>
            <a:endParaRPr lang="en-US" altLang="zh-TW" dirty="0" smtClean="0">
              <a:latin typeface="新細明體" charset="-120"/>
            </a:endParaRPr>
          </a:p>
          <a:p>
            <a:pPr marL="716280" indent="-533400">
              <a:lnSpc>
                <a:spcPct val="110000"/>
              </a:lnSpc>
              <a:buClr>
                <a:srgbClr val="000099"/>
              </a:buClr>
              <a:buFont typeface="Wingdings" pitchFamily="2" charset="2"/>
              <a:buChar char="u"/>
            </a:pPr>
            <a:r>
              <a:rPr lang="en-US" altLang="zh-TW" sz="2800" b="1" dirty="0" err="1" smtClean="0">
                <a:solidFill>
                  <a:srgbClr val="660066"/>
                </a:solidFill>
                <a:latin typeface="新細明體" charset="-120"/>
              </a:rPr>
              <a:t>Cantillon</a:t>
            </a:r>
            <a:r>
              <a:rPr lang="zh-TW" altLang="en-US" sz="2800" dirty="0" smtClean="0">
                <a:latin typeface="新細明體" charset="-120"/>
              </a:rPr>
              <a:t>將國人分成三類：</a:t>
            </a:r>
          </a:p>
          <a:p>
            <a:pPr marL="1371600" lvl="2" indent="-457200">
              <a:lnSpc>
                <a:spcPct val="110000"/>
              </a:lnSpc>
              <a:buClr>
                <a:srgbClr val="000099"/>
              </a:buClr>
              <a:buFont typeface="Wingdings" pitchFamily="2" charset="2"/>
              <a:buAutoNum type="circleNumWdWhitePlain"/>
            </a:pPr>
            <a:r>
              <a:rPr lang="zh-TW" altLang="en-US" sz="2800" dirty="0" smtClean="0">
                <a:latin typeface="新細明體" charset="-120"/>
              </a:rPr>
              <a:t>擁有土地者（君主與地主）</a:t>
            </a:r>
          </a:p>
          <a:p>
            <a:pPr marL="1371600" lvl="2" indent="-457200">
              <a:lnSpc>
                <a:spcPct val="110000"/>
              </a:lnSpc>
              <a:buClr>
                <a:srgbClr val="000099"/>
              </a:buClr>
              <a:buFont typeface="Wingdings" pitchFamily="2" charset="2"/>
              <a:buAutoNum type="circleNumWdWhitePlain"/>
            </a:pPr>
            <a:r>
              <a:rPr lang="zh-TW" altLang="en-US" sz="2800" dirty="0" smtClean="0">
                <a:latin typeface="新細明體" charset="-120"/>
              </a:rPr>
              <a:t>領取固定薪資者（勞動者）</a:t>
            </a:r>
          </a:p>
          <a:p>
            <a:pPr marL="1371600" lvl="2" indent="-457200">
              <a:lnSpc>
                <a:spcPct val="110000"/>
              </a:lnSpc>
              <a:buClr>
                <a:srgbClr val="000099"/>
              </a:buClr>
              <a:buFont typeface="Wingdings" pitchFamily="2" charset="2"/>
              <a:buAutoNum type="circleNumWdWhitePlain"/>
            </a:pPr>
            <a:r>
              <a:rPr lang="zh-TW" altLang="en-US" sz="2800" dirty="0" smtClean="0">
                <a:latin typeface="新細明體" charset="-120"/>
              </a:rPr>
              <a:t>企業家（其他的）：佃農、零售商、律師、鞋匠、乞丐、強盜等。</a:t>
            </a:r>
          </a:p>
          <a:p>
            <a:pPr marL="716280" indent="-533400">
              <a:lnSpc>
                <a:spcPct val="110000"/>
              </a:lnSpc>
              <a:buClr>
                <a:srgbClr val="000099"/>
              </a:buClr>
              <a:buFont typeface="Wingdings" pitchFamily="2" charset="2"/>
              <a:buChar char="u"/>
            </a:pPr>
            <a:r>
              <a:rPr lang="zh-TW" altLang="en-US" sz="2800" dirty="0" smtClean="0">
                <a:latin typeface="新細明體" charset="-120"/>
              </a:rPr>
              <a:t>只有擁有土地者能獨立生存，勞動者與企業家都只是從屬。</a:t>
            </a:r>
            <a:endParaRPr lang="zh-TW" altLang="en-US" dirty="0" smtClean="0">
              <a:latin typeface="新細明體" charset="-12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投影片編號版面配置區 4"/>
          <p:cNvSpPr>
            <a:spLocks noGrp="1"/>
          </p:cNvSpPr>
          <p:nvPr>
            <p:ph type="sldNum" sz="quarter" idx="11"/>
          </p:nvPr>
        </p:nvSpPr>
        <p:spPr>
          <a:noFill/>
        </p:spPr>
        <p:txBody>
          <a:bodyPr/>
          <a:lstStyle/>
          <a:p>
            <a:fld id="{C08C0738-F77E-462F-BB23-75EEF028C1B9}" type="slidenum">
              <a:rPr lang="en-US" altLang="zh-TW">
                <a:ea typeface="新細明體" charset="-120"/>
              </a:rPr>
              <a:pPr/>
              <a:t>11</a:t>
            </a:fld>
            <a:endParaRPr lang="en-US" altLang="zh-TW">
              <a:ea typeface="新細明體" charset="-120"/>
            </a:endParaRPr>
          </a:p>
        </p:txBody>
      </p:sp>
      <p:sp>
        <p:nvSpPr>
          <p:cNvPr id="20483" name="Rectangle 2"/>
          <p:cNvSpPr>
            <a:spLocks noGrp="1" noChangeArrowheads="1"/>
          </p:cNvSpPr>
          <p:nvPr>
            <p:ph type="title"/>
          </p:nvPr>
        </p:nvSpPr>
        <p:spPr>
          <a:xfrm>
            <a:off x="1361980" y="146202"/>
            <a:ext cx="7344697" cy="1114067"/>
          </a:xfrm>
        </p:spPr>
        <p:txBody>
          <a:bodyPr>
            <a:normAutofit/>
          </a:bodyPr>
          <a:lstStyle/>
          <a:p>
            <a:r>
              <a:rPr lang="en-US" altLang="zh-TW" sz="4000" b="1" dirty="0" smtClean="0">
                <a:solidFill>
                  <a:srgbClr val="7030A0"/>
                </a:solidFill>
                <a:latin typeface="新細明體" charset="-120"/>
              </a:rPr>
              <a:t>3.1</a:t>
            </a:r>
            <a:r>
              <a:rPr lang="zh-TW" altLang="en-US" sz="4000" b="1" dirty="0" smtClean="0">
                <a:solidFill>
                  <a:srgbClr val="7030A0"/>
                </a:solidFill>
                <a:latin typeface="新細明體" charset="-120"/>
              </a:rPr>
              <a:t>  </a:t>
            </a:r>
            <a:r>
              <a:rPr lang="zh-TW" altLang="en-US" sz="4000" dirty="0" smtClean="0">
                <a:solidFill>
                  <a:srgbClr val="FF0000"/>
                </a:solidFill>
              </a:rPr>
              <a:t>企業家精神： </a:t>
            </a:r>
            <a:r>
              <a:rPr lang="en-US" altLang="zh-TW" sz="4000" b="1" dirty="0" smtClean="0">
                <a:solidFill>
                  <a:srgbClr val="7030A0"/>
                </a:solidFill>
                <a:latin typeface="新細明體" charset="-120"/>
              </a:rPr>
              <a:t>J-B. Say, 1803</a:t>
            </a:r>
          </a:p>
        </p:txBody>
      </p:sp>
      <p:sp>
        <p:nvSpPr>
          <p:cNvPr id="20484" name="Rectangle 3"/>
          <p:cNvSpPr>
            <a:spLocks noGrp="1" noChangeArrowheads="1"/>
          </p:cNvSpPr>
          <p:nvPr>
            <p:ph type="body" idx="1"/>
          </p:nvPr>
        </p:nvSpPr>
        <p:spPr>
          <a:xfrm>
            <a:off x="1471311" y="1361661"/>
            <a:ext cx="7672689" cy="5208104"/>
          </a:xfrm>
        </p:spPr>
        <p:txBody>
          <a:bodyPr>
            <a:noAutofit/>
          </a:bodyPr>
          <a:lstStyle/>
          <a:p>
            <a:pPr marL="609600" indent="-609600" eaLnBrk="1" hangingPunct="1"/>
            <a:r>
              <a:rPr lang="en-US" altLang="zh-TW" sz="2400" dirty="0" smtClean="0">
                <a:latin typeface="新細明體" charset="-120"/>
              </a:rPr>
              <a:t>A. Smith </a:t>
            </a:r>
            <a:r>
              <a:rPr lang="zh-TW" altLang="en-US" sz="2400" dirty="0" smtClean="0">
                <a:latin typeface="新細明體" charset="-120"/>
              </a:rPr>
              <a:t>在法國的粉絲，當時法國經濟學界泰斗。（與 </a:t>
            </a:r>
            <a:r>
              <a:rPr lang="en-US" altLang="zh-TW" sz="2400" dirty="0" smtClean="0">
                <a:latin typeface="新細明體" charset="-120"/>
              </a:rPr>
              <a:t>D. Ricardo, T. Malthus </a:t>
            </a:r>
            <a:r>
              <a:rPr lang="zh-TW" altLang="en-US" sz="2400" dirty="0" smtClean="0">
                <a:latin typeface="新細明體" charset="-120"/>
              </a:rPr>
              <a:t>同時代。）</a:t>
            </a:r>
          </a:p>
          <a:p>
            <a:pPr marL="883920" lvl="1" indent="-609600"/>
            <a:r>
              <a:rPr lang="zh-TW" altLang="en-US" sz="2400" dirty="0" smtClean="0">
                <a:latin typeface="新細明體" charset="-120"/>
              </a:rPr>
              <a:t>明確地區分了企業家 </a:t>
            </a:r>
            <a:r>
              <a:rPr lang="en-US" altLang="zh-TW" sz="2400" dirty="0" smtClean="0">
                <a:latin typeface="新細明體" charset="-120"/>
              </a:rPr>
              <a:t>(entrepreneur) </a:t>
            </a:r>
            <a:r>
              <a:rPr lang="zh-TW" altLang="en-US" sz="2400" dirty="0" smtClean="0">
                <a:latin typeface="新細明體" charset="-120"/>
              </a:rPr>
              <a:t>與資本家的不同，指出亞當史密斯沒區分利息與利潤的不同。</a:t>
            </a:r>
          </a:p>
          <a:p>
            <a:pPr marL="883920" lvl="1" indent="-609600"/>
            <a:r>
              <a:rPr lang="zh-TW" altLang="en-US" sz="2400" dirty="0" smtClean="0">
                <a:latin typeface="新細明體" charset="-120"/>
              </a:rPr>
              <a:t>賽伊法則：供給創造需要。（</a:t>
            </a:r>
            <a:r>
              <a:rPr lang="en-US" altLang="zh-TW" sz="2400" dirty="0" smtClean="0">
                <a:latin typeface="新細明體" charset="-120"/>
              </a:rPr>
              <a:t>J. M. Keynes</a:t>
            </a:r>
            <a:r>
              <a:rPr lang="zh-TW" altLang="en-US" sz="2400" dirty="0" smtClean="0">
                <a:latin typeface="新細明體" charset="-120"/>
              </a:rPr>
              <a:t>）</a:t>
            </a:r>
            <a:endParaRPr lang="en-US" altLang="zh-TW" sz="2400" dirty="0" smtClean="0">
              <a:latin typeface="新細明體" charset="-120"/>
            </a:endParaRPr>
          </a:p>
          <a:p>
            <a:pPr marL="609600" indent="-609600"/>
            <a:r>
              <a:rPr lang="zh-TW" altLang="en-US" sz="2400" dirty="0" smtClean="0">
                <a:latin typeface="新細明體" charset="-120"/>
              </a:rPr>
              <a:t>生產的四項投入：</a:t>
            </a:r>
          </a:p>
          <a:p>
            <a:pPr marL="990600" lvl="1" indent="-533400">
              <a:buClr>
                <a:schemeClr val="bg2"/>
              </a:buClr>
              <a:buSzPct val="95000"/>
              <a:buFont typeface="Wingdings" pitchFamily="2" charset="2"/>
              <a:buAutoNum type="arabicParenR"/>
            </a:pPr>
            <a:r>
              <a:rPr lang="zh-TW" altLang="en-US" sz="2400" dirty="0" smtClean="0">
                <a:latin typeface="新細明體" charset="-120"/>
              </a:rPr>
              <a:t>土地：來自地主，報酬＝租金</a:t>
            </a:r>
          </a:p>
          <a:p>
            <a:pPr marL="990600" lvl="1" indent="-533400">
              <a:buClr>
                <a:schemeClr val="bg2"/>
              </a:buClr>
              <a:buSzPct val="95000"/>
              <a:buFont typeface="Wingdings" pitchFamily="2" charset="2"/>
              <a:buAutoNum type="arabicParenR"/>
            </a:pPr>
            <a:r>
              <a:rPr lang="zh-TW" altLang="en-US" sz="2400" dirty="0" smtClean="0">
                <a:latin typeface="新細明體" charset="-120"/>
              </a:rPr>
              <a:t>勞動力：來自從事勞動的</a:t>
            </a:r>
            <a:r>
              <a:rPr lang="zh-TW" altLang="en-US" sz="2400" dirty="0" smtClean="0">
                <a:solidFill>
                  <a:srgbClr val="660066"/>
                </a:solidFill>
                <a:latin typeface="新細明體" charset="-120"/>
              </a:rPr>
              <a:t>工人</a:t>
            </a:r>
            <a:r>
              <a:rPr lang="zh-TW" altLang="en-US" sz="2400" dirty="0" smtClean="0">
                <a:latin typeface="新細明體" charset="-120"/>
              </a:rPr>
              <a:t>，薪資</a:t>
            </a:r>
          </a:p>
          <a:p>
            <a:pPr marL="990600" lvl="1" indent="-533400">
              <a:buClr>
                <a:schemeClr val="bg2"/>
              </a:buClr>
              <a:buSzPct val="95000"/>
              <a:buFont typeface="Wingdings" pitchFamily="2" charset="2"/>
              <a:buAutoNum type="arabicParenR"/>
            </a:pPr>
            <a:r>
              <a:rPr lang="zh-TW" altLang="en-US" sz="2400" dirty="0" smtClean="0">
                <a:latin typeface="新細明體" charset="-120"/>
              </a:rPr>
              <a:t>資本：來自於資本家，利息</a:t>
            </a:r>
          </a:p>
          <a:p>
            <a:pPr marL="990600" lvl="1" indent="-533400">
              <a:buClr>
                <a:schemeClr val="bg2"/>
              </a:buClr>
              <a:buSzPct val="95000"/>
              <a:buFont typeface="Wingdings" pitchFamily="2" charset="2"/>
              <a:buAutoNum type="arabicParenR"/>
            </a:pPr>
            <a:r>
              <a:rPr lang="zh-TW" altLang="en-US" sz="2400" dirty="0" smtClean="0">
                <a:latin typeface="新細明體" charset="-120"/>
              </a:rPr>
              <a:t>知識力：來自</a:t>
            </a:r>
            <a:r>
              <a:rPr lang="zh-TW" altLang="en-US" sz="2400" dirty="0" smtClean="0">
                <a:solidFill>
                  <a:srgbClr val="660066"/>
                </a:solidFill>
                <a:latin typeface="新細明體" charset="-120"/>
              </a:rPr>
              <a:t>科學家</a:t>
            </a:r>
            <a:r>
              <a:rPr lang="zh-TW" altLang="en-US" sz="2400" dirty="0" smtClean="0">
                <a:latin typeface="新細明體" charset="-120"/>
              </a:rPr>
              <a:t>與</a:t>
            </a:r>
            <a:r>
              <a:rPr lang="zh-TW" altLang="en-US" sz="2400" dirty="0" smtClean="0">
                <a:solidFill>
                  <a:srgbClr val="660066"/>
                </a:solidFill>
                <a:latin typeface="新細明體" charset="-120"/>
              </a:rPr>
              <a:t>企業家</a:t>
            </a:r>
            <a:endParaRPr lang="en-US" altLang="zh-TW" sz="2400" dirty="0" smtClean="0">
              <a:solidFill>
                <a:srgbClr val="660066"/>
              </a:solidFill>
              <a:latin typeface="新細明體" charset="-120"/>
            </a:endParaRPr>
          </a:p>
          <a:p>
            <a:pPr marL="1390650" lvl="2" indent="-533400">
              <a:buSzPct val="95000"/>
            </a:pPr>
            <a:r>
              <a:rPr lang="zh-TW" altLang="en-US" dirty="0" smtClean="0">
                <a:solidFill>
                  <a:srgbClr val="660066"/>
                </a:solidFill>
                <a:latin typeface="新細明體" charset="-120"/>
              </a:rPr>
              <a:t>科學家</a:t>
            </a:r>
            <a:r>
              <a:rPr lang="zh-TW" altLang="en-US" dirty="0" smtClean="0">
                <a:latin typeface="新細明體" charset="-120"/>
              </a:rPr>
              <a:t>：發現知識，報酬＝收益 </a:t>
            </a:r>
            <a:endParaRPr lang="en-US" altLang="zh-TW" dirty="0" smtClean="0">
              <a:latin typeface="新細明體" charset="-120"/>
            </a:endParaRPr>
          </a:p>
          <a:p>
            <a:pPr marL="1390650" lvl="2" indent="-533400">
              <a:buSzPct val="95000"/>
            </a:pPr>
            <a:r>
              <a:rPr lang="zh-TW" altLang="en-US" dirty="0" smtClean="0">
                <a:solidFill>
                  <a:srgbClr val="660066"/>
                </a:solidFill>
                <a:latin typeface="新細明體" charset="-120"/>
              </a:rPr>
              <a:t>企業家</a:t>
            </a:r>
            <a:r>
              <a:rPr lang="zh-TW" altLang="en-US" dirty="0" smtClean="0">
                <a:latin typeface="新細明體" charset="-120"/>
              </a:rPr>
              <a:t>：應用知識，報酬＝利潤</a:t>
            </a:r>
            <a:endParaRPr lang="zh-TW" altLang="en-US" sz="2400" dirty="0" smtClean="0">
              <a:latin typeface="新細明體"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投影片編號版面配置區 4"/>
          <p:cNvSpPr>
            <a:spLocks noGrp="1"/>
          </p:cNvSpPr>
          <p:nvPr>
            <p:ph type="sldNum" sz="quarter" idx="11"/>
          </p:nvPr>
        </p:nvSpPr>
        <p:spPr>
          <a:noFill/>
        </p:spPr>
        <p:txBody>
          <a:bodyPr/>
          <a:lstStyle/>
          <a:p>
            <a:fld id="{1A1792C4-B689-421F-A1A9-37A39C472FCE}" type="slidenum">
              <a:rPr lang="en-US" altLang="zh-TW">
                <a:ea typeface="新細明體" charset="-120"/>
              </a:rPr>
              <a:pPr/>
              <a:t>12</a:t>
            </a:fld>
            <a:endParaRPr lang="en-US" altLang="zh-TW">
              <a:ea typeface="新細明體" charset="-120"/>
            </a:endParaRPr>
          </a:p>
        </p:txBody>
      </p:sp>
      <p:sp>
        <p:nvSpPr>
          <p:cNvPr id="22531" name="Rectangle 2"/>
          <p:cNvSpPr>
            <a:spLocks noGrp="1" noChangeArrowheads="1"/>
          </p:cNvSpPr>
          <p:nvPr>
            <p:ph type="title"/>
          </p:nvPr>
        </p:nvSpPr>
        <p:spPr>
          <a:xfrm>
            <a:off x="1238864" y="265472"/>
            <a:ext cx="7447935" cy="957041"/>
          </a:xfrm>
        </p:spPr>
        <p:txBody>
          <a:bodyPr/>
          <a:lstStyle/>
          <a:p>
            <a:pPr eaLnBrk="1" hangingPunct="1"/>
            <a:r>
              <a:rPr lang="en-US" altLang="zh-TW" sz="4000" b="1" dirty="0" smtClean="0">
                <a:solidFill>
                  <a:srgbClr val="7030A0"/>
                </a:solidFill>
                <a:latin typeface="細明體" pitchFamily="49" charset="-120"/>
                <a:ea typeface="細明體" pitchFamily="49" charset="-120"/>
              </a:rPr>
              <a:t>3.2 </a:t>
            </a:r>
            <a:r>
              <a:rPr lang="zh-TW" altLang="en-US" sz="4000" b="1" dirty="0" smtClean="0">
                <a:solidFill>
                  <a:srgbClr val="7030A0"/>
                </a:solidFill>
                <a:latin typeface="細明體" pitchFamily="49" charset="-120"/>
                <a:ea typeface="細明體" pitchFamily="49" charset="-120"/>
              </a:rPr>
              <a:t>賽伊的企業家</a:t>
            </a:r>
          </a:p>
        </p:txBody>
      </p:sp>
      <p:sp>
        <p:nvSpPr>
          <p:cNvPr id="22532" name="Rectangle 3"/>
          <p:cNvSpPr>
            <a:spLocks noGrp="1" noChangeArrowheads="1"/>
          </p:cNvSpPr>
          <p:nvPr>
            <p:ph type="body" idx="1"/>
          </p:nvPr>
        </p:nvSpPr>
        <p:spPr>
          <a:xfrm>
            <a:off x="1401097" y="1548581"/>
            <a:ext cx="7390478" cy="4863332"/>
          </a:xfrm>
        </p:spPr>
        <p:txBody>
          <a:bodyPr>
            <a:normAutofit fontScale="77500" lnSpcReduction="20000"/>
          </a:bodyPr>
          <a:lstStyle/>
          <a:p>
            <a:pPr marL="609600" indent="-609600" eaLnBrk="1" hangingPunct="1">
              <a:lnSpc>
                <a:spcPct val="140000"/>
              </a:lnSpc>
            </a:pPr>
            <a:r>
              <a:rPr lang="zh-TW" altLang="en-US" sz="2800" dirty="0" smtClean="0"/>
              <a:t>企業家：</a:t>
            </a:r>
            <a:r>
              <a:rPr lang="zh-TW" altLang="en-US" sz="2800" b="1" dirty="0" smtClean="0"/>
              <a:t>非領固定薪資的</a:t>
            </a:r>
            <a:r>
              <a:rPr lang="zh-TW" altLang="en-US" sz="2800" b="1" dirty="0" smtClean="0">
                <a:latin typeface="新細明體" charset="-120"/>
              </a:rPr>
              <a:t>知識力</a:t>
            </a:r>
            <a:r>
              <a:rPr lang="zh-TW" altLang="en-US" sz="2800" dirty="0" smtClean="0"/>
              <a:t>，</a:t>
            </a:r>
            <a:r>
              <a:rPr lang="zh-TW" altLang="en-US" sz="2800" dirty="0" smtClean="0">
                <a:latin typeface="新細明體" charset="-120"/>
              </a:rPr>
              <a:t>包含：農夫、手工業者、商人。</a:t>
            </a:r>
          </a:p>
          <a:p>
            <a:pPr marL="990600" lvl="1" indent="-533400" eaLnBrk="1" hangingPunct="1">
              <a:lnSpc>
                <a:spcPct val="140000"/>
              </a:lnSpc>
              <a:buSzTx/>
              <a:buFont typeface="Wingdings" pitchFamily="2" charset="2"/>
              <a:buAutoNum type="arabicParenR"/>
            </a:pPr>
            <a:r>
              <a:rPr lang="zh-TW" altLang="en-US" dirty="0" smtClean="0"/>
              <a:t>商業企業家、工業企業家</a:t>
            </a:r>
          </a:p>
          <a:p>
            <a:pPr marL="990600" lvl="1" indent="-533400" eaLnBrk="1" hangingPunct="1">
              <a:lnSpc>
                <a:spcPct val="140000"/>
              </a:lnSpc>
              <a:buSzTx/>
              <a:buFont typeface="Wingdings" pitchFamily="2" charset="2"/>
              <a:buAutoNum type="arabicParenR"/>
            </a:pPr>
            <a:r>
              <a:rPr lang="zh-TW" altLang="en-US" dirty="0" smtClean="0"/>
              <a:t>農業企業家：購買土地、種子、農具，經營農業。</a:t>
            </a:r>
          </a:p>
          <a:p>
            <a:pPr marL="990600" lvl="1" indent="-533400" eaLnBrk="1" hangingPunct="1">
              <a:lnSpc>
                <a:spcPct val="140000"/>
              </a:lnSpc>
              <a:buSzTx/>
              <a:buFont typeface="Wingdings" pitchFamily="2" charset="2"/>
              <a:buAutoNum type="arabicParenR"/>
            </a:pPr>
            <a:r>
              <a:rPr lang="zh-TW" altLang="en-US" dirty="0" smtClean="0"/>
              <a:t>勞力企業家：佃農，因必須承擔風險。</a:t>
            </a:r>
            <a:endParaRPr lang="en-US" altLang="zh-TW" dirty="0" smtClean="0"/>
          </a:p>
          <a:p>
            <a:pPr marL="609600" indent="-609600">
              <a:lnSpc>
                <a:spcPct val="160000"/>
              </a:lnSpc>
              <a:spcBef>
                <a:spcPct val="0"/>
              </a:spcBef>
              <a:buClrTx/>
              <a:buSzTx/>
            </a:pPr>
            <a:r>
              <a:rPr lang="zh-TW" altLang="en-US" sz="2800" dirty="0" smtClean="0">
                <a:latin typeface="新細明體" charset="-120"/>
              </a:rPr>
              <a:t>企業家必備三種能力：</a:t>
            </a:r>
          </a:p>
          <a:p>
            <a:pPr marL="990600" lvl="1" indent="-533400">
              <a:lnSpc>
                <a:spcPct val="160000"/>
              </a:lnSpc>
              <a:spcBef>
                <a:spcPct val="0"/>
              </a:spcBef>
              <a:buClrTx/>
              <a:buFont typeface="Wingdings" pitchFamily="2" charset="2"/>
              <a:buAutoNum type="arabicParenR"/>
            </a:pPr>
            <a:r>
              <a:rPr lang="zh-TW" altLang="en-US" dirty="0" smtClean="0">
                <a:latin typeface="新細明體" charset="-120"/>
              </a:rPr>
              <a:t>募集資金的能力</a:t>
            </a:r>
          </a:p>
          <a:p>
            <a:pPr marL="990600" lvl="1" indent="-533400">
              <a:lnSpc>
                <a:spcPct val="160000"/>
              </a:lnSpc>
              <a:spcBef>
                <a:spcPct val="0"/>
              </a:spcBef>
              <a:buClrTx/>
              <a:buFont typeface="Wingdings" pitchFamily="2" charset="2"/>
              <a:buAutoNum type="arabicParenR"/>
            </a:pPr>
            <a:r>
              <a:rPr lang="zh-TW" altLang="en-US" dirty="0" smtClean="0">
                <a:latin typeface="新細明體" charset="-120"/>
              </a:rPr>
              <a:t>經營企業的能力</a:t>
            </a:r>
          </a:p>
          <a:p>
            <a:pPr marL="990600" lvl="1" indent="-533400">
              <a:lnSpc>
                <a:spcPct val="160000"/>
              </a:lnSpc>
              <a:spcBef>
                <a:spcPct val="0"/>
              </a:spcBef>
              <a:buClrTx/>
              <a:buFont typeface="Wingdings" pitchFamily="2" charset="2"/>
              <a:buAutoNum type="arabicParenR"/>
            </a:pPr>
            <a:r>
              <a:rPr lang="zh-TW" altLang="en-US" dirty="0" smtClean="0">
                <a:latin typeface="新細明體" charset="-120"/>
              </a:rPr>
              <a:t>承擔風現的能力</a:t>
            </a:r>
          </a:p>
          <a:p>
            <a:pPr marL="609600" indent="-609600">
              <a:lnSpc>
                <a:spcPct val="160000"/>
              </a:lnSpc>
              <a:spcBef>
                <a:spcPct val="0"/>
              </a:spcBef>
              <a:buClrTx/>
              <a:buSzTx/>
            </a:pPr>
            <a:r>
              <a:rPr lang="zh-TW" altLang="en-US" sz="2800" dirty="0" smtClean="0">
                <a:latin typeface="新細明體" charset="-120"/>
              </a:rPr>
              <a:t>人的能力分配，限制了企業家的供給人數 。</a:t>
            </a:r>
            <a:endParaRPr lang="zh-TW" alt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17812" y="212416"/>
            <a:ext cx="7406640" cy="920646"/>
          </a:xfrm>
        </p:spPr>
        <p:txBody>
          <a:bodyPr>
            <a:normAutofit/>
          </a:bodyPr>
          <a:lstStyle/>
          <a:p>
            <a:r>
              <a:rPr lang="en-US" altLang="zh-TW" sz="4400" b="1" dirty="0" smtClean="0">
                <a:solidFill>
                  <a:srgbClr val="FF0000"/>
                </a:solidFill>
                <a:latin typeface="新細明體" charset="-120"/>
              </a:rPr>
              <a:t>4.</a:t>
            </a:r>
            <a:r>
              <a:rPr lang="zh-TW" altLang="en-US" sz="4400" b="1" dirty="0" smtClean="0">
                <a:solidFill>
                  <a:srgbClr val="FF0000"/>
                </a:solidFill>
                <a:latin typeface="新細明體" charset="-120"/>
              </a:rPr>
              <a:t>   </a:t>
            </a:r>
            <a:r>
              <a:rPr lang="zh-TW" altLang="en-US" sz="4400" dirty="0" smtClean="0">
                <a:solidFill>
                  <a:srgbClr val="FF0000"/>
                </a:solidFill>
              </a:rPr>
              <a:t>企業家精神： </a:t>
            </a:r>
            <a:r>
              <a:rPr lang="en-US" altLang="zh-TW" sz="4400" b="1" dirty="0" err="1" smtClean="0">
                <a:solidFill>
                  <a:srgbClr val="FF0000"/>
                </a:solidFill>
                <a:latin typeface="新細明體" charset="-120"/>
              </a:rPr>
              <a:t>Miese</a:t>
            </a:r>
            <a:endParaRPr lang="zh-TW" altLang="en-US" dirty="0">
              <a:solidFill>
                <a:srgbClr val="FF0000"/>
              </a:solidFill>
            </a:endParaRPr>
          </a:p>
        </p:txBody>
      </p:sp>
      <p:sp>
        <p:nvSpPr>
          <p:cNvPr id="3" name="副標題 2"/>
          <p:cNvSpPr>
            <a:spLocks noGrp="1"/>
          </p:cNvSpPr>
          <p:nvPr>
            <p:ph type="subTitle" idx="1"/>
          </p:nvPr>
        </p:nvSpPr>
        <p:spPr>
          <a:xfrm>
            <a:off x="1432560" y="1850063"/>
            <a:ext cx="7406640" cy="3739575"/>
          </a:xfrm>
        </p:spPr>
        <p:txBody>
          <a:bodyPr>
            <a:normAutofit fontScale="92500" lnSpcReduction="10000"/>
          </a:bodyPr>
          <a:lstStyle/>
          <a:p>
            <a:pPr marL="541782" indent="-514350">
              <a:lnSpc>
                <a:spcPct val="150000"/>
              </a:lnSpc>
              <a:buFont typeface="Wingdings" pitchFamily="2" charset="2"/>
              <a:buChar char="u"/>
            </a:pPr>
            <a:r>
              <a:rPr lang="zh-TW" altLang="en-US" sz="2800" dirty="0" smtClean="0"/>
              <a:t>傳承：企業家不是資本家，是冒風險、賺取利潤。</a:t>
            </a:r>
          </a:p>
          <a:p>
            <a:pPr marL="541782" indent="-514350">
              <a:lnSpc>
                <a:spcPct val="150000"/>
              </a:lnSpc>
              <a:buFont typeface="Wingdings" pitchFamily="2" charset="2"/>
              <a:buChar char="u"/>
            </a:pPr>
            <a:r>
              <a:rPr lang="zh-TW" altLang="en-US" sz="2800" dirty="0" smtClean="0"/>
              <a:t>修正：每個行動人都具有企業家精神，雖然企業家多少是指成功者。</a:t>
            </a:r>
          </a:p>
          <a:p>
            <a:pPr marL="541782" indent="-514350">
              <a:lnSpc>
                <a:spcPct val="150000"/>
              </a:lnSpc>
              <a:buFont typeface="Wingdings" pitchFamily="2" charset="2"/>
              <a:buChar char="u"/>
            </a:pPr>
            <a:r>
              <a:rPr lang="zh-TW" altLang="en-US" sz="2800" dirty="0" smtClean="0"/>
              <a:t>發展：利潤是貨幣的計算，直接交易的社會不存在企業家（精神）。</a:t>
            </a:r>
            <a:endParaRPr lang="zh-TW" altLang="en-US" sz="2800" dirty="0"/>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13</a:t>
            </a:fld>
            <a:endParaRPr lang="en-US" altLang="zh-TW"/>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編號版面配置區 4"/>
          <p:cNvSpPr>
            <a:spLocks noGrp="1"/>
          </p:cNvSpPr>
          <p:nvPr>
            <p:ph type="sldNum" sz="quarter" idx="11"/>
          </p:nvPr>
        </p:nvSpPr>
        <p:spPr>
          <a:noFill/>
        </p:spPr>
        <p:txBody>
          <a:bodyPr/>
          <a:lstStyle/>
          <a:p>
            <a:fld id="{4797D8D1-C409-460C-8E02-6B67996C83C4}" type="slidenum">
              <a:rPr lang="en-US" altLang="zh-TW">
                <a:ea typeface="新細明體" charset="-120"/>
              </a:rPr>
              <a:pPr/>
              <a:t>14</a:t>
            </a:fld>
            <a:endParaRPr lang="en-US" altLang="zh-TW">
              <a:ea typeface="新細明體" charset="-120"/>
            </a:endParaRPr>
          </a:p>
        </p:txBody>
      </p:sp>
      <p:sp>
        <p:nvSpPr>
          <p:cNvPr id="25603" name="Rectangle 2"/>
          <p:cNvSpPr>
            <a:spLocks noGrp="1" noChangeArrowheads="1"/>
          </p:cNvSpPr>
          <p:nvPr>
            <p:ph type="title"/>
          </p:nvPr>
        </p:nvSpPr>
        <p:spPr>
          <a:xfrm>
            <a:off x="1268360" y="412955"/>
            <a:ext cx="7418439" cy="996745"/>
          </a:xfrm>
        </p:spPr>
        <p:txBody>
          <a:bodyPr/>
          <a:lstStyle/>
          <a:p>
            <a:pPr eaLnBrk="1" hangingPunct="1"/>
            <a:r>
              <a:rPr lang="en-US" altLang="zh-TW" sz="4000" b="1" dirty="0" smtClean="0">
                <a:solidFill>
                  <a:srgbClr val="660066"/>
                </a:solidFill>
                <a:latin typeface="細明體" pitchFamily="49" charset="-120"/>
                <a:ea typeface="細明體" pitchFamily="49" charset="-120"/>
              </a:rPr>
              <a:t>4.1 </a:t>
            </a:r>
            <a:r>
              <a:rPr lang="zh-TW" altLang="en-US" sz="4000" b="1" dirty="0" smtClean="0">
                <a:solidFill>
                  <a:srgbClr val="660066"/>
                </a:solidFill>
                <a:latin typeface="細明體" pitchFamily="49" charset="-120"/>
                <a:ea typeface="細明體" pitchFamily="49" charset="-120"/>
              </a:rPr>
              <a:t>企業家</a:t>
            </a:r>
          </a:p>
        </p:txBody>
      </p:sp>
      <p:sp>
        <p:nvSpPr>
          <p:cNvPr id="25604" name="Rectangle 3"/>
          <p:cNvSpPr>
            <a:spLocks noGrp="1" noChangeArrowheads="1"/>
          </p:cNvSpPr>
          <p:nvPr>
            <p:ph type="body" idx="1"/>
          </p:nvPr>
        </p:nvSpPr>
        <p:spPr>
          <a:xfrm>
            <a:off x="1415845" y="1681316"/>
            <a:ext cx="7163005" cy="4675239"/>
          </a:xfrm>
        </p:spPr>
        <p:txBody>
          <a:bodyPr>
            <a:normAutofit/>
          </a:bodyPr>
          <a:lstStyle/>
          <a:p>
            <a:pPr eaLnBrk="1" hangingPunct="1">
              <a:lnSpc>
                <a:spcPct val="120000"/>
              </a:lnSpc>
            </a:pPr>
            <a:r>
              <a:rPr lang="zh-TW" altLang="en-US" sz="2800" dirty="0" smtClean="0">
                <a:latin typeface="新細明體" charset="-120"/>
              </a:rPr>
              <a:t>企業家的判斷為生產的終極目的</a:t>
            </a:r>
            <a:endParaRPr lang="en-US" altLang="zh-TW" sz="2800" dirty="0" smtClean="0">
              <a:latin typeface="新細明體" charset="-120"/>
            </a:endParaRPr>
          </a:p>
          <a:p>
            <a:pPr eaLnBrk="1" hangingPunct="1">
              <a:lnSpc>
                <a:spcPct val="120000"/>
              </a:lnSpc>
            </a:pPr>
            <a:r>
              <a:rPr lang="zh-TW" altLang="en-US" sz="2800" dirty="0" smtClean="0">
                <a:latin typeface="新細明體" charset="-120"/>
              </a:rPr>
              <a:t>指揮勞動力、資本、土地的利用，以可能最佳的方式消除人們的不適感和不幸的因素。</a:t>
            </a:r>
            <a:r>
              <a:rPr lang="en-US" altLang="zh-TW" sz="2800" dirty="0" smtClean="0">
                <a:latin typeface="新細明體" charset="-120"/>
              </a:rPr>
              <a:t>(Econ Freedom and Inter, 27)</a:t>
            </a:r>
          </a:p>
          <a:p>
            <a:pPr eaLnBrk="1" hangingPunct="1">
              <a:lnSpc>
                <a:spcPct val="120000"/>
              </a:lnSpc>
            </a:pPr>
            <a:r>
              <a:rPr lang="zh-TW" altLang="en-US" sz="2800" dirty="0" smtClean="0">
                <a:latin typeface="新細明體" charset="-120"/>
              </a:rPr>
              <a:t>就像每一位行動人，企業家總是</a:t>
            </a:r>
            <a:r>
              <a:rPr lang="zh-TW" altLang="en-US" sz="2800" b="1" dirty="0" smtClean="0">
                <a:solidFill>
                  <a:srgbClr val="FF3300"/>
                </a:solidFill>
                <a:latin typeface="新細明體" charset="-120"/>
              </a:rPr>
              <a:t>投機者</a:t>
            </a:r>
            <a:r>
              <a:rPr lang="zh-TW" altLang="en-US" sz="2800" dirty="0" smtClean="0">
                <a:latin typeface="新細明體" charset="-120"/>
              </a:rPr>
              <a:t>。</a:t>
            </a:r>
          </a:p>
          <a:p>
            <a:pPr>
              <a:lnSpc>
                <a:spcPct val="120000"/>
              </a:lnSpc>
            </a:pPr>
            <a:r>
              <a:rPr lang="zh-TW" altLang="en-US" sz="2800" dirty="0" smtClean="0">
                <a:latin typeface="新細明體" charset="-120"/>
              </a:rPr>
              <a:t>企業家利潤的來源：他對消費者未來需要的預測能力比別人強。</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投影片編號版面配置區 4"/>
          <p:cNvSpPr>
            <a:spLocks noGrp="1"/>
          </p:cNvSpPr>
          <p:nvPr>
            <p:ph type="sldNum" sz="quarter" idx="11"/>
          </p:nvPr>
        </p:nvSpPr>
        <p:spPr>
          <a:noFill/>
        </p:spPr>
        <p:txBody>
          <a:bodyPr/>
          <a:lstStyle/>
          <a:p>
            <a:fld id="{87C61B8E-8071-480A-8436-B78AE8F10249}" type="slidenum">
              <a:rPr lang="en-US" altLang="zh-TW">
                <a:ea typeface="新細明體" charset="-120"/>
              </a:rPr>
              <a:pPr/>
              <a:t>15</a:t>
            </a:fld>
            <a:endParaRPr lang="en-US" altLang="zh-TW">
              <a:ea typeface="新細明體" charset="-120"/>
            </a:endParaRPr>
          </a:p>
        </p:txBody>
      </p:sp>
      <p:sp>
        <p:nvSpPr>
          <p:cNvPr id="26627" name="Rectangle 2"/>
          <p:cNvSpPr>
            <a:spLocks noGrp="1" noChangeArrowheads="1"/>
          </p:cNvSpPr>
          <p:nvPr>
            <p:ph type="title"/>
          </p:nvPr>
        </p:nvSpPr>
        <p:spPr>
          <a:xfrm>
            <a:off x="1238864" y="324465"/>
            <a:ext cx="7447935" cy="1078885"/>
          </a:xfrm>
        </p:spPr>
        <p:txBody>
          <a:bodyPr/>
          <a:lstStyle/>
          <a:p>
            <a:pPr eaLnBrk="1" hangingPunct="1"/>
            <a:r>
              <a:rPr lang="en-US" altLang="zh-TW" sz="4000" b="1" dirty="0" smtClean="0">
                <a:solidFill>
                  <a:srgbClr val="660066"/>
                </a:solidFill>
                <a:latin typeface="細明體" pitchFamily="49" charset="-120"/>
                <a:ea typeface="細明體" pitchFamily="49" charset="-120"/>
              </a:rPr>
              <a:t>4.2 </a:t>
            </a:r>
            <a:r>
              <a:rPr lang="zh-TW" altLang="en-US" sz="4000" b="1" dirty="0" smtClean="0">
                <a:solidFill>
                  <a:srgbClr val="660066"/>
                </a:solidFill>
                <a:latin typeface="細明體" pitchFamily="49" charset="-120"/>
                <a:ea typeface="細明體" pitchFamily="49" charset="-120"/>
              </a:rPr>
              <a:t>企業家的能力</a:t>
            </a:r>
          </a:p>
        </p:txBody>
      </p:sp>
      <p:sp>
        <p:nvSpPr>
          <p:cNvPr id="26628" name="Rectangle 3"/>
          <p:cNvSpPr>
            <a:spLocks noGrp="1" noChangeArrowheads="1"/>
          </p:cNvSpPr>
          <p:nvPr>
            <p:ph type="body" idx="1"/>
          </p:nvPr>
        </p:nvSpPr>
        <p:spPr>
          <a:xfrm>
            <a:off x="1445342" y="1489587"/>
            <a:ext cx="7304958" cy="5062026"/>
          </a:xfrm>
        </p:spPr>
        <p:txBody>
          <a:bodyPr>
            <a:normAutofit/>
          </a:bodyPr>
          <a:lstStyle/>
          <a:p>
            <a:pPr marL="609600" indent="-609600">
              <a:lnSpc>
                <a:spcPct val="130000"/>
              </a:lnSpc>
            </a:pPr>
            <a:r>
              <a:rPr lang="zh-TW" altLang="en-US" sz="2800" dirty="0" smtClean="0">
                <a:latin typeface="新細明體" charset="-120"/>
              </a:rPr>
              <a:t>企業家的能力：</a:t>
            </a:r>
          </a:p>
          <a:p>
            <a:pPr marL="990600" lvl="1" indent="-533400">
              <a:lnSpc>
                <a:spcPct val="130000"/>
              </a:lnSpc>
              <a:buClr>
                <a:srgbClr val="006600"/>
              </a:buClr>
              <a:buFont typeface="Wingdings" pitchFamily="2" charset="2"/>
              <a:buAutoNum type="arabicParenR"/>
            </a:pPr>
            <a:r>
              <a:rPr lang="zh-TW" altLang="en-US" dirty="0" smtClean="0">
                <a:latin typeface="新細明體" charset="-120"/>
              </a:rPr>
              <a:t>發現失調和消除失調的能力（提供最好的服務）。</a:t>
            </a:r>
          </a:p>
          <a:p>
            <a:pPr marL="990600" lvl="1" indent="-533400">
              <a:lnSpc>
                <a:spcPct val="130000"/>
              </a:lnSpc>
              <a:buClr>
                <a:srgbClr val="006600"/>
              </a:buClr>
              <a:buFont typeface="Wingdings" pitchFamily="2" charset="2"/>
              <a:buAutoNum type="arabicParenR"/>
            </a:pPr>
            <a:r>
              <a:rPr lang="zh-TW" altLang="en-US" dirty="0" smtClean="0">
                <a:latin typeface="新細明體" charset="-120"/>
              </a:rPr>
              <a:t>較他人更精準預測未來供需的能力。</a:t>
            </a:r>
          </a:p>
          <a:p>
            <a:pPr marL="990600" lvl="1" indent="-533400">
              <a:lnSpc>
                <a:spcPct val="130000"/>
              </a:lnSpc>
              <a:buClr>
                <a:srgbClr val="006600"/>
              </a:buClr>
              <a:buFont typeface="Wingdings" pitchFamily="2" charset="2"/>
              <a:buAutoNum type="arabicParenR"/>
            </a:pPr>
            <a:r>
              <a:rPr lang="zh-TW" altLang="en-US" dirty="0" smtClean="0">
                <a:latin typeface="新細明體" charset="-120"/>
              </a:rPr>
              <a:t>能克服政治風險的能力。</a:t>
            </a:r>
          </a:p>
          <a:p>
            <a:pPr marL="609600" indent="-609600" eaLnBrk="1" hangingPunct="1">
              <a:lnSpc>
                <a:spcPct val="130000"/>
              </a:lnSpc>
            </a:pPr>
            <a:r>
              <a:rPr lang="zh-TW" altLang="en-US" sz="2800" dirty="0" smtClean="0">
                <a:latin typeface="新細明體" charset="-120"/>
              </a:rPr>
              <a:t>企業家是無法訓練的。（教育只能傳遞已經發展的學說，不製造創新者。）</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30594" y="191730"/>
            <a:ext cx="7408606" cy="825910"/>
          </a:xfrm>
        </p:spPr>
        <p:txBody>
          <a:bodyPr>
            <a:normAutofit/>
          </a:bodyPr>
          <a:lstStyle/>
          <a:p>
            <a:r>
              <a:rPr lang="en-US" altLang="zh-TW" sz="4400" b="1" dirty="0" smtClean="0">
                <a:solidFill>
                  <a:srgbClr val="FF0000"/>
                </a:solidFill>
                <a:latin typeface="Arial Unicode MS" pitchFamily="34" charset="-120"/>
                <a:ea typeface="Arial Unicode MS" pitchFamily="34" charset="-120"/>
                <a:cs typeface="Arial Unicode MS" pitchFamily="34" charset="-120"/>
              </a:rPr>
              <a:t>5.</a:t>
            </a:r>
            <a:r>
              <a:rPr lang="zh-TW" altLang="en-US" sz="4400" b="1" dirty="0" smtClean="0">
                <a:solidFill>
                  <a:srgbClr val="FF0000"/>
                </a:solidFill>
                <a:latin typeface="Arial Unicode MS" pitchFamily="34" charset="-120"/>
                <a:ea typeface="Arial Unicode MS" pitchFamily="34" charset="-120"/>
                <a:cs typeface="Arial Unicode MS" pitchFamily="34" charset="-120"/>
              </a:rPr>
              <a:t> </a:t>
            </a:r>
            <a:r>
              <a:rPr lang="zh-TW" altLang="en-US" sz="4400" dirty="0" smtClean="0">
                <a:solidFill>
                  <a:srgbClr val="FF0000"/>
                </a:solidFill>
              </a:rPr>
              <a:t>企業家精神： </a:t>
            </a:r>
            <a:r>
              <a:rPr lang="en-US" altLang="zh-TW" sz="4400" b="1" dirty="0" smtClean="0">
                <a:solidFill>
                  <a:srgbClr val="FF0000"/>
                </a:solidFill>
                <a:latin typeface="Arial Unicode MS" pitchFamily="34" charset="-120"/>
                <a:ea typeface="Arial Unicode MS" pitchFamily="34" charset="-120"/>
                <a:cs typeface="Arial Unicode MS" pitchFamily="34" charset="-120"/>
              </a:rPr>
              <a:t>Schumpeter</a:t>
            </a:r>
            <a:endParaRPr lang="zh-TW" altLang="en-US" sz="4400" dirty="0">
              <a:solidFill>
                <a:srgbClr val="FF0000"/>
              </a:solidFill>
              <a:latin typeface="Arial Unicode MS" pitchFamily="34" charset="-120"/>
              <a:ea typeface="Arial Unicode MS" pitchFamily="34" charset="-120"/>
              <a:cs typeface="Arial Unicode MS" pitchFamily="34" charset="-120"/>
            </a:endParaRPr>
          </a:p>
        </p:txBody>
      </p:sp>
      <p:sp>
        <p:nvSpPr>
          <p:cNvPr id="3" name="副標題 2"/>
          <p:cNvSpPr>
            <a:spLocks noGrp="1"/>
          </p:cNvSpPr>
          <p:nvPr>
            <p:ph type="subTitle" idx="1"/>
          </p:nvPr>
        </p:nvSpPr>
        <p:spPr/>
        <p:txBody>
          <a:bodyPr/>
          <a:lstStyle/>
          <a:p>
            <a:r>
              <a:rPr lang="zh-TW" altLang="en-US" b="1" dirty="0" smtClean="0">
                <a:solidFill>
                  <a:srgbClr val="800080"/>
                </a:solidFill>
              </a:rPr>
              <a:t> </a:t>
            </a:r>
            <a:endParaRPr lang="zh-TW" altLang="en-US" dirty="0"/>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16</a:t>
            </a:fld>
            <a:endParaRPr lang="en-US" altLang="zh-TW"/>
          </a:p>
        </p:txBody>
      </p:sp>
      <p:sp>
        <p:nvSpPr>
          <p:cNvPr id="5" name="Rectangle 3"/>
          <p:cNvSpPr txBox="1">
            <a:spLocks noChangeArrowheads="1"/>
          </p:cNvSpPr>
          <p:nvPr/>
        </p:nvSpPr>
        <p:spPr>
          <a:xfrm>
            <a:off x="1416166" y="1258103"/>
            <a:ext cx="7408401" cy="5248992"/>
          </a:xfrm>
          <a:prstGeom prst="rect">
            <a:avLst/>
          </a:prstGeom>
        </p:spPr>
        <p:txBody>
          <a:bodyPr tIns="0">
            <a:noAutofit/>
          </a:bodyPr>
          <a:lstStyle/>
          <a:p>
            <a:pPr marL="609600" marR="0" lvl="0" indent="-609600" defTabSz="914400" rtl="0" eaLnBrk="1" fontAlgn="auto" latinLnBrk="0" hangingPunct="1">
              <a:lnSpc>
                <a:spcPct val="150000"/>
              </a:lnSpc>
              <a:spcBef>
                <a:spcPts val="600"/>
              </a:spcBef>
              <a:spcAft>
                <a:spcPts val="0"/>
              </a:spcAft>
              <a:buClr>
                <a:schemeClr val="accent1"/>
              </a:buClr>
              <a:buSzPct val="80000"/>
              <a:buFont typeface="Wingdings" pitchFamily="2" charset="2"/>
              <a:buChar char="u"/>
              <a:tabLst/>
              <a:defRPr/>
            </a:pPr>
            <a:r>
              <a:rPr kumimoji="0" lang="zh-TW" altLang="en-US" sz="2400" b="0" i="0" u="none" strike="noStrike" kern="1200" cap="none" spc="0" normalizeH="0" baseline="0" noProof="0" dirty="0" smtClean="0">
                <a:ln>
                  <a:noFill/>
                </a:ln>
                <a:solidFill>
                  <a:schemeClr val="tx2">
                    <a:shade val="30000"/>
                    <a:satMod val="150000"/>
                  </a:schemeClr>
                </a:solidFill>
                <a:effectLst/>
                <a:uLnTx/>
                <a:uFillTx/>
                <a:latin typeface="Arial Unicode MS" pitchFamily="34" charset="-120"/>
                <a:ea typeface="Arial Unicode MS" pitchFamily="34" charset="-120"/>
                <a:cs typeface="Arial Unicode MS" pitchFamily="34" charset="-120"/>
              </a:rPr>
              <a:t>人類行為的三類型</a:t>
            </a:r>
            <a:r>
              <a:rPr kumimoji="0" lang="en-US" altLang="zh-TW" sz="2400" b="0" i="0" u="none" strike="noStrike" kern="1200" cap="none" spc="0" normalizeH="0" baseline="0" noProof="0" dirty="0" smtClean="0">
                <a:ln>
                  <a:noFill/>
                </a:ln>
                <a:solidFill>
                  <a:schemeClr val="tx2">
                    <a:shade val="30000"/>
                    <a:satMod val="150000"/>
                  </a:schemeClr>
                </a:solidFill>
                <a:effectLst/>
                <a:uLnTx/>
                <a:uFillTx/>
                <a:latin typeface="Arial Unicode MS" pitchFamily="34" charset="-120"/>
                <a:ea typeface="Arial Unicode MS" pitchFamily="34" charset="-120"/>
                <a:cs typeface="Arial Unicode MS" pitchFamily="34" charset="-120"/>
              </a:rPr>
              <a:t> :</a:t>
            </a:r>
          </a:p>
          <a:p>
            <a:pPr marL="1079500" lvl="1" indent="-533400" fontAlgn="auto">
              <a:spcBef>
                <a:spcPts val="550"/>
              </a:spcBef>
              <a:spcAft>
                <a:spcPts val="0"/>
              </a:spcAft>
              <a:buClr>
                <a:srgbClr val="006600"/>
              </a:buClr>
              <a:buFont typeface="Wingdings" pitchFamily="2" charset="2"/>
              <a:buAutoNum type="arabicParenR"/>
              <a:defRPr/>
            </a:pPr>
            <a:r>
              <a:rPr lang="zh-TW" altLang="en-US" sz="2400" b="1" dirty="0" smtClean="0">
                <a:solidFill>
                  <a:srgbClr val="660066"/>
                </a:solidFill>
                <a:latin typeface="Arial Unicode MS" pitchFamily="34" charset="-120"/>
                <a:ea typeface="Arial Unicode MS" pitchFamily="34" charset="-120"/>
                <a:cs typeface="Arial Unicode MS" pitchFamily="34" charset="-120"/>
              </a:rPr>
              <a:t>靜態</a:t>
            </a:r>
            <a:r>
              <a:rPr lang="zh-TW" altLang="en-US" sz="2400" b="1" dirty="0" smtClean="0">
                <a:latin typeface="Arial Unicode MS" pitchFamily="34" charset="-120"/>
                <a:ea typeface="Arial Unicode MS" pitchFamily="34" charset="-120"/>
                <a:cs typeface="Arial Unicode MS" pitchFamily="34" charset="-120"/>
              </a:rPr>
              <a:t>（</a:t>
            </a:r>
            <a:r>
              <a:rPr lang="en-US" altLang="zh-TW" sz="2400" b="1" dirty="0" smtClean="0">
                <a:latin typeface="Arial Unicode MS" pitchFamily="34" charset="-120"/>
                <a:ea typeface="Arial Unicode MS" pitchFamily="34" charset="-120"/>
                <a:cs typeface="Arial Unicode MS" pitchFamily="34" charset="-120"/>
              </a:rPr>
              <a:t>s</a:t>
            </a:r>
            <a:r>
              <a:rPr lang="en-US" altLang="zh-TW" sz="2400" dirty="0" smtClean="0">
                <a:latin typeface="Arial Unicode MS" pitchFamily="34" charset="-120"/>
                <a:ea typeface="Arial Unicode MS" pitchFamily="34" charset="-120"/>
                <a:cs typeface="Arial Unicode MS" pitchFamily="34" charset="-120"/>
              </a:rPr>
              <a:t>tatics</a:t>
            </a:r>
            <a:r>
              <a:rPr lang="zh-TW" altLang="en-US" sz="2400" b="1" dirty="0" smtClean="0">
                <a:solidFill>
                  <a:srgbClr val="660066"/>
                </a:solidFill>
                <a:latin typeface="Arial Unicode MS" pitchFamily="34" charset="-120"/>
                <a:ea typeface="Arial Unicode MS" pitchFamily="34" charset="-120"/>
                <a:cs typeface="Arial Unicode MS" pitchFamily="34" charset="-120"/>
              </a:rPr>
              <a:t>）</a:t>
            </a:r>
            <a:r>
              <a:rPr lang="en-US" altLang="zh-TW" sz="2400" dirty="0" smtClean="0">
                <a:latin typeface="Arial Unicode MS" pitchFamily="34" charset="-120"/>
                <a:ea typeface="Arial Unicode MS" pitchFamily="34" charset="-120"/>
                <a:cs typeface="Arial Unicode MS" pitchFamily="34" charset="-120"/>
              </a:rPr>
              <a:t>= no change or automatic change in response to outside forces. </a:t>
            </a:r>
          </a:p>
          <a:p>
            <a:pPr marL="1079500" marR="0" lvl="1" indent="-533400" defTabSz="914400" rtl="0" eaLnBrk="1" fontAlgn="auto" latinLnBrk="0" hangingPunct="1">
              <a:spcBef>
                <a:spcPts val="550"/>
              </a:spcBef>
              <a:spcAft>
                <a:spcPts val="0"/>
              </a:spcAft>
              <a:buClr>
                <a:srgbClr val="006600"/>
              </a:buClr>
              <a:buSzTx/>
              <a:buFont typeface="Wingdings" pitchFamily="2" charset="2"/>
              <a:buAutoNum type="arabicParenR"/>
              <a:tabLst/>
              <a:defRPr/>
            </a:pPr>
            <a:r>
              <a:rPr kumimoji="0" lang="zh-TW" altLang="en-US" sz="2400" b="0" i="0" u="none" strike="noStrike" kern="1200" cap="none" spc="0" normalizeH="0" baseline="0" noProof="0" dirty="0" smtClean="0">
                <a:ln>
                  <a:noFill/>
                </a:ln>
                <a:solidFill>
                  <a:srgbClr val="990033"/>
                </a:solidFill>
                <a:effectLst/>
                <a:uLnTx/>
                <a:uFillTx/>
                <a:latin typeface="Arial Unicode MS" pitchFamily="34" charset="-120"/>
                <a:ea typeface="Arial Unicode MS" pitchFamily="34" charset="-120"/>
                <a:cs typeface="Arial Unicode MS" pitchFamily="34" charset="-120"/>
              </a:rPr>
              <a:t>適應 </a:t>
            </a:r>
            <a:r>
              <a:rPr kumimoji="0" lang="en-US" altLang="zh-TW" sz="2400" b="0" i="0" u="none" strike="noStrike" kern="1200" cap="none" spc="0" normalizeH="0" baseline="0" noProof="0" dirty="0" smtClean="0">
                <a:ln>
                  <a:noFill/>
                </a:ln>
                <a:solidFill>
                  <a:srgbClr val="990033"/>
                </a:solidFill>
                <a:effectLst/>
                <a:uLnTx/>
                <a:uFillTx/>
                <a:latin typeface="Arial Unicode MS" pitchFamily="34" charset="-120"/>
                <a:ea typeface="Arial Unicode MS" pitchFamily="34" charset="-120"/>
                <a:cs typeface="Arial Unicode MS" pitchFamily="34" charset="-120"/>
              </a:rPr>
              <a:t>(Adaptation) </a:t>
            </a:r>
            <a:r>
              <a:rPr kumimoji="0" lang="en-US" altLang="zh-TW" sz="2400" b="0" i="0" u="none" strike="noStrike" kern="1200" cap="none" spc="0" normalizeH="0" baseline="0" noProof="0" dirty="0" smtClean="0">
                <a:ln>
                  <a:noFill/>
                </a:ln>
                <a:solidFill>
                  <a:schemeClr val="tx1"/>
                </a:solidFill>
                <a:effectLst/>
                <a:uLnTx/>
                <a:uFillTx/>
                <a:latin typeface="Arial Unicode MS" pitchFamily="34" charset="-120"/>
                <a:ea typeface="Arial Unicode MS" pitchFamily="34" charset="-120"/>
                <a:cs typeface="Arial Unicode MS" pitchFamily="34" charset="-120"/>
              </a:rPr>
              <a:t>= economic changes that are not qualitatively new and that emerge in response to forces </a:t>
            </a:r>
            <a:r>
              <a:rPr kumimoji="0" lang="en-US" altLang="zh-TW" sz="2400" b="0" i="0" u="none" strike="noStrike" kern="1200" cap="none" spc="0" normalizeH="0" baseline="0" noProof="0" dirty="0" smtClean="0">
                <a:ln>
                  <a:noFill/>
                </a:ln>
                <a:solidFill>
                  <a:srgbClr val="990033"/>
                </a:solidFill>
                <a:effectLst/>
                <a:uLnTx/>
                <a:uFillTx/>
                <a:latin typeface="Arial Unicode MS" pitchFamily="34" charset="-120"/>
                <a:ea typeface="Arial Unicode MS" pitchFamily="34" charset="-120"/>
                <a:cs typeface="Arial Unicode MS" pitchFamily="34" charset="-120"/>
              </a:rPr>
              <a:t>from outside</a:t>
            </a:r>
            <a:r>
              <a:rPr kumimoji="0" lang="en-US" altLang="zh-TW" sz="2400" b="0" i="0" u="none" strike="noStrike" kern="1200" cap="none" spc="0" normalizeH="0" baseline="0" noProof="0" dirty="0" smtClean="0">
                <a:ln>
                  <a:noFill/>
                </a:ln>
                <a:solidFill>
                  <a:schemeClr val="tx1"/>
                </a:solidFill>
                <a:effectLst/>
                <a:uLnTx/>
                <a:uFillTx/>
                <a:latin typeface="Arial Unicode MS" pitchFamily="34" charset="-120"/>
                <a:ea typeface="Arial Unicode MS" pitchFamily="34" charset="-120"/>
                <a:cs typeface="Arial Unicode MS" pitchFamily="34" charset="-120"/>
              </a:rPr>
              <a:t> the economy.</a:t>
            </a:r>
          </a:p>
          <a:p>
            <a:pPr marL="1079500" marR="0" lvl="1" indent="-533400" defTabSz="914400" rtl="0" eaLnBrk="1" fontAlgn="auto" latinLnBrk="0" hangingPunct="1">
              <a:spcBef>
                <a:spcPts val="550"/>
              </a:spcBef>
              <a:spcAft>
                <a:spcPts val="0"/>
              </a:spcAft>
              <a:buClr>
                <a:srgbClr val="006600"/>
              </a:buClr>
              <a:buSzTx/>
              <a:buFont typeface="Wingdings" pitchFamily="2" charset="2"/>
              <a:buAutoNum type="arabicParenR"/>
              <a:tabLst/>
              <a:defRPr/>
            </a:pPr>
            <a:r>
              <a:rPr kumimoji="0" lang="zh-TW" altLang="en-US" sz="2400" b="0" i="0" u="none" strike="noStrike" kern="1200" cap="none" spc="0" normalizeH="0" baseline="0" noProof="0" dirty="0" smtClean="0">
                <a:ln>
                  <a:noFill/>
                </a:ln>
                <a:solidFill>
                  <a:srgbClr val="990033"/>
                </a:solidFill>
                <a:effectLst/>
                <a:uLnTx/>
                <a:uFillTx/>
                <a:latin typeface="Arial Unicode MS" pitchFamily="34" charset="-120"/>
                <a:ea typeface="Arial Unicode MS" pitchFamily="34" charset="-120"/>
                <a:cs typeface="Arial Unicode MS" pitchFamily="34" charset="-120"/>
              </a:rPr>
              <a:t>發展 </a:t>
            </a:r>
            <a:r>
              <a:rPr kumimoji="0" lang="en-US" altLang="zh-TW" sz="2400" b="0" i="0" u="none" strike="noStrike" kern="1200" cap="none" spc="0" normalizeH="0" baseline="0" noProof="0" dirty="0" smtClean="0">
                <a:ln>
                  <a:noFill/>
                </a:ln>
                <a:solidFill>
                  <a:srgbClr val="990033"/>
                </a:solidFill>
                <a:effectLst/>
                <a:uLnTx/>
                <a:uFillTx/>
                <a:latin typeface="Arial Unicode MS" pitchFamily="34" charset="-120"/>
                <a:ea typeface="Arial Unicode MS" pitchFamily="34" charset="-120"/>
                <a:cs typeface="Arial Unicode MS" pitchFamily="34" charset="-120"/>
              </a:rPr>
              <a:t>(Development) </a:t>
            </a:r>
            <a:r>
              <a:rPr kumimoji="0" lang="en-US" altLang="zh-TW" sz="2400" b="0" i="0" u="none" strike="noStrike" kern="1200" cap="none" spc="0" normalizeH="0" baseline="0" noProof="0" dirty="0" smtClean="0">
                <a:ln>
                  <a:noFill/>
                </a:ln>
                <a:solidFill>
                  <a:schemeClr val="tx1"/>
                </a:solidFill>
                <a:effectLst/>
                <a:uLnTx/>
                <a:uFillTx/>
                <a:latin typeface="Arial Unicode MS" pitchFamily="34" charset="-120"/>
                <a:ea typeface="Arial Unicode MS" pitchFamily="34" charset="-120"/>
                <a:cs typeface="Arial Unicode MS" pitchFamily="34" charset="-120"/>
              </a:rPr>
              <a:t>= such changes in economic life that arise by its own initiative </a:t>
            </a:r>
            <a:r>
              <a:rPr kumimoji="0" lang="en-US" altLang="zh-TW" sz="2400" b="0" i="0" u="none" strike="noStrike" kern="1200" cap="none" spc="0" normalizeH="0" baseline="0" noProof="0" dirty="0" smtClean="0">
                <a:ln>
                  <a:noFill/>
                </a:ln>
                <a:solidFill>
                  <a:srgbClr val="990033"/>
                </a:solidFill>
                <a:effectLst/>
                <a:uLnTx/>
                <a:uFillTx/>
                <a:latin typeface="Arial Unicode MS" pitchFamily="34" charset="-120"/>
                <a:ea typeface="Arial Unicode MS" pitchFamily="34" charset="-120"/>
                <a:cs typeface="Arial Unicode MS" pitchFamily="34" charset="-120"/>
              </a:rPr>
              <a:t>from within</a:t>
            </a:r>
            <a:r>
              <a:rPr kumimoji="0" lang="en-US" altLang="zh-TW" sz="2400" b="0" i="0" u="none" strike="noStrike" kern="1200" cap="none" spc="0" normalizeH="0" baseline="0" noProof="0" dirty="0" smtClean="0">
                <a:ln>
                  <a:noFill/>
                </a:ln>
                <a:solidFill>
                  <a:schemeClr val="tx1"/>
                </a:solidFill>
                <a:effectLst/>
                <a:uLnTx/>
                <a:uFillTx/>
                <a:latin typeface="Arial Unicode MS" pitchFamily="34" charset="-120"/>
                <a:ea typeface="Arial Unicode MS" pitchFamily="34" charset="-120"/>
                <a:cs typeface="Arial Unicode MS" pitchFamily="34" charset="-120"/>
              </a:rPr>
              <a:t>.</a:t>
            </a:r>
          </a:p>
          <a:p>
            <a:pPr marL="609600" marR="0" lvl="0" indent="-609600" defTabSz="914400" rtl="0" eaLnBrk="1" fontAlgn="auto" latinLnBrk="0" hangingPunct="1">
              <a:spcBef>
                <a:spcPts val="600"/>
              </a:spcBef>
              <a:spcAft>
                <a:spcPts val="0"/>
              </a:spcAft>
              <a:buClr>
                <a:schemeClr val="accent1"/>
              </a:buClr>
              <a:buSzPct val="80000"/>
              <a:buFont typeface="Wingdings" pitchFamily="2" charset="2"/>
              <a:buChar char="u"/>
              <a:tabLst/>
              <a:defRPr/>
            </a:pPr>
            <a:r>
              <a:rPr kumimoji="0" lang="en-US" altLang="zh-TW" sz="2400" b="0" i="0" u="none" strike="noStrike" kern="1200" cap="none" spc="0" normalizeH="0" baseline="0" noProof="0" dirty="0" smtClean="0">
                <a:ln>
                  <a:noFill/>
                </a:ln>
                <a:solidFill>
                  <a:srgbClr val="990033"/>
                </a:solidFill>
                <a:effectLst/>
                <a:uLnTx/>
                <a:uFillTx/>
                <a:latin typeface="Arial Unicode MS" pitchFamily="34" charset="-120"/>
                <a:ea typeface="Arial Unicode MS" pitchFamily="34" charset="-120"/>
                <a:cs typeface="Arial Unicode MS" pitchFamily="34" charset="-120"/>
              </a:rPr>
              <a:t>Entrepreneur</a:t>
            </a:r>
            <a:r>
              <a:rPr kumimoji="0" lang="en-US" altLang="zh-TW" sz="2400" b="0" i="0" u="none" strike="noStrike" kern="1200" cap="none" spc="0" normalizeH="0" baseline="0" noProof="0" dirty="0" smtClean="0">
                <a:ln>
                  <a:noFill/>
                </a:ln>
                <a:solidFill>
                  <a:schemeClr val="tx2">
                    <a:shade val="30000"/>
                    <a:satMod val="150000"/>
                  </a:schemeClr>
                </a:solidFill>
                <a:effectLst/>
                <a:uLnTx/>
                <a:uFillTx/>
                <a:latin typeface="Arial Unicode MS" pitchFamily="34" charset="-120"/>
                <a:ea typeface="Arial Unicode MS" pitchFamily="34" charset="-120"/>
                <a:cs typeface="Arial Unicode MS" pitchFamily="34" charset="-120"/>
              </a:rPr>
              <a:t> = the economic actor who</a:t>
            </a:r>
            <a:r>
              <a:rPr kumimoji="0" lang="en-US" altLang="zh-TW" sz="2400" b="1" i="0" u="none" strike="noStrike" kern="1200" cap="none" spc="0" normalizeH="0" baseline="0" noProof="0" dirty="0" smtClean="0">
                <a:ln>
                  <a:noFill/>
                </a:ln>
                <a:solidFill>
                  <a:schemeClr val="tx2">
                    <a:shade val="30000"/>
                    <a:satMod val="150000"/>
                  </a:schemeClr>
                </a:solidFill>
                <a:effectLst/>
                <a:uLnTx/>
                <a:uFillTx/>
                <a:latin typeface="Arial Unicode MS" pitchFamily="34" charset="-120"/>
                <a:ea typeface="Arial Unicode MS" pitchFamily="34" charset="-120"/>
                <a:cs typeface="Arial Unicode MS" pitchFamily="34" charset="-120"/>
              </a:rPr>
              <a:t> causes </a:t>
            </a:r>
            <a:r>
              <a:rPr kumimoji="0" lang="en-US" altLang="zh-TW" sz="2400" b="0" i="0" u="none" strike="noStrike" kern="1200" cap="none" spc="0" normalizeH="0" baseline="0" noProof="0" dirty="0" smtClean="0">
                <a:ln>
                  <a:noFill/>
                </a:ln>
                <a:solidFill>
                  <a:schemeClr val="tx2">
                    <a:shade val="30000"/>
                    <a:satMod val="150000"/>
                  </a:schemeClr>
                </a:solidFill>
                <a:effectLst/>
                <a:uLnTx/>
                <a:uFillTx/>
                <a:latin typeface="Arial Unicode MS" pitchFamily="34" charset="-120"/>
                <a:ea typeface="Arial Unicode MS" pitchFamily="34" charset="-120"/>
                <a:cs typeface="Arial Unicode MS" pitchFamily="34" charset="-120"/>
              </a:rPr>
              <a:t>development.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投影片編號版面配置區 4"/>
          <p:cNvSpPr>
            <a:spLocks noGrp="1"/>
          </p:cNvSpPr>
          <p:nvPr>
            <p:ph type="sldNum" sz="quarter" idx="11"/>
          </p:nvPr>
        </p:nvSpPr>
        <p:spPr>
          <a:noFill/>
        </p:spPr>
        <p:txBody>
          <a:bodyPr/>
          <a:lstStyle/>
          <a:p>
            <a:fld id="{F0D9027E-E4D8-4616-B8A1-F9E38062725B}" type="slidenum">
              <a:rPr lang="en-US" altLang="zh-TW">
                <a:ea typeface="新細明體" charset="-120"/>
              </a:rPr>
              <a:pPr/>
              <a:t>17</a:t>
            </a:fld>
            <a:endParaRPr lang="en-US" altLang="zh-TW">
              <a:ea typeface="新細明體" charset="-120"/>
            </a:endParaRPr>
          </a:p>
        </p:txBody>
      </p:sp>
      <p:sp>
        <p:nvSpPr>
          <p:cNvPr id="29699" name="Rectangle 2"/>
          <p:cNvSpPr>
            <a:spLocks noGrp="1" noChangeArrowheads="1"/>
          </p:cNvSpPr>
          <p:nvPr>
            <p:ph type="title"/>
          </p:nvPr>
        </p:nvSpPr>
        <p:spPr>
          <a:xfrm>
            <a:off x="1253612" y="294968"/>
            <a:ext cx="7595419" cy="1084109"/>
          </a:xfrm>
        </p:spPr>
        <p:txBody>
          <a:bodyPr/>
          <a:lstStyle/>
          <a:p>
            <a:pPr eaLnBrk="1" hangingPunct="1"/>
            <a:r>
              <a:rPr lang="en-US" altLang="zh-TW" sz="4000" b="1" dirty="0" smtClean="0">
                <a:solidFill>
                  <a:srgbClr val="660066"/>
                </a:solidFill>
                <a:latin typeface="新細明體" charset="-120"/>
              </a:rPr>
              <a:t>5.1  </a:t>
            </a:r>
            <a:r>
              <a:rPr lang="zh-TW" altLang="en-US" sz="4000" b="1" dirty="0" smtClean="0">
                <a:solidFill>
                  <a:srgbClr val="660066"/>
                </a:solidFill>
                <a:latin typeface="新細明體" charset="-120"/>
              </a:rPr>
              <a:t>靜態</a:t>
            </a:r>
          </a:p>
        </p:txBody>
      </p:sp>
      <p:sp>
        <p:nvSpPr>
          <p:cNvPr id="29700" name="Rectangle 3"/>
          <p:cNvSpPr>
            <a:spLocks noGrp="1" noChangeArrowheads="1"/>
          </p:cNvSpPr>
          <p:nvPr>
            <p:ph type="body" idx="1"/>
          </p:nvPr>
        </p:nvSpPr>
        <p:spPr>
          <a:xfrm>
            <a:off x="1120877" y="1548580"/>
            <a:ext cx="7673873" cy="5157019"/>
          </a:xfrm>
        </p:spPr>
        <p:txBody>
          <a:bodyPr>
            <a:normAutofit/>
          </a:bodyPr>
          <a:lstStyle/>
          <a:p>
            <a:pPr eaLnBrk="1" hangingPunct="1"/>
            <a:r>
              <a:rPr lang="en-US" altLang="zh-TW" sz="2800" dirty="0" smtClean="0">
                <a:latin typeface="Arial Unicode MS" pitchFamily="34" charset="-120"/>
                <a:ea typeface="Arial Unicode MS" pitchFamily="34" charset="-120"/>
                <a:cs typeface="Arial Unicode MS" pitchFamily="34" charset="-120"/>
              </a:rPr>
              <a:t>Statics is the </a:t>
            </a:r>
            <a:r>
              <a:rPr lang="en-US" altLang="zh-TW" sz="2800" dirty="0" smtClean="0">
                <a:solidFill>
                  <a:srgbClr val="990033"/>
                </a:solidFill>
                <a:latin typeface="Arial Unicode MS" pitchFamily="34" charset="-120"/>
                <a:ea typeface="Arial Unicode MS" pitchFamily="34" charset="-120"/>
                <a:cs typeface="Arial Unicode MS" pitchFamily="34" charset="-120"/>
              </a:rPr>
              <a:t>general rule</a:t>
            </a:r>
            <a:r>
              <a:rPr lang="en-US" altLang="zh-TW" sz="2800" dirty="0" smtClean="0">
                <a:latin typeface="Arial Unicode MS" pitchFamily="34" charset="-120"/>
                <a:ea typeface="Arial Unicode MS" pitchFamily="34" charset="-120"/>
                <a:cs typeface="Arial Unicode MS" pitchFamily="34" charset="-120"/>
              </a:rPr>
              <a:t> thorough the history of mankind.</a:t>
            </a:r>
          </a:p>
          <a:p>
            <a:pPr lvl="1" eaLnBrk="1" hangingPunct="1"/>
            <a:r>
              <a:rPr lang="en-US" altLang="zh-TW" dirty="0" smtClean="0">
                <a:latin typeface="Arial Unicode MS" pitchFamily="34" charset="-120"/>
                <a:ea typeface="Arial Unicode MS" pitchFamily="34" charset="-120"/>
                <a:cs typeface="Arial Unicode MS" pitchFamily="34" charset="-120"/>
              </a:rPr>
              <a:t>While we may think that most of the economy around us today is dynamic and in a state of development, this is actually </a:t>
            </a:r>
            <a:r>
              <a:rPr lang="en-US" altLang="zh-TW" b="1" dirty="0" smtClean="0">
                <a:latin typeface="Arial Unicode MS" pitchFamily="34" charset="-120"/>
                <a:ea typeface="Arial Unicode MS" pitchFamily="34" charset="-120"/>
                <a:cs typeface="Arial Unicode MS" pitchFamily="34" charset="-120"/>
              </a:rPr>
              <a:t>not the case</a:t>
            </a:r>
            <a:r>
              <a:rPr lang="en-US" altLang="zh-TW" dirty="0" smtClean="0">
                <a:latin typeface="Arial Unicode MS" pitchFamily="34" charset="-120"/>
                <a:ea typeface="Arial Unicode MS" pitchFamily="34" charset="-120"/>
                <a:cs typeface="Arial Unicode MS" pitchFamily="34" charset="-120"/>
              </a:rPr>
              <a:t>.  Nearly everywhere economic reality is static.</a:t>
            </a:r>
          </a:p>
          <a:p>
            <a:pPr lvl="1" eaLnBrk="1" hangingPunct="1"/>
            <a:r>
              <a:rPr lang="en-US" altLang="zh-TW" dirty="0" smtClean="0">
                <a:latin typeface="Arial Unicode MS" pitchFamily="34" charset="-120"/>
                <a:ea typeface="Arial Unicode MS" pitchFamily="34" charset="-120"/>
                <a:cs typeface="Arial Unicode MS" pitchFamily="34" charset="-120"/>
              </a:rPr>
              <a:t>Example: artisans and peasants…they only work (hard) </a:t>
            </a:r>
            <a:r>
              <a:rPr lang="en-US" altLang="zh-TW" dirty="0" smtClean="0">
                <a:solidFill>
                  <a:srgbClr val="990033"/>
                </a:solidFill>
                <a:latin typeface="Arial Unicode MS" pitchFamily="34" charset="-120"/>
                <a:ea typeface="Arial Unicode MS" pitchFamily="34" charset="-120"/>
                <a:cs typeface="Arial Unicode MS" pitchFamily="34" charset="-120"/>
              </a:rPr>
              <a:t>within given limits</a:t>
            </a:r>
            <a:r>
              <a:rPr lang="en-US" altLang="zh-TW" dirty="0" smtClean="0">
                <a:latin typeface="Arial Unicode MS" pitchFamily="34" charset="-120"/>
                <a:ea typeface="Arial Unicode MS" pitchFamily="34" charset="-120"/>
                <a:cs typeface="Arial Unicode MS" pitchFamily="34" charset="-12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投影片編號版面配置區 4"/>
          <p:cNvSpPr>
            <a:spLocks noGrp="1"/>
          </p:cNvSpPr>
          <p:nvPr>
            <p:ph type="sldNum" sz="quarter" idx="11"/>
          </p:nvPr>
        </p:nvSpPr>
        <p:spPr>
          <a:noFill/>
        </p:spPr>
        <p:txBody>
          <a:bodyPr/>
          <a:lstStyle/>
          <a:p>
            <a:fld id="{C8D186C6-C9F5-4B61-9758-BAFD2E669CAE}" type="slidenum">
              <a:rPr lang="en-US" altLang="zh-TW">
                <a:ea typeface="新細明體" charset="-120"/>
              </a:rPr>
              <a:pPr/>
              <a:t>18</a:t>
            </a:fld>
            <a:endParaRPr lang="en-US" altLang="zh-TW">
              <a:ea typeface="新細明體" charset="-120"/>
            </a:endParaRPr>
          </a:p>
        </p:txBody>
      </p:sp>
      <p:sp>
        <p:nvSpPr>
          <p:cNvPr id="30723" name="Rectangle 2"/>
          <p:cNvSpPr>
            <a:spLocks noGrp="1" noChangeArrowheads="1"/>
          </p:cNvSpPr>
          <p:nvPr>
            <p:ph type="title"/>
          </p:nvPr>
        </p:nvSpPr>
        <p:spPr>
          <a:xfrm>
            <a:off x="1061884" y="265472"/>
            <a:ext cx="7624916" cy="1142642"/>
          </a:xfrm>
        </p:spPr>
        <p:txBody>
          <a:bodyPr/>
          <a:lstStyle/>
          <a:p>
            <a:pPr eaLnBrk="1" hangingPunct="1"/>
            <a:r>
              <a:rPr lang="en-US" altLang="zh-TW" sz="4000" b="1" dirty="0" smtClean="0">
                <a:solidFill>
                  <a:srgbClr val="660066"/>
                </a:solidFill>
                <a:latin typeface="新細明體" charset="-120"/>
              </a:rPr>
              <a:t>5.2  </a:t>
            </a:r>
            <a:r>
              <a:rPr lang="zh-TW" altLang="en-US" sz="4000" b="1" dirty="0" smtClean="0">
                <a:solidFill>
                  <a:srgbClr val="660066"/>
                </a:solidFill>
                <a:latin typeface="新細明體" charset="-120"/>
              </a:rPr>
              <a:t>以靜態為常</a:t>
            </a:r>
            <a:endParaRPr lang="zh-TW" altLang="en-US" sz="4000" b="1" dirty="0" smtClean="0">
              <a:solidFill>
                <a:srgbClr val="660066"/>
              </a:solidFill>
            </a:endParaRPr>
          </a:p>
        </p:txBody>
      </p:sp>
      <p:sp>
        <p:nvSpPr>
          <p:cNvPr id="30724" name="Rectangle 3"/>
          <p:cNvSpPr>
            <a:spLocks noGrp="1" noChangeArrowheads="1"/>
          </p:cNvSpPr>
          <p:nvPr>
            <p:ph type="body" idx="1"/>
          </p:nvPr>
        </p:nvSpPr>
        <p:spPr>
          <a:xfrm>
            <a:off x="1401097" y="1592825"/>
            <a:ext cx="7295228" cy="4639699"/>
          </a:xfrm>
        </p:spPr>
        <p:txBody>
          <a:bodyPr>
            <a:normAutofit fontScale="85000" lnSpcReduction="20000"/>
          </a:bodyPr>
          <a:lstStyle/>
          <a:p>
            <a:pPr eaLnBrk="1" hangingPunct="1">
              <a:lnSpc>
                <a:spcPct val="110000"/>
              </a:lnSpc>
            </a:pPr>
            <a:r>
              <a:rPr lang="zh-TW" altLang="en-US" sz="2800" dirty="0" smtClean="0">
                <a:latin typeface="細明體" pitchFamily="49" charset="-120"/>
                <a:ea typeface="細明體" pitchFamily="49" charset="-120"/>
                <a:cs typeface="Arial Unicode MS" pitchFamily="34" charset="-120"/>
              </a:rPr>
              <a:t>由於歷史以靜態為常，人們對給定的環境，也就傾向滿足。</a:t>
            </a:r>
            <a:r>
              <a:rPr lang="en-US" altLang="zh-TW" sz="2800" dirty="0" smtClean="0">
                <a:latin typeface="細明體" pitchFamily="49" charset="-120"/>
                <a:ea typeface="細明體" pitchFamily="49" charset="-120"/>
                <a:cs typeface="Arial Unicode MS" pitchFamily="34" charset="-120"/>
              </a:rPr>
              <a:t>Schumpeter </a:t>
            </a:r>
            <a:r>
              <a:rPr lang="zh-TW" altLang="en-US" sz="2800" dirty="0" smtClean="0">
                <a:latin typeface="細明體" pitchFamily="49" charset="-120"/>
                <a:ea typeface="細明體" pitchFamily="49" charset="-120"/>
                <a:cs typeface="Arial Unicode MS" pitchFamily="34" charset="-120"/>
              </a:rPr>
              <a:t>的環境是指社會大環境，不是個人的所有。</a:t>
            </a:r>
          </a:p>
          <a:p>
            <a:pPr eaLnBrk="1" hangingPunct="1">
              <a:lnSpc>
                <a:spcPct val="110000"/>
              </a:lnSpc>
            </a:pPr>
            <a:r>
              <a:rPr lang="en-US" altLang="zh-TW" sz="2800" dirty="0" smtClean="0">
                <a:latin typeface="Arial Unicode MS" pitchFamily="34" charset="-120"/>
                <a:ea typeface="Arial Unicode MS" pitchFamily="34" charset="-120"/>
                <a:cs typeface="Arial Unicode MS" pitchFamily="34" charset="-120"/>
              </a:rPr>
              <a:t>People in all of these societies are wed to the old; and if they ever make changes, it is only because something happens outside the economy, and they </a:t>
            </a:r>
            <a:r>
              <a:rPr lang="en-US" altLang="zh-TW" sz="2800" b="1" dirty="0" smtClean="0">
                <a:latin typeface="Arial Unicode MS" pitchFamily="34" charset="-120"/>
                <a:ea typeface="Arial Unicode MS" pitchFamily="34" charset="-120"/>
                <a:cs typeface="Arial Unicode MS" pitchFamily="34" charset="-120"/>
              </a:rPr>
              <a:t>are forced to adapt</a:t>
            </a:r>
            <a:r>
              <a:rPr lang="en-US" altLang="zh-TW" sz="2800" dirty="0" smtClean="0">
                <a:latin typeface="Arial Unicode MS" pitchFamily="34" charset="-120"/>
                <a:ea typeface="Arial Unicode MS" pitchFamily="34" charset="-120"/>
                <a:cs typeface="Arial Unicode MS" pitchFamily="34" charset="-120"/>
              </a:rPr>
              <a:t>.</a:t>
            </a:r>
          </a:p>
          <a:p>
            <a:pPr marL="609600" indent="-609600">
              <a:lnSpc>
                <a:spcPct val="120000"/>
              </a:lnSpc>
              <a:buFont typeface="Wingdings" pitchFamily="2" charset="2"/>
              <a:buChar char="u"/>
            </a:pPr>
            <a:r>
              <a:rPr lang="zh-TW" altLang="en-US" sz="2800" dirty="0" smtClean="0">
                <a:latin typeface="細明體" pitchFamily="49" charset="-120"/>
                <a:ea typeface="細明體" pitchFamily="49" charset="-120"/>
              </a:rPr>
              <a:t>他提出兩點人們會滿足於大環境的理由：</a:t>
            </a:r>
          </a:p>
          <a:p>
            <a:pPr marL="990600" lvl="1" indent="-533400">
              <a:lnSpc>
                <a:spcPct val="120000"/>
              </a:lnSpc>
              <a:buClr>
                <a:srgbClr val="006600"/>
              </a:buClr>
              <a:buFont typeface="Arial" pitchFamily="34" charset="0"/>
              <a:buChar char="•"/>
            </a:pPr>
            <a:r>
              <a:rPr lang="zh-TW" altLang="en-US" dirty="0" smtClean="0">
                <a:latin typeface="細明體" pitchFamily="49" charset="-120"/>
                <a:ea typeface="細明體" pitchFamily="49" charset="-120"/>
              </a:rPr>
              <a:t>社會學上的理由：避免引起他人的反感或不贊同。</a:t>
            </a:r>
          </a:p>
          <a:p>
            <a:pPr marL="990600" lvl="1" indent="-533400">
              <a:lnSpc>
                <a:spcPct val="120000"/>
              </a:lnSpc>
              <a:buClr>
                <a:srgbClr val="006600"/>
              </a:buClr>
              <a:buFont typeface="Arial" pitchFamily="34" charset="0"/>
              <a:buChar char="•"/>
            </a:pPr>
            <a:r>
              <a:rPr lang="zh-TW" altLang="en-US" dirty="0" smtClean="0">
                <a:latin typeface="細明體" pitchFamily="49" charset="-120"/>
                <a:ea typeface="細明體" pitchFamily="49" charset="-120"/>
              </a:rPr>
              <a:t>心理學上的理由：開創新環境不是一件容易的事。</a:t>
            </a:r>
            <a:endParaRPr lang="en-US" altLang="zh-TW" sz="2800" dirty="0" smtClean="0">
              <a:latin typeface="細明體" pitchFamily="49" charset="-120"/>
              <a:ea typeface="細明體" pitchFamily="49" charset="-120"/>
              <a:cs typeface="Arial Unicode MS" pitchFamily="34" charset="-12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投影片編號版面配置區 4"/>
          <p:cNvSpPr>
            <a:spLocks noGrp="1"/>
          </p:cNvSpPr>
          <p:nvPr>
            <p:ph type="sldNum" sz="quarter" idx="11"/>
          </p:nvPr>
        </p:nvSpPr>
        <p:spPr>
          <a:noFill/>
        </p:spPr>
        <p:txBody>
          <a:bodyPr/>
          <a:lstStyle/>
          <a:p>
            <a:fld id="{B20346B1-B5A7-4460-983F-CA496E7A99DF}" type="slidenum">
              <a:rPr lang="en-US" altLang="zh-TW">
                <a:ea typeface="新細明體" charset="-120"/>
              </a:rPr>
              <a:pPr/>
              <a:t>19</a:t>
            </a:fld>
            <a:endParaRPr lang="en-US" altLang="zh-TW">
              <a:ea typeface="新細明體" charset="-120"/>
            </a:endParaRPr>
          </a:p>
        </p:txBody>
      </p:sp>
      <p:sp>
        <p:nvSpPr>
          <p:cNvPr id="32771" name="Rectangle 2"/>
          <p:cNvSpPr>
            <a:spLocks noGrp="1" noChangeArrowheads="1"/>
          </p:cNvSpPr>
          <p:nvPr>
            <p:ph type="title"/>
          </p:nvPr>
        </p:nvSpPr>
        <p:spPr>
          <a:xfrm>
            <a:off x="1061884" y="206477"/>
            <a:ext cx="7624916" cy="1274661"/>
          </a:xfrm>
        </p:spPr>
        <p:txBody>
          <a:bodyPr/>
          <a:lstStyle/>
          <a:p>
            <a:pPr eaLnBrk="1" hangingPunct="1">
              <a:lnSpc>
                <a:spcPct val="90000"/>
              </a:lnSpc>
            </a:pPr>
            <a:r>
              <a:rPr lang="en-US" altLang="zh-TW" sz="4000" b="1" dirty="0" smtClean="0">
                <a:solidFill>
                  <a:srgbClr val="660066"/>
                </a:solidFill>
                <a:latin typeface="細明體" pitchFamily="49" charset="-120"/>
                <a:ea typeface="細明體" pitchFamily="49" charset="-120"/>
              </a:rPr>
              <a:t>5.3  </a:t>
            </a:r>
            <a:r>
              <a:rPr lang="zh-TW" altLang="en-US" sz="4000" b="1" dirty="0" smtClean="0">
                <a:solidFill>
                  <a:srgbClr val="660066"/>
                </a:solidFill>
                <a:latin typeface="細明體" pitchFamily="49" charset="-120"/>
                <a:ea typeface="細明體" pitchFamily="49" charset="-120"/>
              </a:rPr>
              <a:t>領導者</a:t>
            </a:r>
            <a:r>
              <a:rPr lang="en-US" altLang="zh-TW" sz="4000" b="1" dirty="0" smtClean="0">
                <a:solidFill>
                  <a:srgbClr val="660066"/>
                </a:solidFill>
                <a:latin typeface="細明體" pitchFamily="49" charset="-120"/>
                <a:ea typeface="細明體" pitchFamily="49" charset="-120"/>
              </a:rPr>
              <a:t>: bold and fight</a:t>
            </a:r>
            <a:endParaRPr lang="zh-TW" altLang="en-US" sz="4000" b="1" dirty="0" smtClean="0">
              <a:solidFill>
                <a:srgbClr val="660066"/>
              </a:solidFill>
              <a:latin typeface="細明體" pitchFamily="49" charset="-120"/>
              <a:ea typeface="細明體" pitchFamily="49" charset="-120"/>
            </a:endParaRPr>
          </a:p>
        </p:txBody>
      </p:sp>
      <p:sp>
        <p:nvSpPr>
          <p:cNvPr id="32772" name="Rectangle 3"/>
          <p:cNvSpPr>
            <a:spLocks noGrp="1" noChangeArrowheads="1"/>
          </p:cNvSpPr>
          <p:nvPr>
            <p:ph type="body" idx="1"/>
          </p:nvPr>
        </p:nvSpPr>
        <p:spPr>
          <a:xfrm>
            <a:off x="1194619" y="1548581"/>
            <a:ext cx="7679506" cy="4518844"/>
          </a:xfrm>
        </p:spPr>
        <p:txBody>
          <a:bodyPr>
            <a:normAutofit fontScale="85000" lnSpcReduction="20000"/>
          </a:bodyPr>
          <a:lstStyle/>
          <a:p>
            <a:pPr marL="365760" lvl="1" indent="-283464">
              <a:lnSpc>
                <a:spcPct val="150000"/>
              </a:lnSpc>
              <a:spcBef>
                <a:spcPts val="600"/>
              </a:spcBef>
              <a:buSzPct val="80000"/>
              <a:buFont typeface="Wingdings 2"/>
              <a:buChar char=""/>
            </a:pPr>
            <a:r>
              <a:rPr lang="zh-TW" altLang="en-US" dirty="0" smtClean="0">
                <a:latin typeface="新細明體" charset="-120"/>
              </a:rPr>
              <a:t>若經濟要發展，就需要有領導者。他們具有動機和活動力去採取新式的行動。</a:t>
            </a:r>
          </a:p>
          <a:p>
            <a:pPr lvl="1">
              <a:lnSpc>
                <a:spcPct val="150000"/>
              </a:lnSpc>
            </a:pPr>
            <a:r>
              <a:rPr lang="en-US" altLang="zh-TW" sz="2400" b="1" dirty="0" smtClean="0">
                <a:latin typeface="新細明體" charset="-120"/>
              </a:rPr>
              <a:t>In order for something radically new to emerge, the economic actor has to be </a:t>
            </a:r>
            <a:r>
              <a:rPr lang="en-US" altLang="zh-TW" sz="2400" b="1" dirty="0" smtClean="0">
                <a:solidFill>
                  <a:srgbClr val="990033"/>
                </a:solidFill>
                <a:latin typeface="新細明體" charset="-120"/>
              </a:rPr>
              <a:t>bold</a:t>
            </a:r>
            <a:r>
              <a:rPr lang="en-US" altLang="zh-TW" sz="2400" b="1" dirty="0" smtClean="0">
                <a:latin typeface="新細明體" charset="-120"/>
              </a:rPr>
              <a:t> and willing to take up a </a:t>
            </a:r>
            <a:r>
              <a:rPr lang="en-US" altLang="zh-TW" sz="2400" b="1" dirty="0" smtClean="0">
                <a:solidFill>
                  <a:srgbClr val="990033"/>
                </a:solidFill>
                <a:latin typeface="新細明體" charset="-120"/>
              </a:rPr>
              <a:t>fight</a:t>
            </a:r>
            <a:r>
              <a:rPr lang="en-US" altLang="zh-TW" sz="2400" b="1" dirty="0" smtClean="0">
                <a:latin typeface="新細明體" charset="-120"/>
              </a:rPr>
              <a:t> against the old.</a:t>
            </a:r>
          </a:p>
          <a:p>
            <a:pPr lvl="1">
              <a:lnSpc>
                <a:spcPct val="150000"/>
              </a:lnSpc>
            </a:pPr>
            <a:r>
              <a:rPr lang="en-US" altLang="zh-TW" sz="2400" dirty="0" smtClean="0">
                <a:latin typeface="新細明體" charset="-120"/>
              </a:rPr>
              <a:t>He needs to be a fox that knows many things. (</a:t>
            </a:r>
            <a:r>
              <a:rPr lang="en-US" altLang="zh-TW" sz="2400" dirty="0" err="1" smtClean="0">
                <a:latin typeface="新細明體" charset="-120"/>
              </a:rPr>
              <a:t>Kamien</a:t>
            </a:r>
            <a:r>
              <a:rPr lang="en-US" altLang="zh-TW" sz="2400" dirty="0" smtClean="0">
                <a:latin typeface="新細明體" charset="-120"/>
              </a:rPr>
              <a:t>)</a:t>
            </a:r>
          </a:p>
          <a:p>
            <a:pPr>
              <a:lnSpc>
                <a:spcPct val="120000"/>
              </a:lnSpc>
            </a:pPr>
            <a:r>
              <a:rPr lang="zh-TW" altLang="en-US" sz="2800" b="1" dirty="0" smtClean="0">
                <a:solidFill>
                  <a:srgbClr val="660066"/>
                </a:solidFill>
                <a:latin typeface="細明體" pitchFamily="49" charset="-120"/>
                <a:ea typeface="細明體" pitchFamily="49" charset="-120"/>
              </a:rPr>
              <a:t>領導者的過度樂觀</a:t>
            </a:r>
          </a:p>
          <a:p>
            <a:pPr lvl="1">
              <a:lnSpc>
                <a:spcPct val="120000"/>
              </a:lnSpc>
            </a:pPr>
            <a:r>
              <a:rPr lang="en-US" altLang="zh-TW" sz="2400" dirty="0" smtClean="0">
                <a:latin typeface="Arial Unicode MS" pitchFamily="34" charset="-120"/>
                <a:ea typeface="Arial Unicode MS" pitchFamily="34" charset="-120"/>
                <a:cs typeface="Arial Unicode MS" pitchFamily="34" charset="-120"/>
              </a:rPr>
              <a:t>He has to make the dreams happen by overcoming the ever-present obstacle. He believes that he can do it. </a:t>
            </a:r>
          </a:p>
          <a:p>
            <a:pPr lvl="1">
              <a:lnSpc>
                <a:spcPct val="120000"/>
              </a:lnSpc>
            </a:pPr>
            <a:r>
              <a:rPr lang="en-US" altLang="zh-TW" sz="2400" dirty="0" smtClean="0">
                <a:latin typeface="Arial Unicode MS" pitchFamily="34" charset="-120"/>
                <a:ea typeface="Arial Unicode MS" pitchFamily="34" charset="-120"/>
                <a:cs typeface="Arial Unicode MS" pitchFamily="34" charset="-120"/>
              </a:rPr>
              <a:t>A. Smith: The chance of gain is by </a:t>
            </a:r>
            <a:r>
              <a:rPr lang="en-US" altLang="zh-TW" sz="2400" dirty="0" smtClean="0">
                <a:solidFill>
                  <a:srgbClr val="990033"/>
                </a:solidFill>
                <a:latin typeface="Arial Unicode MS" pitchFamily="34" charset="-120"/>
                <a:ea typeface="Arial Unicode MS" pitchFamily="34" charset="-120"/>
                <a:cs typeface="Arial Unicode MS" pitchFamily="34" charset="-120"/>
              </a:rPr>
              <a:t>every man</a:t>
            </a:r>
            <a:r>
              <a:rPr lang="en-US" altLang="zh-TW" sz="2400" dirty="0" smtClean="0">
                <a:latin typeface="Arial Unicode MS" pitchFamily="34" charset="-120"/>
                <a:ea typeface="Arial Unicode MS" pitchFamily="34" charset="-120"/>
                <a:cs typeface="Arial Unicode MS" pitchFamily="34" charset="-120"/>
              </a:rPr>
              <a:t> more or less over-valued, and the chance of loss is by </a:t>
            </a:r>
            <a:r>
              <a:rPr lang="en-US" altLang="zh-TW" sz="2400" dirty="0" smtClean="0">
                <a:solidFill>
                  <a:srgbClr val="990033"/>
                </a:solidFill>
                <a:latin typeface="Arial Unicode MS" pitchFamily="34" charset="-120"/>
                <a:ea typeface="Arial Unicode MS" pitchFamily="34" charset="-120"/>
                <a:cs typeface="Arial Unicode MS" pitchFamily="34" charset="-120"/>
              </a:rPr>
              <a:t>most men</a:t>
            </a:r>
            <a:r>
              <a:rPr lang="en-US" altLang="zh-TW" sz="2400" dirty="0" smtClean="0">
                <a:latin typeface="Arial Unicode MS" pitchFamily="34" charset="-120"/>
                <a:ea typeface="Arial Unicode MS" pitchFamily="34" charset="-120"/>
                <a:cs typeface="Arial Unicode MS" pitchFamily="34" charset="-120"/>
              </a:rPr>
              <a:t> under-valued.</a:t>
            </a:r>
          </a:p>
          <a:p>
            <a:pPr lvl="1">
              <a:lnSpc>
                <a:spcPct val="150000"/>
              </a:lnSpc>
            </a:pPr>
            <a:endParaRPr lang="en-US" altLang="zh-TW" sz="2400" dirty="0" smtClean="0">
              <a:latin typeface="新細明體"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04650" y="609293"/>
            <a:ext cx="6270641" cy="954036"/>
          </a:xfrm>
        </p:spPr>
        <p:txBody>
          <a:bodyPr>
            <a:normAutofit/>
          </a:bodyPr>
          <a:lstStyle/>
          <a:p>
            <a:r>
              <a:rPr lang="zh-TW" altLang="en-US" dirty="0" smtClean="0">
                <a:solidFill>
                  <a:srgbClr val="800080"/>
                </a:solidFill>
              </a:rPr>
              <a:t>章節內容</a:t>
            </a:r>
            <a:endParaRPr lang="zh-TW" altLang="en-US" dirty="0"/>
          </a:p>
        </p:txBody>
      </p:sp>
      <p:sp>
        <p:nvSpPr>
          <p:cNvPr id="4" name="投影片編號版面配置區 3"/>
          <p:cNvSpPr>
            <a:spLocks noGrp="1"/>
          </p:cNvSpPr>
          <p:nvPr>
            <p:ph type="sldNum" sz="quarter" idx="12"/>
          </p:nvPr>
        </p:nvSpPr>
        <p:spPr/>
        <p:txBody>
          <a:bodyPr/>
          <a:lstStyle/>
          <a:p>
            <a:pPr>
              <a:defRPr/>
            </a:pPr>
            <a:fld id="{34EE0C65-4B30-4853-A925-E342A255D0DA}" type="slidenum">
              <a:rPr lang="en-US" altLang="zh-TW" smtClean="0"/>
              <a:pPr>
                <a:defRPr/>
              </a:pPr>
              <a:t>2</a:t>
            </a:fld>
            <a:endParaRPr lang="en-US" altLang="zh-TW"/>
          </a:p>
        </p:txBody>
      </p:sp>
      <p:sp>
        <p:nvSpPr>
          <p:cNvPr id="5" name="Rectangle 2"/>
          <p:cNvSpPr>
            <a:spLocks noGrp="1" noChangeArrowheads="1"/>
          </p:cNvSpPr>
          <p:nvPr>
            <p:ph type="body" idx="1"/>
          </p:nvPr>
        </p:nvSpPr>
        <p:spPr>
          <a:xfrm>
            <a:off x="2639961" y="1578078"/>
            <a:ext cx="6118004" cy="3362632"/>
          </a:xfrm>
        </p:spPr>
        <p:txBody>
          <a:bodyPr>
            <a:normAutofit fontScale="92500" lnSpcReduction="20000"/>
          </a:bodyPr>
          <a:lstStyle/>
          <a:p>
            <a:pPr>
              <a:lnSpc>
                <a:spcPct val="150000"/>
              </a:lnSpc>
            </a:pPr>
            <a:r>
              <a:rPr lang="en-US" altLang="zh-TW" sz="2400" b="1" dirty="0" smtClean="0">
                <a:solidFill>
                  <a:srgbClr val="000000"/>
                </a:solidFill>
                <a:latin typeface="新細明體" charset="-120"/>
              </a:rPr>
              <a:t>1. </a:t>
            </a:r>
            <a:r>
              <a:rPr lang="zh-TW" altLang="en-US" sz="2400" b="1" dirty="0" smtClean="0">
                <a:solidFill>
                  <a:srgbClr val="000000"/>
                </a:solidFill>
                <a:latin typeface="新細明體" charset="-120"/>
              </a:rPr>
              <a:t>貨幣交易</a:t>
            </a:r>
            <a:endParaRPr lang="en-US" altLang="zh-TW" sz="2400" b="1" dirty="0" smtClean="0">
              <a:solidFill>
                <a:srgbClr val="000000"/>
              </a:solidFill>
              <a:latin typeface="新細明體" charset="-120"/>
            </a:endParaRPr>
          </a:p>
          <a:p>
            <a:pPr>
              <a:lnSpc>
                <a:spcPct val="150000"/>
              </a:lnSpc>
            </a:pPr>
            <a:r>
              <a:rPr lang="en-US" altLang="zh-TW" sz="2400" b="1" dirty="0" smtClean="0">
                <a:solidFill>
                  <a:srgbClr val="000000"/>
                </a:solidFill>
                <a:latin typeface="新細明體" charset="-120"/>
              </a:rPr>
              <a:t>2. </a:t>
            </a:r>
            <a:r>
              <a:rPr lang="zh-TW" altLang="en-US" sz="2400" b="1" dirty="0" smtClean="0">
                <a:solidFill>
                  <a:srgbClr val="000000"/>
                </a:solidFill>
                <a:latin typeface="新細明體" charset="-120"/>
              </a:rPr>
              <a:t>利潤</a:t>
            </a:r>
            <a:endParaRPr lang="en-US" altLang="zh-TW" sz="2400" b="1" dirty="0" smtClean="0">
              <a:solidFill>
                <a:srgbClr val="000000"/>
              </a:solidFill>
              <a:latin typeface="新細明體" charset="-120"/>
            </a:endParaRPr>
          </a:p>
          <a:p>
            <a:pPr>
              <a:lnSpc>
                <a:spcPct val="150000"/>
              </a:lnSpc>
            </a:pPr>
            <a:r>
              <a:rPr lang="en-US" altLang="zh-TW" sz="2400" b="1" dirty="0" smtClean="0">
                <a:solidFill>
                  <a:srgbClr val="000000"/>
                </a:solidFill>
                <a:latin typeface="新細明體" charset="-120"/>
              </a:rPr>
              <a:t>3. </a:t>
            </a:r>
            <a:r>
              <a:rPr lang="zh-TW" altLang="en-US" sz="2400" b="1" dirty="0" smtClean="0">
                <a:solidFill>
                  <a:srgbClr val="000000"/>
                </a:solidFill>
                <a:latin typeface="細明體" pitchFamily="49" charset="-120"/>
                <a:ea typeface="細明體" pitchFamily="49" charset="-120"/>
              </a:rPr>
              <a:t>企業家精神：</a:t>
            </a:r>
            <a:r>
              <a:rPr lang="en-US" altLang="zh-TW" sz="2400" b="1" dirty="0" err="1" smtClean="0">
                <a:solidFill>
                  <a:srgbClr val="000000"/>
                </a:solidFill>
                <a:latin typeface="細明體" pitchFamily="49" charset="-120"/>
                <a:ea typeface="細明體" pitchFamily="49" charset="-120"/>
              </a:rPr>
              <a:t>Cantillon</a:t>
            </a:r>
            <a:r>
              <a:rPr lang="en-US" altLang="zh-TW" sz="2400" b="1" dirty="0" smtClean="0">
                <a:solidFill>
                  <a:srgbClr val="000000"/>
                </a:solidFill>
                <a:latin typeface="細明體" pitchFamily="49" charset="-120"/>
                <a:ea typeface="細明體" pitchFamily="49" charset="-120"/>
              </a:rPr>
              <a:t> and Say</a:t>
            </a:r>
          </a:p>
          <a:p>
            <a:pPr>
              <a:lnSpc>
                <a:spcPct val="150000"/>
              </a:lnSpc>
            </a:pPr>
            <a:r>
              <a:rPr lang="en-US" altLang="zh-TW" sz="2400" b="1" dirty="0" smtClean="0">
                <a:solidFill>
                  <a:srgbClr val="000000"/>
                </a:solidFill>
                <a:latin typeface="新細明體" charset="-120"/>
              </a:rPr>
              <a:t>4. </a:t>
            </a:r>
            <a:r>
              <a:rPr lang="zh-TW" altLang="en-US" sz="2400" b="1" dirty="0" smtClean="0">
                <a:solidFill>
                  <a:srgbClr val="000000"/>
                </a:solidFill>
                <a:latin typeface="細明體" pitchFamily="49" charset="-120"/>
                <a:ea typeface="細明體" pitchFamily="49" charset="-120"/>
              </a:rPr>
              <a:t>企業家精神：</a:t>
            </a:r>
            <a:r>
              <a:rPr lang="en-US" altLang="zh-TW" sz="2400" b="1" dirty="0" err="1" smtClean="0">
                <a:solidFill>
                  <a:srgbClr val="000000"/>
                </a:solidFill>
                <a:latin typeface="細明體" pitchFamily="49" charset="-120"/>
                <a:ea typeface="細明體" pitchFamily="49" charset="-120"/>
              </a:rPr>
              <a:t>Mises</a:t>
            </a:r>
            <a:endParaRPr lang="zh-TW" altLang="en-US" sz="2400" b="1" dirty="0" smtClean="0">
              <a:solidFill>
                <a:srgbClr val="000000"/>
              </a:solidFill>
              <a:latin typeface="新細明體" charset="-120"/>
            </a:endParaRPr>
          </a:p>
          <a:p>
            <a:pPr>
              <a:lnSpc>
                <a:spcPct val="150000"/>
              </a:lnSpc>
            </a:pPr>
            <a:r>
              <a:rPr lang="en-US" altLang="zh-TW" sz="2400" b="1" dirty="0" smtClean="0">
                <a:solidFill>
                  <a:srgbClr val="000000"/>
                </a:solidFill>
                <a:latin typeface="新細明體" charset="-120"/>
              </a:rPr>
              <a:t>5. </a:t>
            </a:r>
            <a:r>
              <a:rPr lang="zh-TW" altLang="en-US" sz="2400" b="1" dirty="0" smtClean="0">
                <a:solidFill>
                  <a:srgbClr val="000000"/>
                </a:solidFill>
                <a:latin typeface="細明體" pitchFamily="49" charset="-120"/>
                <a:ea typeface="細明體" pitchFamily="49" charset="-120"/>
              </a:rPr>
              <a:t>企業家精神：</a:t>
            </a:r>
            <a:r>
              <a:rPr lang="en-US" altLang="zh-TW" sz="2400" b="1" dirty="0" smtClean="0">
                <a:solidFill>
                  <a:srgbClr val="000000"/>
                </a:solidFill>
                <a:latin typeface="新細明體" charset="-120"/>
              </a:rPr>
              <a:t>Schumpeter</a:t>
            </a:r>
          </a:p>
          <a:p>
            <a:pPr>
              <a:lnSpc>
                <a:spcPct val="150000"/>
              </a:lnSpc>
            </a:pPr>
            <a:r>
              <a:rPr lang="en-US" altLang="zh-TW" sz="2400" b="1" dirty="0" smtClean="0">
                <a:solidFill>
                  <a:srgbClr val="000000"/>
                </a:solidFill>
                <a:latin typeface="新細明體" charset="-120"/>
              </a:rPr>
              <a:t>6.</a:t>
            </a:r>
            <a:r>
              <a:rPr lang="zh-TW" altLang="en-US" sz="2400" b="1" dirty="0" smtClean="0">
                <a:solidFill>
                  <a:srgbClr val="000000"/>
                </a:solidFill>
                <a:latin typeface="細明體" pitchFamily="49" charset="-120"/>
                <a:ea typeface="細明體" pitchFamily="49" charset="-120"/>
              </a:rPr>
              <a:t>企業家精神：</a:t>
            </a:r>
            <a:r>
              <a:rPr lang="en-US" altLang="zh-TW" sz="2400" b="1" dirty="0" err="1" smtClean="0">
                <a:solidFill>
                  <a:srgbClr val="000000"/>
                </a:solidFill>
                <a:latin typeface="細明體" pitchFamily="49" charset="-120"/>
                <a:ea typeface="細明體" pitchFamily="49" charset="-120"/>
              </a:rPr>
              <a:t>Kirzner</a:t>
            </a:r>
            <a:endParaRPr lang="en-US" altLang="zh-TW" sz="2400" b="1" dirty="0" smtClean="0">
              <a:solidFill>
                <a:srgbClr val="000000"/>
              </a:solidFill>
              <a:latin typeface="新細明體" charset="-120"/>
            </a:endParaRPr>
          </a:p>
          <a:p>
            <a:pPr>
              <a:lnSpc>
                <a:spcPct val="150000"/>
              </a:lnSpc>
            </a:pPr>
            <a:r>
              <a:rPr lang="zh-TW" altLang="en-US" sz="2400" b="1" dirty="0" smtClean="0">
                <a:solidFill>
                  <a:srgbClr val="000000"/>
                </a:solidFill>
              </a:rPr>
              <a:t>台灣經濟成長的故事</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投影片編號版面配置區 4"/>
          <p:cNvSpPr>
            <a:spLocks noGrp="1"/>
          </p:cNvSpPr>
          <p:nvPr>
            <p:ph type="sldNum" sz="quarter" idx="11"/>
          </p:nvPr>
        </p:nvSpPr>
        <p:spPr>
          <a:noFill/>
        </p:spPr>
        <p:txBody>
          <a:bodyPr/>
          <a:lstStyle/>
          <a:p>
            <a:fld id="{B49973CF-FA7A-4FE0-8B44-0B9C53CDD7D1}" type="slidenum">
              <a:rPr lang="en-US" altLang="zh-TW">
                <a:ea typeface="新細明體" charset="-120"/>
              </a:rPr>
              <a:pPr/>
              <a:t>20</a:t>
            </a:fld>
            <a:endParaRPr lang="en-US" altLang="zh-TW">
              <a:ea typeface="新細明體" charset="-120"/>
            </a:endParaRPr>
          </a:p>
        </p:txBody>
      </p:sp>
      <p:sp>
        <p:nvSpPr>
          <p:cNvPr id="34819" name="Rectangle 2"/>
          <p:cNvSpPr>
            <a:spLocks noGrp="1" noChangeArrowheads="1"/>
          </p:cNvSpPr>
          <p:nvPr>
            <p:ph type="title"/>
          </p:nvPr>
        </p:nvSpPr>
        <p:spPr>
          <a:xfrm>
            <a:off x="1150373" y="265471"/>
            <a:ext cx="7484039" cy="1198204"/>
          </a:xfrm>
        </p:spPr>
        <p:txBody>
          <a:bodyPr/>
          <a:lstStyle/>
          <a:p>
            <a:pPr eaLnBrk="1" hangingPunct="1"/>
            <a:r>
              <a:rPr lang="en-US" altLang="zh-TW" sz="4000" b="1" dirty="0" smtClean="0">
                <a:solidFill>
                  <a:srgbClr val="660066"/>
                </a:solidFill>
                <a:latin typeface="細明體" pitchFamily="49" charset="-120"/>
                <a:ea typeface="細明體" pitchFamily="49" charset="-120"/>
              </a:rPr>
              <a:t>5.4 </a:t>
            </a:r>
            <a:r>
              <a:rPr lang="zh-TW" altLang="en-US" sz="4000" b="1" dirty="0" smtClean="0">
                <a:solidFill>
                  <a:srgbClr val="660066"/>
                </a:solidFill>
                <a:latin typeface="細明體" pitchFamily="49" charset="-120"/>
                <a:ea typeface="細明體" pitchFamily="49" charset="-120"/>
              </a:rPr>
              <a:t>領導者是行動人</a:t>
            </a:r>
            <a:endParaRPr lang="zh-TW" altLang="en-US" sz="4000" dirty="0" smtClean="0">
              <a:solidFill>
                <a:srgbClr val="660066"/>
              </a:solidFill>
              <a:latin typeface="細明體" pitchFamily="49" charset="-120"/>
              <a:ea typeface="細明體" pitchFamily="49" charset="-120"/>
            </a:endParaRPr>
          </a:p>
        </p:txBody>
      </p:sp>
      <p:sp>
        <p:nvSpPr>
          <p:cNvPr id="34820" name="Rectangle 3"/>
          <p:cNvSpPr>
            <a:spLocks noGrp="1" noChangeArrowheads="1"/>
          </p:cNvSpPr>
          <p:nvPr>
            <p:ph type="body" idx="1"/>
          </p:nvPr>
        </p:nvSpPr>
        <p:spPr>
          <a:xfrm>
            <a:off x="1224115" y="1519085"/>
            <a:ext cx="7784947" cy="5073804"/>
          </a:xfrm>
        </p:spPr>
        <p:txBody>
          <a:bodyPr>
            <a:normAutofit/>
          </a:bodyPr>
          <a:lstStyle/>
          <a:p>
            <a:pPr marL="609600" indent="-609600" eaLnBrk="1" hangingPunct="1">
              <a:buFont typeface="Wingdings" pitchFamily="2" charset="2"/>
              <a:buChar char="u"/>
            </a:pPr>
            <a:r>
              <a:rPr lang="en-US" altLang="zh-TW" sz="2800" dirty="0" smtClean="0">
                <a:latin typeface="Arial Unicode MS" pitchFamily="34" charset="-120"/>
                <a:ea typeface="Arial Unicode MS" pitchFamily="34" charset="-120"/>
                <a:cs typeface="Arial Unicode MS" pitchFamily="34" charset="-120"/>
              </a:rPr>
              <a:t>Schumpeter (1911) </a:t>
            </a:r>
            <a:r>
              <a:rPr lang="zh-TW" altLang="en-US" sz="2800" dirty="0" smtClean="0">
                <a:latin typeface="Arial Unicode MS" pitchFamily="34" charset="-120"/>
                <a:ea typeface="Arial Unicode MS" pitchFamily="34" charset="-120"/>
                <a:cs typeface="Arial Unicode MS" pitchFamily="34" charset="-120"/>
              </a:rPr>
              <a:t>視</a:t>
            </a:r>
            <a:r>
              <a:rPr lang="zh-TW" altLang="en-US" sz="2800" b="1" dirty="0" smtClean="0">
                <a:solidFill>
                  <a:srgbClr val="660066"/>
                </a:solidFill>
                <a:latin typeface="Arial Unicode MS" pitchFamily="34" charset="-120"/>
                <a:ea typeface="Arial Unicode MS" pitchFamily="34" charset="-120"/>
                <a:cs typeface="Arial Unicode MS" pitchFamily="34" charset="-120"/>
              </a:rPr>
              <a:t>領導者為行動人：</a:t>
            </a:r>
            <a:r>
              <a:rPr lang="zh-TW" altLang="en-US" sz="2800" dirty="0" smtClean="0">
                <a:latin typeface="Arial Unicode MS" pitchFamily="34" charset="-120"/>
                <a:ea typeface="Arial Unicode MS" pitchFamily="34" charset="-120"/>
                <a:cs typeface="Arial Unicode MS" pitchFamily="34" charset="-120"/>
              </a:rPr>
              <a:t> </a:t>
            </a:r>
          </a:p>
          <a:p>
            <a:pPr marL="990600" lvl="1" indent="-533400" eaLnBrk="1" hangingPunct="1">
              <a:buClr>
                <a:srgbClr val="006600"/>
              </a:buClr>
              <a:buSzTx/>
              <a:buFont typeface="Wingdings" pitchFamily="2" charset="2"/>
              <a:buAutoNum type="arabicParenR"/>
            </a:pPr>
            <a:r>
              <a:rPr lang="en-US" altLang="zh-TW" b="1" dirty="0" smtClean="0">
                <a:solidFill>
                  <a:srgbClr val="FF0000"/>
                </a:solidFill>
                <a:latin typeface="Arial Unicode MS" pitchFamily="34" charset="-120"/>
                <a:ea typeface="Arial Unicode MS" pitchFamily="34" charset="-120"/>
                <a:cs typeface="Arial Unicode MS" pitchFamily="34" charset="-120"/>
              </a:rPr>
              <a:t>Man of Action </a:t>
            </a:r>
            <a:r>
              <a:rPr lang="en-US" altLang="zh-TW" dirty="0" smtClean="0">
                <a:latin typeface="Arial Unicode MS" pitchFamily="34" charset="-120"/>
                <a:ea typeface="Arial Unicode MS" pitchFamily="34" charset="-120"/>
                <a:cs typeface="Arial Unicode MS" pitchFamily="34" charset="-120"/>
              </a:rPr>
              <a:t>= someone who does not accept reality as it is.</a:t>
            </a:r>
          </a:p>
          <a:p>
            <a:pPr marL="990600" lvl="1" indent="-533400" eaLnBrk="1" hangingPunct="1">
              <a:buClr>
                <a:srgbClr val="006600"/>
              </a:buClr>
              <a:buSzTx/>
              <a:buFont typeface="Wingdings" pitchFamily="2" charset="2"/>
              <a:buAutoNum type="arabicParenR"/>
            </a:pPr>
            <a:r>
              <a:rPr lang="en-US" altLang="zh-TW" dirty="0" smtClean="0">
                <a:latin typeface="Arial Unicode MS" pitchFamily="34" charset="-120"/>
                <a:ea typeface="Arial Unicode MS" pitchFamily="34" charset="-120"/>
                <a:cs typeface="Arial Unicode MS" pitchFamily="34" charset="-120"/>
              </a:rPr>
              <a:t>“If there exists no demand for a good, the Man of Action will make people want it.”</a:t>
            </a:r>
          </a:p>
          <a:p>
            <a:pPr marL="990600" lvl="1" indent="-533400" eaLnBrk="1" hangingPunct="1">
              <a:buClr>
                <a:srgbClr val="006600"/>
              </a:buClr>
              <a:buSzTx/>
              <a:buFont typeface="Wingdings" pitchFamily="2" charset="2"/>
              <a:buAutoNum type="arabicParenR"/>
            </a:pPr>
            <a:r>
              <a:rPr lang="en-US" altLang="zh-TW" dirty="0" smtClean="0">
                <a:latin typeface="Arial Unicode MS" pitchFamily="34" charset="-120"/>
                <a:ea typeface="Arial Unicode MS" pitchFamily="34" charset="-120"/>
                <a:cs typeface="Arial Unicode MS" pitchFamily="34" charset="-120"/>
              </a:rPr>
              <a:t>He does not feel the restrictions that block the actions of the other economic actors.</a:t>
            </a:r>
          </a:p>
          <a:p>
            <a:pPr marL="609600" indent="-609600" eaLnBrk="1" hangingPunct="1">
              <a:buFont typeface="Wingdings" pitchFamily="2" charset="2"/>
              <a:buChar char="u"/>
            </a:pPr>
            <a:r>
              <a:rPr lang="en-US" altLang="zh-TW" sz="2800" dirty="0" err="1" smtClean="0">
                <a:latin typeface="Arial Unicode MS" pitchFamily="34" charset="-120"/>
                <a:ea typeface="Arial Unicode MS" pitchFamily="34" charset="-120"/>
                <a:cs typeface="Arial Unicode MS" pitchFamily="34" charset="-120"/>
              </a:rPr>
              <a:t>Mises</a:t>
            </a:r>
            <a:r>
              <a:rPr lang="en-US" altLang="zh-TW" sz="2800" dirty="0" smtClean="0">
                <a:latin typeface="Arial Unicode MS" pitchFamily="34" charset="-120"/>
                <a:ea typeface="Arial Unicode MS" pitchFamily="34" charset="-120"/>
                <a:cs typeface="Arial Unicode MS" pitchFamily="34" charset="-120"/>
              </a:rPr>
              <a:t> </a:t>
            </a:r>
            <a:r>
              <a:rPr lang="zh-TW" altLang="en-US" sz="2800" dirty="0" smtClean="0">
                <a:latin typeface="Arial Unicode MS" pitchFamily="34" charset="-120"/>
                <a:ea typeface="Arial Unicode MS" pitchFamily="34" charset="-120"/>
                <a:cs typeface="Arial Unicode MS" pitchFamily="34" charset="-120"/>
              </a:rPr>
              <a:t>將每個人都視為行動人（所以都具有企業家精神）。</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投影片編號版面配置區 4"/>
          <p:cNvSpPr>
            <a:spLocks noGrp="1"/>
          </p:cNvSpPr>
          <p:nvPr>
            <p:ph type="sldNum" sz="quarter" idx="11"/>
          </p:nvPr>
        </p:nvSpPr>
        <p:spPr>
          <a:noFill/>
        </p:spPr>
        <p:txBody>
          <a:bodyPr/>
          <a:lstStyle/>
          <a:p>
            <a:fld id="{7DE4B864-27C2-49D4-8EC1-7B1A4C950ACE}" type="slidenum">
              <a:rPr lang="en-US" altLang="zh-TW">
                <a:ea typeface="新細明體" charset="-120"/>
              </a:rPr>
              <a:pPr/>
              <a:t>21</a:t>
            </a:fld>
            <a:endParaRPr lang="en-US" altLang="zh-TW">
              <a:ea typeface="新細明體" charset="-120"/>
            </a:endParaRPr>
          </a:p>
        </p:txBody>
      </p:sp>
      <p:sp>
        <p:nvSpPr>
          <p:cNvPr id="35843" name="Rectangle 2"/>
          <p:cNvSpPr>
            <a:spLocks noGrp="1" noChangeArrowheads="1"/>
          </p:cNvSpPr>
          <p:nvPr>
            <p:ph type="title"/>
          </p:nvPr>
        </p:nvSpPr>
        <p:spPr>
          <a:xfrm>
            <a:off x="1150373" y="265471"/>
            <a:ext cx="7484039" cy="1188679"/>
          </a:xfrm>
        </p:spPr>
        <p:txBody>
          <a:bodyPr/>
          <a:lstStyle/>
          <a:p>
            <a:pPr eaLnBrk="1" hangingPunct="1"/>
            <a:r>
              <a:rPr lang="en-US" altLang="zh-TW" sz="4000" b="1" dirty="0" smtClean="0">
                <a:solidFill>
                  <a:srgbClr val="660066"/>
                </a:solidFill>
                <a:latin typeface="細明體" pitchFamily="49" charset="-120"/>
                <a:ea typeface="細明體" pitchFamily="49" charset="-120"/>
              </a:rPr>
              <a:t>5.5 </a:t>
            </a:r>
            <a:r>
              <a:rPr lang="zh-TW" altLang="en-US" sz="4000" b="1" dirty="0" smtClean="0">
                <a:solidFill>
                  <a:srgbClr val="660066"/>
                </a:solidFill>
                <a:latin typeface="細明體" pitchFamily="49" charset="-120"/>
                <a:ea typeface="細明體" pitchFamily="49" charset="-120"/>
              </a:rPr>
              <a:t>領導者的驅動力</a:t>
            </a:r>
          </a:p>
        </p:txBody>
      </p:sp>
      <p:sp>
        <p:nvSpPr>
          <p:cNvPr id="35844" name="Rectangle 3"/>
          <p:cNvSpPr>
            <a:spLocks noGrp="1" noChangeArrowheads="1"/>
          </p:cNvSpPr>
          <p:nvPr>
            <p:ph type="body" idx="1"/>
          </p:nvPr>
        </p:nvSpPr>
        <p:spPr>
          <a:xfrm>
            <a:off x="1402651" y="1546336"/>
            <a:ext cx="7482932" cy="5053246"/>
          </a:xfrm>
        </p:spPr>
        <p:txBody>
          <a:bodyPr>
            <a:noAutofit/>
          </a:bodyPr>
          <a:lstStyle/>
          <a:p>
            <a:pPr eaLnBrk="1" hangingPunct="1">
              <a:buFont typeface="Wingdings" pitchFamily="2" charset="2"/>
              <a:buChar char="u"/>
            </a:pPr>
            <a:r>
              <a:rPr lang="en-US" altLang="zh-TW" sz="2400" dirty="0" smtClean="0">
                <a:latin typeface="Arial Unicode MS" pitchFamily="34" charset="-120"/>
                <a:ea typeface="Arial Unicode MS" pitchFamily="34" charset="-120"/>
                <a:cs typeface="Arial Unicode MS" pitchFamily="34" charset="-120"/>
              </a:rPr>
              <a:t>What drive the Man of Action? </a:t>
            </a:r>
          </a:p>
          <a:p>
            <a:pPr lvl="1" eaLnBrk="1" hangingPunct="1">
              <a:buFont typeface="Arial" pitchFamily="34" charset="0"/>
              <a:buChar char="•"/>
            </a:pPr>
            <a:r>
              <a:rPr lang="en-US" altLang="zh-TW" sz="2400" dirty="0" smtClean="0">
                <a:latin typeface="Arial Unicode MS" pitchFamily="34" charset="-120"/>
                <a:ea typeface="Arial Unicode MS" pitchFamily="34" charset="-120"/>
                <a:cs typeface="Arial Unicode MS" pitchFamily="34" charset="-120"/>
              </a:rPr>
              <a:t>He takes</a:t>
            </a:r>
            <a:r>
              <a:rPr lang="en-US" altLang="zh-TW" sz="2400" dirty="0" smtClean="0">
                <a:solidFill>
                  <a:srgbClr val="990033"/>
                </a:solidFill>
                <a:latin typeface="Arial Unicode MS" pitchFamily="34" charset="-120"/>
                <a:ea typeface="Arial Unicode MS" pitchFamily="34" charset="-120"/>
                <a:cs typeface="Arial Unicode MS" pitchFamily="34" charset="-120"/>
              </a:rPr>
              <a:t> pleasure</a:t>
            </a:r>
            <a:r>
              <a:rPr lang="en-US" altLang="zh-TW" sz="2400" dirty="0" smtClean="0">
                <a:latin typeface="Arial Unicode MS" pitchFamily="34" charset="-120"/>
                <a:ea typeface="Arial Unicode MS" pitchFamily="34" charset="-120"/>
                <a:cs typeface="Arial Unicode MS" pitchFamily="34" charset="-120"/>
              </a:rPr>
              <a:t> in a social power position and in creating.</a:t>
            </a:r>
          </a:p>
          <a:p>
            <a:pPr lvl="1" eaLnBrk="1" hangingPunct="1">
              <a:buFont typeface="Arial" pitchFamily="34" charset="0"/>
              <a:buChar char="•"/>
            </a:pPr>
            <a:r>
              <a:rPr lang="en-US" altLang="zh-TW" sz="2400" dirty="0" smtClean="0">
                <a:latin typeface="Arial Unicode MS" pitchFamily="34" charset="-120"/>
                <a:ea typeface="Arial Unicode MS" pitchFamily="34" charset="-120"/>
                <a:cs typeface="Arial Unicode MS" pitchFamily="34" charset="-120"/>
              </a:rPr>
              <a:t>The entrepreneur is also driven </a:t>
            </a:r>
            <a:r>
              <a:rPr lang="en-US" altLang="zh-TW" sz="2400" dirty="0" smtClean="0">
                <a:solidFill>
                  <a:srgbClr val="990033"/>
                </a:solidFill>
                <a:latin typeface="Arial Unicode MS" pitchFamily="34" charset="-120"/>
                <a:ea typeface="Arial Unicode MS" pitchFamily="34" charset="-120"/>
                <a:cs typeface="Arial Unicode MS" pitchFamily="34" charset="-120"/>
              </a:rPr>
              <a:t>by ambition</a:t>
            </a:r>
            <a:r>
              <a:rPr lang="en-US" altLang="zh-TW" sz="2400" dirty="0" smtClean="0">
                <a:latin typeface="Arial Unicode MS" pitchFamily="34" charset="-120"/>
                <a:ea typeface="Arial Unicode MS" pitchFamily="34" charset="-120"/>
                <a:cs typeface="Arial Unicode MS" pitchFamily="34" charset="-120"/>
              </a:rPr>
              <a:t> for other things: “First of all, there is the dream and the will to </a:t>
            </a:r>
            <a:r>
              <a:rPr lang="en-US" altLang="zh-TW" sz="2400" b="1" dirty="0" smtClean="0">
                <a:latin typeface="Arial Unicode MS" pitchFamily="34" charset="-120"/>
                <a:ea typeface="Arial Unicode MS" pitchFamily="34" charset="-120"/>
                <a:cs typeface="Arial Unicode MS" pitchFamily="34" charset="-120"/>
              </a:rPr>
              <a:t>found a private kingdom</a:t>
            </a:r>
            <a:r>
              <a:rPr lang="en-US" altLang="zh-TW" sz="2400" dirty="0" smtClean="0">
                <a:latin typeface="Arial Unicode MS" pitchFamily="34" charset="-120"/>
                <a:ea typeface="Arial Unicode MS" pitchFamily="34" charset="-120"/>
                <a:cs typeface="Arial Unicode MS" pitchFamily="34" charset="-120"/>
              </a:rPr>
              <a:t>, usually, though not necessary, also a dynasty.”</a:t>
            </a:r>
          </a:p>
          <a:p>
            <a:r>
              <a:rPr lang="zh-TW" altLang="en-US" sz="2400" b="1" dirty="0" smtClean="0">
                <a:solidFill>
                  <a:srgbClr val="660066"/>
                </a:solidFill>
                <a:latin typeface="細明體" pitchFamily="49" charset="-120"/>
                <a:ea typeface="細明體" pitchFamily="49" charset="-120"/>
              </a:rPr>
              <a:t>領導者</a:t>
            </a:r>
            <a:r>
              <a:rPr lang="zh-TW" altLang="en-US" sz="2400" dirty="0" smtClean="0">
                <a:latin typeface="Arial Unicode MS" pitchFamily="34" charset="-120"/>
                <a:ea typeface="Arial Unicode MS" pitchFamily="34" charset="-120"/>
                <a:cs typeface="Arial Unicode MS" pitchFamily="34" charset="-120"/>
              </a:rPr>
              <a:t>勇於挑戰： </a:t>
            </a:r>
          </a:p>
          <a:p>
            <a:pPr lvl="1"/>
            <a:r>
              <a:rPr lang="en-US" altLang="zh-TW" sz="2000" dirty="0" smtClean="0">
                <a:latin typeface="Arial Unicode MS" pitchFamily="34" charset="-120"/>
                <a:ea typeface="Arial Unicode MS" pitchFamily="34" charset="-120"/>
                <a:cs typeface="Arial Unicode MS" pitchFamily="34" charset="-120"/>
              </a:rPr>
              <a:t>the idea of equilibrium</a:t>
            </a:r>
          </a:p>
          <a:p>
            <a:pPr lvl="1"/>
            <a:r>
              <a:rPr lang="en-US" altLang="zh-TW" sz="2000" dirty="0" smtClean="0">
                <a:latin typeface="Arial Unicode MS" pitchFamily="34" charset="-120"/>
                <a:ea typeface="Arial Unicode MS" pitchFamily="34" charset="-120"/>
                <a:cs typeface="Arial Unicode MS" pitchFamily="34" charset="-120"/>
              </a:rPr>
              <a:t>the ideal of dynamic equilibrium</a:t>
            </a:r>
          </a:p>
          <a:p>
            <a:pPr lvl="1"/>
            <a:r>
              <a:rPr lang="en-US" altLang="zh-TW" sz="2000" dirty="0" smtClean="0">
                <a:latin typeface="Arial Unicode MS" pitchFamily="34" charset="-120"/>
                <a:ea typeface="Arial Unicode MS" pitchFamily="34" charset="-120"/>
                <a:cs typeface="Arial Unicode MS" pitchFamily="34" charset="-120"/>
              </a:rPr>
              <a:t>marginal utility</a:t>
            </a:r>
          </a:p>
          <a:p>
            <a:pPr lvl="1"/>
            <a:r>
              <a:rPr lang="en-US" altLang="zh-TW" sz="2000" dirty="0" smtClean="0">
                <a:latin typeface="Arial Unicode MS" pitchFamily="34" charset="-120"/>
                <a:ea typeface="Arial Unicode MS" pitchFamily="34" charset="-120"/>
                <a:cs typeface="Arial Unicode MS" pitchFamily="34" charset="-120"/>
              </a:rPr>
              <a:t>economic rationality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358818" y="1"/>
            <a:ext cx="7372227" cy="988142"/>
          </a:xfrm>
        </p:spPr>
        <p:txBody>
          <a:bodyPr/>
          <a:lstStyle/>
          <a:p>
            <a:r>
              <a:rPr lang="en-US" altLang="zh-TW" sz="4400" b="1" dirty="0" smtClean="0">
                <a:solidFill>
                  <a:srgbClr val="FF0000"/>
                </a:solidFill>
                <a:latin typeface="Arial Unicode MS" pitchFamily="34" charset="-120"/>
                <a:ea typeface="Arial Unicode MS" pitchFamily="34" charset="-120"/>
                <a:cs typeface="Arial Unicode MS" pitchFamily="34" charset="-120"/>
              </a:rPr>
              <a:t>6.  The entrepreneur</a:t>
            </a:r>
            <a:endParaRPr lang="zh-TW" altLang="en-US" dirty="0">
              <a:solidFill>
                <a:srgbClr val="FF0000"/>
              </a:solidFill>
              <a:latin typeface="Arial Unicode MS" pitchFamily="34" charset="-120"/>
              <a:ea typeface="Arial Unicode MS" pitchFamily="34" charset="-120"/>
              <a:cs typeface="Arial Unicode MS" pitchFamily="34" charset="-120"/>
            </a:endParaRPr>
          </a:p>
        </p:txBody>
      </p:sp>
      <p:sp>
        <p:nvSpPr>
          <p:cNvPr id="3" name="副標題 2"/>
          <p:cNvSpPr>
            <a:spLocks noGrp="1"/>
          </p:cNvSpPr>
          <p:nvPr>
            <p:ph type="subTitle" idx="1"/>
          </p:nvPr>
        </p:nvSpPr>
        <p:spPr>
          <a:xfrm>
            <a:off x="1607574" y="1093305"/>
            <a:ext cx="7287948" cy="5496338"/>
          </a:xfrm>
        </p:spPr>
        <p:txBody>
          <a:bodyPr>
            <a:noAutofit/>
          </a:bodyPr>
          <a:lstStyle/>
          <a:p>
            <a:pPr marL="541782" indent="-514350">
              <a:buFont typeface="+mj-lt"/>
              <a:buAutoNum type="arabicPeriod"/>
            </a:pPr>
            <a:r>
              <a:rPr lang="en-US" altLang="zh-TW" sz="2400" dirty="0" smtClean="0">
                <a:solidFill>
                  <a:srgbClr val="990033"/>
                </a:solidFill>
                <a:latin typeface="Arial Unicode MS" pitchFamily="34" charset="-120"/>
                <a:ea typeface="Arial Unicode MS" pitchFamily="34" charset="-120"/>
                <a:cs typeface="Arial Unicode MS" pitchFamily="34" charset="-120"/>
              </a:rPr>
              <a:t>Entrepreneur</a:t>
            </a:r>
            <a:r>
              <a:rPr lang="en-US" altLang="zh-TW" sz="2400" dirty="0" smtClean="0">
                <a:latin typeface="Arial Unicode MS" pitchFamily="34" charset="-120"/>
                <a:ea typeface="Arial Unicode MS" pitchFamily="34" charset="-120"/>
                <a:cs typeface="Arial Unicode MS" pitchFamily="34" charset="-120"/>
              </a:rPr>
              <a:t> </a:t>
            </a:r>
            <a:r>
              <a:rPr lang="zh-TW" altLang="en-US" sz="2400" dirty="0" smtClean="0">
                <a:latin typeface="Arial Unicode MS" pitchFamily="34" charset="-120"/>
                <a:ea typeface="Arial Unicode MS" pitchFamily="34" charset="-120"/>
                <a:cs typeface="Arial Unicode MS" pitchFamily="34" charset="-120"/>
              </a:rPr>
              <a:t>：</a:t>
            </a:r>
            <a:endParaRPr lang="en-US" altLang="zh-TW" sz="2400" dirty="0" smtClean="0">
              <a:latin typeface="Arial Unicode MS" pitchFamily="34" charset="-120"/>
              <a:ea typeface="Arial Unicode MS" pitchFamily="34" charset="-120"/>
              <a:cs typeface="Arial Unicode MS" pitchFamily="34" charset="-120"/>
            </a:endParaRPr>
          </a:p>
          <a:p>
            <a:pPr marL="971550" lvl="1" indent="-514350" algn="l">
              <a:buFont typeface="Arial" pitchFamily="34" charset="0"/>
              <a:buChar char="•"/>
            </a:pPr>
            <a:r>
              <a:rPr lang="en-US" altLang="zh-TW" sz="2000" dirty="0" smtClean="0">
                <a:latin typeface="Arial Unicode MS" pitchFamily="34" charset="-120"/>
                <a:ea typeface="Arial Unicode MS" pitchFamily="34" charset="-120"/>
                <a:cs typeface="Arial Unicode MS" pitchFamily="34" charset="-120"/>
              </a:rPr>
              <a:t>the economic actor who</a:t>
            </a:r>
            <a:r>
              <a:rPr lang="en-US" altLang="zh-TW" sz="2000" b="1" dirty="0" smtClean="0">
                <a:latin typeface="Arial Unicode MS" pitchFamily="34" charset="-120"/>
                <a:ea typeface="Arial Unicode MS" pitchFamily="34" charset="-120"/>
                <a:cs typeface="Arial Unicode MS" pitchFamily="34" charset="-120"/>
              </a:rPr>
              <a:t> causes </a:t>
            </a:r>
            <a:r>
              <a:rPr lang="en-US" altLang="zh-TW" sz="2000" dirty="0" smtClean="0">
                <a:latin typeface="Arial Unicode MS" pitchFamily="34" charset="-120"/>
                <a:ea typeface="Arial Unicode MS" pitchFamily="34" charset="-120"/>
                <a:cs typeface="Arial Unicode MS" pitchFamily="34" charset="-120"/>
              </a:rPr>
              <a:t>development. </a:t>
            </a:r>
          </a:p>
          <a:p>
            <a:pPr marL="971550" lvl="1" indent="-514350" algn="l">
              <a:buFont typeface="Arial" pitchFamily="34" charset="0"/>
              <a:buChar char="•"/>
            </a:pPr>
            <a:r>
              <a:rPr lang="en-US" altLang="zh-TW" sz="2000" dirty="0" smtClean="0">
                <a:latin typeface="Arial Unicode MS" pitchFamily="34" charset="-120"/>
                <a:ea typeface="Arial Unicode MS" pitchFamily="34" charset="-120"/>
                <a:cs typeface="Arial Unicode MS" pitchFamily="34" charset="-120"/>
              </a:rPr>
              <a:t>who makes </a:t>
            </a:r>
            <a:r>
              <a:rPr lang="en-US" altLang="zh-TW" sz="2000" dirty="0" smtClean="0">
                <a:solidFill>
                  <a:srgbClr val="990033"/>
                </a:solidFill>
                <a:latin typeface="Arial Unicode MS" pitchFamily="34" charset="-120"/>
                <a:ea typeface="Arial Unicode MS" pitchFamily="34" charset="-120"/>
                <a:cs typeface="Arial Unicode MS" pitchFamily="34" charset="-120"/>
              </a:rPr>
              <a:t>new combinations.</a:t>
            </a:r>
            <a:r>
              <a:rPr lang="en-US" altLang="zh-TW" sz="2000" dirty="0" smtClean="0">
                <a:latin typeface="Arial Unicode MS" pitchFamily="34" charset="-120"/>
                <a:ea typeface="Arial Unicode MS" pitchFamily="34" charset="-120"/>
                <a:cs typeface="Arial Unicode MS" pitchFamily="34" charset="-120"/>
              </a:rPr>
              <a:t> </a:t>
            </a:r>
          </a:p>
          <a:p>
            <a:pPr marL="541782" indent="-514350">
              <a:buFont typeface="+mj-lt"/>
              <a:buAutoNum type="arabicPeriod"/>
            </a:pPr>
            <a:r>
              <a:rPr lang="en-US" altLang="zh-TW" sz="2400" dirty="0" smtClean="0">
                <a:latin typeface="Arial Unicode MS" pitchFamily="34" charset="-120"/>
                <a:ea typeface="Arial Unicode MS" pitchFamily="34" charset="-120"/>
                <a:cs typeface="Arial Unicode MS" pitchFamily="34" charset="-120"/>
              </a:rPr>
              <a:t>Where the static person sees nothing but routine, the entrepreneur knows that there exists a nearly endless number of new ways of doing things.</a:t>
            </a:r>
          </a:p>
          <a:p>
            <a:pPr marL="971550" lvl="1" indent="-514350" algn="l">
              <a:buFont typeface="Arial" pitchFamily="34" charset="0"/>
              <a:buChar char="•"/>
            </a:pPr>
            <a:r>
              <a:rPr lang="en-US" altLang="zh-TW" sz="2000" dirty="0" smtClean="0">
                <a:latin typeface="Arial Unicode MS" pitchFamily="34" charset="-120"/>
                <a:ea typeface="Arial Unicode MS" pitchFamily="34" charset="-120"/>
                <a:cs typeface="Arial Unicode MS" pitchFamily="34" charset="-120"/>
              </a:rPr>
              <a:t>Always and everywhere there is a richness of ideas and plans, but </a:t>
            </a:r>
            <a:r>
              <a:rPr lang="en-US" altLang="zh-TW" sz="2000" b="1" dirty="0" smtClean="0">
                <a:solidFill>
                  <a:srgbClr val="990033"/>
                </a:solidFill>
                <a:latin typeface="Arial Unicode MS" pitchFamily="34" charset="-120"/>
                <a:ea typeface="Arial Unicode MS" pitchFamily="34" charset="-120"/>
                <a:cs typeface="Arial Unicode MS" pitchFamily="34" charset="-120"/>
              </a:rPr>
              <a:t>ideas are cheap</a:t>
            </a:r>
            <a:r>
              <a:rPr lang="en-US" altLang="zh-TW" sz="2000" dirty="0" smtClean="0">
                <a:latin typeface="Arial Unicode MS" pitchFamily="34" charset="-120"/>
                <a:ea typeface="Arial Unicode MS" pitchFamily="34" charset="-120"/>
                <a:cs typeface="Arial Unicode MS" pitchFamily="34" charset="-120"/>
              </a:rPr>
              <a:t>… What is truly difficult to face is the risk and uncertainty that comes with </a:t>
            </a:r>
            <a:r>
              <a:rPr lang="en-US" altLang="zh-TW" sz="2000" b="1" dirty="0" smtClean="0">
                <a:solidFill>
                  <a:srgbClr val="FF3300"/>
                </a:solidFill>
                <a:latin typeface="Arial Unicode MS" pitchFamily="34" charset="-120"/>
                <a:ea typeface="Arial Unicode MS" pitchFamily="34" charset="-120"/>
                <a:cs typeface="Arial Unicode MS" pitchFamily="34" charset="-120"/>
              </a:rPr>
              <a:t>doing something in reality</a:t>
            </a:r>
            <a:r>
              <a:rPr lang="en-US" altLang="zh-TW" sz="2000" dirty="0" smtClean="0">
                <a:latin typeface="Arial Unicode MS" pitchFamily="34" charset="-120"/>
                <a:ea typeface="Arial Unicode MS" pitchFamily="34" charset="-120"/>
                <a:cs typeface="Arial Unicode MS" pitchFamily="34" charset="-120"/>
              </a:rPr>
              <a:t>, not just in your mind.</a:t>
            </a:r>
          </a:p>
          <a:p>
            <a:pPr marL="971550" lvl="1" indent="-514350" algn="l">
              <a:buFont typeface="Arial" pitchFamily="34" charset="0"/>
              <a:buChar char="•"/>
            </a:pPr>
            <a:r>
              <a:rPr lang="en-US" altLang="zh-TW" sz="2000" dirty="0" smtClean="0">
                <a:latin typeface="Arial Unicode MS" pitchFamily="34" charset="-120"/>
                <a:ea typeface="Arial Unicode MS" pitchFamily="34" charset="-120"/>
                <a:cs typeface="Arial Unicode MS" pitchFamily="34" charset="-120"/>
              </a:rPr>
              <a:t>“The entrepreneur is an economic leader, a real and not only an apparent leader as the static leader.”</a:t>
            </a:r>
          </a:p>
          <a:p>
            <a:pPr marL="971550" lvl="1" indent="-514350" algn="l">
              <a:buFont typeface="Arial" pitchFamily="34" charset="0"/>
              <a:buChar char="•"/>
            </a:pPr>
            <a:r>
              <a:rPr lang="en-US" altLang="zh-TW" sz="2000" dirty="0" smtClean="0">
                <a:latin typeface="Arial Unicode MS" pitchFamily="34" charset="-120"/>
                <a:ea typeface="Arial Unicode MS" pitchFamily="34" charset="-120"/>
                <a:cs typeface="Arial Unicode MS" pitchFamily="34" charset="-120"/>
              </a:rPr>
              <a:t>Entrepreneur recombines or makes a new combination of already existing resources.</a:t>
            </a:r>
          </a:p>
          <a:p>
            <a:endParaRPr lang="zh-TW" altLang="en-US" sz="2400" dirty="0">
              <a:latin typeface="Arial Unicode MS" pitchFamily="34" charset="-120"/>
              <a:ea typeface="Arial Unicode MS" pitchFamily="34" charset="-120"/>
              <a:cs typeface="Arial Unicode MS" pitchFamily="34" charset="-120"/>
            </a:endParaRPr>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22</a:t>
            </a:fld>
            <a:endParaRPr lang="en-US" altLang="zh-TW"/>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投影片編號版面配置區 4"/>
          <p:cNvSpPr>
            <a:spLocks noGrp="1"/>
          </p:cNvSpPr>
          <p:nvPr>
            <p:ph type="sldNum" sz="quarter" idx="11"/>
          </p:nvPr>
        </p:nvSpPr>
        <p:spPr>
          <a:noFill/>
        </p:spPr>
        <p:txBody>
          <a:bodyPr/>
          <a:lstStyle/>
          <a:p>
            <a:fld id="{178D7A5B-E1F8-479C-A9C5-424862A873B6}" type="slidenum">
              <a:rPr lang="en-US" altLang="zh-TW">
                <a:ea typeface="新細明體" charset="-120"/>
              </a:rPr>
              <a:pPr/>
              <a:t>23</a:t>
            </a:fld>
            <a:endParaRPr lang="en-US" altLang="zh-TW">
              <a:ea typeface="新細明體" charset="-120"/>
            </a:endParaRPr>
          </a:p>
        </p:txBody>
      </p:sp>
      <p:sp>
        <p:nvSpPr>
          <p:cNvPr id="38915" name="Rectangle 2"/>
          <p:cNvSpPr>
            <a:spLocks noGrp="1" noChangeArrowheads="1"/>
          </p:cNvSpPr>
          <p:nvPr>
            <p:ph type="title"/>
          </p:nvPr>
        </p:nvSpPr>
        <p:spPr>
          <a:xfrm>
            <a:off x="1150374" y="250724"/>
            <a:ext cx="7610168" cy="766915"/>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6.1  Innovation and invention</a:t>
            </a:r>
          </a:p>
        </p:txBody>
      </p:sp>
      <p:sp>
        <p:nvSpPr>
          <p:cNvPr id="38916" name="Rectangle 3"/>
          <p:cNvSpPr>
            <a:spLocks noGrp="1" noChangeArrowheads="1"/>
          </p:cNvSpPr>
          <p:nvPr>
            <p:ph type="body" idx="1"/>
          </p:nvPr>
        </p:nvSpPr>
        <p:spPr>
          <a:xfrm>
            <a:off x="1076632" y="1460090"/>
            <a:ext cx="7467293" cy="4907373"/>
          </a:xfrm>
        </p:spPr>
        <p:txBody>
          <a:bodyPr>
            <a:normAutofit/>
          </a:bodyPr>
          <a:lstStyle/>
          <a:p>
            <a:pPr eaLnBrk="1" hangingPunct="1">
              <a:lnSpc>
                <a:spcPct val="110000"/>
              </a:lnSpc>
            </a:pPr>
            <a:r>
              <a:rPr lang="en-US" altLang="zh-TW" sz="2800" dirty="0" smtClean="0">
                <a:solidFill>
                  <a:srgbClr val="FF0000"/>
                </a:solidFill>
                <a:latin typeface="Arial Unicode MS" pitchFamily="34" charset="-120"/>
                <a:ea typeface="Arial Unicode MS" pitchFamily="34" charset="-120"/>
                <a:cs typeface="Arial Unicode MS" pitchFamily="34" charset="-120"/>
              </a:rPr>
              <a:t>Innovator: </a:t>
            </a:r>
            <a:r>
              <a:rPr lang="en-US" altLang="zh-TW" sz="2800" dirty="0" smtClean="0">
                <a:latin typeface="Arial Unicode MS" pitchFamily="34" charset="-120"/>
                <a:ea typeface="Arial Unicode MS" pitchFamily="34" charset="-120"/>
                <a:cs typeface="Arial Unicode MS" pitchFamily="34" charset="-120"/>
              </a:rPr>
              <a:t>he introduces new ways of using </a:t>
            </a:r>
            <a:r>
              <a:rPr lang="en-US" altLang="zh-TW" sz="2800" b="1" dirty="0" smtClean="0">
                <a:latin typeface="Arial Unicode MS" pitchFamily="34" charset="-120"/>
                <a:ea typeface="Arial Unicode MS" pitchFamily="34" charset="-120"/>
                <a:cs typeface="Arial Unicode MS" pitchFamily="34" charset="-120"/>
              </a:rPr>
              <a:t>exiting means </a:t>
            </a:r>
            <a:r>
              <a:rPr lang="en-US" altLang="zh-TW" sz="2800" dirty="0" smtClean="0">
                <a:latin typeface="Arial Unicode MS" pitchFamily="34" charset="-120"/>
                <a:ea typeface="Arial Unicode MS" pitchFamily="34" charset="-120"/>
                <a:cs typeface="Arial Unicode MS" pitchFamily="34" charset="-120"/>
              </a:rPr>
              <a:t>or factors of production.</a:t>
            </a:r>
          </a:p>
          <a:p>
            <a:pPr eaLnBrk="1" hangingPunct="1">
              <a:lnSpc>
                <a:spcPct val="110000"/>
              </a:lnSpc>
            </a:pPr>
            <a:r>
              <a:rPr lang="en-US" altLang="zh-TW" sz="2800" dirty="0" smtClean="0">
                <a:solidFill>
                  <a:srgbClr val="FF0000"/>
                </a:solidFill>
                <a:latin typeface="Arial Unicode MS" pitchFamily="34" charset="-120"/>
                <a:ea typeface="Arial Unicode MS" pitchFamily="34" charset="-120"/>
                <a:cs typeface="Arial Unicode MS" pitchFamily="34" charset="-120"/>
              </a:rPr>
              <a:t>Inventor: </a:t>
            </a:r>
            <a:r>
              <a:rPr lang="en-US" altLang="zh-TW" sz="2800" dirty="0" smtClean="0">
                <a:latin typeface="Arial Unicode MS" pitchFamily="34" charset="-120"/>
                <a:ea typeface="Arial Unicode MS" pitchFamily="34" charset="-120"/>
                <a:cs typeface="Arial Unicode MS" pitchFamily="34" charset="-120"/>
              </a:rPr>
              <a:t>he invents </a:t>
            </a:r>
            <a:r>
              <a:rPr lang="en-US" altLang="zh-TW" sz="2800" b="1" dirty="0" smtClean="0">
                <a:latin typeface="Arial Unicode MS" pitchFamily="34" charset="-120"/>
                <a:ea typeface="Arial Unicode MS" pitchFamily="34" charset="-120"/>
                <a:cs typeface="Arial Unicode MS" pitchFamily="34" charset="-120"/>
              </a:rPr>
              <a:t>new means </a:t>
            </a:r>
            <a:r>
              <a:rPr lang="en-US" altLang="zh-TW" sz="2800" dirty="0" smtClean="0">
                <a:latin typeface="Arial Unicode MS" pitchFamily="34" charset="-120"/>
                <a:ea typeface="Arial Unicode MS" pitchFamily="34" charset="-120"/>
                <a:cs typeface="Arial Unicode MS" pitchFamily="34" charset="-120"/>
              </a:rPr>
              <a:t>or factors of production. </a:t>
            </a:r>
          </a:p>
          <a:p>
            <a:pPr lvl="1">
              <a:lnSpc>
                <a:spcPct val="110000"/>
              </a:lnSpc>
            </a:pPr>
            <a:r>
              <a:rPr lang="en-US" altLang="zh-TW" sz="2400" dirty="0" smtClean="0">
                <a:latin typeface="Arial Unicode MS" pitchFamily="34" charset="-120"/>
                <a:ea typeface="Arial Unicode MS" pitchFamily="34" charset="-120"/>
                <a:cs typeface="Arial Unicode MS" pitchFamily="34" charset="-120"/>
              </a:rPr>
              <a:t>“Inventions are </a:t>
            </a:r>
            <a:r>
              <a:rPr lang="en-US" altLang="zh-TW" sz="2400" b="1" dirty="0" smtClean="0">
                <a:latin typeface="Arial Unicode MS" pitchFamily="34" charset="-120"/>
                <a:ea typeface="Arial Unicode MS" pitchFamily="34" charset="-120"/>
                <a:cs typeface="Arial Unicode MS" pitchFamily="34" charset="-120"/>
              </a:rPr>
              <a:t>economically irrelevant</a:t>
            </a:r>
            <a:r>
              <a:rPr lang="en-US" altLang="zh-TW" sz="2400" dirty="0" smtClean="0">
                <a:latin typeface="Arial Unicode MS" pitchFamily="34" charset="-120"/>
                <a:ea typeface="Arial Unicode MS" pitchFamily="34" charset="-120"/>
                <a:cs typeface="Arial Unicode MS" pitchFamily="34" charset="-120"/>
              </a:rPr>
              <a:t>… they (existing means and factors) are not carried into practice.”</a:t>
            </a:r>
          </a:p>
          <a:p>
            <a:pPr lvl="1">
              <a:lnSpc>
                <a:spcPct val="110000"/>
              </a:lnSpc>
            </a:pPr>
            <a:r>
              <a:rPr lang="en-US" altLang="zh-TW" sz="2400" dirty="0" smtClean="0">
                <a:latin typeface="Arial Unicode MS" pitchFamily="34" charset="-120"/>
                <a:ea typeface="Arial Unicode MS" pitchFamily="34" charset="-120"/>
                <a:cs typeface="Arial Unicode MS" pitchFamily="34" charset="-120"/>
              </a:rPr>
              <a:t>Steve Jobs is the best example of innovator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投影片編號版面配置區 4"/>
          <p:cNvSpPr>
            <a:spLocks noGrp="1"/>
          </p:cNvSpPr>
          <p:nvPr>
            <p:ph type="sldNum" sz="quarter" idx="11"/>
          </p:nvPr>
        </p:nvSpPr>
        <p:spPr>
          <a:noFill/>
        </p:spPr>
        <p:txBody>
          <a:bodyPr/>
          <a:lstStyle/>
          <a:p>
            <a:fld id="{4416672F-D10F-4F63-B777-43D47F1026A8}" type="slidenum">
              <a:rPr lang="en-US" altLang="zh-TW">
                <a:ea typeface="新細明體" charset="-120"/>
              </a:rPr>
              <a:pPr/>
              <a:t>24</a:t>
            </a:fld>
            <a:endParaRPr lang="en-US" altLang="zh-TW">
              <a:ea typeface="新細明體" charset="-120"/>
            </a:endParaRPr>
          </a:p>
        </p:txBody>
      </p:sp>
      <p:sp>
        <p:nvSpPr>
          <p:cNvPr id="39939" name="Rectangle 2"/>
          <p:cNvSpPr>
            <a:spLocks noGrp="1" noChangeArrowheads="1"/>
          </p:cNvSpPr>
          <p:nvPr>
            <p:ph type="title"/>
          </p:nvPr>
        </p:nvSpPr>
        <p:spPr>
          <a:xfrm>
            <a:off x="1297858" y="235974"/>
            <a:ext cx="7388942" cy="943897"/>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6.2  Five ways in recombination</a:t>
            </a:r>
          </a:p>
        </p:txBody>
      </p:sp>
      <p:sp>
        <p:nvSpPr>
          <p:cNvPr id="39940" name="Rectangle 3"/>
          <p:cNvSpPr>
            <a:spLocks noGrp="1" noChangeArrowheads="1"/>
          </p:cNvSpPr>
          <p:nvPr>
            <p:ph type="body" idx="1"/>
          </p:nvPr>
        </p:nvSpPr>
        <p:spPr>
          <a:xfrm>
            <a:off x="1283109" y="1489587"/>
            <a:ext cx="7860891" cy="4911214"/>
          </a:xfrm>
        </p:spPr>
        <p:txBody>
          <a:bodyPr>
            <a:noAutofit/>
          </a:bodyPr>
          <a:lstStyle/>
          <a:p>
            <a:pPr marL="609600" indent="-609600">
              <a:buSzTx/>
            </a:pPr>
            <a:r>
              <a:rPr lang="en-US" altLang="zh-TW" sz="2800" dirty="0" smtClean="0">
                <a:latin typeface="Arial Unicode MS" pitchFamily="34" charset="-120"/>
                <a:ea typeface="Arial Unicode MS" pitchFamily="34" charset="-120"/>
                <a:cs typeface="Arial Unicode MS" pitchFamily="34" charset="-120"/>
              </a:rPr>
              <a:t>New Ways=Recombination (Econ Growth)</a:t>
            </a:r>
          </a:p>
          <a:p>
            <a:pPr marL="1130808" lvl="2" indent="-609600">
              <a:buFont typeface="+mj-lt"/>
              <a:buAutoNum type="arabicParenR"/>
            </a:pPr>
            <a:r>
              <a:rPr lang="en-US" altLang="zh-TW" dirty="0" smtClean="0">
                <a:latin typeface="Arial Unicode MS" pitchFamily="34" charset="-120"/>
                <a:ea typeface="Arial Unicode MS" pitchFamily="34" charset="-120"/>
                <a:cs typeface="Arial Unicode MS" pitchFamily="34" charset="-120"/>
              </a:rPr>
              <a:t>New </a:t>
            </a:r>
            <a:r>
              <a:rPr lang="en-US" altLang="zh-TW" dirty="0" smtClean="0">
                <a:solidFill>
                  <a:srgbClr val="990033"/>
                </a:solidFill>
                <a:latin typeface="Arial Unicode MS" pitchFamily="34" charset="-120"/>
                <a:ea typeface="Arial Unicode MS" pitchFamily="34" charset="-120"/>
                <a:cs typeface="Arial Unicode MS" pitchFamily="34" charset="-120"/>
              </a:rPr>
              <a:t>quality</a:t>
            </a:r>
            <a:r>
              <a:rPr lang="en-US" altLang="zh-TW" dirty="0" smtClean="0">
                <a:latin typeface="Arial Unicode MS" pitchFamily="34" charset="-120"/>
                <a:ea typeface="Arial Unicode MS" pitchFamily="34" charset="-120"/>
                <a:cs typeface="Arial Unicode MS" pitchFamily="34" charset="-120"/>
              </a:rPr>
              <a:t> of a good</a:t>
            </a:r>
          </a:p>
          <a:p>
            <a:pPr marL="1130808" lvl="2" indent="-609600">
              <a:buFont typeface="+mj-lt"/>
              <a:buAutoNum type="arabicParenR"/>
            </a:pPr>
            <a:r>
              <a:rPr lang="en-US" altLang="zh-TW" dirty="0" smtClean="0">
                <a:latin typeface="Arial Unicode MS" pitchFamily="34" charset="-120"/>
                <a:ea typeface="Arial Unicode MS" pitchFamily="34" charset="-120"/>
                <a:cs typeface="Arial Unicode MS" pitchFamily="34" charset="-120"/>
              </a:rPr>
              <a:t>New </a:t>
            </a:r>
            <a:r>
              <a:rPr lang="en-US" altLang="zh-TW" dirty="0" smtClean="0">
                <a:solidFill>
                  <a:srgbClr val="990033"/>
                </a:solidFill>
                <a:latin typeface="Arial Unicode MS" pitchFamily="34" charset="-120"/>
                <a:ea typeface="Arial Unicode MS" pitchFamily="34" charset="-120"/>
                <a:cs typeface="Arial Unicode MS" pitchFamily="34" charset="-120"/>
              </a:rPr>
              <a:t>use</a:t>
            </a:r>
            <a:r>
              <a:rPr lang="en-US" altLang="zh-TW" dirty="0" smtClean="0">
                <a:latin typeface="Arial Unicode MS" pitchFamily="34" charset="-120"/>
                <a:ea typeface="Arial Unicode MS" pitchFamily="34" charset="-120"/>
                <a:cs typeface="Arial Unicode MS" pitchFamily="34" charset="-120"/>
              </a:rPr>
              <a:t> of an already existing good</a:t>
            </a:r>
          </a:p>
          <a:p>
            <a:pPr marL="1130808" lvl="2" indent="-609600">
              <a:buFont typeface="+mj-lt"/>
              <a:buAutoNum type="arabicParenR"/>
            </a:pPr>
            <a:r>
              <a:rPr lang="en-US" altLang="zh-TW" dirty="0" smtClean="0">
                <a:latin typeface="Arial Unicode MS" pitchFamily="34" charset="-120"/>
                <a:ea typeface="Arial Unicode MS" pitchFamily="34" charset="-120"/>
                <a:cs typeface="Arial Unicode MS" pitchFamily="34" charset="-120"/>
              </a:rPr>
              <a:t>New </a:t>
            </a:r>
            <a:r>
              <a:rPr lang="en-US" altLang="zh-TW" dirty="0" smtClean="0">
                <a:solidFill>
                  <a:srgbClr val="990033"/>
                </a:solidFill>
                <a:latin typeface="Arial Unicode MS" pitchFamily="34" charset="-120"/>
                <a:ea typeface="Arial Unicode MS" pitchFamily="34" charset="-120"/>
                <a:cs typeface="Arial Unicode MS" pitchFamily="34" charset="-120"/>
              </a:rPr>
              <a:t>production method</a:t>
            </a:r>
          </a:p>
          <a:p>
            <a:pPr marL="1130808" lvl="2" indent="-609600">
              <a:buFont typeface="+mj-lt"/>
              <a:buAutoNum type="arabicParenR"/>
            </a:pPr>
            <a:r>
              <a:rPr lang="en-US" altLang="zh-TW" dirty="0" smtClean="0">
                <a:latin typeface="Arial Unicode MS" pitchFamily="34" charset="-120"/>
                <a:ea typeface="Arial Unicode MS" pitchFamily="34" charset="-120"/>
                <a:cs typeface="Arial Unicode MS" pitchFamily="34" charset="-120"/>
              </a:rPr>
              <a:t>The opening up of a </a:t>
            </a:r>
            <a:r>
              <a:rPr lang="en-US" altLang="zh-TW" dirty="0" smtClean="0">
                <a:solidFill>
                  <a:srgbClr val="990033"/>
                </a:solidFill>
                <a:latin typeface="Arial Unicode MS" pitchFamily="34" charset="-120"/>
                <a:ea typeface="Arial Unicode MS" pitchFamily="34" charset="-120"/>
                <a:cs typeface="Arial Unicode MS" pitchFamily="34" charset="-120"/>
              </a:rPr>
              <a:t>new market</a:t>
            </a:r>
          </a:p>
          <a:p>
            <a:pPr marL="1130808" lvl="2" indent="-609600">
              <a:buFont typeface="+mj-lt"/>
              <a:buAutoNum type="arabicParenR"/>
            </a:pPr>
            <a:r>
              <a:rPr lang="en-US" altLang="zh-TW" dirty="0" smtClean="0">
                <a:latin typeface="Arial Unicode MS" pitchFamily="34" charset="-120"/>
                <a:ea typeface="Arial Unicode MS" pitchFamily="34" charset="-120"/>
                <a:cs typeface="Arial Unicode MS" pitchFamily="34" charset="-120"/>
              </a:rPr>
              <a:t>A change of </a:t>
            </a:r>
            <a:r>
              <a:rPr lang="en-US" altLang="zh-TW" dirty="0" smtClean="0">
                <a:solidFill>
                  <a:srgbClr val="990033"/>
                </a:solidFill>
                <a:latin typeface="Arial Unicode MS" pitchFamily="34" charset="-120"/>
                <a:ea typeface="Arial Unicode MS" pitchFamily="34" charset="-120"/>
                <a:cs typeface="Arial Unicode MS" pitchFamily="34" charset="-120"/>
              </a:rPr>
              <a:t>economic organization</a:t>
            </a:r>
          </a:p>
          <a:p>
            <a:r>
              <a:rPr lang="en-US" altLang="zh-TW" sz="2800" dirty="0" smtClean="0">
                <a:latin typeface="Arial Unicode MS" pitchFamily="34" charset="-120"/>
                <a:ea typeface="Arial Unicode MS" pitchFamily="34" charset="-120"/>
                <a:cs typeface="Arial Unicode MS" pitchFamily="34" charset="-120"/>
              </a:rPr>
              <a:t> Creative Destruction</a:t>
            </a:r>
            <a:r>
              <a:rPr lang="zh-TW" altLang="en-US" sz="2800" dirty="0" smtClean="0">
                <a:latin typeface="Arial Unicode MS" pitchFamily="34" charset="-120"/>
                <a:ea typeface="Arial Unicode MS" pitchFamily="34" charset="-120"/>
                <a:cs typeface="Arial Unicode MS" pitchFamily="34" charset="-120"/>
              </a:rPr>
              <a:t>：上述的五項創新來源，可能新調整當前的產業結構。</a:t>
            </a:r>
            <a:endParaRPr lang="en-US" altLang="zh-TW" sz="2800" dirty="0" smtClean="0">
              <a:latin typeface="Arial Unicode MS" pitchFamily="34" charset="-120"/>
              <a:ea typeface="Arial Unicode MS" pitchFamily="34" charset="-120"/>
              <a:cs typeface="Arial Unicode MS" pitchFamily="34" charset="-120"/>
            </a:endParaRPr>
          </a:p>
          <a:p>
            <a:r>
              <a:rPr lang="en-US" altLang="zh-TW" sz="2800" dirty="0" smtClean="0">
                <a:latin typeface="Arial Unicode MS" pitchFamily="34" charset="-120"/>
                <a:ea typeface="Arial Unicode MS" pitchFamily="34" charset="-120"/>
                <a:cs typeface="Arial Unicode MS" pitchFamily="34" charset="-120"/>
              </a:rPr>
              <a:t>CD</a:t>
            </a:r>
            <a:r>
              <a:rPr lang="zh-TW" altLang="en-US" sz="2800" dirty="0" smtClean="0">
                <a:latin typeface="Arial Unicode MS" pitchFamily="34" charset="-120"/>
                <a:ea typeface="Arial Unicode MS" pitchFamily="34" charset="-120"/>
                <a:cs typeface="Arial Unicode MS" pitchFamily="34" charset="-120"/>
              </a:rPr>
              <a:t> 是一種市場發展的現象，不是企業家的計劃</a:t>
            </a:r>
            <a:endParaRPr lang="en-US" altLang="zh-TW" sz="2800" dirty="0" smtClean="0">
              <a:solidFill>
                <a:srgbClr val="990033"/>
              </a:solidFill>
              <a:latin typeface="Arial Unicode MS" pitchFamily="34" charset="-120"/>
              <a:ea typeface="Arial Unicode MS" pitchFamily="34" charset="-120"/>
              <a:cs typeface="Arial Unicode MS" pitchFamily="34"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投影片編號版面配置區 4"/>
          <p:cNvSpPr>
            <a:spLocks noGrp="1"/>
          </p:cNvSpPr>
          <p:nvPr>
            <p:ph type="sldNum" sz="quarter" idx="11"/>
          </p:nvPr>
        </p:nvSpPr>
        <p:spPr>
          <a:noFill/>
        </p:spPr>
        <p:txBody>
          <a:bodyPr/>
          <a:lstStyle/>
          <a:p>
            <a:fld id="{73512BE2-1C18-4AA0-9286-A1931D0754FA}" type="slidenum">
              <a:rPr lang="en-US" altLang="zh-TW">
                <a:ea typeface="新細明體" charset="-120"/>
              </a:rPr>
              <a:pPr/>
              <a:t>25</a:t>
            </a:fld>
            <a:endParaRPr lang="en-US" altLang="zh-TW">
              <a:ea typeface="新細明體" charset="-120"/>
            </a:endParaRPr>
          </a:p>
        </p:txBody>
      </p:sp>
      <p:sp>
        <p:nvSpPr>
          <p:cNvPr id="43011" name="Rectangle 2"/>
          <p:cNvSpPr>
            <a:spLocks noGrp="1" noChangeArrowheads="1"/>
          </p:cNvSpPr>
          <p:nvPr>
            <p:ph type="title"/>
          </p:nvPr>
        </p:nvSpPr>
        <p:spPr>
          <a:xfrm>
            <a:off x="1238865" y="280220"/>
            <a:ext cx="7551174" cy="811162"/>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6.3  </a:t>
            </a:r>
            <a:r>
              <a:rPr lang="zh-TW" altLang="en-US" sz="4000" b="1" dirty="0" smtClean="0">
                <a:solidFill>
                  <a:srgbClr val="660066"/>
                </a:solidFill>
                <a:latin typeface="Arial Unicode MS" pitchFamily="34" charset="-120"/>
                <a:ea typeface="Arial Unicode MS" pitchFamily="34" charset="-120"/>
                <a:cs typeface="Arial Unicode MS" pitchFamily="34" charset="-120"/>
              </a:rPr>
              <a:t>利潤作為篩選</a:t>
            </a:r>
          </a:p>
        </p:txBody>
      </p:sp>
      <p:sp>
        <p:nvSpPr>
          <p:cNvPr id="43012" name="Rectangle 3"/>
          <p:cNvSpPr>
            <a:spLocks noGrp="1" noChangeArrowheads="1"/>
          </p:cNvSpPr>
          <p:nvPr>
            <p:ph type="body" idx="1"/>
          </p:nvPr>
        </p:nvSpPr>
        <p:spPr>
          <a:xfrm>
            <a:off x="1179871" y="1755058"/>
            <a:ext cx="7506929" cy="3794842"/>
          </a:xfrm>
        </p:spPr>
        <p:txBody>
          <a:bodyPr>
            <a:normAutofit/>
          </a:bodyPr>
          <a:lstStyle/>
          <a:p>
            <a:pPr eaLnBrk="1" hangingPunct="1">
              <a:lnSpc>
                <a:spcPct val="130000"/>
              </a:lnSpc>
            </a:pPr>
            <a:r>
              <a:rPr lang="en-US" altLang="zh-TW" sz="2800" dirty="0" smtClean="0">
                <a:latin typeface="Arial Unicode MS" pitchFamily="34" charset="-120"/>
                <a:ea typeface="Arial Unicode MS" pitchFamily="34" charset="-120"/>
                <a:cs typeface="Arial Unicode MS" pitchFamily="34" charset="-120"/>
              </a:rPr>
              <a:t>The entrepreneur could handle the nearly unlimited number of choices was through </a:t>
            </a:r>
            <a:r>
              <a:rPr lang="en-US" altLang="zh-TW" sz="2800" dirty="0" smtClean="0">
                <a:solidFill>
                  <a:srgbClr val="990033"/>
                </a:solidFill>
                <a:latin typeface="Arial Unicode MS" pitchFamily="34" charset="-120"/>
                <a:ea typeface="Arial Unicode MS" pitchFamily="34" charset="-120"/>
                <a:cs typeface="Arial Unicode MS" pitchFamily="34" charset="-120"/>
              </a:rPr>
              <a:t>intuition</a:t>
            </a:r>
            <a:r>
              <a:rPr lang="en-US" altLang="zh-TW" sz="2800" dirty="0" smtClean="0">
                <a:latin typeface="Arial Unicode MS" pitchFamily="34" charset="-120"/>
                <a:ea typeface="Arial Unicode MS" pitchFamily="34" charset="-120"/>
                <a:cs typeface="Arial Unicode MS" pitchFamily="34" charset="-120"/>
              </a:rPr>
              <a:t>… (But) the </a:t>
            </a:r>
            <a:r>
              <a:rPr lang="en-US" altLang="zh-TW" sz="2800" dirty="0" smtClean="0">
                <a:solidFill>
                  <a:srgbClr val="990033"/>
                </a:solidFill>
                <a:latin typeface="Arial Unicode MS" pitchFamily="34" charset="-120"/>
                <a:ea typeface="Arial Unicode MS" pitchFamily="34" charset="-120"/>
                <a:cs typeface="Arial Unicode MS" pitchFamily="34" charset="-120"/>
              </a:rPr>
              <a:t>demand for profit</a:t>
            </a:r>
            <a:r>
              <a:rPr lang="en-US" altLang="zh-TW" sz="2800" dirty="0" smtClean="0">
                <a:latin typeface="Arial Unicode MS" pitchFamily="34" charset="-120"/>
                <a:ea typeface="Arial Unicode MS" pitchFamily="34" charset="-120"/>
                <a:cs typeface="Arial Unicode MS" pitchFamily="34" charset="-120"/>
              </a:rPr>
              <a:t> weeds out many possible combinations.</a:t>
            </a:r>
          </a:p>
          <a:p>
            <a:pPr eaLnBrk="1" hangingPunct="1">
              <a:lnSpc>
                <a:spcPct val="130000"/>
              </a:lnSpc>
            </a:pPr>
            <a:r>
              <a:rPr lang="zh-TW" altLang="en-US" sz="2800" dirty="0" smtClean="0">
                <a:latin typeface="Arial Unicode MS" pitchFamily="34" charset="-120"/>
                <a:ea typeface="Arial Unicode MS" pitchFamily="34" charset="-120"/>
                <a:cs typeface="Arial Unicode MS" pitchFamily="34" charset="-120"/>
              </a:rPr>
              <a:t>我直接以</a:t>
            </a:r>
            <a:r>
              <a:rPr lang="zh-TW" altLang="en-US" sz="2800" b="1" dirty="0" smtClean="0">
                <a:solidFill>
                  <a:srgbClr val="FF3300"/>
                </a:solidFill>
                <a:latin typeface="Arial Unicode MS" pitchFamily="34" charset="-120"/>
                <a:ea typeface="Arial Unicode MS" pitchFamily="34" charset="-120"/>
                <a:cs typeface="Arial Unicode MS" pitchFamily="34" charset="-120"/>
              </a:rPr>
              <a:t>預期正利潤</a:t>
            </a:r>
            <a:r>
              <a:rPr lang="zh-TW" altLang="en-US" sz="2800" dirty="0" smtClean="0">
                <a:latin typeface="Arial Unicode MS" pitchFamily="34" charset="-120"/>
                <a:ea typeface="Arial Unicode MS" pitchFamily="34" charset="-120"/>
                <a:cs typeface="Arial Unicode MS" pitchFamily="34" charset="-120"/>
              </a:rPr>
              <a:t>去定義</a:t>
            </a:r>
            <a:r>
              <a:rPr lang="zh-TW" altLang="en-US" sz="2800" b="1" dirty="0" smtClean="0">
                <a:latin typeface="Arial Unicode MS" pitchFamily="34" charset="-120"/>
                <a:ea typeface="Arial Unicode MS" pitchFamily="34" charset="-120"/>
                <a:cs typeface="Arial Unicode MS" pitchFamily="34" charset="-120"/>
              </a:rPr>
              <a:t>創新</a:t>
            </a:r>
            <a:r>
              <a:rPr lang="zh-TW" altLang="en-US" sz="2800" dirty="0" smtClean="0">
                <a:latin typeface="Arial Unicode MS" pitchFamily="34" charset="-120"/>
                <a:ea typeface="Arial Unicode MS" pitchFamily="34" charset="-120"/>
                <a:cs typeface="Arial Unicode MS" pitchFamily="34" charset="-12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32560" y="359898"/>
            <a:ext cx="7165750" cy="790476"/>
          </a:xfrm>
        </p:spPr>
        <p:txBody>
          <a:bodyPr>
            <a:normAutofit/>
          </a:bodyPr>
          <a:lstStyle/>
          <a:p>
            <a:r>
              <a:rPr lang="en-US" altLang="zh-TW" sz="4400" b="1" dirty="0" smtClean="0">
                <a:solidFill>
                  <a:srgbClr val="FF0000"/>
                </a:solidFill>
                <a:latin typeface="Arial Unicode MS" pitchFamily="34" charset="-120"/>
                <a:ea typeface="Arial Unicode MS" pitchFamily="34" charset="-120"/>
                <a:cs typeface="Arial Unicode MS" pitchFamily="34" charset="-120"/>
              </a:rPr>
              <a:t>7.</a:t>
            </a:r>
            <a:r>
              <a:rPr lang="zh-TW" altLang="en-US" sz="4400" b="1" dirty="0" smtClean="0">
                <a:solidFill>
                  <a:srgbClr val="FF0000"/>
                </a:solidFill>
                <a:latin typeface="Arial Unicode MS" pitchFamily="34" charset="-120"/>
                <a:ea typeface="Arial Unicode MS" pitchFamily="34" charset="-120"/>
                <a:cs typeface="Arial Unicode MS" pitchFamily="34" charset="-120"/>
              </a:rPr>
              <a:t> 企業家精神：</a:t>
            </a:r>
            <a:endParaRPr lang="zh-TW" altLang="en-US" dirty="0">
              <a:solidFill>
                <a:srgbClr val="FF0000"/>
              </a:solidFill>
              <a:latin typeface="Arial Unicode MS" pitchFamily="34" charset="-120"/>
              <a:ea typeface="Arial Unicode MS" pitchFamily="34" charset="-120"/>
              <a:cs typeface="Arial Unicode MS" pitchFamily="34" charset="-120"/>
            </a:endParaRPr>
          </a:p>
        </p:txBody>
      </p:sp>
      <p:sp>
        <p:nvSpPr>
          <p:cNvPr id="3" name="副標題 2"/>
          <p:cNvSpPr>
            <a:spLocks noGrp="1"/>
          </p:cNvSpPr>
          <p:nvPr>
            <p:ph type="subTitle" idx="1"/>
          </p:nvPr>
        </p:nvSpPr>
        <p:spPr>
          <a:xfrm>
            <a:off x="1412681" y="1403982"/>
            <a:ext cx="7443083" cy="5175721"/>
          </a:xfrm>
        </p:spPr>
        <p:txBody>
          <a:bodyPr>
            <a:noAutofit/>
          </a:bodyPr>
          <a:lstStyle/>
          <a:p>
            <a:pPr marL="609600" indent="-609600">
              <a:buClr>
                <a:schemeClr val="tx1"/>
              </a:buClr>
              <a:buSzTx/>
              <a:buFont typeface="Arial" pitchFamily="34" charset="0"/>
              <a:buChar char="•"/>
            </a:pPr>
            <a:r>
              <a:rPr lang="en-US" altLang="zh-TW" sz="2000" dirty="0" err="1" smtClean="0">
                <a:solidFill>
                  <a:schemeClr val="tx1"/>
                </a:solidFill>
                <a:latin typeface="Arial Unicode MS" pitchFamily="34" charset="-120"/>
                <a:ea typeface="Arial Unicode MS" pitchFamily="34" charset="-120"/>
                <a:cs typeface="Arial Unicode MS" pitchFamily="34" charset="-120"/>
              </a:rPr>
              <a:t>Mises</a:t>
            </a:r>
            <a:r>
              <a:rPr lang="zh-TW" altLang="en-US" sz="2000" dirty="0" smtClean="0">
                <a:solidFill>
                  <a:schemeClr val="tx1"/>
                </a:solidFill>
                <a:latin typeface="Arial Unicode MS" pitchFamily="34" charset="-120"/>
                <a:ea typeface="Arial Unicode MS" pitchFamily="34" charset="-120"/>
                <a:cs typeface="Arial Unicode MS" pitchFamily="34" charset="-120"/>
              </a:rPr>
              <a:t>、</a:t>
            </a:r>
            <a:r>
              <a:rPr lang="en-US" altLang="zh-TW" sz="2000" dirty="0" smtClean="0">
                <a:solidFill>
                  <a:schemeClr val="tx1"/>
                </a:solidFill>
                <a:latin typeface="Arial Unicode MS" pitchFamily="34" charset="-120"/>
                <a:ea typeface="Arial Unicode MS" pitchFamily="34" charset="-120"/>
                <a:cs typeface="Arial Unicode MS" pitchFamily="34" charset="-120"/>
              </a:rPr>
              <a:t>Hayek</a:t>
            </a:r>
            <a:r>
              <a:rPr lang="zh-TW" altLang="en-US" sz="2000" dirty="0" smtClean="0">
                <a:solidFill>
                  <a:schemeClr val="tx1"/>
                </a:solidFill>
                <a:latin typeface="Arial Unicode MS" pitchFamily="34" charset="-120"/>
                <a:ea typeface="Arial Unicode MS" pitchFamily="34" charset="-120"/>
                <a:cs typeface="Arial Unicode MS" pitchFamily="34" charset="-120"/>
              </a:rPr>
              <a:t>、</a:t>
            </a:r>
            <a:r>
              <a:rPr lang="en-US" altLang="zh-TW" sz="2000" dirty="0" err="1" smtClean="0">
                <a:solidFill>
                  <a:schemeClr val="tx1"/>
                </a:solidFill>
                <a:latin typeface="Arial Unicode MS" pitchFamily="34" charset="-120"/>
                <a:ea typeface="Arial Unicode MS" pitchFamily="34" charset="-120"/>
                <a:cs typeface="Arial Unicode MS" pitchFamily="34" charset="-120"/>
              </a:rPr>
              <a:t>Kirzner</a:t>
            </a:r>
            <a:r>
              <a:rPr lang="zh-TW" altLang="en-US" sz="2000" dirty="0" smtClean="0">
                <a:solidFill>
                  <a:schemeClr val="tx1"/>
                </a:solidFill>
                <a:latin typeface="新細明體" pitchFamily="18" charset="-120"/>
                <a:ea typeface="新細明體" pitchFamily="18" charset="-120"/>
                <a:cs typeface="Arial Unicode MS" pitchFamily="34" charset="-120"/>
              </a:rPr>
              <a:t>的企業家理論都被視為市場過程論：主觀認定均衡的存在和新均衡的實現可能。</a:t>
            </a:r>
          </a:p>
          <a:p>
            <a:pPr marL="609600" indent="-609600">
              <a:buClr>
                <a:schemeClr val="tx1"/>
              </a:buClr>
              <a:buSzTx/>
              <a:buFont typeface="Arial" pitchFamily="34" charset="0"/>
              <a:buChar char="•"/>
            </a:pPr>
            <a:r>
              <a:rPr lang="zh-TW" altLang="en-US" sz="2400" dirty="0" smtClean="0">
                <a:solidFill>
                  <a:schemeClr val="tx1"/>
                </a:solidFill>
                <a:latin typeface="新細明體" pitchFamily="18" charset="-120"/>
                <a:ea typeface="新細明體" pitchFamily="18" charset="-120"/>
                <a:cs typeface="Arial Unicode MS" pitchFamily="34" charset="-120"/>
              </a:rPr>
              <a:t>對均衡的觀點：</a:t>
            </a:r>
          </a:p>
          <a:p>
            <a:pPr marL="990600" lvl="1" indent="-533400" algn="l">
              <a:buClr>
                <a:schemeClr val="tx1"/>
              </a:buClr>
              <a:buFont typeface="Wingdings" pitchFamily="2" charset="2"/>
              <a:buAutoNum type="arabicParenR"/>
            </a:pPr>
            <a:r>
              <a:rPr lang="en-US" altLang="zh-TW" sz="2400" dirty="0" smtClean="0">
                <a:latin typeface="Arial Unicode MS" pitchFamily="34" charset="-120"/>
                <a:ea typeface="Arial Unicode MS" pitchFamily="34" charset="-120"/>
                <a:cs typeface="Arial Unicode MS" pitchFamily="34" charset="-120"/>
              </a:rPr>
              <a:t>Neoclassical</a:t>
            </a:r>
            <a:r>
              <a:rPr lang="zh-TW" altLang="en-US" sz="2400" dirty="0" smtClean="0">
                <a:latin typeface="Arial Unicode MS" pitchFamily="34" charset="-120"/>
                <a:ea typeface="Arial Unicode MS" pitchFamily="34" charset="-120"/>
                <a:cs typeface="Arial Unicode MS" pitchFamily="34" charset="-120"/>
              </a:rPr>
              <a:t>：客觀存在、穩定均衡。</a:t>
            </a:r>
            <a:r>
              <a:rPr lang="en-US" altLang="zh-TW" sz="2400" b="1" dirty="0" smtClean="0">
                <a:latin typeface="Arial Unicode MS" pitchFamily="34" charset="-120"/>
                <a:ea typeface="Arial Unicode MS" pitchFamily="34" charset="-120"/>
                <a:cs typeface="Arial Unicode MS" pitchFamily="34" charset="-120"/>
              </a:rPr>
              <a:t>converging</a:t>
            </a:r>
            <a:r>
              <a:rPr lang="en-US" altLang="zh-TW" sz="2400" dirty="0" smtClean="0">
                <a:latin typeface="Arial Unicode MS" pitchFamily="34" charset="-120"/>
                <a:ea typeface="Arial Unicode MS" pitchFamily="34" charset="-120"/>
                <a:cs typeface="Arial Unicode MS" pitchFamily="34" charset="-120"/>
              </a:rPr>
              <a:t> to equilibrium, by </a:t>
            </a:r>
            <a:r>
              <a:rPr lang="en-US" altLang="zh-TW" sz="2400" dirty="0" err="1" smtClean="0">
                <a:latin typeface="Arial Unicode MS" pitchFamily="34" charset="-120"/>
                <a:ea typeface="Arial Unicode MS" pitchFamily="34" charset="-120"/>
                <a:cs typeface="Arial Unicode MS" pitchFamily="34" charset="-120"/>
              </a:rPr>
              <a:t>Walrasian</a:t>
            </a:r>
            <a:r>
              <a:rPr lang="en-US" altLang="zh-TW" sz="2400" dirty="0" smtClean="0">
                <a:latin typeface="Arial Unicode MS" pitchFamily="34" charset="-120"/>
                <a:ea typeface="Arial Unicode MS" pitchFamily="34" charset="-120"/>
                <a:cs typeface="Arial Unicode MS" pitchFamily="34" charset="-120"/>
              </a:rPr>
              <a:t> auctioneer</a:t>
            </a:r>
            <a:endParaRPr lang="zh-TW" altLang="en-US" sz="2400" dirty="0" smtClean="0">
              <a:latin typeface="Arial Unicode MS" pitchFamily="34" charset="-120"/>
              <a:ea typeface="Arial Unicode MS" pitchFamily="34" charset="-120"/>
              <a:cs typeface="Arial Unicode MS" pitchFamily="34" charset="-120"/>
            </a:endParaRPr>
          </a:p>
          <a:p>
            <a:pPr marL="990600" lvl="1" indent="-533400" algn="l">
              <a:buClr>
                <a:schemeClr val="tx1"/>
              </a:buClr>
              <a:buFont typeface="Wingdings" pitchFamily="2" charset="2"/>
              <a:buAutoNum type="arabicParenR"/>
            </a:pPr>
            <a:r>
              <a:rPr lang="en-US" altLang="zh-TW" sz="2400" dirty="0" err="1" smtClean="0">
                <a:latin typeface="Arial Unicode MS" pitchFamily="34" charset="-120"/>
                <a:ea typeface="Arial Unicode MS" pitchFamily="34" charset="-120"/>
                <a:cs typeface="Arial Unicode MS" pitchFamily="34" charset="-120"/>
              </a:rPr>
              <a:t>Mises</a:t>
            </a:r>
            <a:r>
              <a:rPr lang="en-US" altLang="zh-TW" sz="2400" dirty="0" smtClean="0">
                <a:latin typeface="Arial Unicode MS" pitchFamily="34" charset="-120"/>
                <a:ea typeface="Arial Unicode MS" pitchFamily="34" charset="-120"/>
                <a:cs typeface="Arial Unicode MS" pitchFamily="34" charset="-120"/>
              </a:rPr>
              <a:t>-Hayek-</a:t>
            </a:r>
            <a:r>
              <a:rPr lang="en-US" altLang="zh-TW" sz="2400" dirty="0" err="1" smtClean="0">
                <a:latin typeface="Arial Unicode MS" pitchFamily="34" charset="-120"/>
                <a:ea typeface="Arial Unicode MS" pitchFamily="34" charset="-120"/>
                <a:cs typeface="Arial Unicode MS" pitchFamily="34" charset="-120"/>
              </a:rPr>
              <a:t>Kirzner</a:t>
            </a:r>
            <a:r>
              <a:rPr lang="zh-TW" altLang="en-US" sz="2400" dirty="0" smtClean="0">
                <a:latin typeface="Arial Unicode MS" pitchFamily="34" charset="-120"/>
                <a:ea typeface="Arial Unicode MS" pitchFamily="34" charset="-120"/>
                <a:cs typeface="Arial Unicode MS" pitchFamily="34" charset="-120"/>
              </a:rPr>
              <a:t>：主觀下的個人評估和作為。</a:t>
            </a:r>
            <a:endParaRPr lang="en-US" altLang="zh-TW" sz="2400" dirty="0" smtClean="0">
              <a:latin typeface="Arial Unicode MS" pitchFamily="34" charset="-120"/>
              <a:ea typeface="Arial Unicode MS" pitchFamily="34" charset="-120"/>
              <a:cs typeface="Arial Unicode MS" pitchFamily="34" charset="-120"/>
            </a:endParaRPr>
          </a:p>
          <a:p>
            <a:pPr marL="1496568" lvl="2" indent="-609600" algn="l">
              <a:buClr>
                <a:schemeClr val="bg2"/>
              </a:buClr>
              <a:buFont typeface="Arial" pitchFamily="34" charset="0"/>
              <a:buChar char="•"/>
            </a:pPr>
            <a:r>
              <a:rPr lang="en-US" altLang="zh-TW" sz="2000" dirty="0" err="1" smtClean="0">
                <a:latin typeface="Arial Unicode MS" pitchFamily="34" charset="-120"/>
                <a:ea typeface="Arial Unicode MS" pitchFamily="34" charset="-120"/>
                <a:cs typeface="Arial Unicode MS" pitchFamily="34" charset="-120"/>
              </a:rPr>
              <a:t>Kirzner</a:t>
            </a:r>
            <a:r>
              <a:rPr lang="zh-TW" altLang="en-US" sz="2000" dirty="0" smtClean="0">
                <a:latin typeface="Arial Unicode MS" pitchFamily="34" charset="-120"/>
                <a:ea typeface="Arial Unicode MS" pitchFamily="34" charset="-120"/>
                <a:cs typeface="Arial Unicode MS" pitchFamily="34" charset="-120"/>
              </a:rPr>
              <a:t>：</a:t>
            </a:r>
            <a:r>
              <a:rPr lang="en-US" altLang="zh-TW" sz="2000" b="1" dirty="0" smtClean="0">
                <a:latin typeface="Arial Unicode MS" pitchFamily="34" charset="-120"/>
                <a:ea typeface="Arial Unicode MS" pitchFamily="34" charset="-120"/>
                <a:cs typeface="Arial Unicode MS" pitchFamily="34" charset="-120"/>
              </a:rPr>
              <a:t>questioning </a:t>
            </a:r>
            <a:r>
              <a:rPr lang="en-US" altLang="zh-TW" sz="2000" dirty="0" smtClean="0">
                <a:latin typeface="Arial Unicode MS" pitchFamily="34" charset="-120"/>
                <a:ea typeface="Arial Unicode MS" pitchFamily="34" charset="-120"/>
                <a:cs typeface="Arial Unicode MS" pitchFamily="34" charset="-120"/>
              </a:rPr>
              <a:t>the exiting of market equilibrium, by entrepreneur </a:t>
            </a:r>
          </a:p>
          <a:p>
            <a:pPr marL="1496568" lvl="2" indent="-609600" algn="l">
              <a:buClr>
                <a:schemeClr val="bg2"/>
              </a:buClr>
              <a:buFont typeface="Arial" pitchFamily="34" charset="0"/>
              <a:buChar char="•"/>
            </a:pPr>
            <a:r>
              <a:rPr lang="en-US" altLang="zh-TW" sz="2000" dirty="0" smtClean="0">
                <a:latin typeface="Arial Unicode MS" pitchFamily="34" charset="-120"/>
                <a:ea typeface="Arial Unicode MS" pitchFamily="34" charset="-120"/>
                <a:cs typeface="Arial Unicode MS" pitchFamily="34" charset="-120"/>
              </a:rPr>
              <a:t>Schumpeter</a:t>
            </a:r>
            <a:r>
              <a:rPr lang="zh-TW" altLang="en-US" sz="2000" dirty="0" smtClean="0">
                <a:latin typeface="Arial Unicode MS" pitchFamily="34" charset="-120"/>
                <a:ea typeface="Arial Unicode MS" pitchFamily="34" charset="-120"/>
                <a:cs typeface="Arial Unicode MS" pitchFamily="34" charset="-120"/>
              </a:rPr>
              <a:t>：</a:t>
            </a:r>
            <a:r>
              <a:rPr lang="en-US" altLang="zh-TW" sz="2000" b="1" dirty="0" smtClean="0">
                <a:latin typeface="Arial Unicode MS" pitchFamily="34" charset="-120"/>
                <a:ea typeface="Arial Unicode MS" pitchFamily="34" charset="-120"/>
                <a:cs typeface="Arial Unicode MS" pitchFamily="34" charset="-120"/>
              </a:rPr>
              <a:t>challenging</a:t>
            </a:r>
            <a:r>
              <a:rPr lang="en-US" altLang="zh-TW" sz="2000" dirty="0" smtClean="0">
                <a:latin typeface="Arial Unicode MS" pitchFamily="34" charset="-120"/>
                <a:ea typeface="Arial Unicode MS" pitchFamily="34" charset="-120"/>
                <a:cs typeface="Arial Unicode MS" pitchFamily="34" charset="-120"/>
              </a:rPr>
              <a:t> the market, by entrepreneur </a:t>
            </a:r>
            <a:endParaRPr lang="zh-TW" altLang="en-US" sz="2000" dirty="0" smtClean="0">
              <a:latin typeface="Arial Unicode MS" pitchFamily="34" charset="-120"/>
              <a:ea typeface="Arial Unicode MS" pitchFamily="34" charset="-120"/>
              <a:cs typeface="Arial Unicode MS" pitchFamily="34" charset="-120"/>
            </a:endParaRPr>
          </a:p>
          <a:p>
            <a:pPr marL="990600" lvl="1" indent="-533400" algn="l">
              <a:buClr>
                <a:schemeClr val="tx1"/>
              </a:buClr>
              <a:buFont typeface="Wingdings" pitchFamily="2" charset="2"/>
              <a:buAutoNum type="arabicParenR"/>
            </a:pPr>
            <a:r>
              <a:rPr lang="en-US" altLang="zh-TW" sz="2400" dirty="0" smtClean="0">
                <a:latin typeface="Arial Unicode MS" pitchFamily="34" charset="-120"/>
                <a:ea typeface="Arial Unicode MS" pitchFamily="34" charset="-120"/>
                <a:cs typeface="Arial Unicode MS" pitchFamily="34" charset="-120"/>
              </a:rPr>
              <a:t>Radical Subjectivism</a:t>
            </a:r>
            <a:r>
              <a:rPr lang="zh-TW" altLang="en-US" sz="2400" dirty="0" smtClean="0">
                <a:latin typeface="Arial Unicode MS" pitchFamily="34" charset="-120"/>
                <a:ea typeface="Arial Unicode MS" pitchFamily="34" charset="-120"/>
                <a:cs typeface="Arial Unicode MS" pitchFamily="34" charset="-120"/>
              </a:rPr>
              <a:t>：不存在、毫無意義的概念</a:t>
            </a:r>
            <a:r>
              <a:rPr lang="zh-TW" altLang="en-US" sz="2400" dirty="0" smtClean="0">
                <a:latin typeface="Arial Unicode MS" pitchFamily="34" charset="-120"/>
                <a:ea typeface="Arial Unicode MS" pitchFamily="34" charset="-120"/>
                <a:cs typeface="Arial Unicode MS" pitchFamily="34" charset="-120"/>
              </a:rPr>
              <a:t>。</a:t>
            </a:r>
            <a:endParaRPr lang="zh-TW" altLang="en-US" sz="2400" dirty="0">
              <a:solidFill>
                <a:schemeClr val="tx1"/>
              </a:solidFill>
              <a:latin typeface="Arial Unicode MS" pitchFamily="34" charset="-120"/>
              <a:ea typeface="Arial Unicode MS" pitchFamily="34" charset="-120"/>
              <a:cs typeface="Arial Unicode MS" pitchFamily="34" charset="-120"/>
            </a:endParaRPr>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26</a:t>
            </a:fld>
            <a:endParaRPr lang="en-US" altLang="zh-TW"/>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投影片編號版面配置區 4"/>
          <p:cNvSpPr>
            <a:spLocks noGrp="1"/>
          </p:cNvSpPr>
          <p:nvPr>
            <p:ph type="sldNum" sz="quarter" idx="11"/>
          </p:nvPr>
        </p:nvSpPr>
        <p:spPr>
          <a:noFill/>
        </p:spPr>
        <p:txBody>
          <a:bodyPr/>
          <a:lstStyle/>
          <a:p>
            <a:fld id="{1634FC71-615F-437A-80F8-2600CC73CF96}" type="slidenum">
              <a:rPr lang="en-US" altLang="zh-TW">
                <a:ea typeface="新細明體" charset="-120"/>
              </a:rPr>
              <a:pPr/>
              <a:t>27</a:t>
            </a:fld>
            <a:endParaRPr lang="en-US" altLang="zh-TW">
              <a:ea typeface="新細明體" charset="-120"/>
            </a:endParaRPr>
          </a:p>
        </p:txBody>
      </p:sp>
      <p:sp>
        <p:nvSpPr>
          <p:cNvPr id="47107" name="Rectangle 2"/>
          <p:cNvSpPr>
            <a:spLocks noGrp="1" noChangeArrowheads="1"/>
          </p:cNvSpPr>
          <p:nvPr>
            <p:ph type="title"/>
          </p:nvPr>
        </p:nvSpPr>
        <p:spPr>
          <a:xfrm>
            <a:off x="1179870" y="0"/>
            <a:ext cx="7506929" cy="1194619"/>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7.1  </a:t>
            </a:r>
            <a:r>
              <a:rPr lang="en-US" altLang="zh-TW" sz="4000" b="1" dirty="0" err="1" smtClean="0">
                <a:solidFill>
                  <a:srgbClr val="660066"/>
                </a:solidFill>
                <a:latin typeface="Arial Unicode MS" pitchFamily="34" charset="-120"/>
                <a:ea typeface="Arial Unicode MS" pitchFamily="34" charset="-120"/>
                <a:cs typeface="Arial Unicode MS" pitchFamily="34" charset="-120"/>
              </a:rPr>
              <a:t>Kirzner’s</a:t>
            </a:r>
            <a:r>
              <a:rPr lang="en-US" altLang="zh-TW" sz="4000" b="1" dirty="0" smtClean="0">
                <a:solidFill>
                  <a:srgbClr val="660066"/>
                </a:solidFill>
                <a:latin typeface="Arial Unicode MS" pitchFamily="34" charset="-120"/>
                <a:ea typeface="Arial Unicode MS" pitchFamily="34" charset="-120"/>
                <a:cs typeface="Arial Unicode MS" pitchFamily="34" charset="-120"/>
              </a:rPr>
              <a:t> entrepreneur </a:t>
            </a:r>
          </a:p>
        </p:txBody>
      </p:sp>
      <p:sp>
        <p:nvSpPr>
          <p:cNvPr id="47108" name="Rectangle 3"/>
          <p:cNvSpPr>
            <a:spLocks noGrp="1" noChangeArrowheads="1"/>
          </p:cNvSpPr>
          <p:nvPr>
            <p:ph type="body" idx="1"/>
          </p:nvPr>
        </p:nvSpPr>
        <p:spPr>
          <a:xfrm>
            <a:off x="1312606" y="1179871"/>
            <a:ext cx="7494844" cy="5190767"/>
          </a:xfrm>
        </p:spPr>
        <p:txBody>
          <a:bodyPr>
            <a:normAutofit/>
          </a:bodyPr>
          <a:lstStyle/>
          <a:p>
            <a:pPr eaLnBrk="1" hangingPunct="1">
              <a:lnSpc>
                <a:spcPct val="120000"/>
              </a:lnSpc>
            </a:pPr>
            <a:r>
              <a:rPr lang="en-US" altLang="zh-TW" sz="2800" dirty="0" smtClean="0">
                <a:latin typeface="Arial Unicode MS" pitchFamily="34" charset="-120"/>
                <a:ea typeface="Arial Unicode MS" pitchFamily="34" charset="-120"/>
                <a:cs typeface="Arial Unicode MS" pitchFamily="34" charset="-120"/>
              </a:rPr>
              <a:t>The entrepreneurial element in action is the element that makes individuals capable of </a:t>
            </a:r>
            <a:r>
              <a:rPr lang="en-US" altLang="zh-TW" sz="2800" b="1" dirty="0" smtClean="0">
                <a:latin typeface="Arial Unicode MS" pitchFamily="34" charset="-120"/>
                <a:ea typeface="Arial Unicode MS" pitchFamily="34" charset="-120"/>
                <a:cs typeface="Arial Unicode MS" pitchFamily="34" charset="-120"/>
              </a:rPr>
              <a:t>coping with </a:t>
            </a:r>
            <a:r>
              <a:rPr lang="en-US" altLang="zh-TW" sz="2800" dirty="0" smtClean="0">
                <a:latin typeface="Arial Unicode MS" pitchFamily="34" charset="-120"/>
                <a:ea typeface="Arial Unicode MS" pitchFamily="34" charset="-120"/>
                <a:cs typeface="Arial Unicode MS" pitchFamily="34" charset="-120"/>
              </a:rPr>
              <a:t>uncertainty and limited knowledge.</a:t>
            </a:r>
          </a:p>
          <a:p>
            <a:pPr eaLnBrk="1" hangingPunct="1">
              <a:lnSpc>
                <a:spcPct val="120000"/>
              </a:lnSpc>
            </a:pPr>
            <a:r>
              <a:rPr lang="en-US" altLang="zh-TW" sz="2800" dirty="0" smtClean="0">
                <a:latin typeface="Arial Unicode MS" pitchFamily="34" charset="-120"/>
                <a:ea typeface="Arial Unicode MS" pitchFamily="34" charset="-120"/>
                <a:cs typeface="Arial Unicode MS" pitchFamily="34" charset="-120"/>
              </a:rPr>
              <a:t>In small steps, the entrepreneurs tend to make the market </a:t>
            </a:r>
            <a:r>
              <a:rPr lang="en-US" altLang="zh-TW" sz="2800" b="1" dirty="0" smtClean="0">
                <a:latin typeface="Arial Unicode MS" pitchFamily="34" charset="-120"/>
                <a:ea typeface="Arial Unicode MS" pitchFamily="34" charset="-120"/>
                <a:cs typeface="Arial Unicode MS" pitchFamily="34" charset="-120"/>
              </a:rPr>
              <a:t>more coordinated</a:t>
            </a:r>
            <a:r>
              <a:rPr lang="en-US" altLang="zh-TW" sz="2800" dirty="0" smtClean="0">
                <a:latin typeface="Arial Unicode MS" pitchFamily="34" charset="-120"/>
                <a:ea typeface="Arial Unicode MS" pitchFamily="34" charset="-120"/>
                <a:cs typeface="Arial Unicode MS" pitchFamily="34" charset="-120"/>
              </a:rPr>
              <a:t>.</a:t>
            </a:r>
          </a:p>
          <a:p>
            <a:pPr eaLnBrk="1" hangingPunct="1">
              <a:lnSpc>
                <a:spcPct val="120000"/>
              </a:lnSpc>
            </a:pPr>
            <a:r>
              <a:rPr lang="en-US" altLang="zh-TW" sz="2800" dirty="0" smtClean="0">
                <a:latin typeface="Arial Unicode MS" pitchFamily="34" charset="-120"/>
                <a:ea typeface="Arial Unicode MS" pitchFamily="34" charset="-120"/>
                <a:cs typeface="Arial Unicode MS" pitchFamily="34" charset="-120"/>
              </a:rPr>
              <a:t>The entrepreneur is the agent that </a:t>
            </a:r>
            <a:r>
              <a:rPr lang="en-US" altLang="zh-TW" sz="2800" b="1" dirty="0" smtClean="0">
                <a:latin typeface="Arial Unicode MS" pitchFamily="34" charset="-120"/>
                <a:ea typeface="Arial Unicode MS" pitchFamily="34" charset="-120"/>
                <a:cs typeface="Arial Unicode MS" pitchFamily="34" charset="-120"/>
              </a:rPr>
              <a:t>purposely changes</a:t>
            </a:r>
            <a:r>
              <a:rPr lang="en-US" altLang="zh-TW" sz="2800" dirty="0" smtClean="0">
                <a:latin typeface="Arial Unicode MS" pitchFamily="34" charset="-120"/>
                <a:ea typeface="Arial Unicode MS" pitchFamily="34" charset="-120"/>
                <a:cs typeface="Arial Unicode MS" pitchFamily="34" charset="-120"/>
              </a:rPr>
              <a:t> prices, quantities and other data.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投影片編號版面配置區 4"/>
          <p:cNvSpPr>
            <a:spLocks noGrp="1"/>
          </p:cNvSpPr>
          <p:nvPr>
            <p:ph type="sldNum" sz="quarter" idx="11"/>
          </p:nvPr>
        </p:nvSpPr>
        <p:spPr>
          <a:noFill/>
        </p:spPr>
        <p:txBody>
          <a:bodyPr/>
          <a:lstStyle/>
          <a:p>
            <a:fld id="{002E54FF-BA46-4522-A8E7-CD57A51C827F}" type="slidenum">
              <a:rPr lang="en-US" altLang="zh-TW">
                <a:ea typeface="新細明體" charset="-120"/>
              </a:rPr>
              <a:pPr/>
              <a:t>28</a:t>
            </a:fld>
            <a:endParaRPr lang="en-US" altLang="zh-TW">
              <a:ea typeface="新細明體" charset="-120"/>
            </a:endParaRPr>
          </a:p>
        </p:txBody>
      </p:sp>
      <p:sp>
        <p:nvSpPr>
          <p:cNvPr id="48131" name="Rectangle 2"/>
          <p:cNvSpPr>
            <a:spLocks noGrp="1" noChangeArrowheads="1"/>
          </p:cNvSpPr>
          <p:nvPr>
            <p:ph type="title"/>
          </p:nvPr>
        </p:nvSpPr>
        <p:spPr>
          <a:xfrm>
            <a:off x="1179870" y="235974"/>
            <a:ext cx="7278329" cy="1092764"/>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7.2  </a:t>
            </a:r>
            <a:r>
              <a:rPr lang="zh-TW" altLang="en-US" sz="4000" b="1" dirty="0" smtClean="0">
                <a:solidFill>
                  <a:srgbClr val="660066"/>
                </a:solidFill>
                <a:latin typeface="新細明體" charset="-120"/>
              </a:rPr>
              <a:t>市場的內建變數與衍生變數</a:t>
            </a:r>
            <a:endParaRPr lang="zh-TW" altLang="en-US" sz="4000" dirty="0" smtClean="0">
              <a:latin typeface="新細明體" charset="-120"/>
            </a:endParaRPr>
          </a:p>
        </p:txBody>
      </p:sp>
      <p:sp>
        <p:nvSpPr>
          <p:cNvPr id="48132" name="Rectangle 3"/>
          <p:cNvSpPr>
            <a:spLocks noGrp="1" noChangeArrowheads="1"/>
          </p:cNvSpPr>
          <p:nvPr>
            <p:ph type="body" idx="1"/>
          </p:nvPr>
        </p:nvSpPr>
        <p:spPr>
          <a:xfrm>
            <a:off x="1194619" y="1371600"/>
            <a:ext cx="7635056" cy="5165725"/>
          </a:xfrm>
        </p:spPr>
        <p:txBody>
          <a:bodyPr>
            <a:normAutofit fontScale="85000" lnSpcReduction="10000"/>
          </a:bodyPr>
          <a:lstStyle/>
          <a:p>
            <a:pPr marL="457200" indent="-457200" eaLnBrk="1" hangingPunct="1">
              <a:buClr>
                <a:schemeClr val="tx1"/>
              </a:buClr>
              <a:buSzTx/>
            </a:pPr>
            <a:r>
              <a:rPr lang="en-US" altLang="zh-TW" sz="2800" dirty="0" err="1" smtClean="0">
                <a:latin typeface="Arial Unicode MS" pitchFamily="34" charset="-120"/>
                <a:ea typeface="Arial Unicode MS" pitchFamily="34" charset="-120"/>
                <a:cs typeface="Arial Unicode MS" pitchFamily="34" charset="-120"/>
              </a:rPr>
              <a:t>Kirzner</a:t>
            </a:r>
            <a:r>
              <a:rPr lang="en-US" altLang="zh-TW" sz="2800" dirty="0" smtClean="0">
                <a:latin typeface="Arial Unicode MS" pitchFamily="34" charset="-120"/>
                <a:ea typeface="Arial Unicode MS" pitchFamily="34" charset="-120"/>
                <a:cs typeface="Arial Unicode MS" pitchFamily="34" charset="-120"/>
              </a:rPr>
              <a:t> (1973)</a:t>
            </a:r>
            <a:r>
              <a:rPr lang="zh-TW" altLang="en-US" sz="2800" dirty="0" smtClean="0">
                <a:latin typeface="Arial Unicode MS" pitchFamily="34" charset="-120"/>
                <a:ea typeface="Arial Unicode MS" pitchFamily="34" charset="-120"/>
                <a:cs typeface="Arial Unicode MS" pitchFamily="34" charset="-120"/>
              </a:rPr>
              <a:t>：</a:t>
            </a:r>
          </a:p>
          <a:p>
            <a:pPr marL="838200" lvl="1" indent="-381000" eaLnBrk="1" hangingPunct="1">
              <a:buClr>
                <a:schemeClr val="tx1"/>
              </a:buClr>
              <a:buSzTx/>
              <a:buFont typeface="Wingdings" pitchFamily="2" charset="2"/>
              <a:buAutoNum type="arabicPeriod"/>
            </a:pPr>
            <a:r>
              <a:rPr lang="zh-TW" altLang="en-US" b="1" dirty="0" smtClean="0">
                <a:solidFill>
                  <a:srgbClr val="660066"/>
                </a:solidFill>
                <a:latin typeface="Arial Unicode MS" pitchFamily="34" charset="-120"/>
                <a:ea typeface="Arial Unicode MS" pitchFamily="34" charset="-120"/>
                <a:cs typeface="Arial Unicode MS" pitchFamily="34" charset="-120"/>
              </a:rPr>
              <a:t>內建變數</a:t>
            </a:r>
            <a:r>
              <a:rPr lang="en-US" altLang="zh-TW" dirty="0" smtClean="0">
                <a:latin typeface="Arial Unicode MS" pitchFamily="34" charset="-120"/>
                <a:ea typeface="Arial Unicode MS" pitchFamily="34" charset="-120"/>
                <a:cs typeface="Arial Unicode MS" pitchFamily="34" charset="-120"/>
              </a:rPr>
              <a:t>=underlying variables,</a:t>
            </a:r>
            <a:r>
              <a:rPr lang="en-US" altLang="zh-TW" b="1" dirty="0" smtClean="0">
                <a:solidFill>
                  <a:srgbClr val="660066"/>
                </a:solidFill>
                <a:latin typeface="Arial Unicode MS" pitchFamily="34" charset="-120"/>
                <a:ea typeface="Arial Unicode MS" pitchFamily="34" charset="-120"/>
                <a:cs typeface="Arial Unicode MS" pitchFamily="34" charset="-120"/>
              </a:rPr>
              <a:t> </a:t>
            </a:r>
            <a:r>
              <a:rPr lang="en-US" altLang="zh-TW" dirty="0" smtClean="0">
                <a:latin typeface="Arial Unicode MS" pitchFamily="34" charset="-120"/>
                <a:ea typeface="Arial Unicode MS" pitchFamily="34" charset="-120"/>
                <a:cs typeface="Arial Unicode MS" pitchFamily="34" charset="-120"/>
              </a:rPr>
              <a:t>UV</a:t>
            </a:r>
          </a:p>
          <a:p>
            <a:pPr marL="1257300" lvl="2" indent="-342900">
              <a:buClr>
                <a:schemeClr val="tx1"/>
              </a:buClr>
              <a:buFont typeface="Wingdings" pitchFamily="2" charset="2"/>
              <a:buChar char="u"/>
            </a:pPr>
            <a:r>
              <a:rPr lang="zh-TW" altLang="en-US" sz="2800" dirty="0" smtClean="0">
                <a:latin typeface="Arial Unicode MS" pitchFamily="34" charset="-120"/>
                <a:ea typeface="Arial Unicode MS" pitchFamily="34" charset="-120"/>
                <a:cs typeface="Arial Unicode MS" pitchFamily="34" charset="-120"/>
              </a:rPr>
              <a:t>交易前就存在，資源、秉賦、偏好、技術機會</a:t>
            </a:r>
            <a:endParaRPr lang="en-US" altLang="zh-TW" sz="2800" dirty="0" smtClean="0">
              <a:latin typeface="Arial Unicode MS" pitchFamily="34" charset="-120"/>
              <a:ea typeface="Arial Unicode MS" pitchFamily="34" charset="-120"/>
              <a:cs typeface="Arial Unicode MS" pitchFamily="34" charset="-120"/>
            </a:endParaRPr>
          </a:p>
          <a:p>
            <a:pPr marL="1257300" lvl="2" indent="-342900" eaLnBrk="1" hangingPunct="1">
              <a:buClr>
                <a:schemeClr val="tx1"/>
              </a:buClr>
              <a:buSzTx/>
              <a:buFont typeface="Wingdings" pitchFamily="2" charset="2"/>
              <a:buChar char="u"/>
            </a:pPr>
            <a:r>
              <a:rPr lang="zh-TW" altLang="en-US" sz="2800" dirty="0" smtClean="0">
                <a:latin typeface="Arial Unicode MS" pitchFamily="34" charset="-120"/>
                <a:ea typeface="Arial Unicode MS" pitchFamily="34" charset="-120"/>
                <a:cs typeface="Arial Unicode MS" pitchFamily="34" charset="-120"/>
              </a:rPr>
              <a:t>有些主觀論者不認同 （</a:t>
            </a:r>
            <a:r>
              <a:rPr lang="en-US" altLang="zh-TW" sz="2800" dirty="0" smtClean="0">
                <a:latin typeface="Arial Unicode MS" pitchFamily="34" charset="-120"/>
                <a:ea typeface="Arial Unicode MS" pitchFamily="34" charset="-120"/>
                <a:cs typeface="Arial Unicode MS" pitchFamily="34" charset="-120"/>
              </a:rPr>
              <a:t>Holcombe </a:t>
            </a:r>
            <a:r>
              <a:rPr lang="zh-TW" altLang="en-US" sz="2800" dirty="0" smtClean="0">
                <a:latin typeface="Arial Unicode MS" pitchFamily="34" charset="-120"/>
                <a:ea typeface="Arial Unicode MS" pitchFamily="34" charset="-120"/>
                <a:cs typeface="Arial Unicode MS" pitchFamily="34" charset="-120"/>
              </a:rPr>
              <a:t>）</a:t>
            </a:r>
          </a:p>
          <a:p>
            <a:pPr marL="838200" lvl="1" indent="-381000" eaLnBrk="1" hangingPunct="1">
              <a:buClr>
                <a:schemeClr val="tx1"/>
              </a:buClr>
              <a:buSzTx/>
              <a:buFont typeface="Wingdings" pitchFamily="2" charset="2"/>
              <a:buAutoNum type="arabicPeriod"/>
            </a:pPr>
            <a:r>
              <a:rPr lang="zh-TW" altLang="en-US" b="1" dirty="0" smtClean="0">
                <a:solidFill>
                  <a:srgbClr val="660066"/>
                </a:solidFill>
                <a:latin typeface="Arial Unicode MS" pitchFamily="34" charset="-120"/>
                <a:ea typeface="Arial Unicode MS" pitchFamily="34" charset="-120"/>
                <a:cs typeface="Arial Unicode MS" pitchFamily="34" charset="-120"/>
              </a:rPr>
              <a:t>衍生變數</a:t>
            </a:r>
            <a:r>
              <a:rPr lang="en-US" altLang="zh-TW" dirty="0" smtClean="0">
                <a:latin typeface="Arial Unicode MS" pitchFamily="34" charset="-120"/>
                <a:ea typeface="Arial Unicode MS" pitchFamily="34" charset="-120"/>
                <a:cs typeface="Arial Unicode MS" pitchFamily="34" charset="-120"/>
              </a:rPr>
              <a:t>=induced variables, IV</a:t>
            </a:r>
          </a:p>
          <a:p>
            <a:pPr marL="1257300" lvl="2" indent="-342900">
              <a:buClr>
                <a:schemeClr val="tx1"/>
              </a:buClr>
              <a:buFont typeface="Wingdings" pitchFamily="2" charset="2"/>
              <a:buChar char="u"/>
            </a:pPr>
            <a:r>
              <a:rPr lang="zh-TW" altLang="en-US" sz="2800" dirty="0" smtClean="0">
                <a:latin typeface="Arial Unicode MS" pitchFamily="34" charset="-120"/>
                <a:ea typeface="Arial Unicode MS" pitchFamily="34" charset="-120"/>
                <a:cs typeface="Arial Unicode MS" pitchFamily="34" charset="-120"/>
              </a:rPr>
              <a:t>交易後出現，價格、產量、生產方式</a:t>
            </a:r>
            <a:endParaRPr lang="en-US" altLang="zh-TW" sz="2800" dirty="0" smtClean="0">
              <a:latin typeface="Arial Unicode MS" pitchFamily="34" charset="-120"/>
              <a:ea typeface="Arial Unicode MS" pitchFamily="34" charset="-120"/>
              <a:cs typeface="Arial Unicode MS" pitchFamily="34" charset="-120"/>
            </a:endParaRPr>
          </a:p>
          <a:p>
            <a:pPr marL="609600" indent="-609600">
              <a:lnSpc>
                <a:spcPct val="120000"/>
              </a:lnSpc>
              <a:buClr>
                <a:schemeClr val="tx1"/>
              </a:buClr>
              <a:buSzTx/>
              <a:buFont typeface="Wingdings" pitchFamily="2" charset="2"/>
              <a:buAutoNum type="arabicParenR"/>
            </a:pPr>
            <a:r>
              <a:rPr lang="en-US" altLang="zh-TW" sz="2800" dirty="0" smtClean="0">
                <a:latin typeface="Arial Unicode MS" pitchFamily="34" charset="-120"/>
                <a:ea typeface="Arial Unicode MS" pitchFamily="34" charset="-120"/>
                <a:cs typeface="Arial Unicode MS" pitchFamily="34" charset="-120"/>
              </a:rPr>
              <a:t>Neoclassic: IVs are</a:t>
            </a:r>
            <a:r>
              <a:rPr lang="en-US" altLang="zh-TW" sz="2800" b="1" dirty="0" smtClean="0">
                <a:latin typeface="Arial Unicode MS" pitchFamily="34" charset="-120"/>
                <a:ea typeface="Arial Unicode MS" pitchFamily="34" charset="-120"/>
                <a:cs typeface="Arial Unicode MS" pitchFamily="34" charset="-120"/>
              </a:rPr>
              <a:t> completely</a:t>
            </a:r>
            <a:r>
              <a:rPr lang="en-US" altLang="zh-TW" sz="2800" dirty="0" smtClean="0">
                <a:latin typeface="Arial Unicode MS" pitchFamily="34" charset="-120"/>
                <a:ea typeface="Arial Unicode MS" pitchFamily="34" charset="-120"/>
                <a:cs typeface="Arial Unicode MS" pitchFamily="34" charset="-120"/>
              </a:rPr>
              <a:t> determined by UVs.</a:t>
            </a:r>
          </a:p>
          <a:p>
            <a:pPr marL="609600" indent="-609600">
              <a:lnSpc>
                <a:spcPct val="120000"/>
              </a:lnSpc>
              <a:buClr>
                <a:schemeClr val="tx1"/>
              </a:buClr>
              <a:buSzTx/>
              <a:buFont typeface="Wingdings" pitchFamily="2" charset="2"/>
              <a:buAutoNum type="arabicParenR"/>
            </a:pPr>
            <a:r>
              <a:rPr lang="en-US" altLang="zh-TW" sz="2800" dirty="0" err="1" smtClean="0">
                <a:latin typeface="Arial Unicode MS" pitchFamily="34" charset="-120"/>
                <a:ea typeface="Arial Unicode MS" pitchFamily="34" charset="-120"/>
                <a:cs typeface="Arial Unicode MS" pitchFamily="34" charset="-120"/>
              </a:rPr>
              <a:t>Kirzner</a:t>
            </a:r>
            <a:r>
              <a:rPr lang="en-US" altLang="zh-TW" sz="2800" dirty="0" smtClean="0">
                <a:latin typeface="Arial Unicode MS" pitchFamily="34" charset="-120"/>
                <a:ea typeface="Arial Unicode MS" pitchFamily="34" charset="-120"/>
                <a:cs typeface="Arial Unicode MS" pitchFamily="34" charset="-120"/>
              </a:rPr>
              <a:t>: what we encounter over time is a </a:t>
            </a:r>
            <a:r>
              <a:rPr lang="en-US" altLang="zh-TW" sz="2800" b="1" dirty="0" smtClean="0">
                <a:latin typeface="Arial Unicode MS" pitchFamily="34" charset="-120"/>
                <a:ea typeface="Arial Unicode MS" pitchFamily="34" charset="-120"/>
                <a:cs typeface="Arial Unicode MS" pitchFamily="34" charset="-120"/>
              </a:rPr>
              <a:t>mass of changes</a:t>
            </a:r>
            <a:r>
              <a:rPr lang="en-US" altLang="zh-TW" sz="2800" dirty="0" smtClean="0">
                <a:latin typeface="Arial Unicode MS" pitchFamily="34" charset="-120"/>
                <a:ea typeface="Arial Unicode MS" pitchFamily="34" charset="-120"/>
                <a:cs typeface="Arial Unicode MS" pitchFamily="34" charset="-120"/>
              </a:rPr>
              <a:t> in IVs that reflect the </a:t>
            </a:r>
            <a:r>
              <a:rPr lang="en-US" altLang="zh-TW" sz="2800" b="1" dirty="0" smtClean="0">
                <a:latin typeface="Arial Unicode MS" pitchFamily="34" charset="-120"/>
                <a:ea typeface="Arial Unicode MS" pitchFamily="34" charset="-120"/>
                <a:cs typeface="Arial Unicode MS" pitchFamily="34" charset="-120"/>
              </a:rPr>
              <a:t>continuous</a:t>
            </a:r>
            <a:r>
              <a:rPr lang="en-US" altLang="zh-TW" sz="2800" dirty="0" smtClean="0">
                <a:latin typeface="Arial Unicode MS" pitchFamily="34" charset="-120"/>
                <a:ea typeface="Arial Unicode MS" pitchFamily="34" charset="-120"/>
                <a:cs typeface="Arial Unicode MS" pitchFamily="34" charset="-120"/>
              </a:rPr>
              <a:t> changes in the UVs.</a:t>
            </a:r>
          </a:p>
          <a:p>
            <a:pPr marL="609600" indent="-609600">
              <a:lnSpc>
                <a:spcPct val="120000"/>
              </a:lnSpc>
              <a:buClr>
                <a:schemeClr val="tx1"/>
              </a:buClr>
              <a:buSzTx/>
              <a:buFont typeface="Wingdings" pitchFamily="2" charset="2"/>
              <a:buAutoNum type="arabicParenR"/>
            </a:pPr>
            <a:r>
              <a:rPr lang="en-US" altLang="zh-TW" sz="2800" dirty="0" smtClean="0">
                <a:latin typeface="Arial Unicode MS" pitchFamily="34" charset="-120"/>
                <a:ea typeface="Arial Unicode MS" pitchFamily="34" charset="-120"/>
                <a:cs typeface="Arial Unicode MS" pitchFamily="34" charset="-120"/>
              </a:rPr>
              <a:t>Radical Subjectivism: IVs and UVs cannot at all be separated.</a:t>
            </a:r>
            <a:endParaRPr lang="zh-TW" altLang="en-US" sz="2800" dirty="0" smtClean="0">
              <a:latin typeface="Arial Unicode MS" pitchFamily="34" charset="-120"/>
              <a:ea typeface="Arial Unicode MS" pitchFamily="34" charset="-120"/>
              <a:cs typeface="Arial Unicode MS" pitchFamily="34" charset="-12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32560" y="280219"/>
            <a:ext cx="7406640" cy="781665"/>
          </a:xfrm>
        </p:spPr>
        <p:txBody>
          <a:bodyPr>
            <a:normAutofit fontScale="90000"/>
          </a:bodyPr>
          <a:lstStyle/>
          <a:p>
            <a:r>
              <a:rPr lang="en-US" altLang="zh-TW" sz="4400" b="1" dirty="0" smtClean="0">
                <a:solidFill>
                  <a:srgbClr val="660066"/>
                </a:solidFill>
                <a:latin typeface="Arial Unicode MS" pitchFamily="34" charset="-120"/>
                <a:ea typeface="Arial Unicode MS" pitchFamily="34" charset="-120"/>
                <a:cs typeface="Arial Unicode MS" pitchFamily="34" charset="-120"/>
              </a:rPr>
              <a:t>7.3 </a:t>
            </a:r>
            <a:r>
              <a:rPr lang="zh-TW" altLang="en-US" sz="4400" b="1" dirty="0" smtClean="0">
                <a:solidFill>
                  <a:srgbClr val="660066"/>
                </a:solidFill>
                <a:latin typeface="Arial Unicode MS" pitchFamily="34" charset="-120"/>
                <a:ea typeface="Arial Unicode MS" pitchFamily="34" charset="-120"/>
                <a:cs typeface="Arial Unicode MS" pitchFamily="34" charset="-120"/>
              </a:rPr>
              <a:t> </a:t>
            </a:r>
            <a:r>
              <a:rPr lang="en-US" altLang="zh-TW" sz="4400" b="1" dirty="0" err="1" smtClean="0">
                <a:solidFill>
                  <a:srgbClr val="660066"/>
                </a:solidFill>
                <a:latin typeface="Arial Unicode MS" pitchFamily="34" charset="-120"/>
                <a:ea typeface="Arial Unicode MS" pitchFamily="34" charset="-120"/>
                <a:cs typeface="Arial Unicode MS" pitchFamily="34" charset="-120"/>
              </a:rPr>
              <a:t>Kirzner</a:t>
            </a:r>
            <a:r>
              <a:rPr lang="zh-TW" altLang="en-US" sz="4400" b="1" dirty="0" smtClean="0">
                <a:solidFill>
                  <a:srgbClr val="660066"/>
                </a:solidFill>
                <a:latin typeface="Arial Unicode MS" pitchFamily="34" charset="-120"/>
                <a:ea typeface="Arial Unicode MS" pitchFamily="34" charset="-120"/>
                <a:cs typeface="Arial Unicode MS" pitchFamily="34" charset="-120"/>
              </a:rPr>
              <a:t> </a:t>
            </a:r>
            <a:r>
              <a:rPr lang="zh-TW" altLang="en-US" sz="4400" dirty="0" smtClean="0">
                <a:solidFill>
                  <a:srgbClr val="FF0000"/>
                </a:solidFill>
                <a:latin typeface="Arial Unicode MS" pitchFamily="34" charset="-120"/>
                <a:ea typeface="Arial Unicode MS" pitchFamily="34" charset="-120"/>
                <a:cs typeface="Arial Unicode MS" pitchFamily="34" charset="-120"/>
              </a:rPr>
              <a:t>的</a:t>
            </a:r>
            <a:r>
              <a:rPr lang="zh-TW" altLang="en-US" sz="4400" b="1" dirty="0" smtClean="0">
                <a:solidFill>
                  <a:srgbClr val="FF0000"/>
                </a:solidFill>
                <a:latin typeface="Arial Unicode MS" pitchFamily="34" charset="-120"/>
                <a:ea typeface="Arial Unicode MS" pitchFamily="34" charset="-120"/>
                <a:cs typeface="Arial Unicode MS" pitchFamily="34" charset="-120"/>
              </a:rPr>
              <a:t>警覺 </a:t>
            </a:r>
            <a:r>
              <a:rPr lang="en-US" altLang="zh-TW" sz="4400" b="1" dirty="0" smtClean="0">
                <a:solidFill>
                  <a:srgbClr val="FF0000"/>
                </a:solidFill>
                <a:latin typeface="Arial Unicode MS" pitchFamily="34" charset="-120"/>
                <a:ea typeface="Arial Unicode MS" pitchFamily="34" charset="-120"/>
                <a:cs typeface="Arial Unicode MS" pitchFamily="34" charset="-120"/>
              </a:rPr>
              <a:t>(Alertness)</a:t>
            </a:r>
            <a:endParaRPr lang="zh-TW" altLang="en-US" dirty="0">
              <a:solidFill>
                <a:srgbClr val="FF0000"/>
              </a:solidFill>
              <a:latin typeface="Arial Unicode MS" pitchFamily="34" charset="-120"/>
              <a:ea typeface="Arial Unicode MS" pitchFamily="34" charset="-120"/>
              <a:cs typeface="Arial Unicode MS" pitchFamily="34" charset="-120"/>
            </a:endParaRPr>
          </a:p>
        </p:txBody>
      </p:sp>
      <p:sp>
        <p:nvSpPr>
          <p:cNvPr id="3" name="副標題 2"/>
          <p:cNvSpPr>
            <a:spLocks noGrp="1"/>
          </p:cNvSpPr>
          <p:nvPr>
            <p:ph type="subTitle" idx="1"/>
          </p:nvPr>
        </p:nvSpPr>
        <p:spPr>
          <a:xfrm>
            <a:off x="1432560" y="1411357"/>
            <a:ext cx="7490214" cy="4812461"/>
          </a:xfrm>
        </p:spPr>
        <p:txBody>
          <a:bodyPr>
            <a:noAutofit/>
          </a:bodyPr>
          <a:lstStyle/>
          <a:p>
            <a:pPr marL="541782" indent="-514350">
              <a:buFont typeface="Wingdings" pitchFamily="2" charset="2"/>
              <a:buChar char="u"/>
            </a:pPr>
            <a:r>
              <a:rPr lang="zh-TW" altLang="en-US" sz="2400" dirty="0" smtClean="0">
                <a:latin typeface="Arial Unicode MS" pitchFamily="34" charset="-120"/>
                <a:ea typeface="Arial Unicode MS" pitchFamily="34" charset="-120"/>
                <a:cs typeface="Arial Unicode MS" pitchFamily="34" charset="-120"/>
              </a:rPr>
              <a:t>警覺是 </a:t>
            </a:r>
            <a:r>
              <a:rPr lang="en-US" altLang="zh-TW" sz="2400" b="1" dirty="0" err="1" smtClean="0">
                <a:solidFill>
                  <a:srgbClr val="660066"/>
                </a:solidFill>
                <a:latin typeface="Arial Unicode MS" pitchFamily="34" charset="-120"/>
                <a:ea typeface="Arial Unicode MS" pitchFamily="34" charset="-120"/>
                <a:cs typeface="Arial Unicode MS" pitchFamily="34" charset="-120"/>
              </a:rPr>
              <a:t>Kirzner</a:t>
            </a:r>
            <a:r>
              <a:rPr lang="zh-TW" altLang="en-US" sz="2400" dirty="0" smtClean="0">
                <a:latin typeface="Arial Unicode MS" pitchFamily="34" charset="-120"/>
                <a:ea typeface="Arial Unicode MS" pitchFamily="34" charset="-120"/>
                <a:cs typeface="Arial Unicode MS" pitchFamily="34" charset="-120"/>
              </a:rPr>
              <a:t>之</a:t>
            </a:r>
            <a:r>
              <a:rPr lang="zh-TW" altLang="en-US" sz="2400" dirty="0" smtClean="0">
                <a:latin typeface="Arial Unicode MS" pitchFamily="34" charset="-120"/>
                <a:ea typeface="Arial Unicode MS" pitchFamily="34" charset="-120"/>
                <a:cs typeface="Arial Unicode MS" pitchFamily="34" charset="-120"/>
              </a:rPr>
              <a:t>企業家的核心功能：警覺市場中尚未被注意到（</a:t>
            </a:r>
            <a:r>
              <a:rPr lang="en-US" altLang="zh-TW" sz="2400" dirty="0" smtClean="0">
                <a:latin typeface="Arial Unicode MS" pitchFamily="34" charset="-120"/>
                <a:ea typeface="Arial Unicode MS" pitchFamily="34" charset="-120"/>
                <a:cs typeface="Arial Unicode MS" pitchFamily="34" charset="-120"/>
              </a:rPr>
              <a:t>unnoticed) </a:t>
            </a:r>
            <a:r>
              <a:rPr lang="zh-TW" altLang="en-US" sz="2400" dirty="0" smtClean="0">
                <a:latin typeface="Arial Unicode MS" pitchFamily="34" charset="-120"/>
                <a:ea typeface="Arial Unicode MS" pitchFamily="34" charset="-120"/>
                <a:cs typeface="Arial Unicode MS" pitchFamily="34" charset="-120"/>
              </a:rPr>
              <a:t>的利潤機會。</a:t>
            </a:r>
            <a:endParaRPr lang="en-US" altLang="zh-TW" sz="2400" dirty="0" smtClean="0">
              <a:latin typeface="Arial Unicode MS" pitchFamily="34" charset="-120"/>
              <a:ea typeface="Arial Unicode MS" pitchFamily="34" charset="-120"/>
              <a:cs typeface="Arial Unicode MS" pitchFamily="34" charset="-120"/>
            </a:endParaRPr>
          </a:p>
          <a:p>
            <a:pPr marL="609600" indent="-609600"/>
            <a:r>
              <a:rPr lang="zh-TW" altLang="en-US" sz="2400" b="1" dirty="0" smtClean="0">
                <a:solidFill>
                  <a:srgbClr val="660066"/>
                </a:solidFill>
                <a:latin typeface="新細明體" charset="-120"/>
              </a:rPr>
              <a:t>警覺的內容</a:t>
            </a:r>
          </a:p>
          <a:p>
            <a:pPr marL="883920" lvl="1" indent="-609600" algn="l">
              <a:buFont typeface="Arial" pitchFamily="34" charset="0"/>
              <a:buChar char="•"/>
            </a:pPr>
            <a:r>
              <a:rPr lang="en-US" altLang="zh-TW" sz="2000" dirty="0" smtClean="0">
                <a:latin typeface="Arial Unicode MS" pitchFamily="34" charset="-120"/>
                <a:ea typeface="Arial Unicode MS" pitchFamily="34" charset="-120"/>
                <a:cs typeface="Arial Unicode MS" pitchFamily="34" charset="-120"/>
              </a:rPr>
              <a:t>An extraordinary sense of “</a:t>
            </a:r>
            <a:r>
              <a:rPr lang="en-US" altLang="zh-TW" sz="2000" b="1" dirty="0" smtClean="0">
                <a:latin typeface="Arial Unicode MS" pitchFamily="34" charset="-120"/>
                <a:ea typeface="Arial Unicode MS" pitchFamily="34" charset="-120"/>
                <a:cs typeface="Arial Unicode MS" pitchFamily="34" charset="-120"/>
              </a:rPr>
              <a:t>smelling</a:t>
            </a:r>
            <a:r>
              <a:rPr lang="en-US" altLang="zh-TW" sz="2000" dirty="0" smtClean="0">
                <a:latin typeface="Arial Unicode MS" pitchFamily="34" charset="-120"/>
                <a:ea typeface="Arial Unicode MS" pitchFamily="34" charset="-120"/>
                <a:cs typeface="Arial Unicode MS" pitchFamily="34" charset="-120"/>
              </a:rPr>
              <a:t>” opportunities</a:t>
            </a:r>
          </a:p>
          <a:p>
            <a:pPr marL="883920" lvl="1" indent="-609600" algn="l">
              <a:buFont typeface="Arial" pitchFamily="34" charset="0"/>
              <a:buChar char="•"/>
            </a:pPr>
            <a:r>
              <a:rPr lang="zh-TW" altLang="en-US" sz="2000" dirty="0" smtClean="0">
                <a:latin typeface="Arial Unicode MS" pitchFamily="34" charset="-120"/>
                <a:ea typeface="Arial Unicode MS" pitchFamily="34" charset="-120"/>
                <a:cs typeface="Arial Unicode MS" pitchFamily="34" charset="-120"/>
              </a:rPr>
              <a:t>一般人：</a:t>
            </a:r>
            <a:endParaRPr lang="en-US" altLang="zh-TW" sz="2000" dirty="0" smtClean="0">
              <a:latin typeface="Arial Unicode MS" pitchFamily="34" charset="-120"/>
              <a:ea typeface="Arial Unicode MS" pitchFamily="34" charset="-120"/>
              <a:cs typeface="Arial Unicode MS" pitchFamily="34" charset="-120"/>
            </a:endParaRPr>
          </a:p>
          <a:p>
            <a:pPr marL="1447800" lvl="3" indent="-533400" algn="l">
              <a:buClr>
                <a:srgbClr val="006600"/>
              </a:buClr>
              <a:buFont typeface="Wingdings" pitchFamily="2" charset="2"/>
              <a:buAutoNum type="arabicParenR"/>
            </a:pPr>
            <a:r>
              <a:rPr lang="zh-TW" altLang="en-US" dirty="0" smtClean="0">
                <a:latin typeface="Arial Unicode MS" pitchFamily="34" charset="-120"/>
                <a:ea typeface="Arial Unicode MS" pitchFamily="34" charset="-120"/>
                <a:cs typeface="Arial Unicode MS" pitchFamily="34" charset="-120"/>
              </a:rPr>
              <a:t>對</a:t>
            </a:r>
            <a:r>
              <a:rPr lang="en-US" altLang="zh-TW" dirty="0" smtClean="0">
                <a:latin typeface="Arial Unicode MS" pitchFamily="34" charset="-120"/>
                <a:ea typeface="Arial Unicode MS" pitchFamily="34" charset="-120"/>
                <a:cs typeface="Arial Unicode MS" pitchFamily="34" charset="-120"/>
              </a:rPr>
              <a:t>UV</a:t>
            </a:r>
            <a:r>
              <a:rPr lang="zh-TW" altLang="en-US" dirty="0" smtClean="0">
                <a:latin typeface="Arial Unicode MS" pitchFamily="34" charset="-120"/>
                <a:ea typeface="Arial Unicode MS" pitchFamily="34" charset="-120"/>
                <a:cs typeface="Arial Unicode MS" pitchFamily="34" charset="-120"/>
              </a:rPr>
              <a:t>和</a:t>
            </a:r>
            <a:r>
              <a:rPr lang="en-US" altLang="zh-TW" dirty="0" smtClean="0">
                <a:latin typeface="Arial Unicode MS" pitchFamily="34" charset="-120"/>
                <a:ea typeface="Arial Unicode MS" pitchFamily="34" charset="-120"/>
                <a:cs typeface="Arial Unicode MS" pitchFamily="34" charset="-120"/>
              </a:rPr>
              <a:t>IV</a:t>
            </a:r>
            <a:r>
              <a:rPr lang="zh-TW" altLang="en-US" dirty="0" smtClean="0">
                <a:latin typeface="Arial Unicode MS" pitchFamily="34" charset="-120"/>
                <a:ea typeface="Arial Unicode MS" pitchFamily="34" charset="-120"/>
                <a:cs typeface="Arial Unicode MS" pitchFamily="34" charset="-120"/>
              </a:rPr>
              <a:t>有一定程度的認識。</a:t>
            </a:r>
            <a:r>
              <a:rPr lang="en-US" altLang="zh-TW" dirty="0" smtClean="0">
                <a:latin typeface="Arial Unicode MS" pitchFamily="34" charset="-120"/>
                <a:ea typeface="Arial Unicode MS" pitchFamily="34" charset="-120"/>
                <a:cs typeface="Arial Unicode MS" pitchFamily="34" charset="-120"/>
              </a:rPr>
              <a:t>(Like an antenna) </a:t>
            </a:r>
          </a:p>
          <a:p>
            <a:pPr marL="1447800" lvl="3" indent="-533400" algn="l">
              <a:buClr>
                <a:srgbClr val="006600"/>
              </a:buClr>
              <a:buFont typeface="Wingdings" pitchFamily="2" charset="2"/>
              <a:buAutoNum type="arabicParenR"/>
            </a:pPr>
            <a:r>
              <a:rPr lang="zh-TW" altLang="en-US" dirty="0" smtClean="0">
                <a:latin typeface="Arial Unicode MS" pitchFamily="34" charset="-120"/>
                <a:ea typeface="Arial Unicode MS" pitchFamily="34" charset="-120"/>
                <a:cs typeface="Arial Unicode MS" pitchFamily="34" charset="-120"/>
              </a:rPr>
              <a:t>個人具有明白目前效用可以提升的意識。</a:t>
            </a:r>
          </a:p>
          <a:p>
            <a:pPr marL="1447800" lvl="3" indent="-533400" algn="l">
              <a:buClr>
                <a:srgbClr val="006600"/>
              </a:buClr>
              <a:buFont typeface="Wingdings" pitchFamily="2" charset="2"/>
              <a:buAutoNum type="arabicParenR"/>
            </a:pPr>
            <a:r>
              <a:rPr lang="zh-TW" altLang="en-US" dirty="0" smtClean="0">
                <a:latin typeface="Arial Unicode MS" pitchFamily="34" charset="-120"/>
                <a:ea typeface="Arial Unicode MS" pitchFamily="34" charset="-120"/>
                <a:cs typeface="Arial Unicode MS" pitchFamily="34" charset="-120"/>
              </a:rPr>
              <a:t>個人具有處理 </a:t>
            </a:r>
            <a:r>
              <a:rPr lang="en-US" altLang="zh-TW" dirty="0" smtClean="0">
                <a:latin typeface="Arial Unicode MS" pitchFamily="34" charset="-120"/>
                <a:ea typeface="Arial Unicode MS" pitchFamily="34" charset="-120"/>
                <a:cs typeface="Arial Unicode MS" pitchFamily="34" charset="-120"/>
              </a:rPr>
              <a:t>uncertainty </a:t>
            </a:r>
            <a:r>
              <a:rPr lang="zh-TW" altLang="en-US" dirty="0" smtClean="0">
                <a:latin typeface="Arial Unicode MS" pitchFamily="34" charset="-120"/>
                <a:ea typeface="Arial Unicode MS" pitchFamily="34" charset="-120"/>
                <a:cs typeface="Arial Unicode MS" pitchFamily="34" charset="-120"/>
              </a:rPr>
              <a:t>的能力。</a:t>
            </a:r>
          </a:p>
          <a:p>
            <a:pPr marL="541782" indent="-514350">
              <a:buFont typeface="Wingdings" pitchFamily="2" charset="2"/>
              <a:buChar char="u"/>
            </a:pPr>
            <a:r>
              <a:rPr lang="zh-TW" altLang="en-US" sz="2400" dirty="0" smtClean="0">
                <a:latin typeface="Arial Unicode MS" pitchFamily="34" charset="-120"/>
                <a:ea typeface="Arial Unicode MS" pitchFamily="34" charset="-120"/>
                <a:cs typeface="Arial Unicode MS" pitchFamily="34" charset="-120"/>
              </a:rPr>
              <a:t>不同於 </a:t>
            </a:r>
            <a:r>
              <a:rPr lang="en-US" altLang="zh-TW" sz="2400" dirty="0" smtClean="0">
                <a:latin typeface="Arial Unicode MS" pitchFamily="34" charset="-120"/>
                <a:ea typeface="Arial Unicode MS" pitchFamily="34" charset="-120"/>
                <a:cs typeface="Arial Unicode MS" pitchFamily="34" charset="-120"/>
              </a:rPr>
              <a:t>Schumpeter </a:t>
            </a:r>
            <a:r>
              <a:rPr lang="zh-TW" altLang="en-US" sz="2400" dirty="0" smtClean="0">
                <a:latin typeface="Arial Unicode MS" pitchFamily="34" charset="-120"/>
                <a:ea typeface="Arial Unicode MS" pitchFamily="34" charset="-120"/>
                <a:cs typeface="Arial Unicode MS" pitchFamily="34" charset="-120"/>
              </a:rPr>
              <a:t>強調企業家的 </a:t>
            </a:r>
            <a:r>
              <a:rPr lang="en-US" altLang="zh-TW" sz="2400" dirty="0" smtClean="0">
                <a:latin typeface="Arial Unicode MS" pitchFamily="34" charset="-120"/>
                <a:ea typeface="Arial Unicode MS" pitchFamily="34" charset="-120"/>
                <a:cs typeface="Arial Unicode MS" pitchFamily="34" charset="-120"/>
              </a:rPr>
              <a:t>boldness, self-confidence and courage</a:t>
            </a:r>
            <a:r>
              <a:rPr lang="zh-TW" altLang="en-US" sz="2400" dirty="0" smtClean="0">
                <a:latin typeface="Arial Unicode MS" pitchFamily="34" charset="-120"/>
                <a:ea typeface="Arial Unicode MS" pitchFamily="34" charset="-120"/>
                <a:cs typeface="Arial Unicode MS" pitchFamily="34" charset="-120"/>
              </a:rPr>
              <a:t>，</a:t>
            </a:r>
            <a:r>
              <a:rPr lang="en-US" altLang="zh-TW" sz="2400" dirty="0" err="1" smtClean="0">
                <a:latin typeface="Arial Unicode MS" pitchFamily="34" charset="-120"/>
                <a:ea typeface="Arial Unicode MS" pitchFamily="34" charset="-120"/>
                <a:cs typeface="Arial Unicode MS" pitchFamily="34" charset="-120"/>
              </a:rPr>
              <a:t>Kirzner</a:t>
            </a:r>
            <a:r>
              <a:rPr lang="en-US" altLang="zh-TW" sz="2400" dirty="0" smtClean="0">
                <a:latin typeface="Arial Unicode MS" pitchFamily="34" charset="-120"/>
                <a:ea typeface="Arial Unicode MS" pitchFamily="34" charset="-120"/>
                <a:cs typeface="Arial Unicode MS" pitchFamily="34" charset="-120"/>
              </a:rPr>
              <a:t> </a:t>
            </a:r>
            <a:r>
              <a:rPr lang="zh-TW" altLang="en-US" sz="2400" dirty="0" smtClean="0">
                <a:latin typeface="Arial Unicode MS" pitchFamily="34" charset="-120"/>
                <a:ea typeface="Arial Unicode MS" pitchFamily="34" charset="-120"/>
                <a:cs typeface="Arial Unicode MS" pitchFamily="34" charset="-120"/>
              </a:rPr>
              <a:t>強調的是是視野（不是管理學說的</a:t>
            </a:r>
            <a:r>
              <a:rPr lang="en-US" altLang="zh-TW" sz="2400" dirty="0" smtClean="0">
                <a:latin typeface="Arial Unicode MS" pitchFamily="34" charset="-120"/>
                <a:ea typeface="Arial Unicode MS" pitchFamily="34" charset="-120"/>
                <a:cs typeface="Arial Unicode MS" pitchFamily="34" charset="-120"/>
              </a:rPr>
              <a:t>vision </a:t>
            </a:r>
            <a:r>
              <a:rPr lang="zh-TW" altLang="en-US" sz="2400" dirty="0" smtClean="0">
                <a:latin typeface="Arial Unicode MS" pitchFamily="34" charset="-120"/>
                <a:ea typeface="Arial Unicode MS" pitchFamily="34" charset="-120"/>
                <a:cs typeface="Arial Unicode MS" pitchFamily="34" charset="-120"/>
              </a:rPr>
              <a:t>，那是目標，如清大科管院） 。</a:t>
            </a:r>
            <a:endParaRPr lang="zh-TW" altLang="en-US" sz="2400" dirty="0">
              <a:latin typeface="Arial Unicode MS" pitchFamily="34" charset="-120"/>
              <a:ea typeface="Arial Unicode MS" pitchFamily="34" charset="-120"/>
              <a:cs typeface="Arial Unicode MS" pitchFamily="34" charset="-120"/>
            </a:endParaRPr>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29</a:t>
            </a:fld>
            <a:endParaRPr lang="en-US" alt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32560" y="359898"/>
            <a:ext cx="7283737" cy="687237"/>
          </a:xfrm>
        </p:spPr>
        <p:txBody>
          <a:bodyPr>
            <a:noAutofit/>
          </a:bodyPr>
          <a:lstStyle/>
          <a:p>
            <a:r>
              <a:rPr lang="en-US" altLang="zh-TW" sz="4400" b="1" dirty="0" smtClean="0">
                <a:solidFill>
                  <a:srgbClr val="FF0000"/>
                </a:solidFill>
                <a:latin typeface="Arial Unicode MS" pitchFamily="34" charset="-120"/>
                <a:ea typeface="Arial Unicode MS" pitchFamily="34" charset="-120"/>
                <a:cs typeface="Arial Unicode MS" pitchFamily="34" charset="-120"/>
              </a:rPr>
              <a:t>1. </a:t>
            </a:r>
            <a:r>
              <a:rPr lang="zh-TW" altLang="en-US" sz="4400" b="1" dirty="0" smtClean="0">
                <a:solidFill>
                  <a:srgbClr val="FF0000"/>
                </a:solidFill>
                <a:latin typeface="Arial Unicode MS" pitchFamily="34" charset="-120"/>
                <a:ea typeface="Arial Unicode MS" pitchFamily="34" charset="-120"/>
                <a:cs typeface="Arial Unicode MS" pitchFamily="34" charset="-120"/>
              </a:rPr>
              <a:t> </a:t>
            </a:r>
            <a:r>
              <a:rPr lang="zh-TW" altLang="en-US" sz="4400" b="1" dirty="0" smtClean="0">
                <a:solidFill>
                  <a:srgbClr val="FF0000"/>
                </a:solidFill>
                <a:latin typeface="細明體" pitchFamily="49" charset="-120"/>
                <a:ea typeface="細明體" pitchFamily="49" charset="-120"/>
              </a:rPr>
              <a:t>貨幣交易</a:t>
            </a:r>
            <a:endParaRPr lang="zh-TW" altLang="en-US" sz="4400" dirty="0">
              <a:solidFill>
                <a:srgbClr val="FF0000"/>
              </a:solidFill>
            </a:endParaRPr>
          </a:p>
        </p:txBody>
      </p:sp>
      <p:sp>
        <p:nvSpPr>
          <p:cNvPr id="3" name="副標題 2"/>
          <p:cNvSpPr>
            <a:spLocks noGrp="1"/>
          </p:cNvSpPr>
          <p:nvPr>
            <p:ph type="subTitle" idx="1"/>
          </p:nvPr>
        </p:nvSpPr>
        <p:spPr>
          <a:xfrm>
            <a:off x="1607574" y="1371600"/>
            <a:ext cx="7300452" cy="4572000"/>
          </a:xfrm>
        </p:spPr>
        <p:txBody>
          <a:bodyPr>
            <a:normAutofit fontScale="92500" lnSpcReduction="10000"/>
          </a:bodyPr>
          <a:lstStyle/>
          <a:p>
            <a:pPr marL="609600" indent="-609600">
              <a:lnSpc>
                <a:spcPct val="150000"/>
              </a:lnSpc>
              <a:buSzTx/>
            </a:pPr>
            <a:r>
              <a:rPr lang="zh-TW" altLang="en-US" sz="2800" dirty="0" smtClean="0">
                <a:solidFill>
                  <a:schemeClr val="tx1"/>
                </a:solidFill>
                <a:latin typeface="Arial Unicode MS" pitchFamily="34" charset="-120"/>
                <a:ea typeface="Arial Unicode MS" pitchFamily="34" charset="-120"/>
                <a:cs typeface="Arial Unicode MS" pitchFamily="34" charset="-120"/>
              </a:rPr>
              <a:t>市場過程的主體在於計劃下一次的交易，而這需要貨幣。</a:t>
            </a:r>
          </a:p>
          <a:p>
            <a:pPr marL="1039368" lvl="1" indent="-609600" algn="l">
              <a:lnSpc>
                <a:spcPct val="150000"/>
              </a:lnSpc>
              <a:buFont typeface="Wingdings" pitchFamily="2" charset="2"/>
              <a:buChar char="u"/>
            </a:pPr>
            <a:r>
              <a:rPr lang="zh-TW" altLang="en-US" sz="3000" dirty="0" smtClean="0">
                <a:solidFill>
                  <a:schemeClr val="tx1"/>
                </a:solidFill>
                <a:latin typeface="Arial Unicode MS" pitchFamily="34" charset="-120"/>
                <a:ea typeface="Arial Unicode MS" pitchFamily="34" charset="-120"/>
                <a:cs typeface="Arial Unicode MS" pitchFamily="34" charset="-120"/>
              </a:rPr>
              <a:t>沒有貨幣，就無法產生投資。</a:t>
            </a:r>
          </a:p>
          <a:p>
            <a:pPr marL="1039368" lvl="1" indent="-609600" algn="l">
              <a:lnSpc>
                <a:spcPct val="150000"/>
              </a:lnSpc>
              <a:buFont typeface="Wingdings" pitchFamily="2" charset="2"/>
              <a:buChar char="u"/>
            </a:pPr>
            <a:r>
              <a:rPr lang="zh-TW" altLang="en-US" sz="3000" dirty="0" smtClean="0">
                <a:solidFill>
                  <a:schemeClr val="tx1"/>
                </a:solidFill>
                <a:latin typeface="Arial Unicode MS" pitchFamily="34" charset="-120"/>
                <a:ea typeface="Arial Unicode MS" pitchFamily="34" charset="-120"/>
                <a:cs typeface="Arial Unicode MS" pitchFamily="34" charset="-120"/>
              </a:rPr>
              <a:t>直接交易是虛構的市場交易。</a:t>
            </a:r>
          </a:p>
          <a:p>
            <a:pPr marL="1039368" lvl="1" indent="-609600" algn="l">
              <a:lnSpc>
                <a:spcPct val="150000"/>
              </a:lnSpc>
              <a:buFont typeface="Wingdings" pitchFamily="2" charset="2"/>
              <a:buChar char="u"/>
            </a:pPr>
            <a:r>
              <a:rPr lang="en-US" altLang="zh-TW" sz="3000" dirty="0" err="1" smtClean="0">
                <a:solidFill>
                  <a:schemeClr val="tx1"/>
                </a:solidFill>
                <a:latin typeface="Arial Unicode MS" pitchFamily="34" charset="-120"/>
                <a:ea typeface="Arial Unicode MS" pitchFamily="34" charset="-120"/>
                <a:cs typeface="Arial Unicode MS" pitchFamily="34" charset="-120"/>
              </a:rPr>
              <a:t>Mises</a:t>
            </a:r>
            <a:r>
              <a:rPr lang="zh-TW" altLang="en-US" sz="3000" dirty="0" smtClean="0">
                <a:solidFill>
                  <a:schemeClr val="tx1"/>
                </a:solidFill>
                <a:latin typeface="Arial Unicode MS" pitchFamily="34" charset="-120"/>
                <a:ea typeface="Arial Unicode MS" pitchFamily="34" charset="-120"/>
                <a:cs typeface="Arial Unicode MS" pitchFamily="34" charset="-120"/>
              </a:rPr>
              <a:t>指出</a:t>
            </a:r>
            <a:r>
              <a:rPr lang="en-US" altLang="zh-TW" sz="3000" dirty="0" err="1" smtClean="0">
                <a:solidFill>
                  <a:schemeClr val="tx1"/>
                </a:solidFill>
                <a:latin typeface="Arial Unicode MS" pitchFamily="34" charset="-120"/>
                <a:ea typeface="Arial Unicode MS" pitchFamily="34" charset="-120"/>
                <a:cs typeface="Arial Unicode MS" pitchFamily="34" charset="-120"/>
              </a:rPr>
              <a:t>Menger</a:t>
            </a:r>
            <a:r>
              <a:rPr lang="zh-TW" altLang="en-US" sz="3000" dirty="0" smtClean="0">
                <a:solidFill>
                  <a:schemeClr val="tx1"/>
                </a:solidFill>
                <a:latin typeface="Arial Unicode MS" pitchFamily="34" charset="-120"/>
                <a:ea typeface="Arial Unicode MS" pitchFamily="34" charset="-120"/>
                <a:cs typeface="Arial Unicode MS" pitchFamily="34" charset="-120"/>
              </a:rPr>
              <a:t>與</a:t>
            </a:r>
            <a:r>
              <a:rPr lang="en-US" altLang="zh-TW" sz="3000" dirty="0" smtClean="0">
                <a:solidFill>
                  <a:schemeClr val="tx1"/>
                </a:solidFill>
                <a:latin typeface="Arial Unicode MS" pitchFamily="34" charset="-120"/>
                <a:ea typeface="Arial Unicode MS" pitchFamily="34" charset="-120"/>
                <a:cs typeface="Arial Unicode MS" pitchFamily="34" charset="-120"/>
              </a:rPr>
              <a:t>B-B</a:t>
            </a:r>
            <a:r>
              <a:rPr lang="zh-TW" altLang="en-US" sz="3000" dirty="0" smtClean="0">
                <a:solidFill>
                  <a:schemeClr val="tx1"/>
                </a:solidFill>
                <a:latin typeface="Arial Unicode MS" pitchFamily="34" charset="-120"/>
                <a:ea typeface="Arial Unicode MS" pitchFamily="34" charset="-120"/>
                <a:cs typeface="Arial Unicode MS" pitchFamily="34" charset="-120"/>
              </a:rPr>
              <a:t>的錯誤：遷就貨幣中立性，以致交易中並沒有使用貨幣。</a:t>
            </a:r>
          </a:p>
          <a:p>
            <a:pPr>
              <a:lnSpc>
                <a:spcPct val="150000"/>
              </a:lnSpc>
            </a:pPr>
            <a:endParaRPr lang="zh-TW" altLang="en-US" sz="2800" dirty="0">
              <a:solidFill>
                <a:schemeClr val="tx1"/>
              </a:solidFill>
              <a:latin typeface="Arial Unicode MS" pitchFamily="34" charset="-120"/>
              <a:ea typeface="Arial Unicode MS" pitchFamily="34" charset="-120"/>
              <a:cs typeface="Arial Unicode MS" pitchFamily="34" charset="-120"/>
            </a:endParaRPr>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3</a:t>
            </a:fld>
            <a:endParaRPr lang="en-US" altLang="zh-TW"/>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投影片編號版面配置區 4"/>
          <p:cNvSpPr>
            <a:spLocks noGrp="1"/>
          </p:cNvSpPr>
          <p:nvPr>
            <p:ph type="sldNum" sz="quarter" idx="11"/>
          </p:nvPr>
        </p:nvSpPr>
        <p:spPr>
          <a:noFill/>
        </p:spPr>
        <p:txBody>
          <a:bodyPr/>
          <a:lstStyle/>
          <a:p>
            <a:fld id="{34594A1C-58F8-4258-BC4A-4D52D872841E}" type="slidenum">
              <a:rPr lang="en-US" altLang="zh-TW">
                <a:ea typeface="新細明體" charset="-120"/>
              </a:rPr>
              <a:pPr/>
              <a:t>30</a:t>
            </a:fld>
            <a:endParaRPr lang="en-US" altLang="zh-TW">
              <a:ea typeface="新細明體" charset="-120"/>
            </a:endParaRPr>
          </a:p>
        </p:txBody>
      </p:sp>
      <p:sp>
        <p:nvSpPr>
          <p:cNvPr id="52227" name="Rectangle 2"/>
          <p:cNvSpPr>
            <a:spLocks noGrp="1" noChangeArrowheads="1"/>
          </p:cNvSpPr>
          <p:nvPr>
            <p:ph type="title"/>
          </p:nvPr>
        </p:nvSpPr>
        <p:spPr>
          <a:xfrm>
            <a:off x="1061884" y="265471"/>
            <a:ext cx="7396316" cy="1063267"/>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7.4   </a:t>
            </a:r>
            <a:r>
              <a:rPr lang="en-US" altLang="zh-TW" sz="4000" b="1" dirty="0" err="1" smtClean="0">
                <a:solidFill>
                  <a:srgbClr val="660066"/>
                </a:solidFill>
                <a:latin typeface="Arial Unicode MS" pitchFamily="34" charset="-120"/>
                <a:ea typeface="Arial Unicode MS" pitchFamily="34" charset="-120"/>
                <a:cs typeface="Arial Unicode MS" pitchFamily="34" charset="-120"/>
              </a:rPr>
              <a:t>Kizner</a:t>
            </a:r>
            <a:r>
              <a:rPr lang="en-US" altLang="zh-TW" sz="4000" b="1" dirty="0" smtClean="0">
                <a:solidFill>
                  <a:srgbClr val="660066"/>
                </a:solidFill>
                <a:latin typeface="Arial Unicode MS" pitchFamily="34" charset="-120"/>
                <a:ea typeface="Arial Unicode MS" pitchFamily="34" charset="-120"/>
                <a:cs typeface="Arial Unicode MS" pitchFamily="34" charset="-120"/>
              </a:rPr>
              <a:t> </a:t>
            </a:r>
            <a:r>
              <a:rPr lang="zh-TW" altLang="en-US" sz="4000" b="1" dirty="0" smtClean="0">
                <a:solidFill>
                  <a:srgbClr val="660066"/>
                </a:solidFill>
                <a:latin typeface="Arial Unicode MS" pitchFamily="34" charset="-120"/>
                <a:ea typeface="Arial Unicode MS" pitchFamily="34" charset="-120"/>
                <a:cs typeface="Arial Unicode MS" pitchFamily="34" charset="-120"/>
              </a:rPr>
              <a:t>的兩種</a:t>
            </a:r>
            <a:r>
              <a:rPr lang="zh-TW" altLang="en-US" sz="4000" b="1" dirty="0" smtClean="0">
                <a:solidFill>
                  <a:srgbClr val="660066"/>
                </a:solidFill>
                <a:latin typeface="Arial Unicode MS" pitchFamily="34" charset="-120"/>
                <a:ea typeface="Arial Unicode MS" pitchFamily="34" charset="-120"/>
                <a:cs typeface="Arial Unicode MS" pitchFamily="34" charset="-120"/>
              </a:rPr>
              <a:t>警覺</a:t>
            </a:r>
            <a:endParaRPr lang="zh-TW" altLang="en-US" sz="4000" b="1" dirty="0" smtClean="0">
              <a:solidFill>
                <a:srgbClr val="660066"/>
              </a:solidFill>
              <a:latin typeface="Arial Unicode MS" pitchFamily="34" charset="-120"/>
              <a:ea typeface="Arial Unicode MS" pitchFamily="34" charset="-120"/>
              <a:cs typeface="Arial Unicode MS" pitchFamily="34" charset="-120"/>
            </a:endParaRPr>
          </a:p>
        </p:txBody>
      </p:sp>
      <p:sp>
        <p:nvSpPr>
          <p:cNvPr id="52228" name="Rectangle 3"/>
          <p:cNvSpPr>
            <a:spLocks noGrp="1" noChangeArrowheads="1"/>
          </p:cNvSpPr>
          <p:nvPr>
            <p:ph type="body" idx="1"/>
          </p:nvPr>
        </p:nvSpPr>
        <p:spPr>
          <a:xfrm>
            <a:off x="1106128" y="1421296"/>
            <a:ext cx="7766409" cy="4939747"/>
          </a:xfrm>
        </p:spPr>
        <p:txBody>
          <a:bodyPr>
            <a:noAutofit/>
          </a:bodyPr>
          <a:lstStyle/>
          <a:p>
            <a:pPr marL="533400" indent="-533400" eaLnBrk="1" hangingPunct="1">
              <a:lnSpc>
                <a:spcPct val="110000"/>
              </a:lnSpc>
              <a:buFont typeface="+mj-lt"/>
              <a:buAutoNum type="arabicPeriod"/>
            </a:pPr>
            <a:r>
              <a:rPr lang="en-US" altLang="zh-TW" sz="2400" dirty="0" smtClean="0">
                <a:latin typeface="Arial Unicode MS" pitchFamily="34" charset="-120"/>
                <a:ea typeface="Arial Unicode MS" pitchFamily="34" charset="-120"/>
                <a:cs typeface="Arial Unicode MS" pitchFamily="34" charset="-120"/>
              </a:rPr>
              <a:t>1973</a:t>
            </a:r>
            <a:r>
              <a:rPr lang="zh-TW" altLang="en-US" sz="2400" dirty="0" smtClean="0">
                <a:latin typeface="Arial Unicode MS" pitchFamily="34" charset="-120"/>
                <a:ea typeface="Arial Unicode MS" pitchFamily="34" charset="-120"/>
                <a:cs typeface="Arial Unicode MS" pitchFamily="34" charset="-120"/>
              </a:rPr>
              <a:t>年版：後顧型警覺（</a:t>
            </a:r>
            <a:r>
              <a:rPr lang="en-US" altLang="zh-TW" sz="2400" dirty="0" smtClean="0">
                <a:solidFill>
                  <a:srgbClr val="660066"/>
                </a:solidFill>
                <a:latin typeface="Arial Unicode MS" pitchFamily="34" charset="-120"/>
                <a:ea typeface="Arial Unicode MS" pitchFamily="34" charset="-120"/>
                <a:cs typeface="Arial Unicode MS" pitchFamily="34" charset="-120"/>
              </a:rPr>
              <a:t>Backward Alertness</a:t>
            </a:r>
            <a:r>
              <a:rPr lang="zh-TW" altLang="en-US" sz="2400" dirty="0" smtClean="0">
                <a:latin typeface="Arial Unicode MS" pitchFamily="34" charset="-120"/>
                <a:ea typeface="Arial Unicode MS" pitchFamily="34" charset="-120"/>
                <a:cs typeface="Arial Unicode MS" pitchFamily="34" charset="-120"/>
              </a:rPr>
              <a:t>）</a:t>
            </a:r>
          </a:p>
          <a:p>
            <a:pPr marL="914400" lvl="1" indent="-457200" eaLnBrk="1" hangingPunct="1">
              <a:lnSpc>
                <a:spcPct val="110000"/>
              </a:lnSpc>
            </a:pPr>
            <a:r>
              <a:rPr lang="zh-TW" altLang="en-US" sz="2400" dirty="0" smtClean="0">
                <a:latin typeface="Arial Unicode MS" pitchFamily="34" charset="-120"/>
                <a:ea typeface="Arial Unicode MS" pitchFamily="34" charset="-120"/>
                <a:cs typeface="Arial Unicode MS" pitchFamily="34" charset="-120"/>
              </a:rPr>
              <a:t>預見別人未見的均衡而去實現。</a:t>
            </a:r>
          </a:p>
          <a:p>
            <a:pPr marL="914400" lvl="1" indent="-457200" eaLnBrk="1" hangingPunct="1">
              <a:lnSpc>
                <a:spcPct val="110000"/>
              </a:lnSpc>
            </a:pPr>
            <a:r>
              <a:rPr lang="en-US" altLang="zh-TW" sz="2400" dirty="0" err="1" smtClean="0">
                <a:latin typeface="Arial Unicode MS" pitchFamily="34" charset="-120"/>
                <a:ea typeface="Arial Unicode MS" pitchFamily="34" charset="-120"/>
                <a:cs typeface="Arial Unicode MS" pitchFamily="34" charset="-120"/>
              </a:rPr>
              <a:t>Kirzner</a:t>
            </a:r>
            <a:r>
              <a:rPr lang="en-US" altLang="zh-TW" sz="2400" dirty="0" smtClean="0">
                <a:latin typeface="Arial Unicode MS" pitchFamily="34" charset="-120"/>
                <a:ea typeface="Arial Unicode MS" pitchFamily="34" charset="-120"/>
                <a:cs typeface="Arial Unicode MS" pitchFamily="34" charset="-120"/>
              </a:rPr>
              <a:t> did not distinguish </a:t>
            </a:r>
            <a:r>
              <a:rPr lang="en-US" altLang="zh-TW" sz="2400" dirty="0" err="1" smtClean="0">
                <a:latin typeface="Arial Unicode MS" pitchFamily="34" charset="-120"/>
                <a:ea typeface="Arial Unicode MS" pitchFamily="34" charset="-120"/>
                <a:cs typeface="Arial Unicode MS" pitchFamily="34" charset="-120"/>
              </a:rPr>
              <a:t>arbitrageurship</a:t>
            </a:r>
            <a:r>
              <a:rPr lang="en-US" altLang="zh-TW" sz="2400" dirty="0" smtClean="0">
                <a:latin typeface="Arial Unicode MS" pitchFamily="34" charset="-120"/>
                <a:ea typeface="Arial Unicode MS" pitchFamily="34" charset="-120"/>
                <a:cs typeface="Arial Unicode MS" pitchFamily="34" charset="-120"/>
              </a:rPr>
              <a:t> from entrepreneurship. (sell for high prices</a:t>
            </a:r>
            <a:r>
              <a:rPr lang="en-US" altLang="zh-TW" sz="2400" dirty="0" smtClean="0">
                <a:latin typeface="Arial Unicode MS" pitchFamily="34" charset="-120"/>
                <a:ea typeface="Arial Unicode MS" pitchFamily="34" charset="-120"/>
                <a:cs typeface="Arial Unicode MS" pitchFamily="34" charset="-120"/>
              </a:rPr>
              <a:t>)</a:t>
            </a:r>
          </a:p>
          <a:p>
            <a:pPr marL="533400" indent="-533400">
              <a:lnSpc>
                <a:spcPct val="120000"/>
              </a:lnSpc>
              <a:buFont typeface="+mj-lt"/>
              <a:buAutoNum type="arabicPeriod"/>
            </a:pPr>
            <a:r>
              <a:rPr lang="en-US" altLang="zh-TW" sz="2400" dirty="0" smtClean="0">
                <a:latin typeface="Arial Unicode MS" pitchFamily="34" charset="-120"/>
                <a:ea typeface="Arial Unicode MS" pitchFamily="34" charset="-120"/>
                <a:cs typeface="Arial Unicode MS" pitchFamily="34" charset="-120"/>
              </a:rPr>
              <a:t>1982 </a:t>
            </a:r>
            <a:r>
              <a:rPr lang="zh-TW" altLang="en-US" sz="2400" dirty="0" smtClean="0">
                <a:latin typeface="Arial Unicode MS" pitchFamily="34" charset="-120"/>
                <a:ea typeface="Arial Unicode MS" pitchFamily="34" charset="-120"/>
                <a:cs typeface="Arial Unicode MS" pitchFamily="34" charset="-120"/>
              </a:rPr>
              <a:t>年版：前瞻性警覺（</a:t>
            </a:r>
            <a:r>
              <a:rPr lang="en-US" altLang="zh-TW" sz="2400" dirty="0" smtClean="0">
                <a:solidFill>
                  <a:srgbClr val="660066"/>
                </a:solidFill>
                <a:latin typeface="Arial Unicode MS" pitchFamily="34" charset="-120"/>
                <a:ea typeface="Arial Unicode MS" pitchFamily="34" charset="-120"/>
                <a:cs typeface="Arial Unicode MS" pitchFamily="34" charset="-120"/>
              </a:rPr>
              <a:t>Forward Alertness</a:t>
            </a:r>
            <a:r>
              <a:rPr lang="zh-TW" altLang="en-US" sz="2400" dirty="0" smtClean="0">
                <a:latin typeface="Arial Unicode MS" pitchFamily="34" charset="-120"/>
                <a:ea typeface="Arial Unicode MS" pitchFamily="34" charset="-120"/>
                <a:cs typeface="Arial Unicode MS" pitchFamily="34" charset="-120"/>
              </a:rPr>
              <a:t>）</a:t>
            </a:r>
          </a:p>
          <a:p>
            <a:pPr marL="807720" lvl="1" indent="-533400">
              <a:lnSpc>
                <a:spcPct val="120000"/>
              </a:lnSpc>
            </a:pPr>
            <a:r>
              <a:rPr lang="en-US" altLang="zh-TW" sz="2400" dirty="0" smtClean="0">
                <a:latin typeface="Arial Unicode MS" pitchFamily="34" charset="-120"/>
                <a:ea typeface="Arial Unicode MS" pitchFamily="34" charset="-120"/>
                <a:cs typeface="Arial Unicode MS" pitchFamily="34" charset="-120"/>
              </a:rPr>
              <a:t>With the multi-period situation, </a:t>
            </a:r>
            <a:r>
              <a:rPr lang="en-US" altLang="zh-TW" sz="2400" dirty="0" err="1" smtClean="0">
                <a:latin typeface="Arial Unicode MS" pitchFamily="34" charset="-120"/>
                <a:ea typeface="Arial Unicode MS" pitchFamily="34" charset="-120"/>
                <a:cs typeface="Arial Unicode MS" pitchFamily="34" charset="-120"/>
              </a:rPr>
              <a:t>Kirzner</a:t>
            </a:r>
            <a:r>
              <a:rPr lang="en-US" altLang="zh-TW" sz="2400" dirty="0" smtClean="0">
                <a:latin typeface="Arial Unicode MS" pitchFamily="34" charset="-120"/>
                <a:ea typeface="Arial Unicode MS" pitchFamily="34" charset="-120"/>
                <a:cs typeface="Arial Unicode MS" pitchFamily="34" charset="-120"/>
              </a:rPr>
              <a:t> accepted the elements of </a:t>
            </a:r>
            <a:r>
              <a:rPr lang="en-US" altLang="zh-TW" sz="2400" b="1" dirty="0" smtClean="0">
                <a:latin typeface="Arial Unicode MS" pitchFamily="34" charset="-120"/>
                <a:ea typeface="Arial Unicode MS" pitchFamily="34" charset="-120"/>
                <a:cs typeface="Arial Unicode MS" pitchFamily="34" charset="-120"/>
              </a:rPr>
              <a:t>creativeness and imagination</a:t>
            </a:r>
            <a:r>
              <a:rPr lang="en-US" altLang="zh-TW" sz="2400" dirty="0" smtClean="0">
                <a:latin typeface="Arial Unicode MS" pitchFamily="34" charset="-120"/>
                <a:ea typeface="Arial Unicode MS" pitchFamily="34" charset="-120"/>
                <a:cs typeface="Arial Unicode MS" pitchFamily="34" charset="-120"/>
              </a:rPr>
              <a:t> into his mode. (the entrepreneur must introduce his own creative action, in fact construct the future as </a:t>
            </a:r>
            <a:r>
              <a:rPr lang="en-US" altLang="zh-TW" sz="2400" b="1" dirty="0" smtClean="0">
                <a:solidFill>
                  <a:srgbClr val="660066"/>
                </a:solidFill>
                <a:latin typeface="Arial Unicode MS" pitchFamily="34" charset="-120"/>
                <a:ea typeface="Arial Unicode MS" pitchFamily="34" charset="-120"/>
                <a:cs typeface="Arial Unicode MS" pitchFamily="34" charset="-120"/>
              </a:rPr>
              <a:t>he </a:t>
            </a:r>
            <a:r>
              <a:rPr lang="en-US" altLang="zh-TW" sz="2400" b="1" dirty="0" err="1" smtClean="0">
                <a:solidFill>
                  <a:srgbClr val="660066"/>
                </a:solidFill>
                <a:latin typeface="Arial Unicode MS" pitchFamily="34" charset="-120"/>
                <a:ea typeface="Arial Unicode MS" pitchFamily="34" charset="-120"/>
                <a:cs typeface="Arial Unicode MS" pitchFamily="34" charset="-120"/>
              </a:rPr>
              <a:t>wishs</a:t>
            </a:r>
            <a:r>
              <a:rPr lang="en-US" altLang="zh-TW" sz="2400" b="1" dirty="0" smtClean="0">
                <a:solidFill>
                  <a:srgbClr val="660066"/>
                </a:solidFill>
                <a:latin typeface="Arial Unicode MS" pitchFamily="34" charset="-120"/>
                <a:ea typeface="Arial Unicode MS" pitchFamily="34" charset="-120"/>
                <a:cs typeface="Arial Unicode MS" pitchFamily="34" charset="-120"/>
              </a:rPr>
              <a:t> it to be</a:t>
            </a:r>
            <a:r>
              <a:rPr lang="en-US" altLang="zh-TW" sz="2400" dirty="0" smtClean="0">
                <a:latin typeface="Arial Unicode MS" pitchFamily="34" charset="-120"/>
                <a:ea typeface="Arial Unicode MS" pitchFamily="34" charset="-120"/>
                <a:cs typeface="Arial Unicode MS" pitchFamily="34" charset="-120"/>
              </a:rPr>
              <a:t>.)</a:t>
            </a:r>
            <a:endParaRPr lang="en-US" altLang="zh-TW" sz="2400" dirty="0" smtClean="0">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投影片編號版面配置區 4"/>
          <p:cNvSpPr>
            <a:spLocks noGrp="1"/>
          </p:cNvSpPr>
          <p:nvPr>
            <p:ph type="sldNum" sz="quarter" idx="11"/>
          </p:nvPr>
        </p:nvSpPr>
        <p:spPr>
          <a:noFill/>
        </p:spPr>
        <p:txBody>
          <a:bodyPr/>
          <a:lstStyle/>
          <a:p>
            <a:fld id="{D0F91C00-D966-4C56-84B3-898FFCB98563}" type="slidenum">
              <a:rPr lang="en-US" altLang="zh-TW">
                <a:ea typeface="新細明體" charset="-120"/>
              </a:rPr>
              <a:pPr/>
              <a:t>31</a:t>
            </a:fld>
            <a:endParaRPr lang="en-US" altLang="zh-TW">
              <a:ea typeface="新細明體" charset="-120"/>
            </a:endParaRPr>
          </a:p>
        </p:txBody>
      </p:sp>
      <p:sp>
        <p:nvSpPr>
          <p:cNvPr id="53251" name="Rectangle 2"/>
          <p:cNvSpPr>
            <a:spLocks noGrp="1" noChangeArrowheads="1"/>
          </p:cNvSpPr>
          <p:nvPr>
            <p:ph type="title"/>
          </p:nvPr>
        </p:nvSpPr>
        <p:spPr>
          <a:xfrm>
            <a:off x="1312606" y="280219"/>
            <a:ext cx="7160342" cy="989525"/>
          </a:xfrm>
        </p:spPr>
        <p:txBody>
          <a:bodyPr/>
          <a:lstStyle/>
          <a:p>
            <a:r>
              <a:rPr lang="en-US" altLang="zh-TW" sz="4000" dirty="0" smtClean="0">
                <a:solidFill>
                  <a:srgbClr val="660066"/>
                </a:solidFill>
                <a:latin typeface="Arial Unicode MS" pitchFamily="34" charset="-120"/>
                <a:ea typeface="Arial Unicode MS" pitchFamily="34" charset="-120"/>
                <a:cs typeface="Arial Unicode MS" pitchFamily="34" charset="-120"/>
              </a:rPr>
              <a:t>7.5  </a:t>
            </a:r>
            <a:r>
              <a:rPr lang="zh-TW" altLang="en-US" sz="4000" dirty="0" smtClean="0">
                <a:solidFill>
                  <a:srgbClr val="660066"/>
                </a:solidFill>
                <a:latin typeface="Arial Unicode MS" pitchFamily="34" charset="-120"/>
                <a:ea typeface="Arial Unicode MS" pitchFamily="34" charset="-120"/>
                <a:cs typeface="Arial Unicode MS" pitchFamily="34" charset="-120"/>
              </a:rPr>
              <a:t>警覺</a:t>
            </a:r>
            <a:r>
              <a:rPr lang="zh-TW" altLang="en-US" sz="4000" dirty="0" smtClean="0">
                <a:solidFill>
                  <a:srgbClr val="660066"/>
                </a:solidFill>
                <a:latin typeface="Arial Unicode MS" pitchFamily="34" charset="-120"/>
                <a:ea typeface="Arial Unicode MS" pitchFamily="34" charset="-120"/>
                <a:cs typeface="Arial Unicode MS" pitchFamily="34" charset="-120"/>
              </a:rPr>
              <a:t>例</a:t>
            </a:r>
            <a:endParaRPr lang="zh-TW" altLang="en-US" sz="4000" dirty="0" smtClean="0">
              <a:solidFill>
                <a:srgbClr val="660066"/>
              </a:solidFill>
              <a:latin typeface="Arial Unicode MS" pitchFamily="34" charset="-120"/>
              <a:ea typeface="Arial Unicode MS" pitchFamily="34" charset="-120"/>
              <a:cs typeface="Arial Unicode MS" pitchFamily="34" charset="-120"/>
            </a:endParaRPr>
          </a:p>
        </p:txBody>
      </p:sp>
      <p:sp>
        <p:nvSpPr>
          <p:cNvPr id="53252" name="Rectangle 3"/>
          <p:cNvSpPr>
            <a:spLocks noGrp="1" noChangeArrowheads="1"/>
          </p:cNvSpPr>
          <p:nvPr>
            <p:ph type="body" idx="1"/>
          </p:nvPr>
        </p:nvSpPr>
        <p:spPr>
          <a:xfrm>
            <a:off x="1504334" y="1391478"/>
            <a:ext cx="7368203" cy="5217285"/>
          </a:xfrm>
        </p:spPr>
        <p:txBody>
          <a:bodyPr>
            <a:normAutofit/>
          </a:bodyPr>
          <a:lstStyle/>
          <a:p>
            <a:pPr marL="609600" indent="-609600">
              <a:lnSpc>
                <a:spcPct val="110000"/>
              </a:lnSpc>
              <a:buSzTx/>
            </a:pPr>
            <a:r>
              <a:rPr lang="zh-TW" altLang="en-US" sz="2800" dirty="0" smtClean="0">
                <a:latin typeface="Arial Unicode MS" pitchFamily="34" charset="-120"/>
                <a:ea typeface="Arial Unicode MS" pitchFamily="34" charset="-120"/>
                <a:cs typeface="Arial Unicode MS" pitchFamily="34" charset="-120"/>
              </a:rPr>
              <a:t>後顧型</a:t>
            </a:r>
            <a:r>
              <a:rPr lang="zh-TW" altLang="en-US" sz="2800" dirty="0" smtClean="0">
                <a:latin typeface="Arial Unicode MS" pitchFamily="34" charset="-120"/>
                <a:ea typeface="Arial Unicode MS" pitchFamily="34" charset="-120"/>
                <a:cs typeface="Arial Unicode MS" pitchFamily="34" charset="-120"/>
              </a:rPr>
              <a:t>警覺</a:t>
            </a:r>
            <a:endParaRPr lang="en-US" altLang="zh-TW" sz="2800" dirty="0" smtClean="0">
              <a:latin typeface="Arial Unicode MS" pitchFamily="34" charset="-120"/>
              <a:ea typeface="Arial Unicode MS" pitchFamily="34" charset="-120"/>
              <a:cs typeface="Arial Unicode MS" pitchFamily="34" charset="-120"/>
            </a:endParaRPr>
          </a:p>
          <a:p>
            <a:pPr marL="883920" lvl="1" indent="-609600">
              <a:lnSpc>
                <a:spcPct val="110000"/>
              </a:lnSpc>
              <a:buFont typeface="+mj-lt"/>
              <a:buAutoNum type="arabicParenR"/>
            </a:pPr>
            <a:r>
              <a:rPr lang="zh-TW" altLang="en-US" sz="2400" dirty="0" smtClean="0">
                <a:latin typeface="新細明體" charset="-120"/>
              </a:rPr>
              <a:t>七</a:t>
            </a:r>
            <a:r>
              <a:rPr lang="zh-TW" altLang="en-US" sz="2400" dirty="0" smtClean="0">
                <a:latin typeface="新細明體" charset="-120"/>
              </a:rPr>
              <a:t>張買豪宅</a:t>
            </a:r>
          </a:p>
          <a:p>
            <a:pPr marL="883920" lvl="1" indent="-609600">
              <a:lnSpc>
                <a:spcPct val="110000"/>
              </a:lnSpc>
              <a:buFont typeface="+mj-lt"/>
              <a:buAutoNum type="arabicParenR"/>
            </a:pPr>
            <a:r>
              <a:rPr lang="en-US" altLang="zh-TW" sz="2400" dirty="0" smtClean="0">
                <a:latin typeface="新細明體" charset="-120"/>
              </a:rPr>
              <a:t>2008</a:t>
            </a:r>
            <a:r>
              <a:rPr lang="zh-TW" altLang="en-US" sz="2400" dirty="0" smtClean="0">
                <a:latin typeface="新細明體" charset="-120"/>
              </a:rPr>
              <a:t>年買黃金，第一次量化寬鬆</a:t>
            </a:r>
          </a:p>
          <a:p>
            <a:pPr marL="883920" lvl="1" indent="-609600">
              <a:lnSpc>
                <a:spcPct val="110000"/>
              </a:lnSpc>
              <a:buFont typeface="+mj-lt"/>
              <a:buAutoNum type="arabicParenR"/>
            </a:pPr>
            <a:r>
              <a:rPr lang="zh-TW" altLang="en-US" sz="2400" dirty="0" smtClean="0">
                <a:latin typeface="新細明體" charset="-120"/>
              </a:rPr>
              <a:t>梭羅的五大板塊碰撞觀</a:t>
            </a:r>
          </a:p>
          <a:p>
            <a:pPr marL="883920" lvl="1" indent="-609600">
              <a:lnSpc>
                <a:spcPct val="110000"/>
              </a:lnSpc>
              <a:buFont typeface="+mj-lt"/>
              <a:buAutoNum type="arabicParenR"/>
            </a:pPr>
            <a:r>
              <a:rPr lang="zh-TW" altLang="en-US" sz="2400" dirty="0" smtClean="0">
                <a:latin typeface="新細明體" charset="-120"/>
              </a:rPr>
              <a:t>兩岸直航：</a:t>
            </a:r>
          </a:p>
          <a:p>
            <a:pPr marL="1237488" lvl="2" indent="-533400">
              <a:lnSpc>
                <a:spcPct val="110000"/>
              </a:lnSpc>
              <a:buFont typeface="Wingdings" pitchFamily="2" charset="2"/>
              <a:buAutoNum type="circleNumWdWhitePlain"/>
            </a:pPr>
            <a:r>
              <a:rPr lang="zh-TW" altLang="en-US" dirty="0" smtClean="0">
                <a:latin typeface="新細明體" charset="-120"/>
              </a:rPr>
              <a:t>航空公司（第一波、第二波）</a:t>
            </a:r>
          </a:p>
          <a:p>
            <a:pPr marL="1237488" lvl="2" indent="-533400">
              <a:lnSpc>
                <a:spcPct val="110000"/>
              </a:lnSpc>
              <a:buFont typeface="Wingdings" pitchFamily="2" charset="2"/>
              <a:buAutoNum type="circleNumWdWhitePlain"/>
            </a:pPr>
            <a:r>
              <a:rPr lang="zh-TW" altLang="en-US" dirty="0" smtClean="0">
                <a:latin typeface="新細明體" charset="-120"/>
              </a:rPr>
              <a:t>渡輪、福建沿岸休憩</a:t>
            </a:r>
            <a:r>
              <a:rPr lang="zh-TW" altLang="en-US" dirty="0" smtClean="0">
                <a:latin typeface="新細明體" charset="-120"/>
              </a:rPr>
              <a:t>中心</a:t>
            </a:r>
            <a:endParaRPr lang="en-US" altLang="zh-TW" dirty="0" smtClean="0">
              <a:latin typeface="新細明體" charset="-120"/>
            </a:endParaRPr>
          </a:p>
          <a:p>
            <a:pPr>
              <a:lnSpc>
                <a:spcPct val="110000"/>
              </a:lnSpc>
            </a:pPr>
            <a:r>
              <a:rPr lang="zh-TW" altLang="en-US" sz="2800" b="1" dirty="0" smtClean="0">
                <a:solidFill>
                  <a:srgbClr val="660066"/>
                </a:solidFill>
                <a:latin typeface="Arial Unicode MS" pitchFamily="34" charset="-120"/>
                <a:ea typeface="Arial Unicode MS" pitchFamily="34" charset="-120"/>
                <a:cs typeface="Arial Unicode MS" pitchFamily="34" charset="-120"/>
              </a:rPr>
              <a:t>前瞻性警覺</a:t>
            </a:r>
            <a:r>
              <a:rPr lang="en-US" altLang="zh-TW" sz="2800" dirty="0" smtClean="0">
                <a:latin typeface="Arial Unicode MS" pitchFamily="34" charset="-120"/>
                <a:ea typeface="Arial Unicode MS" pitchFamily="34" charset="-120"/>
                <a:cs typeface="Arial Unicode MS" pitchFamily="34" charset="-120"/>
              </a:rPr>
              <a:t>Gates and Jobs</a:t>
            </a:r>
          </a:p>
          <a:p>
            <a:pPr marL="870966" lvl="1" indent="-514350">
              <a:lnSpc>
                <a:spcPct val="110000"/>
              </a:lnSpc>
              <a:buFont typeface="+mj-lt"/>
              <a:buAutoNum type="circleNumWdWhitePlain"/>
            </a:pPr>
            <a:r>
              <a:rPr lang="en-US" altLang="zh-TW" sz="2400" dirty="0" smtClean="0">
                <a:latin typeface="Arial Unicode MS" pitchFamily="34" charset="-120"/>
                <a:ea typeface="Arial Unicode MS" pitchFamily="34" charset="-120"/>
                <a:cs typeface="Arial Unicode MS" pitchFamily="34" charset="-120"/>
              </a:rPr>
              <a:t>Moore</a:t>
            </a:r>
            <a:r>
              <a:rPr lang="zh-TW" altLang="en-US" sz="2400" dirty="0" smtClean="0">
                <a:latin typeface="Arial Unicode MS" pitchFamily="34" charset="-120"/>
                <a:ea typeface="Arial Unicode MS" pitchFamily="34" charset="-120"/>
                <a:cs typeface="Arial Unicode MS" pitchFamily="34" charset="-120"/>
              </a:rPr>
              <a:t>定律：電池、生命科學、外太空？</a:t>
            </a:r>
          </a:p>
          <a:p>
            <a:pPr marL="870966" lvl="1" indent="-514350">
              <a:lnSpc>
                <a:spcPct val="110000"/>
              </a:lnSpc>
              <a:buFont typeface="+mj-lt"/>
              <a:buAutoNum type="circleNumWdWhitePlain"/>
            </a:pPr>
            <a:r>
              <a:rPr lang="zh-TW" altLang="en-US" sz="2400" dirty="0" smtClean="0">
                <a:latin typeface="Arial Unicode MS" pitchFamily="34" charset="-120"/>
                <a:ea typeface="Arial Unicode MS" pitchFamily="34" charset="-120"/>
                <a:cs typeface="Arial Unicode MS" pitchFamily="34" charset="-120"/>
              </a:rPr>
              <a:t>遠雄與內湖科技園區：美麗的</a:t>
            </a:r>
            <a:r>
              <a:rPr lang="zh-TW" altLang="en-US" sz="2400" dirty="0" smtClean="0">
                <a:latin typeface="Arial Unicode MS" pitchFamily="34" charset="-120"/>
                <a:ea typeface="Arial Unicode MS" pitchFamily="34" charset="-120"/>
                <a:cs typeface="Arial Unicode MS" pitchFamily="34" charset="-120"/>
              </a:rPr>
              <a:t>意外</a:t>
            </a:r>
            <a:endParaRPr lang="zh-TW" altLang="en-US" dirty="0" smtClean="0">
              <a:latin typeface="新細明體" charset="-12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投影片編號版面配置區 4"/>
          <p:cNvSpPr>
            <a:spLocks noGrp="1"/>
          </p:cNvSpPr>
          <p:nvPr>
            <p:ph type="sldNum" sz="quarter" idx="11"/>
          </p:nvPr>
        </p:nvSpPr>
        <p:spPr>
          <a:noFill/>
        </p:spPr>
        <p:txBody>
          <a:bodyPr/>
          <a:lstStyle/>
          <a:p>
            <a:fld id="{A85D2113-F9E7-4B72-BC1A-3D6F2B733F7A}" type="slidenum">
              <a:rPr lang="en-US" altLang="zh-TW">
                <a:ea typeface="新細明體" charset="-120"/>
              </a:rPr>
              <a:pPr/>
              <a:t>32</a:t>
            </a:fld>
            <a:endParaRPr lang="en-US" altLang="zh-TW">
              <a:ea typeface="新細明體" charset="-120"/>
            </a:endParaRPr>
          </a:p>
        </p:txBody>
      </p:sp>
      <p:sp>
        <p:nvSpPr>
          <p:cNvPr id="56323" name="Rectangle 2"/>
          <p:cNvSpPr>
            <a:spLocks noGrp="1" noChangeArrowheads="1"/>
          </p:cNvSpPr>
          <p:nvPr>
            <p:ph type="title"/>
          </p:nvPr>
        </p:nvSpPr>
        <p:spPr>
          <a:xfrm>
            <a:off x="1165122" y="280220"/>
            <a:ext cx="7521677" cy="988142"/>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7.6   </a:t>
            </a:r>
            <a:r>
              <a:rPr lang="zh-TW" altLang="en-US" sz="4000" b="1" dirty="0" smtClean="0">
                <a:solidFill>
                  <a:srgbClr val="660066"/>
                </a:solidFill>
                <a:latin typeface="新細明體" charset="-120"/>
              </a:rPr>
              <a:t>企業家的活動</a:t>
            </a:r>
          </a:p>
        </p:txBody>
      </p:sp>
      <p:sp>
        <p:nvSpPr>
          <p:cNvPr id="56324" name="Rectangle 3"/>
          <p:cNvSpPr>
            <a:spLocks noGrp="1" noChangeArrowheads="1"/>
          </p:cNvSpPr>
          <p:nvPr>
            <p:ph type="body" idx="1"/>
          </p:nvPr>
        </p:nvSpPr>
        <p:spPr>
          <a:xfrm>
            <a:off x="1179870" y="1415844"/>
            <a:ext cx="7692667" cy="5058697"/>
          </a:xfrm>
        </p:spPr>
        <p:txBody>
          <a:bodyPr>
            <a:noAutofit/>
          </a:bodyPr>
          <a:lstStyle/>
          <a:p>
            <a:pPr marL="609600" indent="-609600" eaLnBrk="1" hangingPunct="1">
              <a:lnSpc>
                <a:spcPct val="150000"/>
              </a:lnSpc>
            </a:pPr>
            <a:r>
              <a:rPr lang="zh-TW" altLang="en-US" sz="2800" dirty="0" smtClean="0"/>
              <a:t>企業家的活動：</a:t>
            </a:r>
          </a:p>
          <a:p>
            <a:pPr marL="990600" lvl="1" indent="-533400" eaLnBrk="1" hangingPunct="1">
              <a:lnSpc>
                <a:spcPct val="150000"/>
              </a:lnSpc>
              <a:buClr>
                <a:srgbClr val="006600"/>
              </a:buClr>
              <a:buSzTx/>
              <a:buFont typeface="Wingdings" pitchFamily="2" charset="2"/>
              <a:buAutoNum type="arabicParenR"/>
            </a:pPr>
            <a:r>
              <a:rPr lang="zh-TW" altLang="en-US" sz="2400" dirty="0" smtClean="0"/>
              <a:t>後顧型警覺：企業家不會一步就達到新均衡，他們的每一步，都可以接續出下一步。</a:t>
            </a:r>
          </a:p>
          <a:p>
            <a:pPr marL="990600" lvl="1" indent="-533400" eaLnBrk="1" hangingPunct="1">
              <a:lnSpc>
                <a:spcPct val="150000"/>
              </a:lnSpc>
              <a:buClr>
                <a:srgbClr val="006600"/>
              </a:buClr>
              <a:buSzTx/>
              <a:buFont typeface="Wingdings" pitchFamily="2" charset="2"/>
              <a:buAutoNum type="arabicParenR"/>
            </a:pPr>
            <a:r>
              <a:rPr lang="zh-TW" altLang="en-US" sz="2400" dirty="0" smtClean="0"/>
              <a:t>前瞻型警覺：他們描繪的未來只是一種可能，實際上是被後繼的企業家共同塑造出來的。</a:t>
            </a:r>
          </a:p>
          <a:p>
            <a:pPr marL="609600" indent="-609600" eaLnBrk="1" hangingPunct="1">
              <a:lnSpc>
                <a:spcPct val="150000"/>
              </a:lnSpc>
            </a:pPr>
            <a:r>
              <a:rPr lang="zh-TW" altLang="en-US" sz="2800" dirty="0" smtClean="0"/>
              <a:t>企業家的活動帶來經濟成長，而所得的增加帶來新的企業機會。</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投影片編號版面配置區 4"/>
          <p:cNvSpPr>
            <a:spLocks noGrp="1"/>
          </p:cNvSpPr>
          <p:nvPr>
            <p:ph type="sldNum" sz="quarter" idx="11"/>
          </p:nvPr>
        </p:nvSpPr>
        <p:spPr>
          <a:noFill/>
        </p:spPr>
        <p:txBody>
          <a:bodyPr/>
          <a:lstStyle/>
          <a:p>
            <a:fld id="{826D421D-220B-4306-BC45-CDBA5CD111D8}" type="slidenum">
              <a:rPr lang="en-US" altLang="zh-TW">
                <a:ea typeface="新細明體" charset="-120"/>
              </a:rPr>
              <a:pPr/>
              <a:t>33</a:t>
            </a:fld>
            <a:endParaRPr lang="en-US" altLang="zh-TW">
              <a:ea typeface="新細明體" charset="-120"/>
            </a:endParaRPr>
          </a:p>
        </p:txBody>
      </p:sp>
      <p:sp>
        <p:nvSpPr>
          <p:cNvPr id="57347" name="Rectangle 2"/>
          <p:cNvSpPr>
            <a:spLocks noGrp="1" noChangeArrowheads="1"/>
          </p:cNvSpPr>
          <p:nvPr>
            <p:ph type="title"/>
          </p:nvPr>
        </p:nvSpPr>
        <p:spPr>
          <a:xfrm>
            <a:off x="1460091" y="235974"/>
            <a:ext cx="7241458" cy="1220429"/>
          </a:xfrm>
        </p:spPr>
        <p:txBody>
          <a:bodyPr>
            <a:noAutofit/>
          </a:bodyPr>
          <a:lstStyle/>
          <a:p>
            <a:r>
              <a:rPr lang="en-US" altLang="zh-TW" sz="4000" b="1" dirty="0" smtClean="0">
                <a:solidFill>
                  <a:srgbClr val="660066"/>
                </a:solidFill>
                <a:latin typeface="Arial Unicode MS" pitchFamily="34" charset="-120"/>
                <a:ea typeface="Arial Unicode MS" pitchFamily="34" charset="-120"/>
                <a:cs typeface="Arial Unicode MS" pitchFamily="34" charset="-120"/>
              </a:rPr>
              <a:t>7.7  </a:t>
            </a:r>
            <a:r>
              <a:rPr lang="zh-TW" altLang="en-US" sz="4000" dirty="0" smtClean="0">
                <a:latin typeface="新細明體" charset="-120"/>
              </a:rPr>
              <a:t>警覺</a:t>
            </a:r>
            <a:r>
              <a:rPr lang="zh-TW" altLang="en-US" sz="4000" dirty="0" smtClean="0">
                <a:latin typeface="新細明體" charset="-120"/>
              </a:rPr>
              <a:t>：微細</a:t>
            </a:r>
            <a:r>
              <a:rPr lang="zh-TW" altLang="en-US" sz="4000" dirty="0" smtClean="0">
                <a:latin typeface="新細明體" charset="-120"/>
              </a:rPr>
              <a:t>處</a:t>
            </a:r>
            <a:endParaRPr lang="zh-TW" altLang="en-US" sz="4000" b="1" dirty="0" smtClean="0">
              <a:solidFill>
                <a:srgbClr val="660066"/>
              </a:solidFill>
              <a:latin typeface="Arial Unicode MS" pitchFamily="34" charset="-120"/>
              <a:ea typeface="Arial Unicode MS" pitchFamily="34" charset="-120"/>
              <a:cs typeface="Arial Unicode MS" pitchFamily="34" charset="-120"/>
            </a:endParaRPr>
          </a:p>
        </p:txBody>
      </p:sp>
      <p:sp>
        <p:nvSpPr>
          <p:cNvPr id="57348" name="Rectangle 3"/>
          <p:cNvSpPr>
            <a:spLocks noGrp="1" noChangeArrowheads="1"/>
          </p:cNvSpPr>
          <p:nvPr>
            <p:ph type="body" idx="1"/>
          </p:nvPr>
        </p:nvSpPr>
        <p:spPr>
          <a:xfrm>
            <a:off x="1439891" y="1477824"/>
            <a:ext cx="7246910" cy="4535350"/>
          </a:xfrm>
        </p:spPr>
        <p:txBody>
          <a:bodyPr>
            <a:normAutofit/>
          </a:bodyPr>
          <a:lstStyle/>
          <a:p>
            <a:pPr marL="609600" indent="-609600" eaLnBrk="1" hangingPunct="1">
              <a:buSzTx/>
              <a:buFont typeface="Wingdings" pitchFamily="2" charset="2"/>
              <a:buAutoNum type="arabicParenR"/>
            </a:pPr>
            <a:r>
              <a:rPr lang="zh-TW" altLang="en-US" sz="2800" b="1" dirty="0" smtClean="0">
                <a:latin typeface="新細明體" charset="-120"/>
              </a:rPr>
              <a:t>卡</a:t>
            </a:r>
            <a:r>
              <a:rPr lang="zh-TW" altLang="en-US" sz="2800" b="1" dirty="0" smtClean="0">
                <a:latin typeface="新細明體" charset="-120"/>
              </a:rPr>
              <a:t>珊德拉</a:t>
            </a:r>
            <a:r>
              <a:rPr lang="zh-TW" altLang="en-US" sz="2800" dirty="0" smtClean="0">
                <a:latin typeface="新細明體" charset="-120"/>
              </a:rPr>
              <a:t>的詛咒：阿波羅要求與</a:t>
            </a:r>
            <a:r>
              <a:rPr lang="en-US" altLang="zh-TW" sz="2800" dirty="0" err="1" smtClean="0">
                <a:latin typeface="新細明體" charset="-120"/>
              </a:rPr>
              <a:t>Tiresias</a:t>
            </a:r>
            <a:r>
              <a:rPr lang="zh-TW" altLang="en-US" sz="2800" dirty="0" smtClean="0">
                <a:latin typeface="新細明體" charset="-120"/>
              </a:rPr>
              <a:t>發生肉體關係，她拒絕，阿波羅施以詛咒：凡她說出口的預言將百發百中，然而誰也不信其為真。</a:t>
            </a:r>
          </a:p>
          <a:p>
            <a:pPr marL="609600" indent="-609600" eaLnBrk="1" hangingPunct="1">
              <a:buSzTx/>
              <a:buFont typeface="Wingdings" pitchFamily="2" charset="2"/>
              <a:buAutoNum type="arabicParenR"/>
            </a:pPr>
            <a:r>
              <a:rPr lang="zh-TW" altLang="en-US" sz="2800" dirty="0" smtClean="0">
                <a:latin typeface="新細明體" charset="-120"/>
              </a:rPr>
              <a:t>第一版陷阱：新瓶裝舊酒？如果瓶子也不特殊。</a:t>
            </a:r>
          </a:p>
          <a:p>
            <a:pPr marL="990600" lvl="1" indent="-533400"/>
            <a:r>
              <a:rPr lang="en-US" altLang="zh-TW" dirty="0" smtClean="0">
                <a:latin typeface="新細明體" charset="-120"/>
              </a:rPr>
              <a:t>Only the paranoid, by Andrew S. Grove</a:t>
            </a:r>
            <a:r>
              <a:rPr lang="zh-TW" altLang="en-US" dirty="0" smtClean="0">
                <a:latin typeface="新細明體" charset="-120"/>
              </a:rPr>
              <a:t>（安迪．葛洛夫</a:t>
            </a:r>
            <a:r>
              <a:rPr lang="zh-TW" altLang="en-US" dirty="0" smtClean="0">
                <a:latin typeface="新細明體" charset="-120"/>
              </a:rPr>
              <a:t>）</a:t>
            </a:r>
            <a:r>
              <a:rPr lang="zh-TW" altLang="en-US" b="1" dirty="0" smtClean="0">
                <a:solidFill>
                  <a:srgbClr val="660066"/>
                </a:solidFill>
                <a:latin typeface="Arial Unicode MS" pitchFamily="34" charset="-120"/>
                <a:ea typeface="Arial Unicode MS" pitchFamily="34" charset="-120"/>
                <a:cs typeface="Arial Unicode MS" pitchFamily="34" charset="-120"/>
              </a:rPr>
              <a:t>十</a:t>
            </a:r>
            <a:r>
              <a:rPr lang="zh-TW" altLang="zh-TW" b="1" dirty="0" smtClean="0">
                <a:solidFill>
                  <a:srgbClr val="660066"/>
                </a:solidFill>
                <a:latin typeface="Arial Unicode MS" pitchFamily="34" charset="-120"/>
                <a:ea typeface="Arial Unicode MS" pitchFamily="34" charset="-120"/>
                <a:cs typeface="Arial Unicode MS" pitchFamily="34" charset="-120"/>
              </a:rPr>
              <a:t>倍速時代</a:t>
            </a:r>
            <a:r>
              <a:rPr lang="zh-TW" altLang="en-US" b="1" dirty="0" smtClean="0">
                <a:solidFill>
                  <a:srgbClr val="660066"/>
                </a:solidFill>
                <a:latin typeface="Arial Unicode MS" pitchFamily="34" charset="-120"/>
                <a:ea typeface="Arial Unicode MS" pitchFamily="34" charset="-120"/>
                <a:cs typeface="Arial Unicode MS" pitchFamily="34" charset="-120"/>
              </a:rPr>
              <a:t>的故事</a:t>
            </a:r>
            <a:r>
              <a:rPr lang="zh-TW" altLang="zh-TW" b="1" dirty="0" smtClean="0">
                <a:solidFill>
                  <a:srgbClr val="660066"/>
                </a:solidFill>
                <a:latin typeface="Arial Unicode MS" pitchFamily="34" charset="-120"/>
                <a:ea typeface="Arial Unicode MS" pitchFamily="34" charset="-120"/>
                <a:cs typeface="Arial Unicode MS" pitchFamily="34" charset="-120"/>
              </a:rPr>
              <a:t> </a:t>
            </a:r>
            <a:endParaRPr lang="zh-TW" altLang="en-US" dirty="0" smtClean="0">
              <a:latin typeface="新細明體" charset="-12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224115" y="353961"/>
            <a:ext cx="7263581" cy="943897"/>
          </a:xfrm>
        </p:spPr>
        <p:txBody>
          <a:bodyPr/>
          <a:lstStyle/>
          <a:p>
            <a:pPr eaLnBrk="1" hangingPunct="1"/>
            <a:r>
              <a:rPr lang="en-US" altLang="zh-TW" sz="4000" b="1" dirty="0" smtClean="0">
                <a:solidFill>
                  <a:srgbClr val="660066"/>
                </a:solidFill>
                <a:latin typeface="Arial Unicode MS" pitchFamily="34" charset="-120"/>
                <a:ea typeface="Arial Unicode MS" pitchFamily="34" charset="-120"/>
                <a:cs typeface="Arial Unicode MS" pitchFamily="34" charset="-120"/>
              </a:rPr>
              <a:t>7.8  </a:t>
            </a:r>
            <a:r>
              <a:rPr lang="zh-TW" altLang="en-US" sz="4000" b="1" dirty="0" smtClean="0">
                <a:solidFill>
                  <a:srgbClr val="660066"/>
                </a:solidFill>
                <a:latin typeface="Arial Unicode MS" pitchFamily="34" charset="-120"/>
                <a:ea typeface="Arial Unicode MS" pitchFamily="34" charset="-120"/>
                <a:cs typeface="Arial Unicode MS" pitchFamily="34" charset="-120"/>
              </a:rPr>
              <a:t>政策含意</a:t>
            </a:r>
          </a:p>
        </p:txBody>
      </p:sp>
      <p:sp>
        <p:nvSpPr>
          <p:cNvPr id="281603" name="Rectangle 3"/>
          <p:cNvSpPr>
            <a:spLocks noGrp="1" noChangeArrowheads="1"/>
          </p:cNvSpPr>
          <p:nvPr>
            <p:ph type="body" idx="1"/>
          </p:nvPr>
        </p:nvSpPr>
        <p:spPr>
          <a:xfrm>
            <a:off x="1356852" y="1858297"/>
            <a:ext cx="7272798" cy="4648866"/>
          </a:xfrm>
        </p:spPr>
        <p:txBody>
          <a:bodyPr>
            <a:normAutofit/>
          </a:bodyPr>
          <a:lstStyle/>
          <a:p>
            <a:pPr marL="609600" indent="-609600" eaLnBrk="1" hangingPunct="1">
              <a:lnSpc>
                <a:spcPct val="130000"/>
              </a:lnSpc>
              <a:buSzPct val="95000"/>
              <a:buFont typeface="Wingdings" pitchFamily="2" charset="2"/>
              <a:buAutoNum type="arabicPeriod"/>
              <a:defRPr/>
            </a:pPr>
            <a:r>
              <a:rPr lang="zh-TW" altLang="en-US" sz="2800" dirty="0" smtClean="0">
                <a:latin typeface="+mn-ea"/>
              </a:rPr>
              <a:t>企業家的活動取決於企業家是否能夠保有他們從企業行動中所賺取的利潤。</a:t>
            </a:r>
            <a:r>
              <a:rPr lang="en-US" altLang="zh-TW" sz="2800" dirty="0" smtClean="0">
                <a:latin typeface="+mn-ea"/>
              </a:rPr>
              <a:t>(R. D. Holcombe, </a:t>
            </a:r>
            <a:r>
              <a:rPr lang="zh-TW" altLang="en-US" sz="2800" dirty="0" smtClean="0">
                <a:latin typeface="+mn-ea"/>
              </a:rPr>
              <a:t>）</a:t>
            </a:r>
          </a:p>
          <a:p>
            <a:pPr marL="609600" indent="-609600" eaLnBrk="1" hangingPunct="1">
              <a:lnSpc>
                <a:spcPct val="130000"/>
              </a:lnSpc>
              <a:buSzPct val="95000"/>
              <a:buFont typeface="Wingdings" pitchFamily="2" charset="2"/>
              <a:buAutoNum type="arabicPeriod"/>
              <a:defRPr/>
            </a:pPr>
            <a:r>
              <a:rPr lang="zh-TW" altLang="en-US" sz="2800" dirty="0" smtClean="0">
                <a:latin typeface="+mn-ea"/>
              </a:rPr>
              <a:t>以政策去反托拉斯（反壟斷），不如去刺激競爭和鼓勵企業家進入市場。</a:t>
            </a:r>
            <a:r>
              <a:rPr lang="en-US" altLang="zh-TW" sz="2800" dirty="0" smtClean="0">
                <a:latin typeface="+mn-ea"/>
              </a:rPr>
              <a:t>(</a:t>
            </a:r>
            <a:r>
              <a:rPr lang="en-US" altLang="zh-TW" sz="2800" dirty="0" err="1" smtClean="0">
                <a:latin typeface="+mn-ea"/>
              </a:rPr>
              <a:t>Kirzner</a:t>
            </a:r>
            <a:r>
              <a:rPr lang="en-US" altLang="zh-TW" sz="2800" dirty="0" smtClean="0">
                <a:latin typeface="+mn-ea"/>
              </a:rPr>
              <a:t>, 1973)</a:t>
            </a:r>
          </a:p>
          <a:p>
            <a:pPr marL="609600" indent="-609600" eaLnBrk="1" hangingPunct="1">
              <a:lnSpc>
                <a:spcPct val="130000"/>
              </a:lnSpc>
              <a:buSzPct val="95000"/>
              <a:buFont typeface="Wingdings" pitchFamily="2" charset="2"/>
              <a:buAutoNum type="arabicPeriod"/>
              <a:defRPr/>
            </a:pPr>
            <a:endParaRPr lang="en-US" altLang="zh-TW" sz="2800" dirty="0" smtClean="0">
              <a:latin typeface="+mn-ea"/>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投影片編號版面配置區 4"/>
          <p:cNvSpPr>
            <a:spLocks noGrp="1"/>
          </p:cNvSpPr>
          <p:nvPr>
            <p:ph type="sldNum" sz="quarter" idx="11"/>
          </p:nvPr>
        </p:nvSpPr>
        <p:spPr>
          <a:noFill/>
        </p:spPr>
        <p:txBody>
          <a:bodyPr/>
          <a:lstStyle/>
          <a:p>
            <a:fld id="{00CA5E18-EB8A-44CD-9753-57BA110EA32D}" type="slidenum">
              <a:rPr lang="en-US" altLang="zh-TW">
                <a:ea typeface="新細明體" charset="-120"/>
              </a:rPr>
              <a:pPr/>
              <a:t>35</a:t>
            </a:fld>
            <a:endParaRPr lang="en-US" altLang="zh-TW">
              <a:ea typeface="新細明體" charset="-120"/>
            </a:endParaRPr>
          </a:p>
        </p:txBody>
      </p:sp>
      <p:sp>
        <p:nvSpPr>
          <p:cNvPr id="59395" name="Rectangle 2"/>
          <p:cNvSpPr>
            <a:spLocks noGrp="1" noChangeArrowheads="1"/>
          </p:cNvSpPr>
          <p:nvPr>
            <p:ph type="title"/>
          </p:nvPr>
        </p:nvSpPr>
        <p:spPr>
          <a:xfrm>
            <a:off x="1268360" y="265472"/>
            <a:ext cx="7418439" cy="899652"/>
          </a:xfrm>
        </p:spPr>
        <p:txBody>
          <a:bodyPr/>
          <a:lstStyle/>
          <a:p>
            <a:pPr eaLnBrk="1" hangingPunct="1"/>
            <a:r>
              <a:rPr lang="en-US" altLang="zh-TW" sz="4000" b="1" dirty="0" smtClean="0">
                <a:solidFill>
                  <a:srgbClr val="660066"/>
                </a:solidFill>
                <a:latin typeface="新細明體" charset="-120"/>
              </a:rPr>
              <a:t>7.9  </a:t>
            </a:r>
            <a:r>
              <a:rPr lang="zh-TW" altLang="en-US" sz="4000" b="1" dirty="0" smtClean="0">
                <a:solidFill>
                  <a:srgbClr val="660066"/>
                </a:solidFill>
                <a:latin typeface="新細明體" charset="-120"/>
              </a:rPr>
              <a:t>強盜鉅富（</a:t>
            </a:r>
            <a:r>
              <a:rPr lang="en-US" altLang="zh-TW" sz="4000" b="1" dirty="0" smtClean="0">
                <a:solidFill>
                  <a:srgbClr val="660066"/>
                </a:solidFill>
                <a:latin typeface="新細明體" charset="-120"/>
              </a:rPr>
              <a:t>Robber Baron</a:t>
            </a:r>
            <a:r>
              <a:rPr lang="zh-TW" altLang="en-US" sz="4000" b="1" dirty="0" smtClean="0">
                <a:solidFill>
                  <a:srgbClr val="660066"/>
                </a:solidFill>
                <a:latin typeface="新細明體" charset="-120"/>
              </a:rPr>
              <a:t>）</a:t>
            </a:r>
          </a:p>
        </p:txBody>
      </p:sp>
      <p:sp>
        <p:nvSpPr>
          <p:cNvPr id="59396" name="Rectangle 3"/>
          <p:cNvSpPr>
            <a:spLocks noGrp="1" noChangeArrowheads="1"/>
          </p:cNvSpPr>
          <p:nvPr>
            <p:ph type="body" idx="1"/>
          </p:nvPr>
        </p:nvSpPr>
        <p:spPr>
          <a:xfrm>
            <a:off x="1312606" y="1252331"/>
            <a:ext cx="7533220" cy="5218044"/>
          </a:xfrm>
        </p:spPr>
        <p:txBody>
          <a:bodyPr>
            <a:noAutofit/>
          </a:bodyPr>
          <a:lstStyle/>
          <a:p>
            <a:pPr>
              <a:lnSpc>
                <a:spcPct val="120000"/>
              </a:lnSpc>
            </a:pPr>
            <a:r>
              <a:rPr lang="en-US" altLang="zh-TW" sz="2400" dirty="0" smtClean="0">
                <a:latin typeface="Arial Unicode MS" pitchFamily="34" charset="-120"/>
                <a:ea typeface="Arial Unicode MS" pitchFamily="34" charset="-120"/>
                <a:cs typeface="Arial Unicode MS" pitchFamily="34" charset="-120"/>
              </a:rPr>
              <a:t>19</a:t>
            </a:r>
            <a:r>
              <a:rPr lang="zh-TW" altLang="en-US" sz="2400" dirty="0" smtClean="0">
                <a:latin typeface="Arial Unicode MS" pitchFamily="34" charset="-120"/>
                <a:ea typeface="Arial Unicode MS" pitchFamily="34" charset="-120"/>
                <a:cs typeface="Arial Unicode MS" pitchFamily="34" charset="-120"/>
              </a:rPr>
              <a:t>世紀：</a:t>
            </a:r>
            <a:r>
              <a:rPr lang="en-US" altLang="zh-TW" sz="2400" dirty="0" smtClean="0">
                <a:latin typeface="Arial Unicode MS" pitchFamily="34" charset="-120"/>
                <a:ea typeface="Arial Unicode MS" pitchFamily="34" charset="-120"/>
                <a:cs typeface="Arial Unicode MS" pitchFamily="34" charset="-120"/>
              </a:rPr>
              <a:t>Daniel Drew, James Fisk, Jay Gould, Samuel </a:t>
            </a:r>
            <a:r>
              <a:rPr lang="en-US" altLang="zh-TW" sz="2400" dirty="0" err="1" smtClean="0">
                <a:latin typeface="Arial Unicode MS" pitchFamily="34" charset="-120"/>
                <a:ea typeface="Arial Unicode MS" pitchFamily="34" charset="-120"/>
                <a:cs typeface="Arial Unicode MS" pitchFamily="34" charset="-120"/>
              </a:rPr>
              <a:t>Insull</a:t>
            </a:r>
            <a:r>
              <a:rPr lang="en-US" altLang="zh-TW" sz="2400" dirty="0" smtClean="0">
                <a:latin typeface="Arial Unicode MS" pitchFamily="34" charset="-120"/>
                <a:ea typeface="Arial Unicode MS" pitchFamily="34" charset="-120"/>
                <a:cs typeface="Arial Unicode MS" pitchFamily="34" charset="-120"/>
              </a:rPr>
              <a:t>, </a:t>
            </a:r>
            <a:r>
              <a:rPr lang="en-US" altLang="zh-TW" sz="2400" b="1" dirty="0" smtClean="0">
                <a:solidFill>
                  <a:srgbClr val="660066"/>
                </a:solidFill>
                <a:latin typeface="Arial Unicode MS" pitchFamily="34" charset="-120"/>
                <a:ea typeface="Arial Unicode MS" pitchFamily="34" charset="-120"/>
                <a:cs typeface="Arial Unicode MS" pitchFamily="34" charset="-120"/>
              </a:rPr>
              <a:t>J. P. Morgan</a:t>
            </a:r>
            <a:r>
              <a:rPr lang="en-US" altLang="zh-TW" sz="2400" dirty="0" smtClean="0">
                <a:latin typeface="Arial Unicode MS" pitchFamily="34" charset="-120"/>
                <a:ea typeface="Arial Unicode MS" pitchFamily="34" charset="-120"/>
                <a:cs typeface="Arial Unicode MS" pitchFamily="34" charset="-120"/>
              </a:rPr>
              <a:t>, John D. Rockefeller, Cornelius Vanderbilt</a:t>
            </a:r>
          </a:p>
          <a:p>
            <a:pPr>
              <a:lnSpc>
                <a:spcPct val="120000"/>
              </a:lnSpc>
            </a:pPr>
            <a:r>
              <a:rPr lang="en-US" altLang="zh-TW" sz="2400" dirty="0" smtClean="0">
                <a:latin typeface="Arial Unicode MS" pitchFamily="34" charset="-120"/>
                <a:ea typeface="Arial Unicode MS" pitchFamily="34" charset="-120"/>
                <a:cs typeface="Arial Unicode MS" pitchFamily="34" charset="-120"/>
              </a:rPr>
              <a:t>20 </a:t>
            </a:r>
            <a:r>
              <a:rPr lang="zh-TW" altLang="en-US" sz="2400" dirty="0" smtClean="0">
                <a:latin typeface="Arial Unicode MS" pitchFamily="34" charset="-120"/>
                <a:ea typeface="Arial Unicode MS" pitchFamily="34" charset="-120"/>
                <a:cs typeface="Arial Unicode MS" pitchFamily="34" charset="-120"/>
              </a:rPr>
              <a:t>世紀：</a:t>
            </a:r>
            <a:r>
              <a:rPr lang="en-US" altLang="zh-TW" sz="2400" dirty="0" smtClean="0">
                <a:latin typeface="Arial Unicode MS" pitchFamily="34" charset="-120"/>
                <a:ea typeface="Arial Unicode MS" pitchFamily="34" charset="-120"/>
                <a:cs typeface="Arial Unicode MS" pitchFamily="34" charset="-120"/>
              </a:rPr>
              <a:t>Ivan Boesky, Dennis Levine, Michael Milken, William H. Gates</a:t>
            </a:r>
          </a:p>
          <a:p>
            <a:pPr lvl="1">
              <a:lnSpc>
                <a:spcPct val="120000"/>
              </a:lnSpc>
            </a:pPr>
            <a:r>
              <a:rPr lang="en-US" altLang="zh-TW" sz="2400" dirty="0" smtClean="0">
                <a:latin typeface="Arial Unicode MS" pitchFamily="34" charset="-120"/>
                <a:ea typeface="Arial Unicode MS" pitchFamily="34" charset="-120"/>
                <a:cs typeface="Arial Unicode MS" pitchFamily="34" charset="-120"/>
              </a:rPr>
              <a:t>How about</a:t>
            </a:r>
            <a:r>
              <a:rPr lang="en-US" altLang="zh-TW" sz="2400" b="1" dirty="0" smtClean="0">
                <a:latin typeface="Arial Unicode MS" pitchFamily="34" charset="-120"/>
                <a:ea typeface="Arial Unicode MS" pitchFamily="34" charset="-120"/>
                <a:cs typeface="Arial Unicode MS" pitchFamily="34" charset="-120"/>
              </a:rPr>
              <a:t>: Co </a:t>
            </a:r>
            <a:r>
              <a:rPr lang="en-US" altLang="zh-TW" sz="2400" b="1" dirty="0" err="1" smtClean="0">
                <a:latin typeface="Arial Unicode MS" pitchFamily="34" charset="-120"/>
                <a:ea typeface="Arial Unicode MS" pitchFamily="34" charset="-120"/>
                <a:cs typeface="Arial Unicode MS" pitchFamily="34" charset="-120"/>
              </a:rPr>
              <a:t>Co</a:t>
            </a:r>
            <a:r>
              <a:rPr lang="en-US" altLang="zh-TW" sz="2400" b="1" dirty="0" smtClean="0">
                <a:latin typeface="Arial Unicode MS" pitchFamily="34" charset="-120"/>
                <a:ea typeface="Arial Unicode MS" pitchFamily="34" charset="-120"/>
                <a:cs typeface="Arial Unicode MS" pitchFamily="34" charset="-120"/>
              </a:rPr>
              <a:t> Chanel</a:t>
            </a:r>
            <a:r>
              <a:rPr lang="en-US" altLang="zh-TW" sz="2400" dirty="0" smtClean="0">
                <a:latin typeface="Arial Unicode MS" pitchFamily="34" charset="-120"/>
                <a:ea typeface="Arial Unicode MS" pitchFamily="34" charset="-120"/>
                <a:cs typeface="Arial Unicode MS" pitchFamily="34" charset="-120"/>
              </a:rPr>
              <a:t>? Steve Jobs?</a:t>
            </a:r>
          </a:p>
          <a:p>
            <a:pPr lvl="1">
              <a:lnSpc>
                <a:spcPct val="130000"/>
              </a:lnSpc>
            </a:pPr>
            <a:r>
              <a:rPr lang="zh-TW" altLang="en-US" sz="2400" dirty="0" smtClean="0"/>
              <a:t>從</a:t>
            </a:r>
            <a:r>
              <a:rPr lang="zh-TW" altLang="en-US" sz="2400" dirty="0" smtClean="0"/>
              <a:t>例子看，許多對生活水準有重大貢獻的工業鉅子，其壟斷行為卻常與違法與殘忍有關，而其生活也常在踐踏社會規範與習俗，並無止境地追逐金錢。</a:t>
            </a:r>
          </a:p>
          <a:p>
            <a:pPr lvl="1">
              <a:lnSpc>
                <a:spcPct val="130000"/>
              </a:lnSpc>
            </a:pPr>
            <a:r>
              <a:rPr lang="zh-TW" altLang="en-US" sz="2400" dirty="0" smtClean="0"/>
              <a:t>佔領華爾街</a:t>
            </a:r>
            <a:r>
              <a:rPr lang="zh-TW" altLang="en-US" sz="2400" dirty="0" smtClean="0"/>
              <a:t>？</a:t>
            </a:r>
            <a:endParaRPr lang="zh-TW" altLang="en-US" sz="24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投影片編號版面配置區 4"/>
          <p:cNvSpPr>
            <a:spLocks noGrp="1"/>
          </p:cNvSpPr>
          <p:nvPr>
            <p:ph type="sldNum" sz="quarter" idx="11"/>
          </p:nvPr>
        </p:nvSpPr>
        <p:spPr>
          <a:noFill/>
        </p:spPr>
        <p:txBody>
          <a:bodyPr/>
          <a:lstStyle/>
          <a:p>
            <a:fld id="{9878459F-E113-4F5A-815D-1CB44A9E2D37}" type="slidenum">
              <a:rPr lang="en-US" altLang="zh-TW">
                <a:ea typeface="新細明體" charset="-120"/>
              </a:rPr>
              <a:pPr/>
              <a:t>36</a:t>
            </a:fld>
            <a:endParaRPr lang="en-US" altLang="zh-TW">
              <a:ea typeface="新細明體" charset="-120"/>
            </a:endParaRPr>
          </a:p>
        </p:txBody>
      </p:sp>
      <p:sp>
        <p:nvSpPr>
          <p:cNvPr id="61443" name="Rectangle 2"/>
          <p:cNvSpPr>
            <a:spLocks noGrp="1" noChangeArrowheads="1"/>
          </p:cNvSpPr>
          <p:nvPr>
            <p:ph type="title"/>
          </p:nvPr>
        </p:nvSpPr>
        <p:spPr>
          <a:xfrm>
            <a:off x="1061884" y="353961"/>
            <a:ext cx="7624916" cy="1290689"/>
          </a:xfrm>
        </p:spPr>
        <p:txBody>
          <a:bodyPr/>
          <a:lstStyle/>
          <a:p>
            <a:pPr eaLnBrk="1" hangingPunct="1"/>
            <a:r>
              <a:rPr lang="en-US" altLang="zh-TW" sz="4000" b="1" dirty="0" smtClean="0">
                <a:solidFill>
                  <a:srgbClr val="660066"/>
                </a:solidFill>
                <a:latin typeface="新細明體" charset="-120"/>
              </a:rPr>
              <a:t>7.10  </a:t>
            </a:r>
            <a:r>
              <a:rPr lang="zh-TW" altLang="en-US" sz="4000" b="1" dirty="0" smtClean="0">
                <a:solidFill>
                  <a:srgbClr val="660066"/>
                </a:solidFill>
                <a:latin typeface="新細明體" charset="-120"/>
              </a:rPr>
              <a:t>以破壞規範去創造利潤？</a:t>
            </a:r>
          </a:p>
        </p:txBody>
      </p:sp>
      <p:sp>
        <p:nvSpPr>
          <p:cNvPr id="61444" name="Rectangle 3"/>
          <p:cNvSpPr>
            <a:spLocks noGrp="1" noChangeArrowheads="1"/>
          </p:cNvSpPr>
          <p:nvPr>
            <p:ph type="body" idx="1"/>
          </p:nvPr>
        </p:nvSpPr>
        <p:spPr>
          <a:xfrm>
            <a:off x="1165123" y="1769805"/>
            <a:ext cx="7704240" cy="4489707"/>
          </a:xfrm>
        </p:spPr>
        <p:txBody>
          <a:bodyPr>
            <a:normAutofit/>
          </a:bodyPr>
          <a:lstStyle/>
          <a:p>
            <a:pPr eaLnBrk="1" hangingPunct="1">
              <a:lnSpc>
                <a:spcPct val="110000"/>
              </a:lnSpc>
            </a:pPr>
            <a:r>
              <a:rPr lang="zh-TW" altLang="en-US" sz="2800" dirty="0" smtClean="0">
                <a:latin typeface="Arial Unicode MS" pitchFamily="34" charset="-120"/>
                <a:ea typeface="Arial Unicode MS" pitchFamily="34" charset="-120"/>
                <a:cs typeface="Arial Unicode MS" pitchFamily="34" charset="-120"/>
              </a:rPr>
              <a:t>如果均衡乃是一般人遵循規範的結果，那麼，超越一般規範的行為是否意味著利潤機會的創造？</a:t>
            </a:r>
          </a:p>
          <a:p>
            <a:pPr eaLnBrk="1" hangingPunct="1">
              <a:lnSpc>
                <a:spcPct val="110000"/>
              </a:lnSpc>
            </a:pPr>
            <a:r>
              <a:rPr lang="en-US" altLang="zh-TW" sz="2800" dirty="0" smtClean="0">
                <a:latin typeface="Arial Unicode MS" pitchFamily="34" charset="-120"/>
                <a:ea typeface="Arial Unicode MS" pitchFamily="34" charset="-120"/>
                <a:cs typeface="Arial Unicode MS" pitchFamily="34" charset="-120"/>
              </a:rPr>
              <a:t>The imperative of every robber baron: Always act in such a way that you </a:t>
            </a:r>
            <a:r>
              <a:rPr lang="en-US" altLang="zh-TW" sz="2800" b="1" dirty="0" smtClean="0">
                <a:latin typeface="Arial Unicode MS" pitchFamily="34" charset="-120"/>
                <a:ea typeface="Arial Unicode MS" pitchFamily="34" charset="-120"/>
                <a:cs typeface="Arial Unicode MS" pitchFamily="34" charset="-120"/>
              </a:rPr>
              <a:t>profit by violating a norm </a:t>
            </a:r>
            <a:r>
              <a:rPr lang="en-US" altLang="zh-TW" sz="2800" dirty="0" smtClean="0">
                <a:latin typeface="Arial Unicode MS" pitchFamily="34" charset="-120"/>
                <a:ea typeface="Arial Unicode MS" pitchFamily="34" charset="-120"/>
                <a:cs typeface="Arial Unicode MS" pitchFamily="34" charset="-120"/>
              </a:rPr>
              <a:t>that everyone else upholds and no one suspect that you do not. (L. S. Moss, p.104)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標題 1"/>
          <p:cNvSpPr>
            <a:spLocks noGrp="1"/>
          </p:cNvSpPr>
          <p:nvPr>
            <p:ph type="title"/>
          </p:nvPr>
        </p:nvSpPr>
        <p:spPr>
          <a:xfrm>
            <a:off x="1229131" y="245141"/>
            <a:ext cx="7498080" cy="1143000"/>
          </a:xfrm>
        </p:spPr>
        <p:txBody>
          <a:bodyPr>
            <a:normAutofit/>
          </a:bodyPr>
          <a:lstStyle/>
          <a:p>
            <a:pPr eaLnBrk="1" hangingPunct="1"/>
            <a:r>
              <a:rPr lang="en-US" altLang="zh-TW" sz="4000" dirty="0" smtClean="0">
                <a:solidFill>
                  <a:srgbClr val="660066"/>
                </a:solidFill>
              </a:rPr>
              <a:t>7.11 </a:t>
            </a:r>
            <a:r>
              <a:rPr lang="zh-TW" altLang="en-US" sz="4000" dirty="0" smtClean="0">
                <a:solidFill>
                  <a:srgbClr val="660066"/>
                </a:solidFill>
              </a:rPr>
              <a:t>需要面的創新</a:t>
            </a:r>
          </a:p>
        </p:txBody>
      </p:sp>
      <p:sp>
        <p:nvSpPr>
          <p:cNvPr id="64515" name="內容版面配置區 2"/>
          <p:cNvSpPr>
            <a:spLocks noGrp="1"/>
          </p:cNvSpPr>
          <p:nvPr>
            <p:ph idx="1"/>
          </p:nvPr>
        </p:nvSpPr>
        <p:spPr/>
        <p:txBody>
          <a:bodyPr>
            <a:normAutofit/>
          </a:bodyPr>
          <a:lstStyle/>
          <a:p>
            <a:pPr eaLnBrk="1" hangingPunct="1">
              <a:lnSpc>
                <a:spcPct val="150000"/>
              </a:lnSpc>
            </a:pPr>
            <a:r>
              <a:rPr lang="zh-TW" altLang="en-US" sz="2800" dirty="0" smtClean="0"/>
              <a:t>消費者勇於嘗試生產者的創新，尤其是體育活動</a:t>
            </a:r>
            <a:endParaRPr lang="en-US" altLang="zh-TW" sz="2800" dirty="0" smtClean="0"/>
          </a:p>
          <a:p>
            <a:pPr eaLnBrk="1" hangingPunct="1">
              <a:lnSpc>
                <a:spcPct val="150000"/>
              </a:lnSpc>
            </a:pPr>
            <a:r>
              <a:rPr lang="zh-TW" altLang="en-US" sz="2800" dirty="0" smtClean="0"/>
              <a:t>消費者的作用：</a:t>
            </a:r>
            <a:endParaRPr lang="en-US" altLang="zh-TW" sz="2800" dirty="0" smtClean="0"/>
          </a:p>
          <a:p>
            <a:pPr marL="914400" lvl="1" indent="-514350" eaLnBrk="1" hangingPunct="1">
              <a:lnSpc>
                <a:spcPct val="150000"/>
              </a:lnSpc>
              <a:buFont typeface="+mj-lt"/>
              <a:buAutoNum type="arabicParenR"/>
            </a:pPr>
            <a:r>
              <a:rPr lang="zh-TW" altLang="en-US" dirty="0" smtClean="0"/>
              <a:t>檢驗者：對生產者創新的檢驗</a:t>
            </a:r>
            <a:endParaRPr lang="en-US" altLang="zh-TW" dirty="0" smtClean="0"/>
          </a:p>
          <a:p>
            <a:pPr marL="914400" lvl="1" indent="-514350" eaLnBrk="1" hangingPunct="1">
              <a:lnSpc>
                <a:spcPct val="150000"/>
              </a:lnSpc>
              <a:buFont typeface="+mj-lt"/>
              <a:buAutoNum type="arabicParenR"/>
            </a:pPr>
            <a:r>
              <a:rPr lang="zh-TW" altLang="en-US" dirty="0" smtClean="0"/>
              <a:t>跟隨者：讓新創新成為新的利潤標竿，以吸引新的供給者和其創新</a:t>
            </a:r>
            <a:endParaRPr lang="en-US" altLang="zh-TW" dirty="0" smtClean="0"/>
          </a:p>
          <a:p>
            <a:pPr eaLnBrk="1" hangingPunct="1">
              <a:lnSpc>
                <a:spcPct val="150000"/>
              </a:lnSpc>
            </a:pPr>
            <a:endParaRPr lang="zh-TW" altLang="en-US" sz="2800" dirty="0" smtClean="0"/>
          </a:p>
        </p:txBody>
      </p:sp>
      <p:sp>
        <p:nvSpPr>
          <p:cNvPr id="64516" name="投影片編號版面配置區 3"/>
          <p:cNvSpPr>
            <a:spLocks noGrp="1"/>
          </p:cNvSpPr>
          <p:nvPr>
            <p:ph type="sldNum" sz="quarter" idx="11"/>
          </p:nvPr>
        </p:nvSpPr>
        <p:spPr>
          <a:noFill/>
        </p:spPr>
        <p:txBody>
          <a:bodyPr/>
          <a:lstStyle/>
          <a:p>
            <a:fld id="{A32045F9-7A70-4AB6-AD2C-1731E6BC8B89}" type="slidenum">
              <a:rPr lang="en-US" altLang="zh-TW">
                <a:ea typeface="新細明體" charset="-120"/>
              </a:rPr>
              <a:pPr/>
              <a:t>37</a:t>
            </a:fld>
            <a:endParaRPr lang="en-US" altLang="zh-TW">
              <a:ea typeface="新細明體" charset="-12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268361" y="0"/>
            <a:ext cx="7580671" cy="1032387"/>
          </a:xfrm>
        </p:spPr>
        <p:txBody>
          <a:bodyPr>
            <a:noAutofit/>
          </a:bodyPr>
          <a:lstStyle/>
          <a:p>
            <a:r>
              <a:rPr lang="en-US" altLang="zh-TW" sz="4400" b="1" dirty="0" smtClean="0">
                <a:solidFill>
                  <a:srgbClr val="FF0000"/>
                </a:solidFill>
              </a:rPr>
              <a:t>10.  </a:t>
            </a:r>
            <a:r>
              <a:rPr lang="zh-TW" altLang="en-US" sz="4400" b="1" dirty="0" smtClean="0">
                <a:solidFill>
                  <a:srgbClr val="FF0000"/>
                </a:solidFill>
              </a:rPr>
              <a:t>台灣經濟成長的故事</a:t>
            </a:r>
            <a:endParaRPr lang="zh-TW" altLang="en-US" sz="4400" dirty="0">
              <a:solidFill>
                <a:srgbClr val="FF0000"/>
              </a:solidFill>
            </a:endParaRPr>
          </a:p>
        </p:txBody>
      </p:sp>
      <p:sp>
        <p:nvSpPr>
          <p:cNvPr id="3" name="副標題 2"/>
          <p:cNvSpPr>
            <a:spLocks noGrp="1"/>
          </p:cNvSpPr>
          <p:nvPr>
            <p:ph type="subTitle" idx="1"/>
          </p:nvPr>
        </p:nvSpPr>
        <p:spPr>
          <a:xfrm>
            <a:off x="1432560" y="1622323"/>
            <a:ext cx="7406640" cy="5014451"/>
          </a:xfrm>
        </p:spPr>
        <p:txBody>
          <a:bodyPr>
            <a:normAutofit/>
          </a:bodyPr>
          <a:lstStyle/>
          <a:p>
            <a:pPr marL="342900" indent="-342900">
              <a:lnSpc>
                <a:spcPct val="120000"/>
              </a:lnSpc>
              <a:buFont typeface="Wingdings" pitchFamily="2" charset="2"/>
              <a:buChar char="u"/>
              <a:tabLst>
                <a:tab pos="269875" algn="l"/>
              </a:tabLst>
            </a:pPr>
            <a:r>
              <a:rPr lang="zh-TW" altLang="en-US" sz="2800" b="1" dirty="0" smtClean="0">
                <a:solidFill>
                  <a:srgbClr val="660066"/>
                </a:solidFill>
                <a:latin typeface="細明體" pitchFamily="49" charset="-120"/>
                <a:ea typeface="細明體" pitchFamily="49" charset="-120"/>
              </a:rPr>
              <a:t>時代背景</a:t>
            </a:r>
          </a:p>
          <a:p>
            <a:pPr marL="772668" lvl="1" indent="-342900" algn="l">
              <a:lnSpc>
                <a:spcPct val="120000"/>
              </a:lnSpc>
              <a:buFontTx/>
              <a:buChar char="•"/>
              <a:tabLst>
                <a:tab pos="269875" algn="l"/>
              </a:tabLst>
            </a:pPr>
            <a:r>
              <a:rPr lang="en-US" altLang="zh-TW" dirty="0" smtClean="0">
                <a:latin typeface="Times New Roman" pitchFamily="18" charset="0"/>
              </a:rPr>
              <a:t>1950 </a:t>
            </a:r>
            <a:r>
              <a:rPr lang="zh-TW" altLang="en-US" dirty="0" smtClean="0">
                <a:latin typeface="Times New Roman" pitchFamily="18" charset="0"/>
              </a:rPr>
              <a:t>年代的台灣是個貧困而落後的社會，通貨膨漲十分嚴重。</a:t>
            </a:r>
          </a:p>
          <a:p>
            <a:pPr marL="772668" lvl="1" indent="-342900" algn="l">
              <a:lnSpc>
                <a:spcPct val="120000"/>
              </a:lnSpc>
              <a:buFontTx/>
              <a:buChar char="•"/>
              <a:tabLst>
                <a:tab pos="269875" algn="l"/>
              </a:tabLst>
            </a:pPr>
            <a:r>
              <a:rPr lang="zh-TW" altLang="en-US" dirty="0" smtClean="0">
                <a:latin typeface="Times New Roman" pitchFamily="18" charset="0"/>
              </a:rPr>
              <a:t>當時</a:t>
            </a:r>
            <a:r>
              <a:rPr lang="en-US" altLang="zh-TW" dirty="0" smtClean="0">
                <a:latin typeface="Times New Roman" pitchFamily="18" charset="0"/>
              </a:rPr>
              <a:t>800</a:t>
            </a:r>
            <a:r>
              <a:rPr lang="zh-TW" altLang="en-US" dirty="0" smtClean="0">
                <a:latin typeface="Times New Roman" pitchFamily="18" charset="0"/>
              </a:rPr>
              <a:t>萬的人口，只有規模甚小的煉鋁工業及棉毛工廠。</a:t>
            </a:r>
          </a:p>
          <a:p>
            <a:pPr marL="772668" lvl="1" indent="-342900" algn="l">
              <a:lnSpc>
                <a:spcPct val="120000"/>
              </a:lnSpc>
              <a:buFontTx/>
              <a:buChar char="•"/>
              <a:tabLst>
                <a:tab pos="269875" algn="l"/>
              </a:tabLst>
            </a:pPr>
            <a:r>
              <a:rPr lang="zh-TW" altLang="en-US" dirty="0" smtClean="0">
                <a:latin typeface="Times New Roman" pitchFamily="18" charset="0"/>
              </a:rPr>
              <a:t>每年的國外貿易總值約兩億美元，貿易逆差為</a:t>
            </a:r>
            <a:r>
              <a:rPr lang="en-US" altLang="zh-TW" dirty="0" smtClean="0">
                <a:latin typeface="Times New Roman" pitchFamily="18" charset="0"/>
              </a:rPr>
              <a:t>3000</a:t>
            </a:r>
            <a:r>
              <a:rPr lang="zh-TW" altLang="en-US" dirty="0" smtClean="0">
                <a:latin typeface="Times New Roman" pitchFamily="18" charset="0"/>
              </a:rPr>
              <a:t>萬美元，並逐年惡化。出口值的</a:t>
            </a:r>
            <a:r>
              <a:rPr lang="en-US" altLang="zh-TW" dirty="0" smtClean="0">
                <a:latin typeface="Times New Roman" pitchFamily="18" charset="0"/>
              </a:rPr>
              <a:t>80%</a:t>
            </a:r>
            <a:r>
              <a:rPr lang="zh-TW" altLang="en-US" dirty="0" smtClean="0">
                <a:latin typeface="Times New Roman" pitchFamily="18" charset="0"/>
              </a:rPr>
              <a:t>都來自糖與米的出口。</a:t>
            </a:r>
          </a:p>
          <a:p>
            <a:endParaRPr lang="zh-TW" altLang="en-US" dirty="0"/>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38</a:t>
            </a:fld>
            <a:endParaRPr lang="en-US" altLang="zh-TW"/>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投影片編號版面配置區 4"/>
          <p:cNvSpPr>
            <a:spLocks noGrp="1"/>
          </p:cNvSpPr>
          <p:nvPr>
            <p:ph type="sldNum" sz="quarter" idx="11"/>
          </p:nvPr>
        </p:nvSpPr>
        <p:spPr>
          <a:noFill/>
        </p:spPr>
        <p:txBody>
          <a:bodyPr/>
          <a:lstStyle/>
          <a:p>
            <a:fld id="{57C6F15B-006C-469C-910D-7910370C27A1}" type="slidenum">
              <a:rPr lang="en-US" altLang="zh-TW">
                <a:ea typeface="新細明體" charset="-120"/>
              </a:rPr>
              <a:pPr/>
              <a:t>39</a:t>
            </a:fld>
            <a:endParaRPr lang="en-US" altLang="zh-TW">
              <a:ea typeface="新細明體" charset="-120"/>
            </a:endParaRPr>
          </a:p>
        </p:txBody>
      </p:sp>
      <p:sp>
        <p:nvSpPr>
          <p:cNvPr id="67587" name="Rectangle 2"/>
          <p:cNvSpPr>
            <a:spLocks noGrp="1" noChangeArrowheads="1"/>
          </p:cNvSpPr>
          <p:nvPr>
            <p:ph type="title"/>
          </p:nvPr>
        </p:nvSpPr>
        <p:spPr>
          <a:xfrm>
            <a:off x="1135625" y="250724"/>
            <a:ext cx="7535299" cy="929148"/>
          </a:xfrm>
        </p:spPr>
        <p:txBody>
          <a:bodyPr/>
          <a:lstStyle/>
          <a:p>
            <a:pPr eaLnBrk="1" hangingPunct="1"/>
            <a:r>
              <a:rPr lang="en-US" altLang="zh-TW" sz="4000" b="1" dirty="0" smtClean="0">
                <a:solidFill>
                  <a:srgbClr val="660066"/>
                </a:solidFill>
                <a:latin typeface="細明體" pitchFamily="49" charset="-120"/>
                <a:ea typeface="細明體" pitchFamily="49" charset="-120"/>
              </a:rPr>
              <a:t>10.1  </a:t>
            </a:r>
            <a:r>
              <a:rPr lang="zh-TW" altLang="en-US" sz="4000" b="1" dirty="0" smtClean="0">
                <a:solidFill>
                  <a:srgbClr val="660066"/>
                </a:solidFill>
                <a:latin typeface="細明體" pitchFamily="49" charset="-120"/>
                <a:ea typeface="細明體" pitchFamily="49" charset="-120"/>
              </a:rPr>
              <a:t>米糖經濟</a:t>
            </a:r>
          </a:p>
        </p:txBody>
      </p:sp>
      <p:sp>
        <p:nvSpPr>
          <p:cNvPr id="67588" name="Rectangle 3"/>
          <p:cNvSpPr>
            <a:spLocks noChangeArrowheads="1"/>
          </p:cNvSpPr>
          <p:nvPr/>
        </p:nvSpPr>
        <p:spPr bwMode="auto">
          <a:xfrm>
            <a:off x="1283109" y="1721393"/>
            <a:ext cx="7610065" cy="3970318"/>
          </a:xfrm>
          <a:prstGeom prst="rect">
            <a:avLst/>
          </a:prstGeom>
          <a:noFill/>
          <a:ln w="9525">
            <a:noFill/>
            <a:miter lim="800000"/>
            <a:headEnd/>
            <a:tailEnd/>
          </a:ln>
        </p:spPr>
        <p:txBody>
          <a:bodyPr wrap="square" anchor="ctr">
            <a:spAutoFit/>
          </a:bodyPr>
          <a:lstStyle/>
          <a:p>
            <a:pPr>
              <a:tabLst>
                <a:tab pos="269875" algn="l"/>
              </a:tabLst>
            </a:pPr>
            <a:r>
              <a:rPr lang="zh-TW" altLang="en-US" dirty="0"/>
              <a:t>蔣碩傑＜台灣經濟發展的啟示＞ ：</a:t>
            </a:r>
          </a:p>
          <a:p>
            <a:pPr>
              <a:tabLst>
                <a:tab pos="269875" algn="l"/>
              </a:tabLst>
            </a:pPr>
            <a:r>
              <a:rPr lang="zh-TW" altLang="en-US" dirty="0"/>
              <a:t>「台灣的蔗糖出口，那時實際上是由國際協定所決定的，每年由參與國際蔗糖協定的產糖國家來共同決定市場分攤的額度；稻米則專銷日本，每年的數量和價格都由兩國政府直接磋商決定。因此，這兩種主要出口品的彈性實際上是等於零。貶值只會使台灣的貿易條件惡化，使進口品的國內價格提高，而為國內的通貨膨脹添油助燃而已。」</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47307" y="206477"/>
            <a:ext cx="7406640" cy="967457"/>
          </a:xfrm>
        </p:spPr>
        <p:txBody>
          <a:bodyPr/>
          <a:lstStyle/>
          <a:p>
            <a:r>
              <a:rPr lang="en-US" altLang="zh-TW" sz="4400" b="1" dirty="0" smtClean="0">
                <a:solidFill>
                  <a:srgbClr val="FF0000"/>
                </a:solidFill>
                <a:latin typeface="新細明體" charset="-120"/>
              </a:rPr>
              <a:t>2. </a:t>
            </a:r>
            <a:r>
              <a:rPr lang="zh-TW" altLang="en-US" sz="4400" b="1" dirty="0" smtClean="0">
                <a:solidFill>
                  <a:srgbClr val="FF0000"/>
                </a:solidFill>
                <a:latin typeface="新細明體" charset="-120"/>
              </a:rPr>
              <a:t> 利潤</a:t>
            </a:r>
            <a:endParaRPr lang="zh-TW" altLang="en-US" dirty="0">
              <a:solidFill>
                <a:srgbClr val="FF0000"/>
              </a:solidFill>
            </a:endParaRPr>
          </a:p>
        </p:txBody>
      </p:sp>
      <p:sp>
        <p:nvSpPr>
          <p:cNvPr id="3" name="副標題 2"/>
          <p:cNvSpPr>
            <a:spLocks noGrp="1"/>
          </p:cNvSpPr>
          <p:nvPr>
            <p:ph type="subTitle" idx="1"/>
          </p:nvPr>
        </p:nvSpPr>
        <p:spPr>
          <a:xfrm>
            <a:off x="1388315" y="1850064"/>
            <a:ext cx="7268988" cy="4078788"/>
          </a:xfrm>
        </p:spPr>
        <p:txBody>
          <a:bodyPr>
            <a:noAutofit/>
          </a:bodyPr>
          <a:lstStyle/>
          <a:p>
            <a:pPr marL="541782" indent="-514350">
              <a:buFont typeface="Wingdings" pitchFamily="2" charset="2"/>
              <a:buChar char="u"/>
            </a:pPr>
            <a:r>
              <a:rPr lang="zh-TW" altLang="en-US" sz="2800" dirty="0" smtClean="0">
                <a:solidFill>
                  <a:schemeClr val="tx1"/>
                </a:solidFill>
                <a:latin typeface="Arial Unicode MS" pitchFamily="34" charset="-120"/>
                <a:ea typeface="Arial Unicode MS" pitchFamily="34" charset="-120"/>
                <a:cs typeface="Arial Unicode MS" pitchFamily="34" charset="-120"/>
              </a:rPr>
              <a:t>在新古典的理論均衡下，完全競爭的廠商沒有超額利潤。</a:t>
            </a:r>
          </a:p>
          <a:p>
            <a:pPr marL="541782" indent="-514350">
              <a:buFont typeface="Wingdings" pitchFamily="2" charset="2"/>
              <a:buChar char="u"/>
            </a:pPr>
            <a:r>
              <a:rPr lang="en-US" altLang="zh-TW" sz="2800" dirty="0" err="1" smtClean="0">
                <a:solidFill>
                  <a:schemeClr val="tx1"/>
                </a:solidFill>
                <a:latin typeface="Arial Unicode MS" pitchFamily="34" charset="-120"/>
                <a:ea typeface="Arial Unicode MS" pitchFamily="34" charset="-120"/>
                <a:cs typeface="Arial Unicode MS" pitchFamily="34" charset="-120"/>
              </a:rPr>
              <a:t>Kirzner</a:t>
            </a:r>
            <a:r>
              <a:rPr lang="en-US" altLang="zh-TW" sz="2800" dirty="0" smtClean="0">
                <a:solidFill>
                  <a:schemeClr val="tx1"/>
                </a:solidFill>
                <a:latin typeface="Arial Unicode MS" pitchFamily="34" charset="-120"/>
                <a:ea typeface="Arial Unicode MS" pitchFamily="34" charset="-120"/>
                <a:cs typeface="Arial Unicode MS" pitchFamily="34" charset="-120"/>
              </a:rPr>
              <a:t> (1982)</a:t>
            </a:r>
            <a:r>
              <a:rPr lang="zh-TW" altLang="en-US" sz="2800" dirty="0" smtClean="0">
                <a:solidFill>
                  <a:schemeClr val="tx1"/>
                </a:solidFill>
                <a:latin typeface="Arial Unicode MS" pitchFamily="34" charset="-120"/>
                <a:ea typeface="Arial Unicode MS" pitchFamily="34" charset="-120"/>
                <a:cs typeface="Arial Unicode MS" pitchFamily="34" charset="-120"/>
              </a:rPr>
              <a:t>：</a:t>
            </a:r>
            <a:r>
              <a:rPr lang="en-US" altLang="zh-TW" sz="2800" dirty="0" smtClean="0">
                <a:solidFill>
                  <a:schemeClr val="tx1"/>
                </a:solidFill>
                <a:latin typeface="Arial Unicode MS" pitchFamily="34" charset="-120"/>
                <a:ea typeface="Arial Unicode MS" pitchFamily="34" charset="-120"/>
                <a:cs typeface="Arial Unicode MS" pitchFamily="34" charset="-120"/>
              </a:rPr>
              <a:t>Economics explains that where there are unexploited profit opportunities, resources have been misallocated…(and) entrepreneurship correct such waste.”</a:t>
            </a:r>
          </a:p>
          <a:p>
            <a:pPr marL="541782" indent="-514350">
              <a:buFont typeface="Wingdings" pitchFamily="2" charset="2"/>
              <a:buChar char="u"/>
            </a:pPr>
            <a:r>
              <a:rPr lang="en-US" altLang="zh-TW" sz="2800" dirty="0" smtClean="0">
                <a:solidFill>
                  <a:schemeClr val="tx1"/>
                </a:solidFill>
                <a:latin typeface="Arial Unicode MS" pitchFamily="34" charset="-120"/>
                <a:ea typeface="Arial Unicode MS" pitchFamily="34" charset="-120"/>
                <a:cs typeface="Arial Unicode MS" pitchFamily="34" charset="-120"/>
              </a:rPr>
              <a:t> </a:t>
            </a:r>
            <a:r>
              <a:rPr lang="en-US" altLang="zh-TW" sz="2800" dirty="0" err="1" smtClean="0">
                <a:solidFill>
                  <a:schemeClr val="tx1"/>
                </a:solidFill>
                <a:latin typeface="Arial Unicode MS" pitchFamily="34" charset="-120"/>
                <a:ea typeface="Arial Unicode MS" pitchFamily="34" charset="-120"/>
                <a:cs typeface="Arial Unicode MS" pitchFamily="34" charset="-120"/>
              </a:rPr>
              <a:t>Mises</a:t>
            </a:r>
            <a:r>
              <a:rPr lang="en-US" altLang="zh-TW" sz="2800" dirty="0" smtClean="0">
                <a:solidFill>
                  <a:schemeClr val="tx1"/>
                </a:solidFill>
                <a:latin typeface="Arial Unicode MS" pitchFamily="34" charset="-120"/>
                <a:ea typeface="Arial Unicode MS" pitchFamily="34" charset="-120"/>
                <a:cs typeface="Arial Unicode MS" pitchFamily="34" charset="-120"/>
              </a:rPr>
              <a:t>: “</a:t>
            </a:r>
            <a:r>
              <a:rPr lang="zh-TW" altLang="en-US" sz="2800" dirty="0" smtClean="0">
                <a:solidFill>
                  <a:schemeClr val="tx1"/>
                </a:solidFill>
                <a:latin typeface="Arial Unicode MS" pitchFamily="34" charset="-120"/>
                <a:ea typeface="Arial Unicode MS" pitchFamily="34" charset="-120"/>
                <a:cs typeface="Arial Unicode MS" pitchFamily="34" charset="-120"/>
              </a:rPr>
              <a:t>不敢捍衛（超額）利潤，就不是真正的經濟學家。”</a:t>
            </a:r>
          </a:p>
          <a:p>
            <a:pPr marL="541782" indent="-514350">
              <a:buFont typeface="Wingdings" pitchFamily="2" charset="2"/>
              <a:buChar char="u"/>
            </a:pPr>
            <a:endParaRPr lang="zh-TW" altLang="en-US" sz="2800" dirty="0">
              <a:solidFill>
                <a:schemeClr val="tx1"/>
              </a:solidFill>
              <a:latin typeface="Arial Unicode MS" pitchFamily="34" charset="-120"/>
              <a:ea typeface="Arial Unicode MS" pitchFamily="34" charset="-120"/>
              <a:cs typeface="Arial Unicode MS" pitchFamily="34" charset="-120"/>
            </a:endParaRPr>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4</a:t>
            </a:fld>
            <a:endParaRPr lang="en-US" altLang="zh-TW"/>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投影片編號版面配置區 4"/>
          <p:cNvSpPr>
            <a:spLocks noGrp="1"/>
          </p:cNvSpPr>
          <p:nvPr>
            <p:ph type="sldNum" sz="quarter" idx="11"/>
          </p:nvPr>
        </p:nvSpPr>
        <p:spPr>
          <a:noFill/>
        </p:spPr>
        <p:txBody>
          <a:bodyPr/>
          <a:lstStyle/>
          <a:p>
            <a:fld id="{5E787DB5-3F12-4FFF-88C5-FDD7A5C3B3FB}" type="slidenum">
              <a:rPr lang="en-US" altLang="zh-TW">
                <a:ea typeface="新細明體" charset="-120"/>
              </a:rPr>
              <a:pPr/>
              <a:t>40</a:t>
            </a:fld>
            <a:endParaRPr lang="en-US" altLang="zh-TW">
              <a:ea typeface="新細明體" charset="-120"/>
            </a:endParaRPr>
          </a:p>
        </p:txBody>
      </p:sp>
      <p:sp>
        <p:nvSpPr>
          <p:cNvPr id="68611" name="Rectangle 2"/>
          <p:cNvSpPr>
            <a:spLocks noGrp="1" noChangeArrowheads="1"/>
          </p:cNvSpPr>
          <p:nvPr>
            <p:ph type="title"/>
          </p:nvPr>
        </p:nvSpPr>
        <p:spPr>
          <a:xfrm>
            <a:off x="1106129" y="309717"/>
            <a:ext cx="7520346" cy="1002890"/>
          </a:xfrm>
        </p:spPr>
        <p:txBody>
          <a:bodyPr/>
          <a:lstStyle/>
          <a:p>
            <a:pPr eaLnBrk="1" hangingPunct="1"/>
            <a:r>
              <a:rPr kumimoji="0" lang="en-US" altLang="zh-TW" sz="4000" b="1" dirty="0" smtClean="0">
                <a:solidFill>
                  <a:srgbClr val="660066"/>
                </a:solidFill>
                <a:latin typeface="細明體" pitchFamily="49" charset="-120"/>
                <a:ea typeface="細明體" pitchFamily="49" charset="-120"/>
              </a:rPr>
              <a:t>10.2 </a:t>
            </a:r>
            <a:r>
              <a:rPr kumimoji="0" lang="zh-TW" altLang="en-US" sz="4000" b="1" dirty="0" smtClean="0">
                <a:solidFill>
                  <a:srgbClr val="660066"/>
                </a:solidFill>
                <a:latin typeface="細明體" pitchFamily="49" charset="-120"/>
                <a:ea typeface="細明體" pitchFamily="49" charset="-120"/>
              </a:rPr>
              <a:t>不利的貿</a:t>
            </a:r>
            <a:r>
              <a:rPr lang="zh-TW" altLang="en-US" sz="4000" b="1" dirty="0" smtClean="0">
                <a:solidFill>
                  <a:srgbClr val="660066"/>
                </a:solidFill>
                <a:latin typeface="細明體" pitchFamily="49" charset="-120"/>
                <a:ea typeface="細明體" pitchFamily="49" charset="-120"/>
              </a:rPr>
              <a:t>易條件</a:t>
            </a:r>
          </a:p>
        </p:txBody>
      </p:sp>
      <p:sp>
        <p:nvSpPr>
          <p:cNvPr id="68612" name="Rectangle 3"/>
          <p:cNvSpPr>
            <a:spLocks noGrp="1" noChangeArrowheads="1"/>
          </p:cNvSpPr>
          <p:nvPr>
            <p:ph type="body" idx="1"/>
          </p:nvPr>
        </p:nvSpPr>
        <p:spPr>
          <a:xfrm>
            <a:off x="1135626" y="1725561"/>
            <a:ext cx="7713099" cy="4476802"/>
          </a:xfrm>
        </p:spPr>
        <p:txBody>
          <a:bodyPr>
            <a:normAutofit/>
          </a:bodyPr>
          <a:lstStyle/>
          <a:p>
            <a:pPr eaLnBrk="1" hangingPunct="1">
              <a:buFont typeface="Wingdings" pitchFamily="2" charset="2"/>
              <a:buChar char="u"/>
            </a:pPr>
            <a:r>
              <a:rPr lang="zh-TW" altLang="en-US" sz="2800" dirty="0" smtClean="0"/>
              <a:t>在無法增加出口值下，讓外匯匯率由市場決定，會造成台幣貶值，並使進口貨物價更為上漲。</a:t>
            </a:r>
          </a:p>
          <a:p>
            <a:pPr eaLnBrk="1" hangingPunct="1">
              <a:buFont typeface="Wingdings" pitchFamily="2" charset="2"/>
              <a:buChar char="u"/>
            </a:pPr>
            <a:r>
              <a:rPr lang="zh-TW" altLang="en-US" sz="2800" dirty="0" smtClean="0"/>
              <a:t>凱因斯學派認為這將增加廠商的投資成本，會發生成本推動型的物價膨脹。</a:t>
            </a:r>
          </a:p>
          <a:p>
            <a:pPr eaLnBrk="1" hangingPunct="1">
              <a:buFont typeface="Wingdings" pitchFamily="2" charset="2"/>
              <a:buChar char="u"/>
            </a:pPr>
            <a:r>
              <a:rPr lang="zh-TW" altLang="en-US" sz="2800" dirty="0" smtClean="0"/>
              <a:t>當時流行的「彈性悲觀論」：開發中國家可以出口至世界市場的物品都缺乏彈性，貶值只會導致貿易條件惡化與物價膨脹。</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投影片編號版面配置區 4"/>
          <p:cNvSpPr>
            <a:spLocks noGrp="1"/>
          </p:cNvSpPr>
          <p:nvPr>
            <p:ph type="sldNum" sz="quarter" idx="11"/>
          </p:nvPr>
        </p:nvSpPr>
        <p:spPr>
          <a:noFill/>
        </p:spPr>
        <p:txBody>
          <a:bodyPr/>
          <a:lstStyle/>
          <a:p>
            <a:fld id="{2D4748EB-2A70-4093-A3BE-3BFCDF67B678}" type="slidenum">
              <a:rPr lang="en-US" altLang="zh-TW">
                <a:ea typeface="新細明體" charset="-120"/>
              </a:rPr>
              <a:pPr/>
              <a:t>41</a:t>
            </a:fld>
            <a:endParaRPr lang="en-US" altLang="zh-TW">
              <a:ea typeface="新細明體" charset="-120"/>
            </a:endParaRPr>
          </a:p>
        </p:txBody>
      </p:sp>
      <p:sp>
        <p:nvSpPr>
          <p:cNvPr id="69635" name="Rectangle 2"/>
          <p:cNvSpPr>
            <a:spLocks noGrp="1" noChangeArrowheads="1"/>
          </p:cNvSpPr>
          <p:nvPr>
            <p:ph type="title"/>
          </p:nvPr>
        </p:nvSpPr>
        <p:spPr>
          <a:xfrm>
            <a:off x="1150374" y="235975"/>
            <a:ext cx="7993626" cy="1047136"/>
          </a:xfrm>
        </p:spPr>
        <p:txBody>
          <a:bodyPr>
            <a:noAutofit/>
          </a:bodyPr>
          <a:lstStyle/>
          <a:p>
            <a:pPr eaLnBrk="1" hangingPunct="1"/>
            <a:r>
              <a:rPr kumimoji="0" lang="en-US" altLang="zh-TW" sz="4000" b="1" dirty="0" smtClean="0">
                <a:solidFill>
                  <a:srgbClr val="660066"/>
                </a:solidFill>
                <a:latin typeface="細明體" pitchFamily="49" charset="-120"/>
                <a:ea typeface="細明體" pitchFamily="49" charset="-120"/>
              </a:rPr>
              <a:t>10.3 </a:t>
            </a:r>
            <a:r>
              <a:rPr kumimoji="0" lang="zh-TW" altLang="en-US" sz="4000" b="1" dirty="0" smtClean="0">
                <a:solidFill>
                  <a:srgbClr val="660066"/>
                </a:solidFill>
                <a:latin typeface="細明體" pitchFamily="49" charset="-120"/>
                <a:ea typeface="細明體" pitchFamily="49" charset="-120"/>
              </a:rPr>
              <a:t>自</a:t>
            </a:r>
            <a:r>
              <a:rPr lang="zh-TW" altLang="en-US" sz="4000" b="1" dirty="0" smtClean="0">
                <a:solidFill>
                  <a:srgbClr val="660066"/>
                </a:solidFill>
                <a:latin typeface="細明體" pitchFamily="49" charset="-120"/>
                <a:ea typeface="細明體" pitchFamily="49" charset="-120"/>
              </a:rPr>
              <a:t>由競爭是動態的發現程序 </a:t>
            </a:r>
          </a:p>
        </p:txBody>
      </p:sp>
      <p:sp>
        <p:nvSpPr>
          <p:cNvPr id="69636" name="Rectangle 3"/>
          <p:cNvSpPr>
            <a:spLocks noGrp="1" noChangeArrowheads="1"/>
          </p:cNvSpPr>
          <p:nvPr>
            <p:ph type="body" idx="1"/>
          </p:nvPr>
        </p:nvSpPr>
        <p:spPr>
          <a:xfrm>
            <a:off x="1209368" y="1342103"/>
            <a:ext cx="7610782" cy="5039647"/>
          </a:xfrm>
        </p:spPr>
        <p:txBody>
          <a:bodyPr>
            <a:normAutofit/>
          </a:bodyPr>
          <a:lstStyle/>
          <a:p>
            <a:pPr eaLnBrk="1" hangingPunct="1">
              <a:lnSpc>
                <a:spcPct val="120000"/>
              </a:lnSpc>
            </a:pPr>
            <a:r>
              <a:rPr lang="zh-TW" altLang="en-US" sz="2800" dirty="0" smtClean="0"/>
              <a:t>蔣碩傑是奧派大師 </a:t>
            </a:r>
            <a:r>
              <a:rPr lang="en-US" altLang="zh-TW" sz="2800" dirty="0" smtClean="0"/>
              <a:t>F. Hayek</a:t>
            </a:r>
            <a:r>
              <a:rPr lang="zh-TW" altLang="en-US" sz="2800" dirty="0" smtClean="0"/>
              <a:t>的弟子，極力反對這兩種為政府干預市場鋪路的論點。</a:t>
            </a:r>
          </a:p>
          <a:p>
            <a:pPr eaLnBrk="1" hangingPunct="1">
              <a:lnSpc>
                <a:spcPct val="120000"/>
              </a:lnSpc>
            </a:pPr>
            <a:r>
              <a:rPr lang="en-US" altLang="zh-TW" sz="2800" dirty="0" smtClean="0"/>
              <a:t>Hayek</a:t>
            </a:r>
            <a:r>
              <a:rPr lang="zh-TW" altLang="en-US" sz="2800" dirty="0" smtClean="0"/>
              <a:t>：自由競爭市場裡的調整是在發現新商品的動態過程中完成的，而不只是靜態的供給量與需求量的調整。貶值固然無法改變蔗糖與稻米的出口值，但企業家透過自由競爭市場的發現程序自會找到新出路。</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投影片編號版面配置區 4"/>
          <p:cNvSpPr>
            <a:spLocks noGrp="1"/>
          </p:cNvSpPr>
          <p:nvPr>
            <p:ph type="sldNum" sz="quarter" idx="11"/>
          </p:nvPr>
        </p:nvSpPr>
        <p:spPr>
          <a:noFill/>
        </p:spPr>
        <p:txBody>
          <a:bodyPr/>
          <a:lstStyle/>
          <a:p>
            <a:fld id="{86BE6478-93B8-47C3-9E70-CDD30BA25F77}" type="slidenum">
              <a:rPr lang="en-US" altLang="zh-TW">
                <a:ea typeface="新細明體" charset="-120"/>
              </a:rPr>
              <a:pPr/>
              <a:t>42</a:t>
            </a:fld>
            <a:endParaRPr lang="en-US" altLang="zh-TW">
              <a:ea typeface="新細明體" charset="-120"/>
            </a:endParaRPr>
          </a:p>
        </p:txBody>
      </p:sp>
      <p:sp>
        <p:nvSpPr>
          <p:cNvPr id="70659" name="Rectangle 2"/>
          <p:cNvSpPr>
            <a:spLocks noGrp="1" noChangeArrowheads="1"/>
          </p:cNvSpPr>
          <p:nvPr>
            <p:ph type="title"/>
          </p:nvPr>
        </p:nvSpPr>
        <p:spPr>
          <a:xfrm>
            <a:off x="1120876" y="250724"/>
            <a:ext cx="7586561" cy="1076631"/>
          </a:xfrm>
        </p:spPr>
        <p:txBody>
          <a:bodyPr/>
          <a:lstStyle/>
          <a:p>
            <a:pPr eaLnBrk="1" hangingPunct="1"/>
            <a:r>
              <a:rPr kumimoji="0" lang="en-US" altLang="zh-TW" sz="4000" b="1" dirty="0" smtClean="0">
                <a:solidFill>
                  <a:srgbClr val="660066"/>
                </a:solidFill>
                <a:latin typeface="細明體" pitchFamily="49" charset="-120"/>
                <a:ea typeface="細明體" pitchFamily="49" charset="-120"/>
              </a:rPr>
              <a:t>10.4 </a:t>
            </a:r>
            <a:r>
              <a:rPr kumimoji="0" lang="zh-TW" altLang="en-US" sz="4000" b="1" dirty="0" smtClean="0">
                <a:solidFill>
                  <a:srgbClr val="660066"/>
                </a:solidFill>
                <a:latin typeface="細明體" pitchFamily="49" charset="-120"/>
                <a:ea typeface="細明體" pitchFamily="49" charset="-120"/>
              </a:rPr>
              <a:t>尊</a:t>
            </a:r>
            <a:r>
              <a:rPr lang="zh-TW" altLang="en-US" sz="4000" b="1" dirty="0" smtClean="0">
                <a:solidFill>
                  <a:srgbClr val="660066"/>
                </a:solidFill>
                <a:latin typeface="細明體" pitchFamily="49" charset="-120"/>
                <a:ea typeface="細明體" pitchFamily="49" charset="-120"/>
              </a:rPr>
              <a:t>重市場</a:t>
            </a:r>
          </a:p>
        </p:txBody>
      </p:sp>
      <p:sp>
        <p:nvSpPr>
          <p:cNvPr id="70660" name="Rectangle 3"/>
          <p:cNvSpPr>
            <a:spLocks noGrp="1" noChangeArrowheads="1"/>
          </p:cNvSpPr>
          <p:nvPr>
            <p:ph type="body" idx="1"/>
          </p:nvPr>
        </p:nvSpPr>
        <p:spPr>
          <a:xfrm>
            <a:off x="1120876" y="1563329"/>
            <a:ext cx="8023123" cy="4416784"/>
          </a:xfrm>
        </p:spPr>
        <p:txBody>
          <a:bodyPr>
            <a:normAutofit/>
          </a:bodyPr>
          <a:lstStyle/>
          <a:p>
            <a:pPr marL="180975" indent="-92075" eaLnBrk="1" hangingPunct="1">
              <a:lnSpc>
                <a:spcPct val="120000"/>
              </a:lnSpc>
              <a:buFont typeface="Wingdings" pitchFamily="2" charset="2"/>
              <a:buNone/>
            </a:pPr>
            <a:r>
              <a:rPr lang="zh-TW" altLang="en-US" sz="2800" dirty="0" smtClean="0"/>
              <a:t>蔣碩傑＜台灣經濟發展的啟示＞ ：</a:t>
            </a:r>
          </a:p>
          <a:p>
            <a:pPr marL="180975" indent="-92075" eaLnBrk="1" hangingPunct="1">
              <a:lnSpc>
                <a:spcPct val="120000"/>
              </a:lnSpc>
              <a:buFont typeface="Wingdings" pitchFamily="2" charset="2"/>
              <a:buNone/>
            </a:pPr>
            <a:r>
              <a:rPr lang="zh-TW" altLang="en-US" sz="2800" dirty="0" smtClean="0"/>
              <a:t>「我們始終認為，即使傳統的主要出口品是面對著低彈性的國外需要，但是</a:t>
            </a:r>
            <a:r>
              <a:rPr lang="zh-TW" altLang="en-US" sz="2800" dirty="0" smtClean="0">
                <a:solidFill>
                  <a:srgbClr val="660066"/>
                </a:solidFill>
              </a:rPr>
              <a:t>必定仍有</a:t>
            </a:r>
            <a:r>
              <a:rPr lang="zh-TW" altLang="en-US" sz="2800" dirty="0" smtClean="0"/>
              <a:t>好幾百種新的產品，能以廉價的勞工來生產，而且易於推銷到勞動稀少而工資昂貴的國家。台灣擁有充沛而廉價的勞動，實在不應由人為的高估了的幣值將之遮掩起來。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投影片編號版面配置區 4"/>
          <p:cNvSpPr>
            <a:spLocks noGrp="1"/>
          </p:cNvSpPr>
          <p:nvPr>
            <p:ph type="sldNum" sz="quarter" idx="11"/>
          </p:nvPr>
        </p:nvSpPr>
        <p:spPr>
          <a:noFill/>
        </p:spPr>
        <p:txBody>
          <a:bodyPr/>
          <a:lstStyle/>
          <a:p>
            <a:fld id="{1F5C9154-DED5-4F12-B69D-0E8436324D81}" type="slidenum">
              <a:rPr lang="en-US" altLang="zh-TW">
                <a:ea typeface="新細明體" charset="-120"/>
              </a:rPr>
              <a:pPr/>
              <a:t>43</a:t>
            </a:fld>
            <a:endParaRPr lang="en-US" altLang="zh-TW">
              <a:ea typeface="新細明體" charset="-120"/>
            </a:endParaRPr>
          </a:p>
        </p:txBody>
      </p:sp>
      <p:sp>
        <p:nvSpPr>
          <p:cNvPr id="71683" name="Rectangle 2"/>
          <p:cNvSpPr>
            <a:spLocks noGrp="1" noChangeArrowheads="1"/>
          </p:cNvSpPr>
          <p:nvPr>
            <p:ph type="title"/>
          </p:nvPr>
        </p:nvSpPr>
        <p:spPr>
          <a:xfrm>
            <a:off x="1242040" y="214875"/>
            <a:ext cx="7518502" cy="1053486"/>
          </a:xfrm>
        </p:spPr>
        <p:txBody>
          <a:bodyPr/>
          <a:lstStyle/>
          <a:p>
            <a:pPr eaLnBrk="1" hangingPunct="1"/>
            <a:r>
              <a:rPr lang="en-US" altLang="zh-TW" sz="4000" b="1" dirty="0" smtClean="0">
                <a:solidFill>
                  <a:srgbClr val="660066"/>
                </a:solidFill>
                <a:latin typeface="細明體" pitchFamily="49" charset="-120"/>
                <a:ea typeface="細明體" pitchFamily="49" charset="-120"/>
              </a:rPr>
              <a:t>10.5 </a:t>
            </a:r>
            <a:r>
              <a:rPr lang="zh-TW" altLang="en-US" sz="4000" b="1" dirty="0" smtClean="0">
                <a:solidFill>
                  <a:srgbClr val="660066"/>
                </a:solidFill>
                <a:latin typeface="細明體" pitchFamily="49" charset="-120"/>
                <a:ea typeface="細明體" pitchFamily="49" charset="-120"/>
              </a:rPr>
              <a:t>初期成果</a:t>
            </a:r>
          </a:p>
        </p:txBody>
      </p:sp>
      <p:sp>
        <p:nvSpPr>
          <p:cNvPr id="71684" name="Rectangle 3"/>
          <p:cNvSpPr>
            <a:spLocks noGrp="1" noChangeArrowheads="1"/>
          </p:cNvSpPr>
          <p:nvPr>
            <p:ph type="body" idx="1"/>
          </p:nvPr>
        </p:nvSpPr>
        <p:spPr>
          <a:xfrm>
            <a:off x="1356851" y="1519084"/>
            <a:ext cx="7511435" cy="3875600"/>
          </a:xfrm>
        </p:spPr>
        <p:txBody>
          <a:bodyPr>
            <a:normAutofit/>
          </a:bodyPr>
          <a:lstStyle/>
          <a:p>
            <a:pPr eaLnBrk="1" hangingPunct="1">
              <a:lnSpc>
                <a:spcPct val="120000"/>
              </a:lnSpc>
            </a:pPr>
            <a:r>
              <a:rPr lang="en-US" altLang="zh-TW" sz="2800" dirty="0" smtClean="0">
                <a:latin typeface="細明體" pitchFamily="49" charset="-120"/>
                <a:ea typeface="細明體" pitchFamily="49" charset="-120"/>
              </a:rPr>
              <a:t>1958</a:t>
            </a:r>
            <a:r>
              <a:rPr lang="zh-TW" altLang="en-US" sz="2800" dirty="0" smtClean="0">
                <a:latin typeface="細明體" pitchFamily="49" charset="-120"/>
                <a:ea typeface="細明體" pitchFamily="49" charset="-120"/>
              </a:rPr>
              <a:t>年，在台灣的政府接納了貶值與貿易自由化的建議。</a:t>
            </a:r>
          </a:p>
          <a:p>
            <a:pPr eaLnBrk="1" hangingPunct="1">
              <a:lnSpc>
                <a:spcPct val="120000"/>
              </a:lnSpc>
            </a:pPr>
            <a:r>
              <a:rPr lang="en-US" altLang="zh-TW" sz="2800" dirty="0" smtClean="0">
                <a:latin typeface="細明體" pitchFamily="49" charset="-120"/>
                <a:ea typeface="細明體" pitchFamily="49" charset="-120"/>
              </a:rPr>
              <a:t>1964</a:t>
            </a:r>
            <a:r>
              <a:rPr lang="zh-TW" altLang="en-US" sz="2800" dirty="0" smtClean="0">
                <a:latin typeface="細明體" pitchFamily="49" charset="-120"/>
                <a:ea typeface="細明體" pitchFamily="49" charset="-120"/>
              </a:rPr>
              <a:t>年，出口值便突破四億美元，貿易差額首次呈現出超，而工業產品在出口值中的比例則已超過百分之四十。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投影片編號版面配置區 4"/>
          <p:cNvSpPr>
            <a:spLocks noGrp="1"/>
          </p:cNvSpPr>
          <p:nvPr>
            <p:ph type="sldNum" sz="quarter" idx="11"/>
          </p:nvPr>
        </p:nvSpPr>
        <p:spPr>
          <a:noFill/>
        </p:spPr>
        <p:txBody>
          <a:bodyPr/>
          <a:lstStyle/>
          <a:p>
            <a:fld id="{3D7DF56E-FEA1-4DCF-9EC8-9593F5CE8FCF}" type="slidenum">
              <a:rPr lang="en-US" altLang="zh-TW">
                <a:ea typeface="新細明體" charset="-120"/>
              </a:rPr>
              <a:pPr/>
              <a:t>44</a:t>
            </a:fld>
            <a:endParaRPr lang="en-US" altLang="zh-TW">
              <a:ea typeface="新細明體" charset="-120"/>
            </a:endParaRPr>
          </a:p>
        </p:txBody>
      </p:sp>
      <p:sp>
        <p:nvSpPr>
          <p:cNvPr id="72707" name="Rectangle 2"/>
          <p:cNvSpPr>
            <a:spLocks noGrp="1" noChangeArrowheads="1"/>
          </p:cNvSpPr>
          <p:nvPr>
            <p:ph type="title"/>
          </p:nvPr>
        </p:nvSpPr>
        <p:spPr>
          <a:xfrm>
            <a:off x="1091380" y="221226"/>
            <a:ext cx="7525569" cy="1017639"/>
          </a:xfrm>
        </p:spPr>
        <p:txBody>
          <a:bodyPr/>
          <a:lstStyle/>
          <a:p>
            <a:pPr eaLnBrk="1" hangingPunct="1"/>
            <a:r>
              <a:rPr lang="en-US" altLang="zh-TW" sz="4000" b="1" dirty="0" smtClean="0">
                <a:solidFill>
                  <a:srgbClr val="660066"/>
                </a:solidFill>
                <a:latin typeface="細明體" pitchFamily="49" charset="-120"/>
                <a:ea typeface="細明體" pitchFamily="49" charset="-120"/>
              </a:rPr>
              <a:t>10.6  </a:t>
            </a:r>
            <a:r>
              <a:rPr lang="zh-TW" altLang="en-US" sz="4000" b="1" dirty="0" smtClean="0">
                <a:solidFill>
                  <a:srgbClr val="660066"/>
                </a:solidFill>
                <a:latin typeface="細明體" pitchFamily="49" charset="-120"/>
                <a:ea typeface="細明體" pitchFamily="49" charset="-120"/>
              </a:rPr>
              <a:t>蔣碩傑的回顧</a:t>
            </a:r>
            <a:r>
              <a:rPr lang="en-US" altLang="zh-TW" sz="4000" b="1" dirty="0" smtClean="0">
                <a:solidFill>
                  <a:srgbClr val="660066"/>
                </a:solidFill>
                <a:latin typeface="細明體" pitchFamily="49" charset="-120"/>
                <a:ea typeface="細明體" pitchFamily="49" charset="-120"/>
              </a:rPr>
              <a:t>-1/5</a:t>
            </a:r>
          </a:p>
        </p:txBody>
      </p:sp>
      <p:sp>
        <p:nvSpPr>
          <p:cNvPr id="72708" name="Rectangle 3"/>
          <p:cNvSpPr>
            <a:spLocks noGrp="1" noChangeArrowheads="1"/>
          </p:cNvSpPr>
          <p:nvPr>
            <p:ph type="body" idx="1"/>
          </p:nvPr>
        </p:nvSpPr>
        <p:spPr>
          <a:xfrm>
            <a:off x="1238864" y="1415845"/>
            <a:ext cx="7905135" cy="5272293"/>
          </a:xfrm>
        </p:spPr>
        <p:txBody>
          <a:bodyPr>
            <a:normAutofit/>
          </a:bodyPr>
          <a:lstStyle/>
          <a:p>
            <a:pPr eaLnBrk="1" hangingPunct="1">
              <a:buFont typeface="Wingdings" pitchFamily="2" charset="2"/>
              <a:buNone/>
            </a:pPr>
            <a:r>
              <a:rPr lang="zh-TW" altLang="en-US" sz="2800" dirty="0" smtClean="0"/>
              <a:t>＜台灣經濟發展的啟示＞：</a:t>
            </a:r>
          </a:p>
          <a:p>
            <a:pPr eaLnBrk="1" hangingPunct="1">
              <a:buFont typeface="Wingdings" pitchFamily="2" charset="2"/>
              <a:buNone/>
            </a:pPr>
            <a:r>
              <a:rPr lang="zh-TW" altLang="en-US" sz="2800" dirty="0" smtClean="0"/>
              <a:t>「在這全島僅有三分之一的可耕地，而且人口密度又高於荷蘭的擁擠的小島上，農產品（如米和糖）一定不是具有比較利益的產品了。具有比較利益的產品一定是那些需要相對的較多人力，而使用土地少，和不用大量資本來生產的產業。因此，</a:t>
            </a:r>
            <a:r>
              <a:rPr lang="zh-TW" altLang="en-US" sz="2800" dirty="0" smtClean="0">
                <a:solidFill>
                  <a:srgbClr val="660066"/>
                </a:solidFill>
              </a:rPr>
              <a:t>紡織品、衣物、鞋子、洋傘、玩具、和其他輕工業產品似乎是早期最合乎台灣的生產因素稟賦條件的產品。</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投影片編號版面配置區 4"/>
          <p:cNvSpPr>
            <a:spLocks noGrp="1"/>
          </p:cNvSpPr>
          <p:nvPr>
            <p:ph type="sldNum" sz="quarter" idx="11"/>
          </p:nvPr>
        </p:nvSpPr>
        <p:spPr>
          <a:noFill/>
        </p:spPr>
        <p:txBody>
          <a:bodyPr/>
          <a:lstStyle/>
          <a:p>
            <a:fld id="{DA487C0F-77CA-430E-8B4A-276DFB275890}" type="slidenum">
              <a:rPr lang="en-US" altLang="zh-TW">
                <a:ea typeface="新細明體" charset="-120"/>
              </a:rPr>
              <a:pPr/>
              <a:t>45</a:t>
            </a:fld>
            <a:endParaRPr lang="en-US" altLang="zh-TW">
              <a:ea typeface="新細明體" charset="-120"/>
            </a:endParaRPr>
          </a:p>
        </p:txBody>
      </p:sp>
      <p:sp>
        <p:nvSpPr>
          <p:cNvPr id="73731" name="Rectangle 2"/>
          <p:cNvSpPr>
            <a:spLocks noGrp="1" noChangeArrowheads="1"/>
          </p:cNvSpPr>
          <p:nvPr>
            <p:ph type="title"/>
          </p:nvPr>
        </p:nvSpPr>
        <p:spPr>
          <a:xfrm>
            <a:off x="1209367" y="235974"/>
            <a:ext cx="7532995" cy="1091381"/>
          </a:xfrm>
        </p:spPr>
        <p:txBody>
          <a:bodyPr/>
          <a:lstStyle/>
          <a:p>
            <a:pPr eaLnBrk="1" hangingPunct="1"/>
            <a:r>
              <a:rPr lang="en-US" altLang="zh-TW" sz="4000" b="1" dirty="0" smtClean="0">
                <a:solidFill>
                  <a:srgbClr val="660066"/>
                </a:solidFill>
                <a:latin typeface="細明體" pitchFamily="49" charset="-120"/>
                <a:ea typeface="細明體" pitchFamily="49" charset="-120"/>
              </a:rPr>
              <a:t>10.7 </a:t>
            </a:r>
            <a:r>
              <a:rPr lang="zh-TW" altLang="en-US" sz="4000" b="1" dirty="0" smtClean="0">
                <a:solidFill>
                  <a:srgbClr val="660066"/>
                </a:solidFill>
                <a:latin typeface="細明體" pitchFamily="49" charset="-120"/>
                <a:ea typeface="細明體" pitchFamily="49" charset="-120"/>
              </a:rPr>
              <a:t>蔣碩傑的回顧</a:t>
            </a:r>
            <a:r>
              <a:rPr lang="en-US" altLang="zh-TW" sz="4000" b="1" dirty="0" smtClean="0">
                <a:solidFill>
                  <a:srgbClr val="660066"/>
                </a:solidFill>
                <a:latin typeface="細明體" pitchFamily="49" charset="-120"/>
                <a:ea typeface="細明體" pitchFamily="49" charset="-120"/>
              </a:rPr>
              <a:t>-2/5</a:t>
            </a:r>
          </a:p>
        </p:txBody>
      </p:sp>
      <p:sp>
        <p:nvSpPr>
          <p:cNvPr id="73732" name="Rectangle 3"/>
          <p:cNvSpPr>
            <a:spLocks noGrp="1" noChangeArrowheads="1"/>
          </p:cNvSpPr>
          <p:nvPr>
            <p:ph type="body" idx="1"/>
          </p:nvPr>
        </p:nvSpPr>
        <p:spPr>
          <a:xfrm>
            <a:off x="1165123" y="1519084"/>
            <a:ext cx="7645502" cy="5078566"/>
          </a:xfrm>
        </p:spPr>
        <p:txBody>
          <a:bodyPr>
            <a:normAutofit/>
          </a:bodyPr>
          <a:lstStyle/>
          <a:p>
            <a:pPr eaLnBrk="1" hangingPunct="1">
              <a:lnSpc>
                <a:spcPct val="120000"/>
              </a:lnSpc>
              <a:buFont typeface="Wingdings" pitchFamily="2" charset="2"/>
              <a:buNone/>
            </a:pPr>
            <a:r>
              <a:rPr lang="zh-TW" altLang="en-US" sz="2800" dirty="0" smtClean="0"/>
              <a:t>「那些仍然能夠留在出口品榜上的農產品，也已經改變了特徵。米和糖等需要相當大量土地來生產的產品不再受重視，新的農業出口則係極為勞動密集而使用較少土地者：先是</a:t>
            </a:r>
            <a:r>
              <a:rPr lang="zh-TW" altLang="en-US" sz="2800" dirty="0" smtClean="0">
                <a:solidFill>
                  <a:srgbClr val="660066"/>
                </a:solidFill>
              </a:rPr>
              <a:t>洋菇、蘆筍，接著是鰻魚（輸往日本）和食用蝸牛（輸往法國）。</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投影片編號版面配置區 4"/>
          <p:cNvSpPr>
            <a:spLocks noGrp="1"/>
          </p:cNvSpPr>
          <p:nvPr>
            <p:ph type="sldNum" sz="quarter" idx="11"/>
          </p:nvPr>
        </p:nvSpPr>
        <p:spPr>
          <a:noFill/>
        </p:spPr>
        <p:txBody>
          <a:bodyPr/>
          <a:lstStyle/>
          <a:p>
            <a:fld id="{3729A491-F372-4408-B987-EFA2979E11A8}" type="slidenum">
              <a:rPr lang="en-US" altLang="zh-TW">
                <a:ea typeface="新細明體" charset="-120"/>
              </a:rPr>
              <a:pPr/>
              <a:t>46</a:t>
            </a:fld>
            <a:endParaRPr lang="en-US" altLang="zh-TW">
              <a:ea typeface="新細明體" charset="-120"/>
            </a:endParaRPr>
          </a:p>
        </p:txBody>
      </p:sp>
      <p:sp>
        <p:nvSpPr>
          <p:cNvPr id="74755" name="Rectangle 2"/>
          <p:cNvSpPr>
            <a:spLocks noGrp="1" noChangeArrowheads="1"/>
          </p:cNvSpPr>
          <p:nvPr>
            <p:ph type="title"/>
          </p:nvPr>
        </p:nvSpPr>
        <p:spPr>
          <a:xfrm>
            <a:off x="1165122" y="191730"/>
            <a:ext cx="7521677" cy="1356084"/>
          </a:xfrm>
        </p:spPr>
        <p:txBody>
          <a:bodyPr/>
          <a:lstStyle/>
          <a:p>
            <a:pPr eaLnBrk="1" hangingPunct="1"/>
            <a:r>
              <a:rPr lang="en-US" altLang="zh-TW" sz="4000" b="1" dirty="0" smtClean="0">
                <a:solidFill>
                  <a:srgbClr val="660066"/>
                </a:solidFill>
                <a:latin typeface="細明體" pitchFamily="49" charset="-120"/>
                <a:ea typeface="細明體" pitchFamily="49" charset="-120"/>
              </a:rPr>
              <a:t>10.8 </a:t>
            </a:r>
            <a:r>
              <a:rPr lang="zh-TW" altLang="en-US" sz="4000" b="1" dirty="0" smtClean="0">
                <a:solidFill>
                  <a:srgbClr val="660066"/>
                </a:solidFill>
                <a:latin typeface="細明體" pitchFamily="49" charset="-120"/>
                <a:ea typeface="細明體" pitchFamily="49" charset="-120"/>
              </a:rPr>
              <a:t>蔣碩傑的回顧</a:t>
            </a:r>
            <a:r>
              <a:rPr lang="en-US" altLang="zh-TW" sz="4000" b="1" dirty="0" smtClean="0">
                <a:solidFill>
                  <a:srgbClr val="660066"/>
                </a:solidFill>
                <a:latin typeface="細明體" pitchFamily="49" charset="-120"/>
                <a:ea typeface="細明體" pitchFamily="49" charset="-120"/>
              </a:rPr>
              <a:t>-3/5</a:t>
            </a:r>
          </a:p>
        </p:txBody>
      </p:sp>
      <p:sp>
        <p:nvSpPr>
          <p:cNvPr id="74756" name="Rectangle 3"/>
          <p:cNvSpPr>
            <a:spLocks noGrp="1" noChangeArrowheads="1"/>
          </p:cNvSpPr>
          <p:nvPr>
            <p:ph type="body" idx="1"/>
          </p:nvPr>
        </p:nvSpPr>
        <p:spPr>
          <a:xfrm>
            <a:off x="1238865" y="1533832"/>
            <a:ext cx="7509848" cy="4703456"/>
          </a:xfrm>
        </p:spPr>
        <p:txBody>
          <a:bodyPr>
            <a:normAutofit/>
          </a:bodyPr>
          <a:lstStyle/>
          <a:p>
            <a:pPr eaLnBrk="1" hangingPunct="1">
              <a:buFont typeface="Wingdings" pitchFamily="2" charset="2"/>
              <a:buNone/>
            </a:pPr>
            <a:r>
              <a:rPr lang="zh-TW" altLang="en-US" sz="2800" dirty="0" smtClean="0"/>
              <a:t>「為求出口持續成長，台灣只有不斷的設法開發新產品和尋找新市場，我們可以在台灣的農業和製造業出口品中找到許多例子來說明。正如上面提過的，台灣的人口密度快速增加，使得生產稻米變為無利可圖，於是台灣開始生產只要很少量的土地，而可在小棚中一層一層的稻草堆中種植的香菇作為新的出口作物，此種作物很快地擴張成新的主要出口物，一年出口值超過一億元。</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投影片編號版面配置區 4"/>
          <p:cNvSpPr>
            <a:spLocks noGrp="1"/>
          </p:cNvSpPr>
          <p:nvPr>
            <p:ph type="sldNum" sz="quarter" idx="11"/>
          </p:nvPr>
        </p:nvSpPr>
        <p:spPr>
          <a:noFill/>
        </p:spPr>
        <p:txBody>
          <a:bodyPr/>
          <a:lstStyle/>
          <a:p>
            <a:fld id="{D9F6A35D-3C1E-46E8-B0F3-71FA2A0EC1C8}" type="slidenum">
              <a:rPr lang="en-US" altLang="zh-TW">
                <a:ea typeface="新細明體" charset="-120"/>
              </a:rPr>
              <a:pPr/>
              <a:t>47</a:t>
            </a:fld>
            <a:endParaRPr lang="en-US" altLang="zh-TW">
              <a:ea typeface="新細明體" charset="-120"/>
            </a:endParaRPr>
          </a:p>
        </p:txBody>
      </p:sp>
      <p:sp>
        <p:nvSpPr>
          <p:cNvPr id="75779" name="Rectangle 2"/>
          <p:cNvSpPr>
            <a:spLocks noGrp="1" noChangeArrowheads="1"/>
          </p:cNvSpPr>
          <p:nvPr>
            <p:ph type="title"/>
          </p:nvPr>
        </p:nvSpPr>
        <p:spPr>
          <a:xfrm>
            <a:off x="1091380" y="235974"/>
            <a:ext cx="7595419" cy="1179871"/>
          </a:xfrm>
        </p:spPr>
        <p:txBody>
          <a:bodyPr/>
          <a:lstStyle/>
          <a:p>
            <a:pPr eaLnBrk="1" hangingPunct="1"/>
            <a:r>
              <a:rPr lang="en-US" altLang="zh-TW" sz="4000" b="1" dirty="0" smtClean="0">
                <a:solidFill>
                  <a:srgbClr val="660066"/>
                </a:solidFill>
                <a:latin typeface="細明體" pitchFamily="49" charset="-120"/>
                <a:ea typeface="細明體" pitchFamily="49" charset="-120"/>
              </a:rPr>
              <a:t>10.9 </a:t>
            </a:r>
            <a:r>
              <a:rPr lang="zh-TW" altLang="en-US" sz="4000" b="1" dirty="0" smtClean="0">
                <a:solidFill>
                  <a:srgbClr val="660066"/>
                </a:solidFill>
                <a:latin typeface="細明體" pitchFamily="49" charset="-120"/>
                <a:ea typeface="細明體" pitchFamily="49" charset="-120"/>
              </a:rPr>
              <a:t>蔣碩傑的回顧</a:t>
            </a:r>
            <a:r>
              <a:rPr lang="en-US" altLang="zh-TW" sz="4000" b="1" dirty="0" smtClean="0">
                <a:solidFill>
                  <a:srgbClr val="660066"/>
                </a:solidFill>
                <a:latin typeface="細明體" pitchFamily="49" charset="-120"/>
                <a:ea typeface="細明體" pitchFamily="49" charset="-120"/>
              </a:rPr>
              <a:t>-4/5</a:t>
            </a:r>
          </a:p>
        </p:txBody>
      </p:sp>
      <p:sp>
        <p:nvSpPr>
          <p:cNvPr id="75780" name="Rectangle 3"/>
          <p:cNvSpPr>
            <a:spLocks noGrp="1" noChangeArrowheads="1"/>
          </p:cNvSpPr>
          <p:nvPr>
            <p:ph type="body" idx="1"/>
          </p:nvPr>
        </p:nvSpPr>
        <p:spPr>
          <a:xfrm>
            <a:off x="1179871" y="1519083"/>
            <a:ext cx="7784742" cy="4461029"/>
          </a:xfrm>
        </p:spPr>
        <p:txBody>
          <a:bodyPr>
            <a:normAutofit/>
          </a:bodyPr>
          <a:lstStyle/>
          <a:p>
            <a:pPr eaLnBrk="1" hangingPunct="1">
              <a:lnSpc>
                <a:spcPct val="110000"/>
              </a:lnSpc>
              <a:buFont typeface="Wingdings" pitchFamily="2" charset="2"/>
              <a:buNone/>
            </a:pPr>
            <a:r>
              <a:rPr lang="zh-TW" altLang="en-US" sz="2800" dirty="0" smtClean="0"/>
              <a:t>「然而，美國很快地便對台灣的洋菇出口設限，台灣只好另外找到歐洲共同市場作為洋菇的新生路，同時又開發蘆筍作為新的出口作物。但是，同樣的故事也發生在蘆筍，美國及歐洲共同市場也很快地對台灣蘆筍出口量設限。因此，台灣就得不斷的開發新的出口品和尋找新市場，如銷往日本的鰻魚和洋蔥，以及銷往法國的食用蝸牛等等。</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投影片編號版面配置區 4"/>
          <p:cNvSpPr>
            <a:spLocks noGrp="1"/>
          </p:cNvSpPr>
          <p:nvPr>
            <p:ph type="sldNum" sz="quarter" idx="11"/>
          </p:nvPr>
        </p:nvSpPr>
        <p:spPr>
          <a:noFill/>
        </p:spPr>
        <p:txBody>
          <a:bodyPr/>
          <a:lstStyle/>
          <a:p>
            <a:fld id="{76BEC719-7241-4E5B-A6EA-11695D03098E}" type="slidenum">
              <a:rPr lang="en-US" altLang="zh-TW">
                <a:ea typeface="新細明體" charset="-120"/>
              </a:rPr>
              <a:pPr/>
              <a:t>48</a:t>
            </a:fld>
            <a:endParaRPr lang="en-US" altLang="zh-TW">
              <a:ea typeface="新細明體" charset="-120"/>
            </a:endParaRPr>
          </a:p>
        </p:txBody>
      </p:sp>
      <p:sp>
        <p:nvSpPr>
          <p:cNvPr id="76803" name="Rectangle 2"/>
          <p:cNvSpPr>
            <a:spLocks noGrp="1" noChangeArrowheads="1"/>
          </p:cNvSpPr>
          <p:nvPr>
            <p:ph type="title"/>
          </p:nvPr>
        </p:nvSpPr>
        <p:spPr>
          <a:xfrm>
            <a:off x="1091380" y="294968"/>
            <a:ext cx="7595419" cy="1106129"/>
          </a:xfrm>
        </p:spPr>
        <p:txBody>
          <a:bodyPr/>
          <a:lstStyle/>
          <a:p>
            <a:pPr eaLnBrk="1" hangingPunct="1"/>
            <a:r>
              <a:rPr lang="en-US" altLang="zh-TW" sz="4000" b="1" dirty="0" smtClean="0">
                <a:solidFill>
                  <a:srgbClr val="660066"/>
                </a:solidFill>
                <a:latin typeface="細明體" pitchFamily="49" charset="-120"/>
                <a:ea typeface="細明體" pitchFamily="49" charset="-120"/>
              </a:rPr>
              <a:t>10.10 </a:t>
            </a:r>
            <a:r>
              <a:rPr lang="zh-TW" altLang="en-US" sz="4000" b="1" dirty="0" smtClean="0">
                <a:solidFill>
                  <a:srgbClr val="660066"/>
                </a:solidFill>
                <a:latin typeface="細明體" pitchFamily="49" charset="-120"/>
                <a:ea typeface="細明體" pitchFamily="49" charset="-120"/>
              </a:rPr>
              <a:t>蔣碩傑的回顧</a:t>
            </a:r>
            <a:r>
              <a:rPr lang="en-US" altLang="zh-TW" sz="4000" b="1" dirty="0" smtClean="0">
                <a:solidFill>
                  <a:srgbClr val="660066"/>
                </a:solidFill>
                <a:latin typeface="細明體" pitchFamily="49" charset="-120"/>
                <a:ea typeface="細明體" pitchFamily="49" charset="-120"/>
              </a:rPr>
              <a:t>-5/5</a:t>
            </a:r>
          </a:p>
        </p:txBody>
      </p:sp>
      <p:sp>
        <p:nvSpPr>
          <p:cNvPr id="76804" name="Rectangle 3"/>
          <p:cNvSpPr>
            <a:spLocks noGrp="1" noChangeArrowheads="1"/>
          </p:cNvSpPr>
          <p:nvPr>
            <p:ph type="body" idx="1"/>
          </p:nvPr>
        </p:nvSpPr>
        <p:spPr>
          <a:xfrm>
            <a:off x="1179871" y="1563329"/>
            <a:ext cx="7568842" cy="4748571"/>
          </a:xfrm>
        </p:spPr>
        <p:txBody>
          <a:bodyPr>
            <a:normAutofit/>
          </a:bodyPr>
          <a:lstStyle/>
          <a:p>
            <a:pPr marL="282575" indent="-282575" eaLnBrk="1" hangingPunct="1">
              <a:lnSpc>
                <a:spcPct val="120000"/>
              </a:lnSpc>
              <a:buFont typeface="Wingdings" pitchFamily="2" charset="2"/>
              <a:buNone/>
            </a:pPr>
            <a:r>
              <a:rPr lang="en-US" altLang="zh-TW" sz="2800" dirty="0" smtClean="0"/>
              <a:t>   </a:t>
            </a:r>
            <a:r>
              <a:rPr lang="zh-TW" altLang="en-US" sz="2800" dirty="0" smtClean="0"/>
              <a:t>製造品的擴張也遵循相同的路線：紡織品、鞋子、洋傘、黑白和彩色電視機、機械和電動玩具等等都曾次第遭受美國和西歐國家的設限。台灣出口成長之所以能夠如此輝煌，完全是由於台灣的企業家能不斷的發展新出口商品和不斷的開發新市場。」</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投影片編號版面配置區 4"/>
          <p:cNvSpPr>
            <a:spLocks noGrp="1"/>
          </p:cNvSpPr>
          <p:nvPr>
            <p:ph type="sldNum" sz="quarter" idx="11"/>
          </p:nvPr>
        </p:nvSpPr>
        <p:spPr>
          <a:noFill/>
        </p:spPr>
        <p:txBody>
          <a:bodyPr/>
          <a:lstStyle/>
          <a:p>
            <a:fld id="{87090041-0CB0-4085-BEC9-7853F6FF8AAD}" type="slidenum">
              <a:rPr lang="en-US" altLang="zh-TW">
                <a:ea typeface="新細明體" charset="-120"/>
              </a:rPr>
              <a:pPr/>
              <a:t>49</a:t>
            </a:fld>
            <a:endParaRPr lang="en-US" altLang="zh-TW">
              <a:ea typeface="新細明體" charset="-120"/>
            </a:endParaRPr>
          </a:p>
        </p:txBody>
      </p:sp>
      <p:sp>
        <p:nvSpPr>
          <p:cNvPr id="77827" name="Rectangle 2"/>
          <p:cNvSpPr>
            <a:spLocks noGrp="1" noChangeArrowheads="1"/>
          </p:cNvSpPr>
          <p:nvPr>
            <p:ph type="title"/>
          </p:nvPr>
        </p:nvSpPr>
        <p:spPr>
          <a:xfrm>
            <a:off x="1194618" y="250723"/>
            <a:ext cx="7466781" cy="1144690"/>
          </a:xfrm>
        </p:spPr>
        <p:txBody>
          <a:bodyPr/>
          <a:lstStyle/>
          <a:p>
            <a:pPr eaLnBrk="1" hangingPunct="1"/>
            <a:r>
              <a:rPr kumimoji="0" lang="en-US" altLang="zh-TW" sz="4000" b="1" dirty="0" smtClean="0">
                <a:solidFill>
                  <a:srgbClr val="660066"/>
                </a:solidFill>
                <a:latin typeface="細明體" pitchFamily="49" charset="-120"/>
                <a:ea typeface="細明體" pitchFamily="49" charset="-120"/>
              </a:rPr>
              <a:t>10.11  </a:t>
            </a:r>
            <a:r>
              <a:rPr kumimoji="0" lang="zh-TW" altLang="en-US" sz="4000" b="1" dirty="0" smtClean="0">
                <a:solidFill>
                  <a:srgbClr val="660066"/>
                </a:solidFill>
                <a:latin typeface="細明體" pitchFamily="49" charset="-120"/>
                <a:ea typeface="細明體" pitchFamily="49" charset="-120"/>
              </a:rPr>
              <a:t>台</a:t>
            </a:r>
            <a:r>
              <a:rPr lang="zh-TW" altLang="en-US" sz="4000" b="1" dirty="0" smtClean="0">
                <a:solidFill>
                  <a:srgbClr val="660066"/>
                </a:solidFill>
                <a:latin typeface="細明體" pitchFamily="49" charset="-120"/>
                <a:ea typeface="細明體" pitchFamily="49" charset="-120"/>
              </a:rPr>
              <a:t>灣經濟成長經驗</a:t>
            </a:r>
          </a:p>
        </p:txBody>
      </p:sp>
      <p:sp>
        <p:nvSpPr>
          <p:cNvPr id="77828" name="Rectangle 3"/>
          <p:cNvSpPr>
            <a:spLocks noGrp="1" noChangeArrowheads="1"/>
          </p:cNvSpPr>
          <p:nvPr>
            <p:ph type="body" idx="1"/>
          </p:nvPr>
        </p:nvSpPr>
        <p:spPr>
          <a:xfrm>
            <a:off x="1150374" y="1533832"/>
            <a:ext cx="7866626" cy="4849506"/>
          </a:xfrm>
        </p:spPr>
        <p:txBody>
          <a:bodyPr>
            <a:normAutofit/>
          </a:bodyPr>
          <a:lstStyle/>
          <a:p>
            <a:pPr eaLnBrk="1" hangingPunct="1"/>
            <a:r>
              <a:rPr lang="zh-TW" altLang="en-US" sz="2800" dirty="0" smtClean="0"/>
              <a:t>商業機會是主觀的，是企業家綜合其資金運用狀況、掌控員工能力、法令的了解與運用能力、與官員和其他廠家的人情網絡等的判斷。</a:t>
            </a:r>
          </a:p>
          <a:p>
            <a:pPr eaLnBrk="1" hangingPunct="1"/>
            <a:r>
              <a:rPr lang="zh-TW" altLang="en-US" sz="2800" dirty="0" smtClean="0"/>
              <a:t>換言之，商業機會是企業家在推出新商品時對機會成本的評估。某甲認為有利潤的商業機會，未必被某乙認可。</a:t>
            </a:r>
          </a:p>
          <a:p>
            <a:pPr eaLnBrk="1" hangingPunct="1"/>
            <a:r>
              <a:rPr lang="zh-TW" altLang="en-US" sz="2800" dirty="0" smtClean="0"/>
              <a:t>如我們再三強調地，儘管他們可以偽裝成先知，但知識分子與政府官員實際上都並無能力為企業家提供商業機會。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投影片編號版面配置區 4"/>
          <p:cNvSpPr>
            <a:spLocks noGrp="1"/>
          </p:cNvSpPr>
          <p:nvPr>
            <p:ph type="sldNum" sz="quarter" idx="11"/>
          </p:nvPr>
        </p:nvSpPr>
        <p:spPr>
          <a:noFill/>
        </p:spPr>
        <p:txBody>
          <a:bodyPr/>
          <a:lstStyle/>
          <a:p>
            <a:fld id="{FB292B68-7FC8-4EBA-B7C8-D03B1C0D5F57}" type="slidenum">
              <a:rPr lang="en-US" altLang="zh-TW">
                <a:ea typeface="新細明體" charset="-120"/>
              </a:rPr>
              <a:pPr/>
              <a:t>5</a:t>
            </a:fld>
            <a:endParaRPr lang="en-US" altLang="zh-TW">
              <a:ea typeface="新細明體" charset="-120"/>
            </a:endParaRPr>
          </a:p>
        </p:txBody>
      </p:sp>
      <p:sp>
        <p:nvSpPr>
          <p:cNvPr id="8195" name="Rectangle 2"/>
          <p:cNvSpPr>
            <a:spLocks noGrp="1" noChangeArrowheads="1"/>
          </p:cNvSpPr>
          <p:nvPr>
            <p:ph type="title"/>
          </p:nvPr>
        </p:nvSpPr>
        <p:spPr>
          <a:xfrm>
            <a:off x="1076633" y="191731"/>
            <a:ext cx="7624916" cy="1101110"/>
          </a:xfrm>
        </p:spPr>
        <p:txBody>
          <a:bodyPr>
            <a:normAutofit/>
          </a:bodyPr>
          <a:lstStyle/>
          <a:p>
            <a:pPr eaLnBrk="1" hangingPunct="1"/>
            <a:r>
              <a:rPr lang="en-US" altLang="zh-TW" sz="4000" b="1" dirty="0" smtClean="0">
                <a:solidFill>
                  <a:srgbClr val="660066"/>
                </a:solidFill>
                <a:latin typeface="新細明體" pitchFamily="18" charset="-120"/>
                <a:ea typeface="新細明體" pitchFamily="18" charset="-120"/>
              </a:rPr>
              <a:t>2.1  </a:t>
            </a:r>
            <a:r>
              <a:rPr lang="zh-TW" altLang="en-US" sz="4000" b="1" dirty="0" smtClean="0">
                <a:solidFill>
                  <a:srgbClr val="660066"/>
                </a:solidFill>
                <a:latin typeface="新細明體" pitchFamily="18" charset="-120"/>
                <a:ea typeface="新細明體" pitchFamily="18" charset="-120"/>
              </a:rPr>
              <a:t>利潤是市場機制的運作基礎</a:t>
            </a:r>
          </a:p>
        </p:txBody>
      </p:sp>
      <p:sp>
        <p:nvSpPr>
          <p:cNvPr id="8196" name="Rectangle 3"/>
          <p:cNvSpPr>
            <a:spLocks noGrp="1" noChangeArrowheads="1"/>
          </p:cNvSpPr>
          <p:nvPr>
            <p:ph type="body" idx="1"/>
          </p:nvPr>
        </p:nvSpPr>
        <p:spPr>
          <a:xfrm>
            <a:off x="1238865" y="1622322"/>
            <a:ext cx="7447935" cy="4773715"/>
          </a:xfrm>
        </p:spPr>
        <p:txBody>
          <a:bodyPr>
            <a:normAutofit/>
          </a:bodyPr>
          <a:lstStyle/>
          <a:p>
            <a:pPr marL="609600" indent="-609600">
              <a:lnSpc>
                <a:spcPct val="150000"/>
              </a:lnSpc>
              <a:buSzTx/>
            </a:pPr>
            <a:r>
              <a:rPr lang="zh-TW" altLang="en-US" sz="2800" dirty="0" smtClean="0">
                <a:latin typeface="細明體" pitchFamily="49" charset="-120"/>
                <a:ea typeface="細明體" pitchFamily="49" charset="-120"/>
              </a:rPr>
              <a:t>經過</a:t>
            </a:r>
            <a:r>
              <a:rPr lang="zh-TW" altLang="en-US" sz="2800" dirty="0" smtClean="0">
                <a:solidFill>
                  <a:srgbClr val="FF3300"/>
                </a:solidFill>
                <a:latin typeface="細明體" pitchFamily="49" charset="-120"/>
                <a:ea typeface="細明體" pitchFamily="49" charset="-120"/>
              </a:rPr>
              <a:t>貨幣計算</a:t>
            </a:r>
            <a:r>
              <a:rPr lang="zh-TW" altLang="en-US" sz="2800" dirty="0" smtClean="0">
                <a:latin typeface="細明體" pitchFamily="49" charset="-120"/>
                <a:ea typeface="細明體" pitchFamily="49" charset="-120"/>
              </a:rPr>
              <a:t>，才能知道一個活動是有利潤或虧損。</a:t>
            </a:r>
          </a:p>
          <a:p>
            <a:pPr marL="609600" indent="-609600">
              <a:lnSpc>
                <a:spcPct val="150000"/>
              </a:lnSpc>
              <a:buSzTx/>
            </a:pPr>
            <a:r>
              <a:rPr lang="zh-TW" altLang="en-US" sz="2800" dirty="0" smtClean="0">
                <a:latin typeface="細明體" pitchFamily="49" charset="-120"/>
                <a:ea typeface="細明體" pitchFamily="49" charset="-120"/>
              </a:rPr>
              <a:t>利潤是</a:t>
            </a:r>
            <a:r>
              <a:rPr lang="zh-TW" altLang="en-US" sz="2800" dirty="0" smtClean="0">
                <a:solidFill>
                  <a:srgbClr val="FF3300"/>
                </a:solidFill>
                <a:latin typeface="細明體" pitchFamily="49" charset="-120"/>
                <a:ea typeface="細明體" pitchFamily="49" charset="-120"/>
              </a:rPr>
              <a:t>暫時的</a:t>
            </a:r>
            <a:r>
              <a:rPr lang="zh-TW" altLang="en-US" sz="2800" dirty="0" smtClean="0">
                <a:latin typeface="細明體" pitchFamily="49" charset="-120"/>
                <a:ea typeface="細明體" pitchFamily="49" charset="-120"/>
              </a:rPr>
              <a:t>，很快地隨著人的相關活動而消逝。但活動帶來新一波的衝擊，引起新的</a:t>
            </a:r>
            <a:r>
              <a:rPr lang="zh-TW" altLang="en-US" sz="2800" dirty="0" smtClean="0">
                <a:solidFill>
                  <a:srgbClr val="FF3300"/>
                </a:solidFill>
                <a:latin typeface="細明體" pitchFamily="49" charset="-120"/>
                <a:ea typeface="細明體" pitchFamily="49" charset="-120"/>
              </a:rPr>
              <a:t>利潤機會</a:t>
            </a:r>
            <a:r>
              <a:rPr lang="zh-TW" altLang="en-US" sz="2800" dirty="0" smtClean="0">
                <a:latin typeface="細明體" pitchFamily="49" charset="-120"/>
                <a:ea typeface="細明體" pitchFamily="49" charset="-120"/>
              </a:rPr>
              <a:t>。</a:t>
            </a:r>
            <a:endParaRPr lang="en-US" altLang="zh-TW" sz="2800" dirty="0" smtClean="0">
              <a:latin typeface="細明體" pitchFamily="49" charset="-120"/>
              <a:ea typeface="細明體" pitchFamily="49"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投影片編號版面配置區 4"/>
          <p:cNvSpPr>
            <a:spLocks noGrp="1"/>
          </p:cNvSpPr>
          <p:nvPr>
            <p:ph type="sldNum" sz="quarter" idx="11"/>
          </p:nvPr>
        </p:nvSpPr>
        <p:spPr>
          <a:noFill/>
        </p:spPr>
        <p:txBody>
          <a:bodyPr/>
          <a:lstStyle/>
          <a:p>
            <a:fld id="{C7022B4F-D508-4A65-B4DE-F96AB24CECB7}" type="slidenum">
              <a:rPr lang="en-US" altLang="zh-TW">
                <a:ea typeface="新細明體" charset="-120"/>
              </a:rPr>
              <a:pPr/>
              <a:t>6</a:t>
            </a:fld>
            <a:endParaRPr lang="en-US" altLang="zh-TW">
              <a:ea typeface="新細明體" charset="-120"/>
            </a:endParaRPr>
          </a:p>
        </p:txBody>
      </p:sp>
      <p:sp>
        <p:nvSpPr>
          <p:cNvPr id="9219" name="Rectangle 2"/>
          <p:cNvSpPr>
            <a:spLocks noGrp="1" noChangeArrowheads="1"/>
          </p:cNvSpPr>
          <p:nvPr>
            <p:ph type="title"/>
          </p:nvPr>
        </p:nvSpPr>
        <p:spPr>
          <a:xfrm>
            <a:off x="1194618" y="206478"/>
            <a:ext cx="7285705" cy="1061884"/>
          </a:xfrm>
        </p:spPr>
        <p:txBody>
          <a:bodyPr/>
          <a:lstStyle/>
          <a:p>
            <a:pPr eaLnBrk="1" hangingPunct="1"/>
            <a:r>
              <a:rPr lang="en-US" altLang="zh-TW" sz="4000" b="1" dirty="0" smtClean="0">
                <a:solidFill>
                  <a:srgbClr val="800080"/>
                </a:solidFill>
                <a:latin typeface="新細明體" charset="-120"/>
              </a:rPr>
              <a:t>2.2  </a:t>
            </a:r>
            <a:r>
              <a:rPr lang="zh-TW" altLang="en-US" sz="4000" b="1" dirty="0" smtClean="0">
                <a:solidFill>
                  <a:srgbClr val="800080"/>
                </a:solidFill>
                <a:latin typeface="新細明體" charset="-120"/>
              </a:rPr>
              <a:t>利潤作為經營資訊</a:t>
            </a:r>
          </a:p>
        </p:txBody>
      </p:sp>
      <p:sp>
        <p:nvSpPr>
          <p:cNvPr id="9220" name="Rectangle 3"/>
          <p:cNvSpPr>
            <a:spLocks noGrp="1" noChangeArrowheads="1"/>
          </p:cNvSpPr>
          <p:nvPr>
            <p:ph type="body" idx="1"/>
          </p:nvPr>
        </p:nvSpPr>
        <p:spPr>
          <a:xfrm>
            <a:off x="1061884" y="1327355"/>
            <a:ext cx="7872566" cy="5206795"/>
          </a:xfrm>
        </p:spPr>
        <p:txBody>
          <a:bodyPr>
            <a:normAutofit fontScale="92500" lnSpcReduction="10000"/>
          </a:bodyPr>
          <a:lstStyle/>
          <a:p>
            <a:pPr marL="609600" indent="-609600">
              <a:lnSpc>
                <a:spcPct val="150000"/>
              </a:lnSpc>
            </a:pPr>
            <a:r>
              <a:rPr lang="zh-TW" altLang="en-US" sz="2800" b="1" dirty="0" smtClean="0">
                <a:latin typeface="細明體" pitchFamily="49" charset="-120"/>
                <a:ea typeface="細明體" pitchFamily="49" charset="-120"/>
              </a:rPr>
              <a:t>個別</a:t>
            </a:r>
            <a:r>
              <a:rPr lang="zh-TW" altLang="en-US" sz="2800" dirty="0" smtClean="0">
                <a:latin typeface="細明體" pitchFamily="49" charset="-120"/>
                <a:ea typeface="細明體" pitchFamily="49" charset="-120"/>
              </a:rPr>
              <a:t>經營方式的調整：虧損 </a:t>
            </a:r>
            <a:r>
              <a:rPr lang="en-US" altLang="zh-TW" sz="2800" dirty="0" smtClean="0">
                <a:latin typeface="細明體" pitchFamily="49" charset="-120"/>
                <a:ea typeface="細明體" pitchFamily="49" charset="-120"/>
              </a:rPr>
              <a:t>= </a:t>
            </a:r>
            <a:r>
              <a:rPr lang="zh-TW" altLang="en-US" sz="2800" dirty="0" smtClean="0">
                <a:latin typeface="細明體" pitchFamily="49" charset="-120"/>
                <a:ea typeface="細明體" pitchFamily="49" charset="-120"/>
              </a:rPr>
              <a:t>經營方式有問題</a:t>
            </a:r>
          </a:p>
          <a:p>
            <a:pPr marL="609600" indent="-609600" eaLnBrk="1" hangingPunct="1">
              <a:lnSpc>
                <a:spcPct val="150000"/>
              </a:lnSpc>
            </a:pPr>
            <a:r>
              <a:rPr lang="zh-TW" altLang="en-US" sz="2800" dirty="0" smtClean="0"/>
              <a:t>利潤衡量企業家的經營能力，是評比</a:t>
            </a:r>
            <a:r>
              <a:rPr lang="zh-TW" altLang="en-US" sz="2800" b="1" dirty="0" smtClean="0"/>
              <a:t>個別廠商</a:t>
            </a:r>
            <a:r>
              <a:rPr lang="zh-TW" altLang="en-US" sz="2800" dirty="0" smtClean="0"/>
              <a:t>如何有效率利用資源的最佳指標。</a:t>
            </a:r>
          </a:p>
          <a:p>
            <a:pPr marL="990600" lvl="1" indent="-533400">
              <a:lnSpc>
                <a:spcPct val="150000"/>
              </a:lnSpc>
              <a:buFont typeface="Wingdings" pitchFamily="2" charset="2"/>
              <a:buChar char="l"/>
            </a:pPr>
            <a:r>
              <a:rPr lang="zh-TW" altLang="en-US" dirty="0" smtClean="0"/>
              <a:t>對消費者需要的理解。</a:t>
            </a:r>
          </a:p>
          <a:p>
            <a:pPr marL="990600" lvl="1" indent="-533400">
              <a:lnSpc>
                <a:spcPct val="150000"/>
              </a:lnSpc>
              <a:buFont typeface="Wingdings" pitchFamily="2" charset="2"/>
              <a:buChar char="l"/>
            </a:pPr>
            <a:r>
              <a:rPr lang="zh-TW" altLang="en-US" dirty="0" smtClean="0"/>
              <a:t>對未來市場的預期。</a:t>
            </a:r>
          </a:p>
          <a:p>
            <a:pPr marL="990600" lvl="1" indent="-533400">
              <a:lnSpc>
                <a:spcPct val="150000"/>
              </a:lnSpc>
              <a:buFont typeface="Wingdings" pitchFamily="2" charset="2"/>
              <a:buChar char="l"/>
            </a:pPr>
            <a:r>
              <a:rPr lang="zh-TW" altLang="en-US" dirty="0" smtClean="0"/>
              <a:t>對生產因素（包括人力）的利用。</a:t>
            </a:r>
          </a:p>
          <a:p>
            <a:pPr marL="990600" lvl="1" indent="-533400">
              <a:lnSpc>
                <a:spcPct val="150000"/>
              </a:lnSpc>
              <a:buFont typeface="Wingdings" pitchFamily="2" charset="2"/>
              <a:buChar char="l"/>
            </a:pPr>
            <a:r>
              <a:rPr lang="zh-TW" altLang="en-US" dirty="0" smtClean="0"/>
              <a:t>對技術的掌握。</a:t>
            </a:r>
          </a:p>
          <a:p>
            <a:pPr marL="990600" lvl="1" indent="-533400">
              <a:lnSpc>
                <a:spcPct val="150000"/>
              </a:lnSpc>
              <a:buFont typeface="Wingdings" pitchFamily="2" charset="2"/>
              <a:buChar char="l"/>
            </a:pPr>
            <a:r>
              <a:rPr lang="zh-TW" altLang="en-US" dirty="0" smtClean="0"/>
              <a:t>投資計畫的判準。</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編號版面配置區 4"/>
          <p:cNvSpPr>
            <a:spLocks noGrp="1"/>
          </p:cNvSpPr>
          <p:nvPr>
            <p:ph type="sldNum" sz="quarter" idx="11"/>
          </p:nvPr>
        </p:nvSpPr>
        <p:spPr>
          <a:noFill/>
        </p:spPr>
        <p:txBody>
          <a:bodyPr/>
          <a:lstStyle/>
          <a:p>
            <a:fld id="{CFF473C2-F174-4E91-AC0C-DDE735271EAF}" type="slidenum">
              <a:rPr lang="en-US" altLang="zh-TW">
                <a:ea typeface="新細明體" charset="-120"/>
              </a:rPr>
              <a:pPr/>
              <a:t>7</a:t>
            </a:fld>
            <a:endParaRPr lang="en-US" altLang="zh-TW">
              <a:ea typeface="新細明體" charset="-120"/>
            </a:endParaRPr>
          </a:p>
        </p:txBody>
      </p:sp>
      <p:sp>
        <p:nvSpPr>
          <p:cNvPr id="10243" name="Rectangle 2"/>
          <p:cNvSpPr>
            <a:spLocks noGrp="1" noChangeArrowheads="1"/>
          </p:cNvSpPr>
          <p:nvPr>
            <p:ph type="title"/>
          </p:nvPr>
        </p:nvSpPr>
        <p:spPr>
          <a:xfrm>
            <a:off x="1143000" y="221226"/>
            <a:ext cx="8001000" cy="952500"/>
          </a:xfrm>
        </p:spPr>
        <p:txBody>
          <a:bodyPr/>
          <a:lstStyle/>
          <a:p>
            <a:pPr eaLnBrk="1" hangingPunct="1"/>
            <a:r>
              <a:rPr lang="en-US" altLang="zh-TW" sz="4000" b="1" dirty="0" smtClean="0">
                <a:solidFill>
                  <a:srgbClr val="800080"/>
                </a:solidFill>
                <a:latin typeface="新細明體" charset="-120"/>
              </a:rPr>
              <a:t>2.3  </a:t>
            </a:r>
            <a:r>
              <a:rPr lang="zh-TW" altLang="en-US" sz="4000" b="1" dirty="0" smtClean="0">
                <a:solidFill>
                  <a:srgbClr val="800080"/>
                </a:solidFill>
                <a:latin typeface="新細明體" charset="-120"/>
              </a:rPr>
              <a:t>利潤作為市場資訊</a:t>
            </a:r>
          </a:p>
        </p:txBody>
      </p:sp>
      <p:sp>
        <p:nvSpPr>
          <p:cNvPr id="10244" name="Rectangle 3"/>
          <p:cNvSpPr>
            <a:spLocks noGrp="1" noChangeArrowheads="1"/>
          </p:cNvSpPr>
          <p:nvPr>
            <p:ph type="body" idx="1"/>
          </p:nvPr>
        </p:nvSpPr>
        <p:spPr>
          <a:xfrm>
            <a:off x="1342103" y="1342103"/>
            <a:ext cx="7252622" cy="4931697"/>
          </a:xfrm>
        </p:spPr>
        <p:txBody>
          <a:bodyPr>
            <a:normAutofit/>
          </a:bodyPr>
          <a:lstStyle/>
          <a:p>
            <a:pPr marL="609600" indent="-609600" eaLnBrk="1" hangingPunct="1">
              <a:lnSpc>
                <a:spcPct val="110000"/>
              </a:lnSpc>
              <a:buFont typeface="Wingdings" pitchFamily="2" charset="2"/>
              <a:buNone/>
            </a:pPr>
            <a:r>
              <a:rPr lang="zh-TW" altLang="en-US" sz="2800" dirty="0" smtClean="0">
                <a:latin typeface="細明體" pitchFamily="49" charset="-120"/>
                <a:ea typeface="細明體" pitchFamily="49" charset="-120"/>
              </a:rPr>
              <a:t>利潤是評價資源配置的指標。</a:t>
            </a:r>
          </a:p>
          <a:p>
            <a:pPr marL="609600" indent="-609600">
              <a:lnSpc>
                <a:spcPct val="110000"/>
              </a:lnSpc>
              <a:buSzTx/>
            </a:pPr>
            <a:r>
              <a:rPr lang="zh-TW" altLang="en-US" sz="2800" b="1" dirty="0" smtClean="0">
                <a:latin typeface="細明體" pitchFamily="49" charset="-120"/>
                <a:ea typeface="細明體" pitchFamily="49" charset="-120"/>
              </a:rPr>
              <a:t>市場供需</a:t>
            </a:r>
            <a:r>
              <a:rPr lang="zh-TW" altLang="en-US" sz="2800" dirty="0" smtClean="0">
                <a:latin typeface="細明體" pitchFamily="49" charset="-120"/>
                <a:ea typeface="細明體" pitchFamily="49" charset="-120"/>
              </a:rPr>
              <a:t>的調整：超額利潤 </a:t>
            </a:r>
            <a:r>
              <a:rPr lang="en-US" altLang="zh-TW" sz="2800" dirty="0" smtClean="0">
                <a:latin typeface="細明體" pitchFamily="49" charset="-120"/>
                <a:ea typeface="細明體" pitchFamily="49" charset="-120"/>
              </a:rPr>
              <a:t>= </a:t>
            </a:r>
            <a:r>
              <a:rPr lang="zh-TW" altLang="en-US" sz="2800" dirty="0" smtClean="0">
                <a:latin typeface="細明體" pitchFamily="49" charset="-120"/>
                <a:ea typeface="細明體" pitchFamily="49" charset="-120"/>
              </a:rPr>
              <a:t>超額需要</a:t>
            </a:r>
          </a:p>
          <a:p>
            <a:pPr marL="609600" indent="-609600">
              <a:lnSpc>
                <a:spcPct val="110000"/>
              </a:lnSpc>
              <a:buSzTx/>
            </a:pPr>
            <a:r>
              <a:rPr lang="zh-TW" altLang="en-US" sz="2800" b="1" dirty="0" smtClean="0">
                <a:latin typeface="細明體" pitchFamily="49" charset="-120"/>
                <a:ea typeface="細明體" pitchFamily="49" charset="-120"/>
              </a:rPr>
              <a:t>產業相對規模</a:t>
            </a:r>
            <a:r>
              <a:rPr lang="zh-TW" altLang="en-US" sz="2800" dirty="0" smtClean="0">
                <a:latin typeface="細明體" pitchFamily="49" charset="-120"/>
                <a:ea typeface="細明體" pitchFamily="49" charset="-120"/>
              </a:rPr>
              <a:t>的調整：超額利潤 </a:t>
            </a:r>
            <a:r>
              <a:rPr lang="en-US" altLang="zh-TW" sz="2800" dirty="0" smtClean="0">
                <a:latin typeface="細明體" pitchFamily="49" charset="-120"/>
                <a:ea typeface="細明體" pitchFamily="49" charset="-120"/>
              </a:rPr>
              <a:t>= </a:t>
            </a:r>
            <a:r>
              <a:rPr lang="zh-TW" altLang="en-US" sz="2800" dirty="0" smtClean="0">
                <a:latin typeface="細明體" pitchFamily="49" charset="-120"/>
                <a:ea typeface="細明體" pitchFamily="49" charset="-120"/>
              </a:rPr>
              <a:t>產業宜擴大</a:t>
            </a:r>
          </a:p>
          <a:p>
            <a:pPr marL="609600" indent="-609600">
              <a:lnSpc>
                <a:spcPct val="110000"/>
              </a:lnSpc>
              <a:buSzTx/>
            </a:pPr>
            <a:r>
              <a:rPr lang="zh-TW" altLang="en-US" sz="2800" dirty="0" smtClean="0">
                <a:latin typeface="細明體" pitchFamily="49" charset="-120"/>
                <a:ea typeface="細明體" pitchFamily="49" charset="-120"/>
              </a:rPr>
              <a:t>在任何時點，若企業家們的利潤多過虧損，則社會進步：否則，社會衰退。</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編號版面配置區 4"/>
          <p:cNvSpPr>
            <a:spLocks noGrp="1"/>
          </p:cNvSpPr>
          <p:nvPr>
            <p:ph type="sldNum" sz="quarter" idx="11"/>
          </p:nvPr>
        </p:nvSpPr>
        <p:spPr>
          <a:noFill/>
        </p:spPr>
        <p:txBody>
          <a:bodyPr/>
          <a:lstStyle/>
          <a:p>
            <a:fld id="{4AF2F898-5D90-4878-883C-88F3D732475C}" type="slidenum">
              <a:rPr lang="en-US" altLang="zh-TW">
                <a:ea typeface="新細明體" charset="-120"/>
              </a:rPr>
              <a:pPr/>
              <a:t>8</a:t>
            </a:fld>
            <a:endParaRPr lang="en-US" altLang="zh-TW">
              <a:ea typeface="新細明體" charset="-120"/>
            </a:endParaRPr>
          </a:p>
        </p:txBody>
      </p:sp>
      <p:sp>
        <p:nvSpPr>
          <p:cNvPr id="11267" name="Rectangle 2"/>
          <p:cNvSpPr>
            <a:spLocks noGrp="1" noChangeArrowheads="1"/>
          </p:cNvSpPr>
          <p:nvPr>
            <p:ph type="title"/>
          </p:nvPr>
        </p:nvSpPr>
        <p:spPr>
          <a:xfrm>
            <a:off x="1209368" y="206477"/>
            <a:ext cx="7418438" cy="958850"/>
          </a:xfrm>
        </p:spPr>
        <p:txBody>
          <a:bodyPr>
            <a:normAutofit/>
          </a:bodyPr>
          <a:lstStyle/>
          <a:p>
            <a:r>
              <a:rPr lang="en-US" altLang="zh-TW" sz="4000" b="1" dirty="0" smtClean="0">
                <a:solidFill>
                  <a:srgbClr val="660066"/>
                </a:solidFill>
                <a:latin typeface="新細明體" charset="-120"/>
              </a:rPr>
              <a:t>2.4  </a:t>
            </a:r>
            <a:r>
              <a:rPr lang="zh-TW" altLang="en-US" sz="4000" b="1" dirty="0" smtClean="0">
                <a:solidFill>
                  <a:srgbClr val="660066"/>
                </a:solidFill>
                <a:latin typeface="新細明體" charset="-120"/>
              </a:rPr>
              <a:t>利潤機會的根源：</a:t>
            </a:r>
            <a:r>
              <a:rPr lang="zh-TW" altLang="en-US" sz="4000" dirty="0" smtClean="0">
                <a:latin typeface="新細明體" charset="-120"/>
              </a:rPr>
              <a:t>市場變動</a:t>
            </a:r>
            <a:endParaRPr lang="zh-TW" altLang="en-US" sz="4000" b="1" dirty="0" smtClean="0">
              <a:solidFill>
                <a:srgbClr val="660066"/>
              </a:solidFill>
              <a:latin typeface="新細明體" charset="-120"/>
            </a:endParaRPr>
          </a:p>
        </p:txBody>
      </p:sp>
      <p:sp>
        <p:nvSpPr>
          <p:cNvPr id="11268" name="Rectangle 3"/>
          <p:cNvSpPr>
            <a:spLocks noGrp="1" noChangeArrowheads="1"/>
          </p:cNvSpPr>
          <p:nvPr>
            <p:ph type="body" idx="1"/>
          </p:nvPr>
        </p:nvSpPr>
        <p:spPr>
          <a:xfrm>
            <a:off x="1669774" y="1461052"/>
            <a:ext cx="7009089" cy="4120598"/>
          </a:xfrm>
        </p:spPr>
        <p:txBody>
          <a:bodyPr>
            <a:normAutofit fontScale="92500" lnSpcReduction="20000"/>
          </a:bodyPr>
          <a:lstStyle/>
          <a:p>
            <a:pPr marL="609600" indent="-609600">
              <a:lnSpc>
                <a:spcPct val="110000"/>
              </a:lnSpc>
            </a:pPr>
            <a:r>
              <a:rPr lang="zh-TW" altLang="en-US" sz="2800" b="1" dirty="0" smtClean="0">
                <a:solidFill>
                  <a:srgbClr val="660066"/>
                </a:solidFill>
                <a:latin typeface="新細明體" charset="-120"/>
              </a:rPr>
              <a:t>市場失衡的因素</a:t>
            </a:r>
          </a:p>
          <a:p>
            <a:pPr marL="883920" lvl="1" indent="-609600">
              <a:lnSpc>
                <a:spcPct val="110000"/>
              </a:lnSpc>
              <a:buFont typeface="+mj-lt"/>
              <a:buAutoNum type="arabicParenR"/>
            </a:pPr>
            <a:r>
              <a:rPr lang="zh-TW" altLang="en-US" sz="2400" dirty="0" smtClean="0"/>
              <a:t>偏好的改變</a:t>
            </a:r>
          </a:p>
          <a:p>
            <a:pPr marL="883920" lvl="1" indent="-609600">
              <a:lnSpc>
                <a:spcPct val="110000"/>
              </a:lnSpc>
              <a:buFont typeface="+mj-lt"/>
              <a:buAutoNum type="arabicParenR"/>
            </a:pPr>
            <a:r>
              <a:rPr lang="zh-TW" altLang="en-US" sz="2400" dirty="0" smtClean="0"/>
              <a:t>自然環境（天氣）的變化，如北極融冰</a:t>
            </a:r>
          </a:p>
          <a:p>
            <a:pPr marL="883920" lvl="1" indent="-609600">
              <a:lnSpc>
                <a:spcPct val="110000"/>
              </a:lnSpc>
              <a:buFont typeface="+mj-lt"/>
              <a:buAutoNum type="arabicParenR"/>
            </a:pPr>
            <a:r>
              <a:rPr lang="zh-TW" altLang="en-US" sz="2400" dirty="0" smtClean="0"/>
              <a:t>資源的耗盡</a:t>
            </a:r>
          </a:p>
          <a:p>
            <a:pPr marL="883920" lvl="1" indent="-609600">
              <a:lnSpc>
                <a:spcPct val="110000"/>
              </a:lnSpc>
              <a:buFont typeface="+mj-lt"/>
              <a:buAutoNum type="arabicParenR"/>
            </a:pPr>
            <a:r>
              <a:rPr lang="zh-TW" altLang="en-US" sz="2400" dirty="0" smtClean="0"/>
              <a:t>管制</a:t>
            </a:r>
            <a:endParaRPr lang="en-US" altLang="zh-TW" sz="2400" dirty="0" smtClean="0"/>
          </a:p>
          <a:p>
            <a:pPr marL="609600" indent="-609600">
              <a:lnSpc>
                <a:spcPct val="150000"/>
              </a:lnSpc>
              <a:buSzTx/>
            </a:pPr>
            <a:r>
              <a:rPr lang="zh-TW" altLang="en-US" sz="2800" b="1" dirty="0" smtClean="0">
                <a:solidFill>
                  <a:srgbClr val="660066"/>
                </a:solidFill>
                <a:latin typeface="新細明體" charset="-120"/>
              </a:rPr>
              <a:t>提升生產</a:t>
            </a:r>
            <a:endParaRPr lang="en-US" altLang="zh-TW" sz="2800" b="1" dirty="0" smtClean="0">
              <a:solidFill>
                <a:srgbClr val="660066"/>
              </a:solidFill>
              <a:latin typeface="新細明體" charset="-120"/>
            </a:endParaRPr>
          </a:p>
          <a:p>
            <a:pPr marL="883920" lvl="1" indent="-609600">
              <a:lnSpc>
                <a:spcPct val="150000"/>
              </a:lnSpc>
              <a:buFont typeface="+mj-lt"/>
              <a:buAutoNum type="arabicParenR"/>
            </a:pPr>
            <a:r>
              <a:rPr lang="zh-TW" altLang="en-US" sz="2400" dirty="0" smtClean="0"/>
              <a:t>新的技術突破</a:t>
            </a:r>
          </a:p>
          <a:p>
            <a:pPr marL="883920" lvl="1" indent="-609600">
              <a:lnSpc>
                <a:spcPct val="150000"/>
              </a:lnSpc>
              <a:buFont typeface="+mj-lt"/>
              <a:buAutoNum type="arabicParenR"/>
            </a:pPr>
            <a:r>
              <a:rPr lang="zh-TW" altLang="en-US" sz="2400" dirty="0" smtClean="0"/>
              <a:t>新材料的發明</a:t>
            </a:r>
          </a:p>
          <a:p>
            <a:pPr marL="883920" lvl="1" indent="-609600">
              <a:lnSpc>
                <a:spcPct val="150000"/>
              </a:lnSpc>
              <a:buFont typeface="+mj-lt"/>
              <a:buAutoNum type="arabicParenR"/>
            </a:pPr>
            <a:r>
              <a:rPr lang="zh-TW" altLang="en-US" sz="2400" dirty="0" smtClean="0"/>
              <a:t>新的制度的發明</a:t>
            </a:r>
          </a:p>
          <a:p>
            <a:pPr marL="609600" indent="-609600">
              <a:lnSpc>
                <a:spcPct val="110000"/>
              </a:lnSpc>
              <a:buFont typeface="+mj-lt"/>
              <a:buAutoNum type="arabicParenR"/>
            </a:pPr>
            <a:endParaRPr lang="zh-TW" altLang="en-US" sz="2800" dirty="0" smtClean="0"/>
          </a:p>
          <a:p>
            <a:pPr marL="609600" indent="-609600" eaLnBrk="1" hangingPunct="1">
              <a:lnSpc>
                <a:spcPct val="110000"/>
              </a:lnSpc>
            </a:pPr>
            <a:endParaRPr lang="en-US" altLang="zh-TW" sz="2800" dirty="0" smtClean="0">
              <a:latin typeface="新細明體"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投影片編號版面配置區 4"/>
          <p:cNvSpPr>
            <a:spLocks noGrp="1"/>
          </p:cNvSpPr>
          <p:nvPr>
            <p:ph type="sldNum" sz="quarter" idx="11"/>
          </p:nvPr>
        </p:nvSpPr>
        <p:spPr>
          <a:noFill/>
        </p:spPr>
        <p:txBody>
          <a:bodyPr/>
          <a:lstStyle/>
          <a:p>
            <a:fld id="{3221FC45-5798-4309-83CA-AA0ED8FCF301}" type="slidenum">
              <a:rPr lang="en-US" altLang="zh-TW">
                <a:ea typeface="新細明體" charset="-120"/>
              </a:rPr>
              <a:pPr/>
              <a:t>9</a:t>
            </a:fld>
            <a:endParaRPr lang="en-US" altLang="zh-TW">
              <a:ea typeface="新細明體" charset="-120"/>
            </a:endParaRPr>
          </a:p>
        </p:txBody>
      </p:sp>
      <p:sp>
        <p:nvSpPr>
          <p:cNvPr id="14339" name="Rectangle 2"/>
          <p:cNvSpPr>
            <a:spLocks noGrp="1" noChangeArrowheads="1"/>
          </p:cNvSpPr>
          <p:nvPr>
            <p:ph type="title"/>
          </p:nvPr>
        </p:nvSpPr>
        <p:spPr>
          <a:xfrm>
            <a:off x="1135626" y="191728"/>
            <a:ext cx="7447935" cy="1165123"/>
          </a:xfrm>
        </p:spPr>
        <p:txBody>
          <a:bodyPr/>
          <a:lstStyle/>
          <a:p>
            <a:pPr eaLnBrk="1" hangingPunct="1"/>
            <a:r>
              <a:rPr lang="en-US" altLang="zh-TW" sz="4000" b="1" dirty="0" smtClean="0">
                <a:solidFill>
                  <a:srgbClr val="660066"/>
                </a:solidFill>
                <a:latin typeface="細明體" pitchFamily="49" charset="-120"/>
                <a:ea typeface="細明體" pitchFamily="49" charset="-120"/>
              </a:rPr>
              <a:t>2.5 </a:t>
            </a:r>
            <a:r>
              <a:rPr lang="zh-TW" altLang="en-US" sz="4000" b="1" dirty="0" smtClean="0">
                <a:solidFill>
                  <a:srgbClr val="660066"/>
                </a:solidFill>
                <a:latin typeface="細明體" pitchFamily="49" charset="-120"/>
                <a:ea typeface="細明體" pitchFamily="49" charset="-120"/>
              </a:rPr>
              <a:t>技術創新</a:t>
            </a:r>
          </a:p>
        </p:txBody>
      </p:sp>
      <p:sp>
        <p:nvSpPr>
          <p:cNvPr id="14340" name="Rectangle 3"/>
          <p:cNvSpPr>
            <a:spLocks noGrp="1" noChangeArrowheads="1"/>
          </p:cNvSpPr>
          <p:nvPr>
            <p:ph type="body" idx="1"/>
          </p:nvPr>
        </p:nvSpPr>
        <p:spPr>
          <a:xfrm>
            <a:off x="1411356" y="1323508"/>
            <a:ext cx="7448135" cy="5126988"/>
          </a:xfrm>
        </p:spPr>
        <p:txBody>
          <a:bodyPr>
            <a:noAutofit/>
          </a:bodyPr>
          <a:lstStyle/>
          <a:p>
            <a:pPr marL="609600" indent="-609600">
              <a:lnSpc>
                <a:spcPct val="130000"/>
              </a:lnSpc>
              <a:buSzTx/>
            </a:pPr>
            <a:r>
              <a:rPr lang="en-US" altLang="zh-TW" sz="2400" dirty="0" smtClean="0">
                <a:latin typeface="新細明體" pitchFamily="18" charset="-120"/>
                <a:ea typeface="新細明體" pitchFamily="18" charset="-120"/>
              </a:rPr>
              <a:t>Holcombe, (p29</a:t>
            </a:r>
          </a:p>
          <a:p>
            <a:pPr marL="883920" lvl="1" indent="-609600">
              <a:buFont typeface="Wingdings" pitchFamily="2" charset="2"/>
              <a:buAutoNum type="arabicParenR"/>
            </a:pPr>
            <a:r>
              <a:rPr lang="zh-TW" altLang="en-US" sz="2400" dirty="0" smtClean="0">
                <a:solidFill>
                  <a:srgbClr val="FF0000"/>
                </a:solidFill>
                <a:latin typeface="新細明體" pitchFamily="18" charset="-120"/>
                <a:ea typeface="新細明體" pitchFamily="18" charset="-120"/>
              </a:rPr>
              <a:t>內部創新</a:t>
            </a:r>
            <a:r>
              <a:rPr lang="zh-TW" altLang="en-US" sz="2400" dirty="0" smtClean="0">
                <a:latin typeface="新細明體" pitchFamily="18" charset="-120"/>
                <a:ea typeface="新細明體" pitchFamily="18" charset="-120"/>
              </a:rPr>
              <a:t>：僅開放給發明者或發現者，因為其他人還未能接觸到這些資訊。</a:t>
            </a:r>
          </a:p>
          <a:p>
            <a:pPr marL="883920" lvl="1" indent="-609600">
              <a:buFont typeface="Wingdings" pitchFamily="2" charset="2"/>
              <a:buAutoNum type="arabicParenR"/>
            </a:pPr>
            <a:r>
              <a:rPr lang="zh-TW" altLang="en-US" sz="2400" dirty="0" smtClean="0">
                <a:solidFill>
                  <a:srgbClr val="FF0000"/>
                </a:solidFill>
                <a:latin typeface="新細明體" pitchFamily="18" charset="-120"/>
                <a:ea typeface="新細明體" pitchFamily="18" charset="-120"/>
              </a:rPr>
              <a:t>開放創新</a:t>
            </a:r>
            <a:r>
              <a:rPr lang="zh-TW" altLang="en-US" sz="2400" dirty="0" smtClean="0">
                <a:latin typeface="新細明體" pitchFamily="18" charset="-120"/>
                <a:ea typeface="新細明體" pitchFamily="18" charset="-120"/>
              </a:rPr>
              <a:t>：開放給所有的人，只要他們能利用這些資訊去開創新的市場。</a:t>
            </a:r>
          </a:p>
          <a:p>
            <a:pPr marL="609600" indent="-609600">
              <a:lnSpc>
                <a:spcPct val="110000"/>
              </a:lnSpc>
            </a:pPr>
            <a:r>
              <a:rPr lang="zh-TW" altLang="en-US" sz="2400" dirty="0" smtClean="0">
                <a:solidFill>
                  <a:srgbClr val="660066"/>
                </a:solidFill>
                <a:latin typeface="新細明體" charset="-120"/>
              </a:rPr>
              <a:t>滑鼠</a:t>
            </a:r>
            <a:r>
              <a:rPr lang="zh-TW" altLang="en-US" sz="2400" b="1" dirty="0" smtClean="0">
                <a:solidFill>
                  <a:srgbClr val="660066"/>
                </a:solidFill>
                <a:latin typeface="細明體" pitchFamily="49" charset="-120"/>
                <a:ea typeface="細明體" pitchFamily="49" charset="-120"/>
              </a:rPr>
              <a:t>的例子</a:t>
            </a:r>
            <a:endParaRPr lang="zh-TW" altLang="en-US" sz="2400" dirty="0" smtClean="0">
              <a:solidFill>
                <a:srgbClr val="660066"/>
              </a:solidFill>
              <a:latin typeface="新細明體" charset="-120"/>
            </a:endParaRPr>
          </a:p>
          <a:p>
            <a:pPr marL="990600" lvl="1" indent="-533400">
              <a:buFont typeface="+mj-lt"/>
              <a:buAutoNum type="arabicParenR"/>
            </a:pPr>
            <a:r>
              <a:rPr lang="en-US" altLang="zh-TW" sz="2400" dirty="0" smtClean="0">
                <a:latin typeface="新細明體" charset="-120"/>
              </a:rPr>
              <a:t>ZEROX </a:t>
            </a:r>
            <a:r>
              <a:rPr lang="zh-TW" altLang="en-US" sz="2400" dirty="0" smtClean="0">
                <a:latin typeface="新細明體" charset="-120"/>
              </a:rPr>
              <a:t>發明，但</a:t>
            </a:r>
            <a:r>
              <a:rPr lang="zh-TW" altLang="en-US" sz="2400" dirty="0" smtClean="0">
                <a:solidFill>
                  <a:srgbClr val="FF3300"/>
                </a:solidFill>
                <a:latin typeface="新細明體" charset="-120"/>
              </a:rPr>
              <a:t>沒有</a:t>
            </a:r>
            <a:r>
              <a:rPr lang="zh-TW" altLang="en-US" sz="2400" dirty="0" smtClean="0">
                <a:latin typeface="新細明體" charset="-120"/>
              </a:rPr>
              <a:t>出現內部創新。</a:t>
            </a:r>
          </a:p>
          <a:p>
            <a:pPr marL="990600" lvl="1" indent="-533400">
              <a:buFont typeface="+mj-lt"/>
              <a:buAutoNum type="arabicParenR"/>
            </a:pPr>
            <a:r>
              <a:rPr lang="en-US" altLang="zh-TW" sz="2400" dirty="0" smtClean="0">
                <a:latin typeface="新細明體" charset="-120"/>
              </a:rPr>
              <a:t>Steve Jobs </a:t>
            </a:r>
            <a:r>
              <a:rPr lang="zh-TW" altLang="en-US" sz="2400" dirty="0" smtClean="0">
                <a:latin typeface="新細明體" charset="-120"/>
              </a:rPr>
              <a:t>用到 </a:t>
            </a:r>
            <a:r>
              <a:rPr lang="en-US" altLang="zh-TW" sz="2400" dirty="0" smtClean="0">
                <a:latin typeface="新細明體" charset="-120"/>
              </a:rPr>
              <a:t>Apple computer (Macintosh)</a:t>
            </a:r>
            <a:r>
              <a:rPr lang="zh-TW" altLang="en-US" sz="2400" dirty="0" smtClean="0">
                <a:latin typeface="新細明體" charset="-120"/>
              </a:rPr>
              <a:t>，但範圍有限。</a:t>
            </a:r>
          </a:p>
          <a:p>
            <a:pPr marL="990600" lvl="1" indent="-533400">
              <a:buFont typeface="+mj-lt"/>
              <a:buAutoNum type="arabicParenR"/>
            </a:pPr>
            <a:r>
              <a:rPr lang="en-US" altLang="zh-TW" sz="2400" dirty="0" smtClean="0">
                <a:latin typeface="新細明體" charset="-120"/>
              </a:rPr>
              <a:t>Bill Gates </a:t>
            </a:r>
            <a:r>
              <a:rPr lang="zh-TW" altLang="en-US" sz="2400" dirty="0" smtClean="0">
                <a:latin typeface="新細明體" charset="-120"/>
              </a:rPr>
              <a:t>內建到 </a:t>
            </a:r>
            <a:r>
              <a:rPr lang="en-US" altLang="zh-TW" sz="2400" dirty="0" smtClean="0">
                <a:latin typeface="新細明體" charset="-120"/>
              </a:rPr>
              <a:t>Microsoft Operating System</a:t>
            </a:r>
            <a:r>
              <a:rPr lang="zh-TW" altLang="en-US" sz="2400" dirty="0" smtClean="0">
                <a:latin typeface="新細明體" charset="-120"/>
              </a:rPr>
              <a:t>，才形成外部創新。</a:t>
            </a:r>
            <a:endParaRPr lang="en-US" altLang="zh-TW" sz="2400" dirty="0" smtClean="0">
              <a:latin typeface="新細明體" charset="-120"/>
            </a:endParaRPr>
          </a:p>
          <a:p>
            <a:pPr marL="990600" lvl="1" indent="-533400"/>
            <a:r>
              <a:rPr lang="en-US" altLang="zh-TW" sz="2400" dirty="0" smtClean="0">
                <a:latin typeface="新細明體" charset="-120"/>
              </a:rPr>
              <a:t>WII </a:t>
            </a:r>
            <a:r>
              <a:rPr lang="zh-TW" altLang="en-US" sz="2400" dirty="0" smtClean="0">
                <a:latin typeface="新細明體" charset="-120"/>
              </a:rPr>
              <a:t>是另一個例子？</a:t>
            </a:r>
            <a:endParaRPr lang="en-US" altLang="zh-TW" sz="2400" dirty="0" smtClean="0">
              <a:latin typeface="新細明體" pitchFamily="18" charset="-120"/>
              <a:ea typeface="新細明體" pitchFamily="18" charset="-12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2419</TotalTime>
  <Words>3906</Words>
  <Application>Microsoft Office PowerPoint</Application>
  <PresentationFormat>如螢幕大小 (4:3)</PresentationFormat>
  <Paragraphs>321</Paragraphs>
  <Slides>49</Slides>
  <Notes>0</Notes>
  <HiddenSlides>0</HiddenSlides>
  <MMClips>0</MMClips>
  <ScaleCrop>false</ScaleCrop>
  <HeadingPairs>
    <vt:vector size="4" baseType="variant">
      <vt:variant>
        <vt:lpstr>佈景主題</vt:lpstr>
      </vt:variant>
      <vt:variant>
        <vt:i4>1</vt:i4>
      </vt:variant>
      <vt:variant>
        <vt:lpstr>投影片標題</vt:lpstr>
      </vt:variant>
      <vt:variant>
        <vt:i4>49</vt:i4>
      </vt:variant>
    </vt:vector>
  </HeadingPairs>
  <TitlesOfParts>
    <vt:vector size="50" baseType="lpstr">
      <vt:lpstr>夏至</vt:lpstr>
      <vt:lpstr>投影片 1</vt:lpstr>
      <vt:lpstr>章節內容</vt:lpstr>
      <vt:lpstr>1.  貨幣交易</vt:lpstr>
      <vt:lpstr>2.  利潤</vt:lpstr>
      <vt:lpstr>2.1  利潤是市場機制的運作基礎</vt:lpstr>
      <vt:lpstr>2.2  利潤作為經營資訊</vt:lpstr>
      <vt:lpstr>2.3  利潤作為市場資訊</vt:lpstr>
      <vt:lpstr>2.4  利潤機會的根源：市場變動</vt:lpstr>
      <vt:lpstr>2.5 技術創新</vt:lpstr>
      <vt:lpstr> 3. 企業家精神：Richard Cantillon</vt:lpstr>
      <vt:lpstr>3.1  企業家精神： J-B. Say, 1803</vt:lpstr>
      <vt:lpstr>3.2 賽伊的企業家</vt:lpstr>
      <vt:lpstr>4.   企業家精神： Miese</vt:lpstr>
      <vt:lpstr>4.1 企業家</vt:lpstr>
      <vt:lpstr>4.2 企業家的能力</vt:lpstr>
      <vt:lpstr>5. 企業家精神： Schumpeter</vt:lpstr>
      <vt:lpstr>5.1  靜態</vt:lpstr>
      <vt:lpstr>5.2  以靜態為常</vt:lpstr>
      <vt:lpstr>5.3  領導者: bold and fight</vt:lpstr>
      <vt:lpstr>5.4 領導者是行動人</vt:lpstr>
      <vt:lpstr>5.5 領導者的驅動力</vt:lpstr>
      <vt:lpstr>6.  The entrepreneur</vt:lpstr>
      <vt:lpstr>6.1  Innovation and invention</vt:lpstr>
      <vt:lpstr>6.2  Five ways in recombination</vt:lpstr>
      <vt:lpstr>6.3  利潤作為篩選</vt:lpstr>
      <vt:lpstr>7. 企業家精神：</vt:lpstr>
      <vt:lpstr>7.1  Kirzner’s entrepreneur </vt:lpstr>
      <vt:lpstr>7.2  市場的內建變數與衍生變數</vt:lpstr>
      <vt:lpstr>7.3  Kirzner 的警覺 (Alertness)</vt:lpstr>
      <vt:lpstr>7.4   Kizner 的兩種警覺</vt:lpstr>
      <vt:lpstr>7.5  警覺例</vt:lpstr>
      <vt:lpstr>7.6   企業家的活動</vt:lpstr>
      <vt:lpstr>7.7  警覺：微細處</vt:lpstr>
      <vt:lpstr>7.8  政策含意</vt:lpstr>
      <vt:lpstr>7.9  強盜鉅富（Robber Baron）</vt:lpstr>
      <vt:lpstr>7.10  以破壞規範去創造利潤？</vt:lpstr>
      <vt:lpstr>7.11 需要面的創新</vt:lpstr>
      <vt:lpstr>10.  台灣經濟成長的故事</vt:lpstr>
      <vt:lpstr>10.1  米糖經濟</vt:lpstr>
      <vt:lpstr>10.2 不利的貿易條件</vt:lpstr>
      <vt:lpstr>10.3 自由競爭是動態的發現程序 </vt:lpstr>
      <vt:lpstr>10.4 尊重市場</vt:lpstr>
      <vt:lpstr>10.5 初期成果</vt:lpstr>
      <vt:lpstr>10.6  蔣碩傑的回顧-1/5</vt:lpstr>
      <vt:lpstr>10.7 蔣碩傑的回顧-2/5</vt:lpstr>
      <vt:lpstr>10.8 蔣碩傑的回顧-3/5</vt:lpstr>
      <vt:lpstr>10.9 蔣碩傑的回顧-4/5</vt:lpstr>
      <vt:lpstr>10.10 蔣碩傑的回顧-5/5</vt:lpstr>
      <vt:lpstr>10.11  台灣經濟成長經驗</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csh</dc:creator>
  <cp:lastModifiedBy>hcs1101</cp:lastModifiedBy>
  <cp:revision>315</cp:revision>
  <dcterms:created xsi:type="dcterms:W3CDTF">2007-04-05T20:12:20Z</dcterms:created>
  <dcterms:modified xsi:type="dcterms:W3CDTF">2017-10-13T02:55:45Z</dcterms:modified>
</cp:coreProperties>
</file>