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11" r:id="rId2"/>
  </p:sldMasterIdLst>
  <p:notesMasterIdLst>
    <p:notesMasterId r:id="rId59"/>
  </p:notesMasterIdLst>
  <p:handoutMasterIdLst>
    <p:handoutMasterId r:id="rId60"/>
  </p:handoutMasterIdLst>
  <p:sldIdLst>
    <p:sldId id="360" r:id="rId3"/>
    <p:sldId id="483" r:id="rId4"/>
    <p:sldId id="264" r:id="rId5"/>
    <p:sldId id="495" r:id="rId6"/>
    <p:sldId id="496" r:id="rId7"/>
    <p:sldId id="265" r:id="rId8"/>
    <p:sldId id="601" r:id="rId9"/>
    <p:sldId id="497" r:id="rId10"/>
    <p:sldId id="498" r:id="rId11"/>
    <p:sldId id="499" r:id="rId12"/>
    <p:sldId id="500" r:id="rId13"/>
    <p:sldId id="501" r:id="rId14"/>
    <p:sldId id="502" r:id="rId15"/>
    <p:sldId id="503" r:id="rId16"/>
    <p:sldId id="504" r:id="rId17"/>
    <p:sldId id="584" r:id="rId18"/>
    <p:sldId id="585" r:id="rId19"/>
    <p:sldId id="583" r:id="rId20"/>
    <p:sldId id="505" r:id="rId21"/>
    <p:sldId id="548" r:id="rId22"/>
    <p:sldId id="544" r:id="rId23"/>
    <p:sldId id="545" r:id="rId24"/>
    <p:sldId id="508" r:id="rId25"/>
    <p:sldId id="550" r:id="rId26"/>
    <p:sldId id="507" r:id="rId27"/>
    <p:sldId id="586" r:id="rId28"/>
    <p:sldId id="551" r:id="rId29"/>
    <p:sldId id="435" r:id="rId30"/>
    <p:sldId id="511" r:id="rId31"/>
    <p:sldId id="512" r:id="rId32"/>
    <p:sldId id="513" r:id="rId33"/>
    <p:sldId id="390" r:id="rId34"/>
    <p:sldId id="457" r:id="rId35"/>
    <p:sldId id="377" r:id="rId36"/>
    <p:sldId id="408" r:id="rId37"/>
    <p:sldId id="392" r:id="rId38"/>
    <p:sldId id="468" r:id="rId39"/>
    <p:sldId id="509" r:id="rId40"/>
    <p:sldId id="419" r:id="rId41"/>
    <p:sldId id="480" r:id="rId42"/>
    <p:sldId id="556" r:id="rId43"/>
    <p:sldId id="557" r:id="rId44"/>
    <p:sldId id="558" r:id="rId45"/>
    <p:sldId id="559" r:id="rId46"/>
    <p:sldId id="560" r:id="rId47"/>
    <p:sldId id="561" r:id="rId48"/>
    <p:sldId id="562" r:id="rId49"/>
    <p:sldId id="563" r:id="rId50"/>
    <p:sldId id="567" r:id="rId51"/>
    <p:sldId id="569" r:id="rId52"/>
    <p:sldId id="570" r:id="rId53"/>
    <p:sldId id="571" r:id="rId54"/>
    <p:sldId id="572" r:id="rId55"/>
    <p:sldId id="573" r:id="rId56"/>
    <p:sldId id="574" r:id="rId57"/>
    <p:sldId id="581" r:id="rId58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sz="50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311C"/>
    <a:srgbClr val="FF0000"/>
    <a:srgbClr val="660066"/>
    <a:srgbClr val="FF0066"/>
    <a:srgbClr val="3FF372"/>
    <a:srgbClr val="FFCCFF"/>
    <a:srgbClr val="FF9966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92" autoAdjust="0"/>
    <p:restoredTop sz="94723" autoAdjust="0"/>
  </p:normalViewPr>
  <p:slideViewPr>
    <p:cSldViewPr>
      <p:cViewPr varScale="1">
        <p:scale>
          <a:sx n="54" d="100"/>
          <a:sy n="54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09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/>
            </a:lvl1pPr>
          </a:lstStyle>
          <a:p>
            <a:endParaRPr lang="en-US" altLang="zh-TW"/>
          </a:p>
        </p:txBody>
      </p:sp>
      <p:sp>
        <p:nvSpPr>
          <p:cNvPr id="443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/>
            </a:lvl1pPr>
          </a:lstStyle>
          <a:p>
            <a:endParaRPr lang="en-US" altLang="zh-TW"/>
          </a:p>
        </p:txBody>
      </p:sp>
      <p:sp>
        <p:nvSpPr>
          <p:cNvPr id="443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/>
            </a:lvl1pPr>
          </a:lstStyle>
          <a:p>
            <a:endParaRPr lang="en-US" altLang="zh-TW"/>
          </a:p>
        </p:txBody>
      </p:sp>
      <p:sp>
        <p:nvSpPr>
          <p:cNvPr id="443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/>
            </a:lvl1pPr>
          </a:lstStyle>
          <a:p>
            <a:fld id="{7BE81BE0-2B6D-474C-B9F1-E312C911645E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1" sz="1200"/>
            </a:lvl1pPr>
          </a:lstStyle>
          <a:p>
            <a:endParaRPr lang="en-US" altLang="zh-TW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1" sz="1200"/>
            </a:lvl1pPr>
          </a:lstStyle>
          <a:p>
            <a:endParaRPr lang="en-US" altLang="zh-TW"/>
          </a:p>
        </p:txBody>
      </p:sp>
      <p:sp>
        <p:nvSpPr>
          <p:cNvPr id="278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78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278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1" sz="1200"/>
            </a:lvl1pPr>
          </a:lstStyle>
          <a:p>
            <a:endParaRPr lang="en-US" altLang="zh-TW"/>
          </a:p>
        </p:txBody>
      </p:sp>
      <p:sp>
        <p:nvSpPr>
          <p:cNvPr id="278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1" sz="1200"/>
            </a:lvl1pPr>
          </a:lstStyle>
          <a:p>
            <a:fld id="{CCCEBE22-9E8C-4C2E-800B-B101CA1973E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3200" y="1752600"/>
            <a:ext cx="54864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2743200"/>
            <a:ext cx="5486400" cy="457200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CFF8EF5-C311-435D-8DBF-DA8A192000A3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5CD94-5914-4705-B671-8BF9251D675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6413" y="762000"/>
            <a:ext cx="1370012" cy="4953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741613" y="762000"/>
            <a:ext cx="3962400" cy="49530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254DA-FE5B-47A9-8DB0-113C0A4D5798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E20BB6-1BE9-446F-ABB0-55CF266625B4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884368" y="6237312"/>
            <a:ext cx="648072" cy="360040"/>
          </a:xfrm>
        </p:spPr>
        <p:txBody>
          <a:bodyPr>
            <a:noAutofit/>
          </a:bodyPr>
          <a:lstStyle>
            <a:lvl1pPr algn="r">
              <a:defRPr sz="2400">
                <a:solidFill>
                  <a:schemeClr val="accent4">
                    <a:lumMod val="50000"/>
                  </a:schemeClr>
                </a:solidFill>
              </a:defRPr>
            </a:lvl1pPr>
          </a:lstStyle>
          <a:p>
            <a:fld id="{A3FD37DD-4163-4F38-9293-C5004E975D6A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>
            <a:lvl1pPr>
              <a:buFont typeface="Wingdings" pitchFamily="2" charset="2"/>
              <a:buChar char="n"/>
              <a:defRPr>
                <a:latin typeface="+mn-lt"/>
                <a:ea typeface="新細明體" pitchFamily="18" charset="-120"/>
              </a:defRPr>
            </a:lvl1pPr>
            <a:lvl2pPr>
              <a:buClr>
                <a:schemeClr val="accent1">
                  <a:lumMod val="50000"/>
                </a:schemeClr>
              </a:buClr>
              <a:buSzPct val="90000"/>
              <a:buFont typeface="Wingdings" pitchFamily="2" charset="2"/>
              <a:buChar char="n"/>
              <a:defRPr>
                <a:latin typeface="+mn-lt"/>
                <a:ea typeface="新細明體" pitchFamily="18" charset="-120"/>
              </a:defRPr>
            </a:lvl2pPr>
            <a:lvl3pPr marL="1143000" indent="-457200">
              <a:buClr>
                <a:schemeClr val="accent2">
                  <a:lumMod val="50000"/>
                </a:schemeClr>
              </a:buClr>
              <a:buFont typeface="Wingdings" pitchFamily="2" charset="2"/>
              <a:buAutoNum type="circleNumWdWhitePlain"/>
              <a:defRPr>
                <a:latin typeface="+mn-lt"/>
                <a:ea typeface="新細明體" pitchFamily="18" charset="-120"/>
              </a:defRPr>
            </a:lvl3pPr>
            <a:lvl4pPr>
              <a:buFont typeface="Wingdings" pitchFamily="2" charset="2"/>
              <a:buChar char="n"/>
              <a:defRPr>
                <a:latin typeface="+mn-lt"/>
                <a:ea typeface="新細明體" pitchFamily="18" charset="-120"/>
              </a:defRPr>
            </a:lvl4pPr>
            <a:lvl5pPr>
              <a:buFont typeface="Wingdings" pitchFamily="2" charset="2"/>
              <a:buChar char="n"/>
              <a:defRPr>
                <a:latin typeface="+mn-lt"/>
                <a:ea typeface="新細明體" pitchFamily="18" charset="-120"/>
              </a:defRPr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A9F2701-D888-4C57-ACD6-BA234FA746FC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alt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 altLang="zh-TW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090FE43-337D-4CF2-88A4-5ED9513C7311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altLang="zh-TW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n-US" altLang="zh-TW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5B56D52-A6D1-4028-BC1A-13888E14E879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altLang="zh-TW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D276057-229A-4426-9F73-25FD0E568321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3B06AD-C0AD-4998-BCA6-E6A0E5719EE3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29B3AB8-E096-4801-8A23-3F3CF3E1E936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9B0DE-A501-4AAB-A7A0-B0AC4AC4BB5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en-US" altLang="zh-TW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B5244ED-F0D7-40C6-BADE-82142C2FE711}" type="slidenum">
              <a:rPr lang="en-US" altLang="zh-TW" smtClean="0"/>
              <a:pPr/>
              <a:t>‹#›</a:t>
            </a:fld>
            <a:endParaRPr lang="en-US" altLang="zh-TW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 altLang="zh-TW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DCE72-E2A1-48AD-A79F-1C4D49CF2FBE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 altLang="zh-TW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272BE07-5FA6-4527-909A-55FEDD756345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31AA44-034A-4A88-B26F-30D7787C378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741613" y="1828800"/>
            <a:ext cx="2665412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559425" y="1828800"/>
            <a:ext cx="26670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B162C5-1C08-4F03-A0E2-42D9871E2376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7C5D8D-C20F-46DE-AB88-A3FBD617CF0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2B3BB-6CE9-4157-B286-159BA6002E1D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F82893-5937-4235-ADDD-841EE13AE5E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DBD70-1506-48B4-9B1B-87329EAE900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591C39-CA89-41B4-9C34-F1E03B36A3A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  <p:transition spd="slow">
    <p:cover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741613" y="762000"/>
            <a:ext cx="548481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1613" y="1828800"/>
            <a:ext cx="5484812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588645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endParaRPr lang="en-US" altLang="zh-TW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588645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endParaRPr lang="en-US" altLang="zh-TW"/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77000" y="5886450"/>
            <a:ext cx="1752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79551B"/>
                </a:solidFill>
                <a:latin typeface="+mn-lt"/>
              </a:defRPr>
            </a:lvl1pPr>
          </a:lstStyle>
          <a:p>
            <a:fld id="{B8385A30-D6A1-4AA4-9972-A91153F498B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ransition spd="slow">
    <p:cover dir="u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79551B"/>
          </a:solidFill>
          <a:latin typeface="Palatino Linotype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rgbClr val="79551B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rgbClr val="79551B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rgbClr val="79551B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rgbClr val="79551B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79551B"/>
          </a:solidFill>
          <a:latin typeface="+mn-lt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8385A30-D6A1-4AA4-9972-A91153F498B0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hyperlink" Target="http://wiki.mbalib.com/wiki/Common_pool_resource" TargetMode="External"/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83" name="Rectangle 19"/>
          <p:cNvSpPr>
            <a:spLocks noGrp="1" noChangeArrowheads="1"/>
          </p:cNvSpPr>
          <p:nvPr>
            <p:ph type="body" sz="half" idx="2"/>
          </p:nvPr>
        </p:nvSpPr>
        <p:spPr>
          <a:xfrm>
            <a:off x="1619672" y="4653136"/>
            <a:ext cx="7315200" cy="685800"/>
          </a:xfrm>
          <a:noFill/>
          <a:ln/>
        </p:spPr>
        <p:txBody>
          <a:bodyPr>
            <a:normAutofit/>
          </a:bodyPr>
          <a:lstStyle/>
          <a:p>
            <a:pPr algn="ctr">
              <a:buNone/>
            </a:pPr>
            <a:r>
              <a:rPr lang="zh-TW" altLang="en-US" sz="3200" b="1" dirty="0" smtClean="0">
                <a:solidFill>
                  <a:srgbClr val="15311C"/>
                </a:solidFill>
              </a:rPr>
              <a:t>黃春興     清華大學 經濟學系</a:t>
            </a:r>
            <a:endParaRPr lang="en-US" altLang="zh-TW" sz="3200" b="1" dirty="0">
              <a:solidFill>
                <a:srgbClr val="15311C"/>
              </a:solidFill>
            </a:endParaRPr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1835696" y="1052736"/>
            <a:ext cx="6703640" cy="3096344"/>
          </a:xfrm>
        </p:spPr>
        <p:txBody>
          <a:bodyPr>
            <a:normAutofit fontScale="90000"/>
          </a:bodyPr>
          <a:lstStyle/>
          <a:p>
            <a:pPr algn="ctr">
              <a:lnSpc>
                <a:spcPct val="200000"/>
              </a:lnSpc>
            </a:pPr>
            <a:r>
              <a:rPr kumimoji="1" lang="zh-TW" altLang="en-US" sz="3200" dirty="0" smtClean="0">
                <a:solidFill>
                  <a:srgbClr val="15311C"/>
                </a:solidFill>
                <a:latin typeface="新細明體" pitchFamily="18" charset="-120"/>
              </a:rPr>
              <a:t>奧地利學派經濟理論</a:t>
            </a:r>
            <a:r>
              <a:rPr kumimoji="1" lang="zh-TW" altLang="en-US" sz="4400" dirty="0" smtClean="0">
                <a:solidFill>
                  <a:srgbClr val="15311C"/>
                </a:solidFill>
                <a:latin typeface="新細明體" pitchFamily="18" charset="-120"/>
              </a:rPr>
              <a:t/>
            </a:r>
            <a:br>
              <a:rPr kumimoji="1" lang="zh-TW" altLang="en-US" sz="4400" dirty="0" smtClean="0">
                <a:solidFill>
                  <a:srgbClr val="15311C"/>
                </a:solidFill>
                <a:latin typeface="新細明體" pitchFamily="18" charset="-120"/>
              </a:rPr>
            </a:br>
            <a:r>
              <a:rPr kumimoji="1" lang="en-US" altLang="zh-TW" sz="6000" b="1" dirty="0" smtClean="0">
                <a:solidFill>
                  <a:srgbClr val="1531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 pitchFamily="18" charset="-120"/>
              </a:rPr>
              <a:t>06</a:t>
            </a:r>
            <a:r>
              <a:rPr kumimoji="1" lang="zh-TW" altLang="en-US" sz="6000" b="1" dirty="0" smtClean="0">
                <a:solidFill>
                  <a:srgbClr val="1531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 pitchFamily="18" charset="-120"/>
              </a:rPr>
              <a:t>  </a:t>
            </a:r>
            <a:r>
              <a:rPr kumimoji="1" lang="zh-TW" altLang="en-US" sz="6000" b="1" dirty="0" smtClean="0">
                <a:solidFill>
                  <a:srgbClr val="1531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知識論</a:t>
            </a:r>
            <a:r>
              <a:rPr kumimoji="1" lang="zh-TW" altLang="en-US" sz="4400" dirty="0" smtClean="0">
                <a:solidFill>
                  <a:srgbClr val="15311C"/>
                </a:solidFill>
              </a:rPr>
              <a:t/>
            </a:r>
            <a:br>
              <a:rPr kumimoji="1" lang="zh-TW" altLang="en-US" sz="4400" dirty="0" smtClean="0">
                <a:solidFill>
                  <a:srgbClr val="15311C"/>
                </a:solidFill>
              </a:rPr>
            </a:br>
            <a:endParaRPr lang="zh-TW" altLang="en-US" sz="4400" dirty="0">
              <a:solidFill>
                <a:srgbClr val="15311C"/>
              </a:solidFill>
            </a:endParaRPr>
          </a:p>
        </p:txBody>
      </p:sp>
      <p:sp>
        <p:nvSpPr>
          <p:cNvPr id="267281" name="Rectangle 17"/>
          <p:cNvSpPr>
            <a:spLocks noChangeArrowheads="1"/>
          </p:cNvSpPr>
          <p:nvPr/>
        </p:nvSpPr>
        <p:spPr bwMode="auto">
          <a:xfrm>
            <a:off x="2627784" y="1556792"/>
            <a:ext cx="6227762" cy="218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lnSpc>
                <a:spcPct val="170000"/>
              </a:lnSpc>
            </a:pPr>
            <a:endParaRPr kumimoji="1" lang="zh-TW" altLang="en-US" sz="1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TW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2.  </a:t>
            </a:r>
            <a:r>
              <a:rPr kumimoji="1" lang="zh-TW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個人知識</a:t>
            </a:r>
            <a:endParaRPr lang="zh-TW" alt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10</a:t>
            </a:fld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342900" indent="-342900" eaLnBrk="0" hangingPunct="0">
              <a:buFont typeface="Wingdings" pitchFamily="2" charset="2"/>
              <a:buChar char="n"/>
            </a:pPr>
            <a:r>
              <a:rPr kumimoji="1" lang="zh-TW" altLang="en-US" sz="2800" b="1" dirty="0" smtClean="0">
                <a:ea typeface="新細明體" pitchFamily="18" charset="-120"/>
              </a:rPr>
              <a:t>個人知識：</a:t>
            </a:r>
            <a:r>
              <a:rPr kumimoji="1" lang="zh-TW" altLang="en-US" sz="2800" dirty="0" smtClean="0">
                <a:ea typeface="新細明體" pitchFamily="18" charset="-120"/>
              </a:rPr>
              <a:t>個人所擁有之各項因果關係之集合，也就是個人知識力的總和。</a:t>
            </a:r>
          </a:p>
          <a:p>
            <a:pPr marL="662940" lvl="1" indent="-342900" eaLnBrk="0" hangingPunct="0"/>
            <a:r>
              <a:rPr lang="zh-TW" altLang="en-US" sz="2800" dirty="0" smtClean="0"/>
              <a:t>個人擁有的知識力不相同。</a:t>
            </a:r>
            <a:endParaRPr lang="en-US" altLang="zh-TW" sz="2800" dirty="0" smtClean="0"/>
          </a:p>
          <a:p>
            <a:pPr marL="662940" lvl="1" indent="-342900" eaLnBrk="0" hangingPunct="0"/>
            <a:r>
              <a:rPr lang="zh-TW" altLang="en-US" sz="2800" dirty="0" smtClean="0"/>
              <a:t>擁有，未必就知道自己擁有。</a:t>
            </a:r>
            <a:endParaRPr lang="en-US" altLang="zh-TW" sz="2800" dirty="0" smtClean="0"/>
          </a:p>
          <a:p>
            <a:pPr marL="662940" lvl="1" indent="-342900" eaLnBrk="0" hangingPunct="0"/>
            <a:r>
              <a:rPr lang="zh-TW" altLang="en-US" sz="2800" dirty="0" smtClean="0"/>
              <a:t>即使知道擁有，也未必</a:t>
            </a:r>
            <a:r>
              <a:rPr lang="en-US" altLang="zh-TW" sz="2800" dirty="0" smtClean="0"/>
              <a:t>100%</a:t>
            </a:r>
            <a:r>
              <a:rPr lang="zh-TW" altLang="en-US" sz="2800" dirty="0" smtClean="0"/>
              <a:t>相信其因果關係。</a:t>
            </a:r>
            <a:endParaRPr lang="en-US" altLang="zh-TW" sz="2800" dirty="0" smtClean="0"/>
          </a:p>
          <a:p>
            <a:pPr marL="662940" lvl="1" indent="-342900" eaLnBrk="0" hangingPunct="0">
              <a:buFont typeface="Wingdings" pitchFamily="2" charset="2"/>
              <a:buChar char="n"/>
            </a:pPr>
            <a:r>
              <a:rPr lang="zh-TW" altLang="en-US" sz="2800" dirty="0" smtClean="0">
                <a:ea typeface="新細明體" pitchFamily="18" charset="-120"/>
              </a:rPr>
              <a:t>「相信」存在著程度上的差異，故個人對其知識力也存在著不同的信心程度。</a:t>
            </a:r>
            <a:endParaRPr lang="en-US" altLang="zh-TW" sz="2800" dirty="0" smtClean="0">
              <a:ea typeface="新細明體" pitchFamily="18" charset="-120"/>
            </a:endParaRPr>
          </a:p>
          <a:p>
            <a:pPr marL="342900" indent="-342900" eaLnBrk="0" hangingPunct="0"/>
            <a:r>
              <a:rPr kumimoji="1" lang="zh-TW" altLang="en-US" sz="2800" dirty="0" smtClean="0">
                <a:ea typeface="新細明體" pitchFamily="18" charset="-120"/>
              </a:rPr>
              <a:t>知識只有主觀的個人知識，沒有集體的知識。（</a:t>
            </a:r>
            <a:r>
              <a:rPr kumimoji="1" lang="en-US" altLang="zh-TW" sz="2800" dirty="0" smtClean="0"/>
              <a:t>M. Polanyi</a:t>
            </a:r>
            <a:r>
              <a:rPr kumimoji="1" lang="zh-TW" altLang="en-US" sz="2800" dirty="0" smtClean="0"/>
              <a:t>）</a:t>
            </a:r>
            <a:endParaRPr lang="zh-TW" altLang="en-US" sz="2800" dirty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1171575"/>
          </a:xfrm>
        </p:spPr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2.1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個人擁有哪些知識？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11</a:t>
            </a:fld>
            <a:endParaRPr lang="zh-TW" altLang="en-US"/>
          </a:p>
        </p:txBody>
      </p:sp>
      <p:sp>
        <p:nvSpPr>
          <p:cNvPr id="397316" name="Text Box 4"/>
          <p:cNvSpPr txBox="1">
            <a:spLocks noGrp="1" noChangeArrowheads="1"/>
          </p:cNvSpPr>
          <p:nvPr>
            <p:ph sz="quarter" idx="1"/>
          </p:nvPr>
        </p:nvSpPr>
        <p:spPr>
          <a:xfrm>
            <a:off x="4860032" y="3429000"/>
            <a:ext cx="3816424" cy="2592288"/>
          </a:xfrm>
          <a:noFill/>
          <a:ln/>
        </p:spPr>
        <p:txBody>
          <a:bodyPr>
            <a:normAutofit/>
          </a:bodyPr>
          <a:lstStyle/>
          <a:p>
            <a:pPr marL="609600" indent="-609600"/>
            <a:r>
              <a:rPr lang="zh-TW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知識的第二種分類</a:t>
            </a:r>
            <a:r>
              <a:rPr lang="zh-TW" altLang="en-US" sz="2800" dirty="0" smtClean="0">
                <a:latin typeface="+mj-ea"/>
                <a:ea typeface="+mj-ea"/>
              </a:rPr>
              <a:t>：</a:t>
            </a:r>
            <a:endParaRPr lang="en-US" altLang="zh-TW" sz="2800" dirty="0" smtClean="0">
              <a:latin typeface="+mj-ea"/>
              <a:ea typeface="+mj-ea"/>
            </a:endParaRPr>
          </a:p>
          <a:p>
            <a:pPr marL="1203960" lvl="2" indent="-609600">
              <a:buNone/>
            </a:pPr>
            <a:r>
              <a:rPr lang="en-US" altLang="zh-TW" sz="2800" dirty="0" smtClean="0">
                <a:latin typeface="+mj-ea"/>
                <a:ea typeface="+mj-ea"/>
              </a:rPr>
              <a:t>Know What</a:t>
            </a:r>
            <a:r>
              <a:rPr lang="zh-TW" altLang="en-US" sz="2800" dirty="0" smtClean="0">
                <a:latin typeface="+mj-ea"/>
                <a:ea typeface="+mj-ea"/>
              </a:rPr>
              <a:t>？ </a:t>
            </a:r>
            <a:endParaRPr lang="en-US" altLang="zh-TW" sz="2800" dirty="0" smtClean="0">
              <a:latin typeface="+mj-ea"/>
              <a:ea typeface="+mj-ea"/>
            </a:endParaRPr>
          </a:p>
          <a:p>
            <a:pPr marL="1203960" lvl="2" indent="-609600">
              <a:buNone/>
            </a:pPr>
            <a:r>
              <a:rPr lang="en-US" altLang="zh-TW" sz="2800" dirty="0" smtClean="0">
                <a:latin typeface="+mj-ea"/>
                <a:ea typeface="+mj-ea"/>
              </a:rPr>
              <a:t>Know How</a:t>
            </a:r>
            <a:r>
              <a:rPr lang="zh-TW" altLang="en-US" sz="2800" dirty="0" smtClean="0">
                <a:latin typeface="+mj-ea"/>
                <a:ea typeface="+mj-ea"/>
              </a:rPr>
              <a:t>？</a:t>
            </a:r>
            <a:r>
              <a:rPr lang="en-US" altLang="zh-TW" sz="2800" dirty="0" smtClean="0">
                <a:latin typeface="+mj-ea"/>
                <a:ea typeface="+mj-ea"/>
              </a:rPr>
              <a:t> </a:t>
            </a:r>
            <a:r>
              <a:rPr lang="zh-TW" altLang="en-US" sz="2800" dirty="0" smtClean="0">
                <a:latin typeface="+mj-ea"/>
                <a:ea typeface="+mj-ea"/>
              </a:rPr>
              <a:t> </a:t>
            </a:r>
            <a:endParaRPr lang="en-US" altLang="zh-TW" sz="2800" dirty="0" smtClean="0">
              <a:latin typeface="+mj-ea"/>
              <a:ea typeface="+mj-ea"/>
            </a:endParaRPr>
          </a:p>
          <a:p>
            <a:pPr marL="1203960" lvl="2" indent="-609600">
              <a:buNone/>
            </a:pPr>
            <a:r>
              <a:rPr lang="en-US" altLang="zh-TW" sz="2800" dirty="0" smtClean="0">
                <a:latin typeface="+mj-ea"/>
                <a:ea typeface="+mj-ea"/>
              </a:rPr>
              <a:t>Know Who</a:t>
            </a:r>
            <a:r>
              <a:rPr lang="zh-TW" altLang="en-US" sz="2800" dirty="0" smtClean="0">
                <a:latin typeface="+mj-ea"/>
                <a:ea typeface="+mj-ea"/>
              </a:rPr>
              <a:t>？ </a:t>
            </a:r>
            <a:endParaRPr lang="en-US" altLang="zh-TW" sz="2800" dirty="0" smtClean="0">
              <a:latin typeface="+mj-ea"/>
              <a:ea typeface="+mj-ea"/>
            </a:endParaRPr>
          </a:p>
          <a:p>
            <a:pPr marL="1203960" lvl="2" indent="-609600">
              <a:buNone/>
            </a:pPr>
            <a:r>
              <a:rPr lang="zh-TW" altLang="en-US" sz="2800" dirty="0" smtClean="0">
                <a:latin typeface="+mj-ea"/>
                <a:ea typeface="+mj-ea"/>
              </a:rPr>
              <a:t> </a:t>
            </a:r>
            <a:r>
              <a:rPr lang="en-US" altLang="zh-TW" sz="2800" dirty="0" smtClean="0">
                <a:latin typeface="+mj-ea"/>
                <a:ea typeface="+mj-ea"/>
              </a:rPr>
              <a:t>Know </a:t>
            </a:r>
            <a:r>
              <a:rPr lang="en-US" altLang="zh-TW" sz="2800" dirty="0">
                <a:latin typeface="+mj-ea"/>
                <a:ea typeface="+mj-ea"/>
              </a:rPr>
              <a:t>Where </a:t>
            </a:r>
            <a:r>
              <a:rPr lang="zh-TW" altLang="en-US" sz="2800" dirty="0" smtClean="0">
                <a:latin typeface="+mj-ea"/>
                <a:ea typeface="+mj-ea"/>
              </a:rPr>
              <a:t>？</a:t>
            </a:r>
            <a:endParaRPr lang="en-US" altLang="zh-TW" sz="2800" dirty="0" smtClean="0">
              <a:latin typeface="+mj-ea"/>
              <a:ea typeface="+mj-ea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>
          <a:xfrm>
            <a:off x="0" y="1844824"/>
            <a:ext cx="4248472" cy="2520278"/>
          </a:xfrm>
          <a:prstGeom prst="rect">
            <a:avLst/>
          </a:prstGeom>
          <a:noFill/>
          <a:ln/>
        </p:spPr>
        <p:txBody>
          <a:bodyPr vert="horz">
            <a:normAutofit/>
          </a:bodyPr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 pitchFamily="2" charset="2"/>
              <a:buChar char="n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知識的第</a:t>
            </a:r>
            <a:r>
              <a:rPr lang="zh-TW" altLang="en-US" sz="2800" dirty="0" smtClean="0">
                <a:solidFill>
                  <a:srgbClr val="FF0000"/>
                </a:solidFill>
                <a:latin typeface="+mj-ea"/>
                <a:ea typeface="+mj-ea"/>
              </a:rPr>
              <a:t>一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種分類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：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929640" marR="0" lvl="1" indent="-60960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Pct val="90000"/>
              <a:buFont typeface="+mj-lt"/>
              <a:buAutoNum type="arabicPeriod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一人世界的知識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929640" marR="0" lvl="1" indent="-60960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Pct val="90000"/>
              <a:buFont typeface="+mj-lt"/>
              <a:buAutoNum type="arabicPeriod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二人世界的知識</a:t>
            </a:r>
            <a:endParaRPr kumimoji="0" lang="en-US" altLang="zh-TW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929640" marR="0" lvl="1" indent="-609600" algn="l" defTabSz="914400" rtl="0" eaLnBrk="1" fontAlgn="auto" latinLnBrk="0" hangingPunct="1">
              <a:lnSpc>
                <a:spcPct val="100000"/>
              </a:lnSpc>
              <a:spcBef>
                <a:spcPts val="550"/>
              </a:spcBef>
              <a:spcAft>
                <a:spcPts val="0"/>
              </a:spcAft>
              <a:buClr>
                <a:schemeClr val="accent1">
                  <a:lumMod val="50000"/>
                </a:schemeClr>
              </a:buClr>
              <a:buSzPct val="90000"/>
              <a:buFont typeface="+mj-lt"/>
              <a:buAutoNum type="arabicPeriod"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多人世界的知識</a:t>
            </a:r>
            <a:endParaRPr kumimoji="0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cxnSp>
        <p:nvCxnSpPr>
          <p:cNvPr id="8" name="直線單箭頭接點 7"/>
          <p:cNvCxnSpPr/>
          <p:nvPr/>
        </p:nvCxnSpPr>
        <p:spPr>
          <a:xfrm>
            <a:off x="3779912" y="2924944"/>
            <a:ext cx="1224136" cy="2232248"/>
          </a:xfrm>
          <a:prstGeom prst="straightConnector1">
            <a:avLst/>
          </a:prstGeom>
          <a:ln w="50800">
            <a:solidFill>
              <a:srgbClr val="FF0066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/>
          <p:cNvCxnSpPr/>
          <p:nvPr/>
        </p:nvCxnSpPr>
        <p:spPr>
          <a:xfrm>
            <a:off x="3707904" y="3789040"/>
            <a:ext cx="1584176" cy="792088"/>
          </a:xfrm>
          <a:prstGeom prst="straightConnector1">
            <a:avLst/>
          </a:prstGeom>
          <a:ln w="50800">
            <a:solidFill>
              <a:srgbClr val="FF0066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50" name="Oval 6"/>
          <p:cNvSpPr>
            <a:spLocks noChangeArrowheads="1"/>
          </p:cNvSpPr>
          <p:nvPr/>
        </p:nvSpPr>
        <p:spPr bwMode="auto">
          <a:xfrm>
            <a:off x="6372200" y="4581128"/>
            <a:ext cx="1871662" cy="1681163"/>
          </a:xfrm>
          <a:prstGeom prst="ellipse">
            <a:avLst/>
          </a:prstGeom>
          <a:solidFill>
            <a:srgbClr val="3FF37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zh-TW" altLang="en-US" sz="2800">
                <a:solidFill>
                  <a:srgbClr val="660066"/>
                </a:solidFill>
              </a:rPr>
              <a:t>自然界</a:t>
            </a:r>
          </a:p>
        </p:txBody>
      </p:sp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188640"/>
            <a:ext cx="7993136" cy="1079773"/>
          </a:xfrm>
        </p:spPr>
        <p:txBody>
          <a:bodyPr/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ea typeface="+mn-ea"/>
              </a:rPr>
              <a:t>2.2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ea typeface="+mn-ea"/>
              </a:rPr>
              <a:t>一</a:t>
            </a:r>
            <a:r>
              <a:rPr lang="zh-TW" altLang="en-US" sz="4000" b="0" dirty="0">
                <a:solidFill>
                  <a:schemeClr val="bg2">
                    <a:lumMod val="25000"/>
                  </a:schemeClr>
                </a:solidFill>
                <a:ea typeface="+mn-ea"/>
              </a:rPr>
              <a:t>人世界的知識</a:t>
            </a:r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12</a:t>
            </a:fld>
            <a:endParaRPr lang="zh-TW" altLang="en-US"/>
          </a:p>
        </p:txBody>
      </p:sp>
      <p:sp>
        <p:nvSpPr>
          <p:cNvPr id="313347" name="Oval 3"/>
          <p:cNvSpPr>
            <a:spLocks noChangeArrowheads="1"/>
          </p:cNvSpPr>
          <p:nvPr/>
        </p:nvSpPr>
        <p:spPr bwMode="auto">
          <a:xfrm>
            <a:off x="6588224" y="1772816"/>
            <a:ext cx="1298575" cy="1281112"/>
          </a:xfrm>
          <a:prstGeom prst="ellipse">
            <a:avLst/>
          </a:prstGeom>
          <a:solidFill>
            <a:srgbClr val="FFE46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zh-TW" altLang="en-US" sz="2400"/>
              <a:t>個人</a:t>
            </a:r>
          </a:p>
        </p:txBody>
      </p:sp>
      <p:sp>
        <p:nvSpPr>
          <p:cNvPr id="313349" name="Text Box 5"/>
          <p:cNvSpPr txBox="1">
            <a:spLocks noChangeArrowheads="1"/>
          </p:cNvSpPr>
          <p:nvPr/>
        </p:nvSpPr>
        <p:spPr bwMode="auto">
          <a:xfrm>
            <a:off x="611560" y="1772816"/>
            <a:ext cx="4824535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arenR"/>
            </a:pPr>
            <a:r>
              <a:rPr kumimoji="1" lang="en-US" altLang="zh-TW" sz="2800" dirty="0">
                <a:ea typeface="新細明體" pitchFamily="18" charset="-120"/>
              </a:rPr>
              <a:t>Know What</a:t>
            </a:r>
            <a:r>
              <a:rPr kumimoji="1" lang="zh-TW" altLang="en-US" sz="2800" dirty="0">
                <a:ea typeface="新細明體" pitchFamily="18" charset="-120"/>
              </a:rPr>
              <a:t>（知悉）</a:t>
            </a:r>
            <a:r>
              <a:rPr kumimoji="1" lang="zh-TW" altLang="en-US" sz="2800" dirty="0" smtClean="0">
                <a:ea typeface="新細明體" pitchFamily="18" charset="-120"/>
              </a:rPr>
              <a:t>：</a:t>
            </a:r>
            <a:endParaRPr kumimoji="1" lang="en-US" altLang="zh-TW" sz="2800" dirty="0" smtClean="0">
              <a:ea typeface="新細明體" pitchFamily="18" charset="-120"/>
            </a:endParaRPr>
          </a:p>
          <a:p>
            <a:pPr marL="342900" indent="-342900">
              <a:spcBef>
                <a:spcPct val="50000"/>
              </a:spcBef>
            </a:pPr>
            <a:r>
              <a:rPr kumimoji="1" lang="zh-TW" altLang="en-US" sz="2800" dirty="0" smtClean="0">
                <a:ea typeface="新細明體" pitchFamily="18" charset="-120"/>
              </a:rPr>
              <a:t>   關於</a:t>
            </a:r>
            <a:r>
              <a:rPr kumimoji="1" lang="zh-TW" altLang="en-US" sz="2800" dirty="0">
                <a:ea typeface="新細明體" pitchFamily="18" charset="-120"/>
              </a:rPr>
              <a:t>自然界以及個人和自然界之間的</a:t>
            </a:r>
            <a:r>
              <a:rPr kumimoji="1" lang="zh-TW" altLang="en-US" sz="2800" dirty="0" smtClean="0">
                <a:ea typeface="新細明體" pitchFamily="18" charset="-120"/>
              </a:rPr>
              <a:t>知識，如鯊魚</a:t>
            </a:r>
            <a:r>
              <a:rPr kumimoji="1" lang="zh-TW" altLang="en-US" sz="2800" dirty="0">
                <a:ea typeface="新細明體" pitchFamily="18" charset="-120"/>
              </a:rPr>
              <a:t>何時會由到海岸</a:t>
            </a:r>
            <a:r>
              <a:rPr kumimoji="1" lang="zh-TW" altLang="en-US" sz="2800" dirty="0" smtClean="0">
                <a:ea typeface="新細明體" pitchFamily="18" charset="-120"/>
              </a:rPr>
              <a:t>？國王</a:t>
            </a:r>
            <a:r>
              <a:rPr kumimoji="1" lang="zh-TW" altLang="en-US" sz="2800" dirty="0">
                <a:ea typeface="新細明體" pitchFamily="18" charset="-120"/>
              </a:rPr>
              <a:t>企鵝何時會換羽毛？</a:t>
            </a:r>
          </a:p>
          <a:p>
            <a:pPr marL="342900" indent="-342900">
              <a:spcBef>
                <a:spcPct val="50000"/>
              </a:spcBef>
              <a:buFontTx/>
              <a:buAutoNum type="arabicParenR"/>
            </a:pPr>
            <a:r>
              <a:rPr kumimoji="1" lang="en-US" altLang="zh-TW" sz="2800" dirty="0">
                <a:ea typeface="新細明體" pitchFamily="18" charset="-120"/>
              </a:rPr>
              <a:t>Know How</a:t>
            </a:r>
            <a:r>
              <a:rPr kumimoji="1" lang="zh-TW" altLang="en-US" sz="2800" dirty="0">
                <a:ea typeface="新細明體" pitchFamily="18" charset="-120"/>
              </a:rPr>
              <a:t>（技術）</a:t>
            </a:r>
            <a:r>
              <a:rPr kumimoji="1" lang="zh-TW" altLang="en-US" sz="2800" dirty="0" smtClean="0">
                <a:ea typeface="新細明體" pitchFamily="18" charset="-120"/>
              </a:rPr>
              <a:t>：</a:t>
            </a:r>
            <a:endParaRPr kumimoji="1" lang="en-US" altLang="zh-TW" sz="2800" dirty="0" smtClean="0">
              <a:ea typeface="新細明體" pitchFamily="18" charset="-120"/>
            </a:endParaRPr>
          </a:p>
          <a:p>
            <a:pPr marL="342900" indent="-342900">
              <a:spcBef>
                <a:spcPct val="50000"/>
              </a:spcBef>
            </a:pPr>
            <a:r>
              <a:rPr kumimoji="1" lang="zh-TW" altLang="en-US" sz="2800" dirty="0" smtClean="0">
                <a:ea typeface="新細明體" pitchFamily="18" charset="-120"/>
              </a:rPr>
              <a:t>    關於</a:t>
            </a:r>
            <a:r>
              <a:rPr kumimoji="1" lang="zh-TW" altLang="en-US" sz="2800" dirty="0">
                <a:ea typeface="新細明體" pitchFamily="18" charset="-120"/>
              </a:rPr>
              <a:t>個人如何重組自然資源的</a:t>
            </a:r>
            <a:r>
              <a:rPr kumimoji="1" lang="zh-TW" altLang="en-US" sz="2800" dirty="0" smtClean="0">
                <a:ea typeface="新細明體" pitchFamily="18" charset="-120"/>
              </a:rPr>
              <a:t>知識，如怎樣鑽木取火</a:t>
            </a:r>
            <a:r>
              <a:rPr kumimoji="1" lang="zh-TW" altLang="en-US" sz="2800" dirty="0">
                <a:ea typeface="新細明體" pitchFamily="18" charset="-120"/>
              </a:rPr>
              <a:t>？ 蓋樹屋</a:t>
            </a:r>
            <a:r>
              <a:rPr kumimoji="1" lang="zh-TW" altLang="en-US" sz="2800" dirty="0" smtClean="0">
                <a:ea typeface="新細明體" pitchFamily="18" charset="-120"/>
              </a:rPr>
              <a:t>？如何</a:t>
            </a:r>
            <a:r>
              <a:rPr kumimoji="1" lang="zh-TW" altLang="en-US" sz="2800" dirty="0">
                <a:ea typeface="新細明體" pitchFamily="18" charset="-120"/>
              </a:rPr>
              <a:t>生產</a:t>
            </a:r>
            <a:r>
              <a:rPr kumimoji="1" lang="en-US" altLang="zh-TW" sz="2800" dirty="0">
                <a:ea typeface="新細明體" pitchFamily="18" charset="-120"/>
              </a:rPr>
              <a:t>12 </a:t>
            </a:r>
            <a:r>
              <a:rPr kumimoji="1" lang="zh-TW" altLang="en-US" sz="2800" dirty="0">
                <a:ea typeface="新細明體" pitchFamily="18" charset="-120"/>
              </a:rPr>
              <a:t>吋以上的晶圓？</a:t>
            </a:r>
          </a:p>
        </p:txBody>
      </p:sp>
      <p:sp>
        <p:nvSpPr>
          <p:cNvPr id="313351" name="AutoShape 7"/>
          <p:cNvSpPr>
            <a:spLocks noChangeArrowheads="1"/>
          </p:cNvSpPr>
          <p:nvPr/>
        </p:nvSpPr>
        <p:spPr bwMode="auto">
          <a:xfrm rot="4932475">
            <a:off x="7141407" y="3632598"/>
            <a:ext cx="2251075" cy="609600"/>
          </a:xfrm>
          <a:prstGeom prst="curvedDownArrow">
            <a:avLst>
              <a:gd name="adj1" fmla="val 44842"/>
              <a:gd name="adj2" fmla="val 11869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3352" name="AutoShape 8"/>
          <p:cNvSpPr>
            <a:spLocks noChangeArrowheads="1"/>
          </p:cNvSpPr>
          <p:nvPr/>
        </p:nvSpPr>
        <p:spPr bwMode="auto">
          <a:xfrm rot="16200000">
            <a:off x="5191423" y="3457649"/>
            <a:ext cx="2251075" cy="609600"/>
          </a:xfrm>
          <a:prstGeom prst="curvedDownArrow">
            <a:avLst>
              <a:gd name="adj1" fmla="val 44842"/>
              <a:gd name="adj2" fmla="val 118697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3353" name="Rectangle 9"/>
          <p:cNvSpPr>
            <a:spLocks noChangeArrowheads="1"/>
          </p:cNvSpPr>
          <p:nvPr/>
        </p:nvSpPr>
        <p:spPr bwMode="auto">
          <a:xfrm>
            <a:off x="6228184" y="3429000"/>
            <a:ext cx="99418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2400" dirty="0" smtClean="0">
                <a:latin typeface="Tahoma" pitchFamily="34" charset="0"/>
                <a:ea typeface="全真顏體" pitchFamily="49" charset="-120"/>
              </a:rPr>
              <a:t>Know</a:t>
            </a:r>
          </a:p>
          <a:p>
            <a:r>
              <a:rPr kumimoji="1" lang="en-US" altLang="zh-TW" sz="2400" dirty="0" smtClean="0">
                <a:latin typeface="Tahoma" pitchFamily="34" charset="0"/>
                <a:ea typeface="全真顏體" pitchFamily="49" charset="-120"/>
              </a:rPr>
              <a:t> </a:t>
            </a:r>
            <a:r>
              <a:rPr kumimoji="1" lang="en-US" altLang="zh-TW" sz="2400" dirty="0">
                <a:latin typeface="Tahoma" pitchFamily="34" charset="0"/>
                <a:ea typeface="全真顏體" pitchFamily="49" charset="-120"/>
              </a:rPr>
              <a:t>What</a:t>
            </a:r>
          </a:p>
        </p:txBody>
      </p:sp>
      <p:sp>
        <p:nvSpPr>
          <p:cNvPr id="313354" name="Rectangle 10"/>
          <p:cNvSpPr>
            <a:spLocks noChangeArrowheads="1"/>
          </p:cNvSpPr>
          <p:nvPr/>
        </p:nvSpPr>
        <p:spPr bwMode="auto">
          <a:xfrm>
            <a:off x="7524750" y="3429000"/>
            <a:ext cx="102944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2400" dirty="0">
                <a:latin typeface="Tahoma" pitchFamily="34" charset="0"/>
                <a:ea typeface="全真顏體" pitchFamily="49" charset="-120"/>
              </a:rPr>
              <a:t>Know </a:t>
            </a:r>
            <a:endParaRPr kumimoji="1" lang="en-US" altLang="zh-TW" sz="2400" dirty="0" smtClean="0">
              <a:latin typeface="Tahoma" pitchFamily="34" charset="0"/>
              <a:ea typeface="全真顏體" pitchFamily="49" charset="-120"/>
            </a:endParaRPr>
          </a:p>
          <a:p>
            <a:r>
              <a:rPr kumimoji="1" lang="en-US" altLang="zh-TW" sz="2400" dirty="0" smtClean="0">
                <a:latin typeface="Tahoma" pitchFamily="34" charset="0"/>
                <a:ea typeface="全真顏體" pitchFamily="49" charset="-120"/>
              </a:rPr>
              <a:t>How</a:t>
            </a:r>
            <a:endParaRPr kumimoji="1" lang="en-US" altLang="zh-TW" sz="2400" dirty="0">
              <a:latin typeface="Tahoma" pitchFamily="34" charset="0"/>
              <a:ea typeface="全真顏體" pitchFamily="49" charset="-12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1" name="Oval 3"/>
          <p:cNvSpPr>
            <a:spLocks noChangeArrowheads="1"/>
          </p:cNvSpPr>
          <p:nvPr/>
        </p:nvSpPr>
        <p:spPr bwMode="auto">
          <a:xfrm>
            <a:off x="5364088" y="4437112"/>
            <a:ext cx="1944688" cy="982662"/>
          </a:xfrm>
          <a:prstGeom prst="ellipse">
            <a:avLst/>
          </a:prstGeom>
          <a:solidFill>
            <a:srgbClr val="FFE46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zh-TW" altLang="en-US" sz="2400"/>
              <a:t>個人</a:t>
            </a:r>
          </a:p>
        </p:txBody>
      </p:sp>
      <p:sp>
        <p:nvSpPr>
          <p:cNvPr id="314372" name="Oval 4"/>
          <p:cNvSpPr>
            <a:spLocks noChangeArrowheads="1"/>
          </p:cNvSpPr>
          <p:nvPr/>
        </p:nvSpPr>
        <p:spPr bwMode="auto">
          <a:xfrm>
            <a:off x="7308304" y="1772816"/>
            <a:ext cx="1663700" cy="982662"/>
          </a:xfrm>
          <a:prstGeom prst="ellipse">
            <a:avLst/>
          </a:prstGeom>
          <a:solidFill>
            <a:srgbClr val="3FF37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zh-TW" altLang="en-US" sz="2400"/>
              <a:t>個人</a:t>
            </a:r>
          </a:p>
        </p:txBody>
      </p:sp>
      <p:sp>
        <p:nvSpPr>
          <p:cNvPr id="314373" name="AutoShape 5"/>
          <p:cNvSpPr>
            <a:spLocks noChangeArrowheads="1"/>
          </p:cNvSpPr>
          <p:nvPr/>
        </p:nvSpPr>
        <p:spPr bwMode="auto">
          <a:xfrm rot="-2586709">
            <a:off x="6263358" y="3390371"/>
            <a:ext cx="1714500" cy="358775"/>
          </a:xfrm>
          <a:prstGeom prst="rightArrow">
            <a:avLst>
              <a:gd name="adj1" fmla="val 50000"/>
              <a:gd name="adj2" fmla="val 11946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4374" name="AutoShape 6"/>
          <p:cNvSpPr>
            <a:spLocks noChangeArrowheads="1"/>
          </p:cNvSpPr>
          <p:nvPr/>
        </p:nvSpPr>
        <p:spPr bwMode="auto">
          <a:xfrm rot="8215835">
            <a:off x="6883221" y="3823540"/>
            <a:ext cx="1930400" cy="360363"/>
          </a:xfrm>
          <a:prstGeom prst="rightArrow">
            <a:avLst>
              <a:gd name="adj1" fmla="val 50000"/>
              <a:gd name="adj2" fmla="val 13392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" name="標題 1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081392" cy="918592"/>
          </a:xfrm>
        </p:spPr>
        <p:txBody>
          <a:bodyPr>
            <a:normAutofit/>
          </a:bodyPr>
          <a:lstStyle/>
          <a:p>
            <a:pPr lvl="0"/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ea typeface="+mn-ea"/>
              </a:rPr>
              <a:t>2.3 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ea typeface="+mn-ea"/>
              </a:rPr>
              <a:t>二人世界的知識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  <a:ea typeface="+mn-ea"/>
            </a:endParaRPr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13</a:t>
            </a:fld>
            <a:endParaRPr lang="zh-TW" altLang="en-US"/>
          </a:p>
        </p:txBody>
      </p:sp>
      <p:sp>
        <p:nvSpPr>
          <p:cNvPr id="314375" name="Rectangle 7"/>
          <p:cNvSpPr>
            <a:spLocks noGrp="1" noChangeArrowheads="1"/>
          </p:cNvSpPr>
          <p:nvPr>
            <p:ph sz="quarter" idx="1"/>
          </p:nvPr>
        </p:nvSpPr>
        <p:spPr>
          <a:xfrm>
            <a:off x="323528" y="1628800"/>
            <a:ext cx="5040560" cy="4536504"/>
          </a:xfrm>
          <a:noFill/>
          <a:ln/>
        </p:spPr>
        <p:txBody>
          <a:bodyPr>
            <a:noAutofit/>
          </a:bodyPr>
          <a:lstStyle/>
          <a:p>
            <a:pPr marL="609600" indent="-609600">
              <a:buFont typeface="Wingdings" pitchFamily="2" charset="2"/>
              <a:buAutoNum type="arabicParenR"/>
            </a:pPr>
            <a:r>
              <a:rPr lang="en-US" altLang="zh-TW" sz="2800" dirty="0">
                <a:ea typeface="新細明體" pitchFamily="18" charset="-120"/>
              </a:rPr>
              <a:t>Know What </a:t>
            </a:r>
            <a:r>
              <a:rPr lang="zh-TW" altLang="en-US" sz="2800" dirty="0" smtClean="0">
                <a:ea typeface="新細明體" pitchFamily="18" charset="-120"/>
              </a:rPr>
              <a:t>：</a:t>
            </a:r>
            <a:endParaRPr lang="en-US" altLang="zh-TW" sz="2800" dirty="0" smtClean="0">
              <a:ea typeface="新細明體" pitchFamily="18" charset="-120"/>
            </a:endParaRPr>
          </a:p>
          <a:p>
            <a:pPr marL="609600" indent="-609600">
              <a:buNone/>
            </a:pPr>
            <a:r>
              <a:rPr lang="zh-TW" altLang="en-US" sz="2800" dirty="0" smtClean="0">
                <a:ea typeface="新細明體" pitchFamily="18" charset="-120"/>
              </a:rPr>
              <a:t>       除</a:t>
            </a:r>
            <a:r>
              <a:rPr lang="zh-TW" altLang="en-US" sz="2800" dirty="0">
                <a:ea typeface="新細明體" pitchFamily="18" charset="-120"/>
              </a:rPr>
              <a:t>一人世界的知識外，多了關於對方之專長、興趣、個性、習慣等知識。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en-US" altLang="zh-TW" sz="2800" dirty="0">
                <a:ea typeface="新細明體" pitchFamily="18" charset="-120"/>
              </a:rPr>
              <a:t>Know How</a:t>
            </a:r>
            <a:r>
              <a:rPr lang="zh-TW" altLang="en-US" sz="2800" dirty="0" smtClean="0">
                <a:ea typeface="新細明體" pitchFamily="18" charset="-120"/>
              </a:rPr>
              <a:t>：</a:t>
            </a:r>
            <a:endParaRPr lang="en-US" altLang="zh-TW" sz="2800" dirty="0" smtClean="0">
              <a:ea typeface="新細明體" pitchFamily="18" charset="-120"/>
            </a:endParaRPr>
          </a:p>
          <a:p>
            <a:pPr marL="609600" indent="-609600">
              <a:buNone/>
            </a:pPr>
            <a:r>
              <a:rPr lang="zh-TW" altLang="en-US" sz="2800" dirty="0" smtClean="0">
                <a:ea typeface="新細明體" pitchFamily="18" charset="-120"/>
              </a:rPr>
              <a:t>      除了</a:t>
            </a:r>
            <a:r>
              <a:rPr lang="zh-TW" altLang="en-US" sz="2800" dirty="0">
                <a:ea typeface="新細明體" pitchFamily="18" charset="-120"/>
              </a:rPr>
              <a:t>一人世界的知識內容外，多</a:t>
            </a:r>
            <a:r>
              <a:rPr lang="zh-TW" altLang="en-US" sz="2800" dirty="0" smtClean="0">
                <a:ea typeface="新細明體" pitchFamily="18" charset="-120"/>
              </a:rPr>
              <a:t>了如何</a:t>
            </a:r>
            <a:r>
              <a:rPr lang="zh-TW" altLang="en-US" sz="2800" dirty="0">
                <a:ea typeface="新細明體" pitchFamily="18" charset="-120"/>
              </a:rPr>
              <a:t>選擇交易之標的物</a:t>
            </a:r>
            <a:r>
              <a:rPr lang="zh-TW" altLang="en-US" sz="2800" dirty="0" smtClean="0">
                <a:ea typeface="新細明體" pitchFamily="18" charset="-120"/>
              </a:rPr>
              <a:t>？如何</a:t>
            </a:r>
            <a:r>
              <a:rPr lang="zh-TW" altLang="en-US" sz="2800" dirty="0">
                <a:ea typeface="新細明體" pitchFamily="18" charset="-120"/>
              </a:rPr>
              <a:t>進行交易</a:t>
            </a:r>
            <a:r>
              <a:rPr lang="zh-TW" altLang="en-US" sz="2800" dirty="0" smtClean="0">
                <a:ea typeface="新細明體" pitchFamily="18" charset="-120"/>
              </a:rPr>
              <a:t>？交易</a:t>
            </a:r>
            <a:r>
              <a:rPr lang="zh-TW" altLang="en-US" sz="2800" dirty="0">
                <a:ea typeface="新細明體" pitchFamily="18" charset="-120"/>
              </a:rPr>
              <a:t>或合作生產的</a:t>
            </a:r>
            <a:r>
              <a:rPr lang="zh-TW" altLang="en-US" sz="2800" dirty="0" smtClean="0">
                <a:ea typeface="新細明體" pitchFamily="18" charset="-120"/>
              </a:rPr>
              <a:t>選擇如何</a:t>
            </a:r>
            <a:r>
              <a:rPr lang="zh-TW" altLang="en-US" sz="2800" dirty="0">
                <a:ea typeface="新細明體" pitchFamily="18" charset="-120"/>
              </a:rPr>
              <a:t>合作生產？</a:t>
            </a:r>
          </a:p>
        </p:txBody>
      </p:sp>
      <p:sp>
        <p:nvSpPr>
          <p:cNvPr id="314376" name="Rectangle 8"/>
          <p:cNvSpPr>
            <a:spLocks noChangeArrowheads="1"/>
          </p:cNvSpPr>
          <p:nvPr/>
        </p:nvSpPr>
        <p:spPr bwMode="auto">
          <a:xfrm>
            <a:off x="7812360" y="4293096"/>
            <a:ext cx="102944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2400" dirty="0">
                <a:latin typeface="Tahoma" pitchFamily="34" charset="0"/>
                <a:ea typeface="全真顏體" pitchFamily="49" charset="-120"/>
              </a:rPr>
              <a:t>Know </a:t>
            </a:r>
            <a:endParaRPr kumimoji="1" lang="en-US" altLang="zh-TW" sz="2400" dirty="0" smtClean="0">
              <a:latin typeface="Tahoma" pitchFamily="34" charset="0"/>
              <a:ea typeface="全真顏體" pitchFamily="49" charset="-120"/>
            </a:endParaRPr>
          </a:p>
          <a:p>
            <a:r>
              <a:rPr kumimoji="1" lang="en-US" altLang="zh-TW" sz="2400" dirty="0" smtClean="0">
                <a:latin typeface="Tahoma" pitchFamily="34" charset="0"/>
                <a:ea typeface="全真顏體" pitchFamily="49" charset="-120"/>
              </a:rPr>
              <a:t>What</a:t>
            </a:r>
            <a:endParaRPr kumimoji="1" lang="en-US" altLang="zh-TW" sz="2400" dirty="0">
              <a:latin typeface="Tahoma" pitchFamily="34" charset="0"/>
              <a:ea typeface="全真顏體" pitchFamily="49" charset="-120"/>
            </a:endParaRPr>
          </a:p>
        </p:txBody>
      </p:sp>
      <p:sp>
        <p:nvSpPr>
          <p:cNvPr id="314377" name="Rectangle 9"/>
          <p:cNvSpPr>
            <a:spLocks noChangeArrowheads="1"/>
          </p:cNvSpPr>
          <p:nvPr/>
        </p:nvSpPr>
        <p:spPr bwMode="auto">
          <a:xfrm>
            <a:off x="5652120" y="2780928"/>
            <a:ext cx="102944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TW" sz="2400" dirty="0">
                <a:latin typeface="Tahoma" pitchFamily="34" charset="0"/>
                <a:ea typeface="全真顏體" pitchFamily="49" charset="-120"/>
              </a:rPr>
              <a:t>Know </a:t>
            </a:r>
            <a:endParaRPr kumimoji="1" lang="en-US" altLang="zh-TW" sz="2400" dirty="0" smtClean="0">
              <a:latin typeface="Tahoma" pitchFamily="34" charset="0"/>
              <a:ea typeface="全真顏體" pitchFamily="49" charset="-120"/>
            </a:endParaRPr>
          </a:p>
          <a:p>
            <a:r>
              <a:rPr kumimoji="1" lang="en-US" altLang="zh-TW" sz="2400" dirty="0" smtClean="0">
                <a:latin typeface="Tahoma" pitchFamily="34" charset="0"/>
                <a:ea typeface="全真顏體" pitchFamily="49" charset="-120"/>
              </a:rPr>
              <a:t>How</a:t>
            </a:r>
            <a:endParaRPr kumimoji="1" lang="en-US" altLang="zh-TW" sz="2400" dirty="0">
              <a:latin typeface="Tahoma" pitchFamily="34" charset="0"/>
              <a:ea typeface="全真顏體" pitchFamily="49" charset="-120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395288" y="188640"/>
            <a:ext cx="7993136" cy="1079773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7B5E29"/>
              </a:solidFill>
              <a:effectLst/>
              <a:uLnTx/>
              <a:uFillTx/>
              <a:latin typeface="+mn-lt"/>
              <a:ea typeface="新細明體" pitchFamily="18" charset="-120"/>
              <a:cs typeface="+mj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7613650" cy="935037"/>
          </a:xfrm>
        </p:spPr>
        <p:txBody>
          <a:bodyPr/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2.4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多</a:t>
            </a:r>
            <a:r>
              <a:rPr lang="zh-TW" altLang="en-US" sz="40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人世界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的知識</a:t>
            </a:r>
            <a:endParaRPr lang="en-US" altLang="zh-TW" sz="40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14</a:t>
            </a:fld>
            <a:endParaRPr lang="zh-TW" altLang="en-US"/>
          </a:p>
        </p:txBody>
      </p:sp>
      <p:sp>
        <p:nvSpPr>
          <p:cNvPr id="316419" name="Rectangle 3"/>
          <p:cNvSpPr>
            <a:spLocks noChangeArrowheads="1"/>
          </p:cNvSpPr>
          <p:nvPr/>
        </p:nvSpPr>
        <p:spPr bwMode="auto">
          <a:xfrm>
            <a:off x="683568" y="1628800"/>
            <a:ext cx="7958138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0" hangingPunct="0">
              <a:buFontTx/>
              <a:buAutoNum type="arabicParenR"/>
            </a:pPr>
            <a:r>
              <a:rPr kumimoji="1" lang="en-US" altLang="zh-TW" sz="2800" dirty="0">
                <a:solidFill>
                  <a:srgbClr val="800080"/>
                </a:solidFill>
                <a:ea typeface="新細明體" pitchFamily="18" charset="-120"/>
              </a:rPr>
              <a:t> Know What </a:t>
            </a:r>
            <a:r>
              <a:rPr kumimoji="1" lang="zh-TW" altLang="en-US" sz="2800" dirty="0" smtClean="0">
                <a:ea typeface="新細明體" pitchFamily="18" charset="-120"/>
              </a:rPr>
              <a:t>：</a:t>
            </a:r>
            <a:endParaRPr kumimoji="1" lang="en-US" altLang="zh-TW" sz="2800" dirty="0" smtClean="0">
              <a:ea typeface="新細明體" pitchFamily="18" charset="-120"/>
            </a:endParaRPr>
          </a:p>
          <a:p>
            <a:pPr marL="800100" lvl="1" indent="-342900" eaLnBrk="0" hangingPunct="0">
              <a:buFont typeface="Arial" pitchFamily="34" charset="0"/>
              <a:buChar char="•"/>
            </a:pPr>
            <a:r>
              <a:rPr kumimoji="1" lang="zh-TW" altLang="en-US" sz="2400" dirty="0" smtClean="0">
                <a:ea typeface="新細明體" pitchFamily="18" charset="-120"/>
              </a:rPr>
              <a:t>多</a:t>
            </a:r>
            <a:r>
              <a:rPr kumimoji="1" lang="zh-TW" altLang="en-US" sz="2400" dirty="0">
                <a:ea typeface="新細明體" pitchFamily="18" charset="-120"/>
              </a:rPr>
              <a:t>人世界的知悉問題和兩人世界類似，只是要知悉的對象從一人增為多人。</a:t>
            </a:r>
          </a:p>
          <a:p>
            <a:pPr marL="342900" indent="-342900">
              <a:buFontTx/>
              <a:buAutoNum type="arabicParenR"/>
            </a:pPr>
            <a:r>
              <a:rPr kumimoji="1" lang="zh-TW" altLang="en-US" sz="2800" dirty="0">
                <a:solidFill>
                  <a:srgbClr val="800080"/>
                </a:solidFill>
                <a:ea typeface="新細明體" pitchFamily="18" charset="-120"/>
              </a:rPr>
              <a:t> </a:t>
            </a:r>
            <a:r>
              <a:rPr kumimoji="1" lang="en-US" altLang="zh-TW" sz="2800" dirty="0">
                <a:solidFill>
                  <a:srgbClr val="800080"/>
                </a:solidFill>
                <a:ea typeface="新細明體" pitchFamily="18" charset="-120"/>
              </a:rPr>
              <a:t>Know How </a:t>
            </a:r>
            <a:r>
              <a:rPr kumimoji="1" lang="zh-TW" altLang="en-US" sz="2800" dirty="0" smtClean="0">
                <a:ea typeface="新細明體" pitchFamily="18" charset="-120"/>
              </a:rPr>
              <a:t>：</a:t>
            </a:r>
            <a:endParaRPr kumimoji="1" lang="en-US" altLang="zh-TW" sz="2800" dirty="0" smtClean="0">
              <a:ea typeface="新細明體" pitchFamily="18" charset="-12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kumimoji="1" lang="zh-TW" altLang="en-US" sz="2400" dirty="0" smtClean="0">
                <a:ea typeface="新細明體" pitchFamily="18" charset="-120"/>
              </a:rPr>
              <a:t>多</a:t>
            </a:r>
            <a:r>
              <a:rPr kumimoji="1" lang="zh-TW" altLang="en-US" sz="2400" dirty="0">
                <a:ea typeface="新細明體" pitchFamily="18" charset="-120"/>
              </a:rPr>
              <a:t>人世界多</a:t>
            </a:r>
            <a:r>
              <a:rPr kumimoji="1" lang="zh-TW" altLang="en-US" sz="2400" dirty="0" smtClean="0">
                <a:ea typeface="新細明體" pitchFamily="18" charset="-120"/>
              </a:rPr>
              <a:t>了如何組織團體？ </a:t>
            </a:r>
            <a:r>
              <a:rPr kumimoji="1" lang="zh-TW" altLang="en-US" sz="2400" dirty="0">
                <a:ea typeface="新細明體" pitchFamily="18" charset="-120"/>
              </a:rPr>
              <a:t>如何</a:t>
            </a:r>
            <a:r>
              <a:rPr kumimoji="1" lang="zh-TW" altLang="en-US" sz="2400" dirty="0" smtClean="0">
                <a:ea typeface="新細明體" pitchFamily="18" charset="-120"/>
              </a:rPr>
              <a:t>和其他團體</a:t>
            </a:r>
            <a:r>
              <a:rPr kumimoji="1" lang="zh-TW" altLang="en-US" sz="2400" dirty="0">
                <a:ea typeface="新細明體" pitchFamily="18" charset="-120"/>
              </a:rPr>
              <a:t>進行交易與合作</a:t>
            </a:r>
            <a:r>
              <a:rPr kumimoji="1" lang="zh-TW" altLang="en-US" sz="2400" dirty="0" smtClean="0">
                <a:ea typeface="新細明體" pitchFamily="18" charset="-120"/>
              </a:rPr>
              <a:t>？ </a:t>
            </a:r>
            <a:r>
              <a:rPr kumimoji="1" lang="zh-TW" altLang="en-US" sz="2400" dirty="0">
                <a:ea typeface="新細明體" pitchFamily="18" charset="-120"/>
              </a:rPr>
              <a:t>如何解決人際間的利益衝突</a:t>
            </a:r>
            <a:r>
              <a:rPr kumimoji="1" lang="zh-TW" altLang="en-US" sz="2400" dirty="0" smtClean="0">
                <a:ea typeface="新細明體" pitchFamily="18" charset="-120"/>
              </a:rPr>
              <a:t>？</a:t>
            </a:r>
            <a:endParaRPr kumimoji="1" lang="en-US" altLang="zh-TW" sz="2400" dirty="0" smtClean="0">
              <a:ea typeface="新細明體" pitchFamily="18" charset="-120"/>
            </a:endParaRPr>
          </a:p>
          <a:p>
            <a:pPr marL="342900" indent="-342900" eaLnBrk="0" hangingPunct="0"/>
            <a:r>
              <a:rPr kumimoji="1" lang="en-US" altLang="zh-TW" sz="2800" dirty="0" smtClean="0">
                <a:solidFill>
                  <a:srgbClr val="800080"/>
                </a:solidFill>
                <a:ea typeface="新細明體" pitchFamily="18" charset="-120"/>
              </a:rPr>
              <a:t>3) Know Who</a:t>
            </a:r>
            <a:r>
              <a:rPr kumimoji="1" lang="zh-TW" altLang="en-US" sz="2800" dirty="0" smtClean="0">
                <a:solidFill>
                  <a:srgbClr val="800080"/>
                </a:solidFill>
                <a:ea typeface="新細明體" pitchFamily="18" charset="-120"/>
              </a:rPr>
              <a:t>：</a:t>
            </a:r>
            <a:endParaRPr kumimoji="1" lang="en-US" altLang="zh-TW" sz="2800" dirty="0" smtClean="0">
              <a:solidFill>
                <a:srgbClr val="800080"/>
              </a:solidFill>
              <a:ea typeface="新細明體" pitchFamily="18" charset="-120"/>
            </a:endParaRPr>
          </a:p>
          <a:p>
            <a:pPr marL="800100" lvl="1" indent="-342900" eaLnBrk="0" hangingPunct="0">
              <a:buFont typeface="Arial" pitchFamily="34" charset="0"/>
              <a:buChar char="•"/>
            </a:pPr>
            <a:r>
              <a:rPr kumimoji="1" lang="zh-TW" altLang="en-US" sz="2400" dirty="0" smtClean="0">
                <a:ea typeface="新細明體" pitchFamily="18" charset="-120"/>
              </a:rPr>
              <a:t>兩人世界的交易或合作對象都是已知的另一人，多人世界則否。故：要與何人進行何種交易或生產合作？要請何人解決衝突？</a:t>
            </a:r>
          </a:p>
          <a:p>
            <a:pPr marL="342900" indent="-342900"/>
            <a:r>
              <a:rPr kumimoji="1" lang="en-US" altLang="zh-TW" sz="2800" dirty="0" smtClean="0">
                <a:solidFill>
                  <a:srgbClr val="800080"/>
                </a:solidFill>
                <a:ea typeface="新細明體" pitchFamily="18" charset="-120"/>
              </a:rPr>
              <a:t>4) Know Where</a:t>
            </a:r>
            <a:r>
              <a:rPr kumimoji="1" lang="zh-TW" altLang="en-US" sz="2800" dirty="0" smtClean="0">
                <a:solidFill>
                  <a:srgbClr val="800080"/>
                </a:solidFill>
                <a:ea typeface="新細明體" pitchFamily="18" charset="-120"/>
              </a:rPr>
              <a:t>：</a:t>
            </a:r>
            <a:endParaRPr kumimoji="1" lang="en-US" altLang="zh-TW" sz="2800" dirty="0" smtClean="0">
              <a:solidFill>
                <a:srgbClr val="800080"/>
              </a:solidFill>
              <a:ea typeface="新細明體" pitchFamily="18" charset="-120"/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kumimoji="1" lang="zh-TW" altLang="en-US" sz="2400" dirty="0" smtClean="0">
                <a:ea typeface="新細明體" pitchFamily="18" charset="-120"/>
              </a:rPr>
              <a:t>這是</a:t>
            </a:r>
            <a:r>
              <a:rPr kumimoji="1" lang="en-US" altLang="zh-TW" sz="2400" dirty="0" smtClean="0">
                <a:ea typeface="新細明體" pitchFamily="18" charset="-120"/>
              </a:rPr>
              <a:t>Know Who</a:t>
            </a:r>
            <a:r>
              <a:rPr kumimoji="1" lang="zh-TW" altLang="en-US" sz="2400" dirty="0" smtClean="0">
                <a:ea typeface="新細明體" pitchFamily="18" charset="-120"/>
              </a:rPr>
              <a:t>的延伸，擺脫不了該對象所在地之典章制度的理解</a:t>
            </a:r>
            <a:r>
              <a:rPr kumimoji="1" lang="zh-TW" altLang="en-US" sz="2400" dirty="0" smtClean="0"/>
              <a:t>。</a:t>
            </a:r>
            <a:endParaRPr kumimoji="1" lang="zh-TW" altLang="en-US" sz="2400" dirty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417" name="Oval 25"/>
          <p:cNvSpPr>
            <a:spLocks noChangeArrowheads="1"/>
          </p:cNvSpPr>
          <p:nvPr/>
        </p:nvSpPr>
        <p:spPr bwMode="auto">
          <a:xfrm>
            <a:off x="2987824" y="2060848"/>
            <a:ext cx="5113287" cy="4032449"/>
          </a:xfrm>
          <a:prstGeom prst="ellipse">
            <a:avLst/>
          </a:prstGeom>
          <a:solidFill>
            <a:srgbClr val="3FF37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80920" cy="1008112"/>
          </a:xfrm>
        </p:spPr>
        <p:txBody>
          <a:bodyPr>
            <a:noAutofit/>
          </a:bodyPr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2.5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ea typeface="+mn-ea"/>
              </a:rPr>
              <a:t>知識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ea typeface="+mn-ea"/>
              </a:rPr>
              <a:t>的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ea typeface="+mn-ea"/>
              </a:rPr>
              <a:t>合作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15</a:t>
            </a:fld>
            <a:endParaRPr lang="zh-TW" altLang="en-US"/>
          </a:p>
        </p:txBody>
      </p:sp>
      <p:sp>
        <p:nvSpPr>
          <p:cNvPr id="315395" name="Oval 3"/>
          <p:cNvSpPr>
            <a:spLocks noChangeArrowheads="1"/>
          </p:cNvSpPr>
          <p:nvPr/>
        </p:nvSpPr>
        <p:spPr bwMode="auto">
          <a:xfrm>
            <a:off x="827088" y="3284538"/>
            <a:ext cx="990600" cy="990600"/>
          </a:xfrm>
          <a:prstGeom prst="ellipse">
            <a:avLst/>
          </a:prstGeom>
          <a:solidFill>
            <a:srgbClr val="FFE46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zh-TW" altLang="en-US" sz="2400"/>
              <a:t>個人</a:t>
            </a:r>
          </a:p>
        </p:txBody>
      </p:sp>
      <p:sp>
        <p:nvSpPr>
          <p:cNvPr id="315397" name="Text Box 5"/>
          <p:cNvSpPr txBox="1">
            <a:spLocks noChangeArrowheads="1"/>
          </p:cNvSpPr>
          <p:nvPr/>
        </p:nvSpPr>
        <p:spPr bwMode="auto">
          <a:xfrm>
            <a:off x="755576" y="4653136"/>
            <a:ext cx="3124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TW" sz="2400" dirty="0">
                <a:latin typeface="Tahoma" pitchFamily="34" charset="0"/>
                <a:ea typeface="全真顏體" pitchFamily="49" charset="-120"/>
              </a:rPr>
              <a:t>Know </a:t>
            </a:r>
            <a:r>
              <a:rPr kumimoji="1" lang="en-US" altLang="zh-TW" sz="2400" dirty="0" smtClean="0">
                <a:latin typeface="Tahoma" pitchFamily="34" charset="0"/>
                <a:ea typeface="全真顏體" pitchFamily="49" charset="-120"/>
              </a:rPr>
              <a:t>What</a:t>
            </a:r>
            <a:r>
              <a:rPr kumimoji="1" lang="zh-TW" altLang="en-US" sz="2400" dirty="0" smtClean="0">
                <a:latin typeface="Tahoma" pitchFamily="34" charset="0"/>
                <a:ea typeface="全真顏體" pitchFamily="49" charset="-120"/>
              </a:rPr>
              <a:t>？</a:t>
            </a:r>
            <a:r>
              <a:rPr kumimoji="1" lang="en-US" altLang="zh-TW" sz="2400" dirty="0" smtClean="0">
                <a:latin typeface="Tahoma" pitchFamily="34" charset="0"/>
                <a:ea typeface="全真顏體" pitchFamily="49" charset="-120"/>
              </a:rPr>
              <a:t> </a:t>
            </a:r>
            <a:endParaRPr kumimoji="1" lang="en-US" altLang="zh-TW" sz="2400" dirty="0">
              <a:latin typeface="Tahoma" pitchFamily="34" charset="0"/>
              <a:ea typeface="全真顏體" pitchFamily="49" charset="-120"/>
            </a:endParaRPr>
          </a:p>
          <a:p>
            <a:pPr>
              <a:spcBef>
                <a:spcPct val="50000"/>
              </a:spcBef>
            </a:pPr>
            <a:r>
              <a:rPr kumimoji="1" lang="en-US" altLang="zh-TW" sz="2400" dirty="0">
                <a:latin typeface="Tahoma" pitchFamily="34" charset="0"/>
                <a:ea typeface="全真顏體" pitchFamily="49" charset="-120"/>
              </a:rPr>
              <a:t>Know </a:t>
            </a:r>
            <a:r>
              <a:rPr kumimoji="1" lang="en-US" altLang="zh-TW" sz="2400" dirty="0" smtClean="0">
                <a:latin typeface="Tahoma" pitchFamily="34" charset="0"/>
                <a:ea typeface="全真顏體" pitchFamily="49" charset="-120"/>
              </a:rPr>
              <a:t>How</a:t>
            </a:r>
            <a:r>
              <a:rPr kumimoji="1" lang="zh-TW" altLang="en-US" sz="2400" dirty="0" smtClean="0">
                <a:latin typeface="Tahoma" pitchFamily="34" charset="0"/>
                <a:ea typeface="全真顏體" pitchFamily="49" charset="-120"/>
              </a:rPr>
              <a:t>？</a:t>
            </a:r>
            <a:endParaRPr kumimoji="1" lang="en-US" altLang="zh-TW" sz="2400" dirty="0">
              <a:latin typeface="Tahoma" pitchFamily="34" charset="0"/>
              <a:ea typeface="全真顏體" pitchFamily="49" charset="-120"/>
            </a:endParaRPr>
          </a:p>
        </p:txBody>
      </p:sp>
      <p:sp>
        <p:nvSpPr>
          <p:cNvPr id="315398" name="Oval 6"/>
          <p:cNvSpPr>
            <a:spLocks noChangeArrowheads="1"/>
          </p:cNvSpPr>
          <p:nvPr/>
        </p:nvSpPr>
        <p:spPr bwMode="auto">
          <a:xfrm>
            <a:off x="3924300" y="2420938"/>
            <a:ext cx="990600" cy="990600"/>
          </a:xfrm>
          <a:prstGeom prst="ellipse">
            <a:avLst/>
          </a:prstGeom>
          <a:solidFill>
            <a:srgbClr val="FFE46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zh-TW" altLang="en-US" sz="2400"/>
              <a:t>個人</a:t>
            </a:r>
          </a:p>
        </p:txBody>
      </p:sp>
      <p:sp>
        <p:nvSpPr>
          <p:cNvPr id="315399" name="Oval 7"/>
          <p:cNvSpPr>
            <a:spLocks noChangeArrowheads="1"/>
          </p:cNvSpPr>
          <p:nvPr/>
        </p:nvSpPr>
        <p:spPr bwMode="auto">
          <a:xfrm>
            <a:off x="6172200" y="2590800"/>
            <a:ext cx="990600" cy="990600"/>
          </a:xfrm>
          <a:prstGeom prst="ellipse">
            <a:avLst/>
          </a:prstGeom>
          <a:solidFill>
            <a:srgbClr val="FFE46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zh-TW" altLang="en-US" sz="2400"/>
              <a:t>個人</a:t>
            </a:r>
          </a:p>
        </p:txBody>
      </p:sp>
      <p:sp>
        <p:nvSpPr>
          <p:cNvPr id="315400" name="Oval 8"/>
          <p:cNvSpPr>
            <a:spLocks noChangeArrowheads="1"/>
          </p:cNvSpPr>
          <p:nvPr/>
        </p:nvSpPr>
        <p:spPr bwMode="auto">
          <a:xfrm>
            <a:off x="6096000" y="4419600"/>
            <a:ext cx="990600" cy="990600"/>
          </a:xfrm>
          <a:prstGeom prst="ellipse">
            <a:avLst/>
          </a:prstGeom>
          <a:solidFill>
            <a:srgbClr val="FFE46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zh-TW" altLang="en-US" sz="2400"/>
              <a:t>個人</a:t>
            </a:r>
          </a:p>
        </p:txBody>
      </p:sp>
      <p:sp>
        <p:nvSpPr>
          <p:cNvPr id="315401" name="Oval 9"/>
          <p:cNvSpPr>
            <a:spLocks noChangeArrowheads="1"/>
          </p:cNvSpPr>
          <p:nvPr/>
        </p:nvSpPr>
        <p:spPr bwMode="auto">
          <a:xfrm>
            <a:off x="4038600" y="4495800"/>
            <a:ext cx="990600" cy="990600"/>
          </a:xfrm>
          <a:prstGeom prst="ellipse">
            <a:avLst/>
          </a:prstGeom>
          <a:solidFill>
            <a:srgbClr val="FFE46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zh-TW" altLang="en-US" sz="2400"/>
              <a:t>個人</a:t>
            </a:r>
          </a:p>
        </p:txBody>
      </p:sp>
      <p:sp>
        <p:nvSpPr>
          <p:cNvPr id="315402" name="Line 10"/>
          <p:cNvSpPr>
            <a:spLocks noChangeShapeType="1"/>
          </p:cNvSpPr>
          <p:nvPr/>
        </p:nvSpPr>
        <p:spPr bwMode="auto">
          <a:xfrm>
            <a:off x="1981200" y="3886200"/>
            <a:ext cx="4038600" cy="533400"/>
          </a:xfrm>
          <a:prstGeom prst="line">
            <a:avLst/>
          </a:prstGeom>
          <a:noFill/>
          <a:ln w="38100">
            <a:solidFill>
              <a:srgbClr val="66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315403" name="Line 11"/>
          <p:cNvSpPr>
            <a:spLocks noChangeShapeType="1"/>
          </p:cNvSpPr>
          <p:nvPr/>
        </p:nvSpPr>
        <p:spPr bwMode="auto">
          <a:xfrm>
            <a:off x="1905000" y="4191000"/>
            <a:ext cx="1981200" cy="685800"/>
          </a:xfrm>
          <a:prstGeom prst="line">
            <a:avLst/>
          </a:prstGeom>
          <a:noFill/>
          <a:ln w="38100">
            <a:solidFill>
              <a:srgbClr val="66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315404" name="Line 12"/>
          <p:cNvSpPr>
            <a:spLocks noChangeShapeType="1"/>
          </p:cNvSpPr>
          <p:nvPr/>
        </p:nvSpPr>
        <p:spPr bwMode="auto">
          <a:xfrm flipV="1">
            <a:off x="1905000" y="3276600"/>
            <a:ext cx="4267200" cy="457200"/>
          </a:xfrm>
          <a:prstGeom prst="line">
            <a:avLst/>
          </a:prstGeom>
          <a:noFill/>
          <a:ln w="38100">
            <a:solidFill>
              <a:srgbClr val="66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315405" name="Line 13"/>
          <p:cNvSpPr>
            <a:spLocks noChangeShapeType="1"/>
          </p:cNvSpPr>
          <p:nvPr/>
        </p:nvSpPr>
        <p:spPr bwMode="auto">
          <a:xfrm flipV="1">
            <a:off x="1828800" y="2971800"/>
            <a:ext cx="1905000" cy="609600"/>
          </a:xfrm>
          <a:prstGeom prst="line">
            <a:avLst/>
          </a:prstGeom>
          <a:noFill/>
          <a:ln w="38100">
            <a:solidFill>
              <a:srgbClr val="66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315406" name="Line 14"/>
          <p:cNvSpPr>
            <a:spLocks noChangeShapeType="1"/>
          </p:cNvSpPr>
          <p:nvPr/>
        </p:nvSpPr>
        <p:spPr bwMode="auto">
          <a:xfrm>
            <a:off x="5105400" y="2971800"/>
            <a:ext cx="990600" cy="0"/>
          </a:xfrm>
          <a:prstGeom prst="line">
            <a:avLst/>
          </a:prstGeom>
          <a:noFill/>
          <a:ln w="57150">
            <a:solidFill>
              <a:srgbClr val="FF0000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315407" name="Line 15"/>
          <p:cNvSpPr>
            <a:spLocks noChangeShapeType="1"/>
          </p:cNvSpPr>
          <p:nvPr/>
        </p:nvSpPr>
        <p:spPr bwMode="auto">
          <a:xfrm>
            <a:off x="5029200" y="5029200"/>
            <a:ext cx="990600" cy="0"/>
          </a:xfrm>
          <a:prstGeom prst="line">
            <a:avLst/>
          </a:prstGeom>
          <a:noFill/>
          <a:ln w="57150">
            <a:solidFill>
              <a:srgbClr val="FF0000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315408" name="Line 16"/>
          <p:cNvSpPr>
            <a:spLocks noChangeShapeType="1"/>
          </p:cNvSpPr>
          <p:nvPr/>
        </p:nvSpPr>
        <p:spPr bwMode="auto">
          <a:xfrm flipV="1">
            <a:off x="4953000" y="3505200"/>
            <a:ext cx="1219200" cy="1066800"/>
          </a:xfrm>
          <a:prstGeom prst="line">
            <a:avLst/>
          </a:prstGeom>
          <a:noFill/>
          <a:ln w="57150">
            <a:solidFill>
              <a:srgbClr val="FF0000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315409" name="Line 17"/>
          <p:cNvSpPr>
            <a:spLocks noChangeShapeType="1"/>
          </p:cNvSpPr>
          <p:nvPr/>
        </p:nvSpPr>
        <p:spPr bwMode="auto">
          <a:xfrm>
            <a:off x="6629400" y="3657600"/>
            <a:ext cx="0" cy="762000"/>
          </a:xfrm>
          <a:prstGeom prst="line">
            <a:avLst/>
          </a:prstGeom>
          <a:noFill/>
          <a:ln w="57150">
            <a:solidFill>
              <a:srgbClr val="FF0000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315410" name="Line 18"/>
          <p:cNvSpPr>
            <a:spLocks noChangeShapeType="1"/>
          </p:cNvSpPr>
          <p:nvPr/>
        </p:nvSpPr>
        <p:spPr bwMode="auto">
          <a:xfrm flipV="1">
            <a:off x="4419600" y="3429000"/>
            <a:ext cx="0" cy="990600"/>
          </a:xfrm>
          <a:prstGeom prst="line">
            <a:avLst/>
          </a:prstGeom>
          <a:noFill/>
          <a:ln w="57150">
            <a:solidFill>
              <a:srgbClr val="FF0000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315411" name="Line 19"/>
          <p:cNvSpPr>
            <a:spLocks noChangeShapeType="1"/>
          </p:cNvSpPr>
          <p:nvPr/>
        </p:nvSpPr>
        <p:spPr bwMode="auto">
          <a:xfrm>
            <a:off x="4800600" y="3429000"/>
            <a:ext cx="1447800" cy="914400"/>
          </a:xfrm>
          <a:prstGeom prst="line">
            <a:avLst/>
          </a:prstGeom>
          <a:noFill/>
          <a:ln w="57150">
            <a:solidFill>
              <a:srgbClr val="FF0000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zh-TW" altLang="en-US"/>
          </a:p>
        </p:txBody>
      </p:sp>
      <p:sp>
        <p:nvSpPr>
          <p:cNvPr id="315412" name="Text Box 20"/>
          <p:cNvSpPr txBox="1">
            <a:spLocks noChangeArrowheads="1"/>
          </p:cNvSpPr>
          <p:nvPr/>
        </p:nvSpPr>
        <p:spPr bwMode="auto">
          <a:xfrm>
            <a:off x="2915816" y="1628800"/>
            <a:ext cx="51116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TW" sz="2800" b="1" dirty="0">
                <a:solidFill>
                  <a:srgbClr val="FF0000"/>
                </a:solidFill>
                <a:latin typeface="Tahoma" pitchFamily="34" charset="0"/>
                <a:ea typeface="全真顏體" pitchFamily="49" charset="-120"/>
              </a:rPr>
              <a:t>Know </a:t>
            </a:r>
            <a:r>
              <a:rPr kumimoji="1" lang="en-US" altLang="zh-TW" sz="2800" b="1" dirty="0" smtClean="0">
                <a:solidFill>
                  <a:srgbClr val="FF0000"/>
                </a:solidFill>
                <a:latin typeface="Tahoma" pitchFamily="34" charset="0"/>
                <a:ea typeface="全真顏體" pitchFamily="49" charset="-120"/>
              </a:rPr>
              <a:t>Who</a:t>
            </a:r>
            <a:r>
              <a:rPr kumimoji="1" lang="zh-TW" altLang="en-US" sz="2800" b="1" dirty="0" smtClean="0">
                <a:solidFill>
                  <a:srgbClr val="FF0000"/>
                </a:solidFill>
                <a:latin typeface="Tahoma" pitchFamily="34" charset="0"/>
                <a:ea typeface="全真顏體" pitchFamily="49" charset="-120"/>
              </a:rPr>
              <a:t>？  </a:t>
            </a:r>
            <a:r>
              <a:rPr kumimoji="1" lang="en-US" altLang="zh-TW" sz="2800" b="1" dirty="0" smtClean="0">
                <a:solidFill>
                  <a:srgbClr val="FF0000"/>
                </a:solidFill>
                <a:latin typeface="Tahoma" pitchFamily="34" charset="0"/>
                <a:ea typeface="全真顏體" pitchFamily="49" charset="-120"/>
              </a:rPr>
              <a:t>Know Where</a:t>
            </a:r>
            <a:r>
              <a:rPr kumimoji="1" lang="zh-TW" altLang="en-US" sz="2800" b="1" dirty="0" smtClean="0">
                <a:solidFill>
                  <a:srgbClr val="FF0000"/>
                </a:solidFill>
                <a:latin typeface="Tahoma" pitchFamily="34" charset="0"/>
                <a:ea typeface="全真顏體" pitchFamily="49" charset="-120"/>
              </a:rPr>
              <a:t>？</a:t>
            </a:r>
            <a:endParaRPr kumimoji="1" lang="en-US" altLang="zh-TW" sz="2800" b="1" dirty="0">
              <a:solidFill>
                <a:srgbClr val="FF0000"/>
              </a:solidFill>
              <a:latin typeface="Tahoma" pitchFamily="34" charset="0"/>
              <a:ea typeface="全真顏體" pitchFamily="49" charset="-12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936625"/>
          </a:xfrm>
        </p:spPr>
        <p:txBody>
          <a:bodyPr/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2.6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 預期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7222A-06EE-4DBA-B2DD-11FDC7970A29}" type="slidenum">
              <a:rPr lang="en-US" altLang="zh-TW"/>
              <a:pPr/>
              <a:t>16</a:t>
            </a:fld>
            <a:endParaRPr lang="en-US" altLang="zh-TW"/>
          </a:p>
        </p:txBody>
      </p:sp>
      <p:sp>
        <p:nvSpPr>
          <p:cNvPr id="286728" name="Oval 8"/>
          <p:cNvSpPr>
            <a:spLocks noChangeArrowheads="1"/>
          </p:cNvSpPr>
          <p:nvPr/>
        </p:nvSpPr>
        <p:spPr bwMode="auto">
          <a:xfrm>
            <a:off x="6659563" y="2420938"/>
            <a:ext cx="1584325" cy="1438275"/>
          </a:xfrm>
          <a:prstGeom prst="ellipse">
            <a:avLst/>
          </a:pr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3200" b="1"/>
              <a:t>效用</a:t>
            </a:r>
          </a:p>
        </p:txBody>
      </p:sp>
      <p:sp>
        <p:nvSpPr>
          <p:cNvPr id="286724" name="Oval 4"/>
          <p:cNvSpPr>
            <a:spLocks noChangeArrowheads="1"/>
          </p:cNvSpPr>
          <p:nvPr/>
        </p:nvSpPr>
        <p:spPr bwMode="auto">
          <a:xfrm>
            <a:off x="1042988" y="2349500"/>
            <a:ext cx="1296987" cy="1295400"/>
          </a:xfrm>
          <a:prstGeom prst="ellipse">
            <a:avLst/>
          </a:prstGeom>
          <a:solidFill>
            <a:srgbClr val="FFCCFF"/>
          </a:solidFill>
          <a:ln w="952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400"/>
              <a:t>事件</a:t>
            </a:r>
            <a:r>
              <a:rPr lang="en-US" altLang="zh-TW" sz="2400"/>
              <a:t>A</a:t>
            </a:r>
          </a:p>
        </p:txBody>
      </p:sp>
      <p:sp>
        <p:nvSpPr>
          <p:cNvPr id="286725" name="Rectangle 5"/>
          <p:cNvSpPr>
            <a:spLocks noChangeArrowheads="1"/>
          </p:cNvSpPr>
          <p:nvPr/>
        </p:nvSpPr>
        <p:spPr bwMode="auto">
          <a:xfrm>
            <a:off x="1331913" y="5157788"/>
            <a:ext cx="6553200" cy="1079500"/>
          </a:xfrm>
          <a:prstGeom prst="rect">
            <a:avLst/>
          </a:prstGeom>
          <a:solidFill>
            <a:srgbClr val="FFFF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3200" b="1">
                <a:solidFill>
                  <a:srgbClr val="FF0000"/>
                </a:solidFill>
              </a:rPr>
              <a:t>知識（存量）</a:t>
            </a:r>
          </a:p>
        </p:txBody>
      </p:sp>
      <p:sp>
        <p:nvSpPr>
          <p:cNvPr id="286726" name="Oval 6"/>
          <p:cNvSpPr>
            <a:spLocks noChangeArrowheads="1"/>
          </p:cNvSpPr>
          <p:nvPr/>
        </p:nvSpPr>
        <p:spPr bwMode="auto">
          <a:xfrm>
            <a:off x="3708400" y="2422525"/>
            <a:ext cx="12954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400"/>
              <a:t>事件</a:t>
            </a:r>
            <a:r>
              <a:rPr lang="en-US" altLang="zh-TW" sz="2400"/>
              <a:t>B</a:t>
            </a:r>
          </a:p>
        </p:txBody>
      </p:sp>
      <p:sp>
        <p:nvSpPr>
          <p:cNvPr id="286727" name="AutoShape 7"/>
          <p:cNvSpPr>
            <a:spLocks noChangeArrowheads="1"/>
          </p:cNvSpPr>
          <p:nvPr/>
        </p:nvSpPr>
        <p:spPr bwMode="auto">
          <a:xfrm>
            <a:off x="2557463" y="2422525"/>
            <a:ext cx="1152525" cy="1223963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400" b="1">
                <a:solidFill>
                  <a:srgbClr val="660066"/>
                </a:solidFill>
              </a:rPr>
              <a:t>行動</a:t>
            </a:r>
          </a:p>
        </p:txBody>
      </p:sp>
      <p:sp>
        <p:nvSpPr>
          <p:cNvPr id="286729" name="AutoShape 9"/>
          <p:cNvSpPr>
            <a:spLocks noChangeArrowheads="1"/>
          </p:cNvSpPr>
          <p:nvPr/>
        </p:nvSpPr>
        <p:spPr bwMode="auto">
          <a:xfrm>
            <a:off x="5076825" y="2565400"/>
            <a:ext cx="1511300" cy="10810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9966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400" b="1">
                <a:solidFill>
                  <a:srgbClr val="660066"/>
                </a:solidFill>
              </a:rPr>
              <a:t>預期</a:t>
            </a:r>
          </a:p>
        </p:txBody>
      </p:sp>
      <p:sp>
        <p:nvSpPr>
          <p:cNvPr id="286742" name="Line 22"/>
          <p:cNvSpPr>
            <a:spLocks noChangeShapeType="1"/>
          </p:cNvSpPr>
          <p:nvPr/>
        </p:nvSpPr>
        <p:spPr bwMode="auto">
          <a:xfrm>
            <a:off x="3132138" y="3429000"/>
            <a:ext cx="0" cy="1655763"/>
          </a:xfrm>
          <a:prstGeom prst="line">
            <a:avLst/>
          </a:prstGeom>
          <a:noFill/>
          <a:ln w="76200">
            <a:solidFill>
              <a:srgbClr val="FF0000"/>
            </a:solidFill>
            <a:prstDash val="dash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86743" name="Line 23"/>
          <p:cNvSpPr>
            <a:spLocks noChangeShapeType="1"/>
          </p:cNvSpPr>
          <p:nvPr/>
        </p:nvSpPr>
        <p:spPr bwMode="auto">
          <a:xfrm>
            <a:off x="5651500" y="3429000"/>
            <a:ext cx="0" cy="1655763"/>
          </a:xfrm>
          <a:prstGeom prst="line">
            <a:avLst/>
          </a:prstGeom>
          <a:noFill/>
          <a:ln w="76200">
            <a:solidFill>
              <a:srgbClr val="FF0000"/>
            </a:solidFill>
            <a:prstDash val="dash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286744" name="Rectangle 24"/>
          <p:cNvSpPr>
            <a:spLocks noChangeArrowheads="1"/>
          </p:cNvSpPr>
          <p:nvPr/>
        </p:nvSpPr>
        <p:spPr bwMode="auto">
          <a:xfrm>
            <a:off x="3563938" y="3933825"/>
            <a:ext cx="1809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3200" b="1">
                <a:solidFill>
                  <a:srgbClr val="660066"/>
                </a:solidFill>
              </a:rPr>
              <a:t>（效用）</a:t>
            </a:r>
          </a:p>
        </p:txBody>
      </p:sp>
      <p:sp>
        <p:nvSpPr>
          <p:cNvPr id="286745" name="Rectangle 25"/>
          <p:cNvSpPr>
            <a:spLocks noChangeArrowheads="1"/>
          </p:cNvSpPr>
          <p:nvPr/>
        </p:nvSpPr>
        <p:spPr bwMode="auto">
          <a:xfrm>
            <a:off x="6588125" y="3933825"/>
            <a:ext cx="1809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3200" b="1">
                <a:solidFill>
                  <a:srgbClr val="660066"/>
                </a:solidFill>
              </a:rPr>
              <a:t>（利潤）</a:t>
            </a:r>
          </a:p>
        </p:txBody>
      </p:sp>
      <p:sp>
        <p:nvSpPr>
          <p:cNvPr id="286746" name="Rectangle 26"/>
          <p:cNvSpPr>
            <a:spLocks noChangeArrowheads="1"/>
          </p:cNvSpPr>
          <p:nvPr/>
        </p:nvSpPr>
        <p:spPr bwMode="auto">
          <a:xfrm>
            <a:off x="755650" y="3933825"/>
            <a:ext cx="18097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3200" b="1">
                <a:solidFill>
                  <a:srgbClr val="660066"/>
                </a:solidFill>
              </a:rPr>
              <a:t>（生產）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en-US" altLang="zh-TW" sz="400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2.7  </a:t>
            </a:r>
            <a:r>
              <a:rPr lang="zh-TW" altLang="en-US" sz="400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企圖心</a:t>
            </a:r>
            <a:endParaRPr lang="zh-TW" altLang="en-US" sz="4000" dirty="0">
              <a:solidFill>
                <a:schemeClr val="bg2">
                  <a:lumMod val="2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17</a:t>
            </a:fld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企圖心：從計畫到行動的時間差距。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lvl="1">
              <a:lnSpc>
                <a:spcPct val="150000"/>
              </a:lnSpc>
            </a:pP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企圖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心不足，就會找各種藉口推遲。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lvl="1">
              <a:lnSpc>
                <a:spcPct val="150000"/>
              </a:lnSpc>
            </a:pP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企圖心與計畫是否周密無關，而與個人對計畫之信心有關。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lvl="1">
              <a:lnSpc>
                <a:spcPct val="150000"/>
              </a:lnSpc>
            </a:pP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個人於對市場需要或利潤機會的認識愈深，對計畫的信心就愈大。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6035675" cy="839788"/>
          </a:xfrm>
        </p:spPr>
        <p:txBody>
          <a:bodyPr/>
          <a:lstStyle/>
          <a:p>
            <a:r>
              <a:rPr lang="en-US" altLang="zh-TW" sz="4000" b="0" dirty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</a:rPr>
              <a:t> </a:t>
            </a:r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</a:rPr>
              <a:t>2.8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ea"/>
                <a:ea typeface="+mn-ea"/>
              </a:rPr>
              <a:t>行動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  <a:latin typeface="+mn-ea"/>
              <a:ea typeface="+mn-ea"/>
            </a:endParaRPr>
          </a:p>
        </p:txBody>
      </p:sp>
      <p:sp>
        <p:nvSpPr>
          <p:cNvPr id="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5F8F8-6D47-4A0B-A01F-2F66D1D04FE8}" type="slidenum">
              <a:rPr lang="en-US" altLang="zh-TW"/>
              <a:pPr/>
              <a:t>18</a:t>
            </a:fld>
            <a:endParaRPr lang="en-US" altLang="zh-TW"/>
          </a:p>
        </p:txBody>
      </p:sp>
      <p:sp>
        <p:nvSpPr>
          <p:cNvPr id="420867" name="Rectangle 3"/>
          <p:cNvSpPr>
            <a:spLocks noChangeArrowheads="1"/>
          </p:cNvSpPr>
          <p:nvPr/>
        </p:nvSpPr>
        <p:spPr bwMode="auto">
          <a:xfrm>
            <a:off x="539750" y="1557338"/>
            <a:ext cx="8353425" cy="4142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0" hangingPunct="0">
              <a:lnSpc>
                <a:spcPct val="150000"/>
              </a:lnSpc>
              <a:buFont typeface="Wingdings" pitchFamily="2" charset="2"/>
              <a:buChar char="n"/>
            </a:pPr>
            <a:r>
              <a:rPr lang="zh-TW" altLang="en-US" sz="2800" dirty="0" smtClean="0">
                <a:latin typeface="新細明體" pitchFamily="18" charset="-120"/>
              </a:rPr>
              <a:t>「相信」存在著程度上的差異；故個人對其知識也存在著不同的信心程度。</a:t>
            </a:r>
          </a:p>
          <a:p>
            <a:pPr marL="342900" indent="-342900" eaLnBrk="0" hangingPunct="0">
              <a:lnSpc>
                <a:spcPct val="160000"/>
              </a:lnSpc>
              <a:buFont typeface="Wingdings" pitchFamily="2" charset="2"/>
              <a:buChar char="n"/>
            </a:pPr>
            <a:r>
              <a:rPr kumimoji="1" lang="zh-TW" altLang="en-US" sz="2800" dirty="0" smtClean="0"/>
              <a:t>當</a:t>
            </a:r>
            <a:r>
              <a:rPr kumimoji="1" lang="zh-TW" altLang="en-US" sz="2800" dirty="0"/>
              <a:t>個人的某種需要極為強烈，而對某項因果關係的信任程度夠強時，行動於是發生。</a:t>
            </a:r>
          </a:p>
          <a:p>
            <a:pPr marL="342900" indent="-342900" eaLnBrk="0" hangingPunct="0">
              <a:lnSpc>
                <a:spcPct val="160000"/>
              </a:lnSpc>
              <a:buFont typeface="Wingdings" pitchFamily="2" charset="2"/>
              <a:buChar char="n"/>
            </a:pPr>
            <a:r>
              <a:rPr kumimoji="1" lang="zh-TW" altLang="en-US" sz="2800" dirty="0"/>
              <a:t>問題在於</a:t>
            </a:r>
            <a:r>
              <a:rPr kumimoji="1" lang="zh-TW" altLang="en-US" sz="2800" dirty="0" smtClean="0"/>
              <a:t>：這項</a:t>
            </a:r>
            <a:r>
              <a:rPr kumimoji="1" lang="zh-TW" altLang="en-US" sz="2800" dirty="0"/>
              <a:t>強烈程度要跨越</a:t>
            </a:r>
            <a:r>
              <a:rPr kumimoji="1" lang="zh-TW" altLang="en-US" sz="2800" b="1" dirty="0"/>
              <a:t>哪條線</a:t>
            </a:r>
            <a:r>
              <a:rPr kumimoji="1" lang="zh-TW" altLang="en-US" sz="2800" dirty="0"/>
              <a:t>，個人才會有所行動</a:t>
            </a:r>
            <a:r>
              <a:rPr kumimoji="1" lang="zh-TW" altLang="en-US" sz="2800" dirty="0" smtClean="0"/>
              <a:t>？</a:t>
            </a:r>
            <a:endParaRPr kumimoji="1" lang="en-US" altLang="zh-TW" sz="2800" dirty="0" smtClean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8158163" cy="884238"/>
          </a:xfrm>
        </p:spPr>
        <p:txBody>
          <a:bodyPr>
            <a:norm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rPr>
              <a:t>3. </a:t>
            </a:r>
            <a:r>
              <a:rPr lang="zh-TW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</a:rPr>
              <a:t> 知識的第三種分類</a:t>
            </a:r>
            <a:endParaRPr lang="zh-TW" alt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</a:endParaRPr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19</a:t>
            </a:fld>
            <a:endParaRPr lang="zh-TW" altLang="en-US"/>
          </a:p>
        </p:txBody>
      </p:sp>
      <p:sp>
        <p:nvSpPr>
          <p:cNvPr id="319491" name="Oval 3"/>
          <p:cNvSpPr>
            <a:spLocks noChangeArrowheads="1"/>
          </p:cNvSpPr>
          <p:nvPr/>
        </p:nvSpPr>
        <p:spPr bwMode="auto">
          <a:xfrm>
            <a:off x="179512" y="1700808"/>
            <a:ext cx="2952328" cy="1296144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n-US" altLang="zh-TW" sz="2000" dirty="0" smtClean="0"/>
              <a:t>Tacit Knowledge</a:t>
            </a:r>
          </a:p>
          <a:p>
            <a:pPr algn="ctr"/>
            <a:r>
              <a:rPr lang="zh-TW" altLang="en-US" sz="2000" dirty="0" smtClean="0">
                <a:ea typeface="新細明體" pitchFamily="18" charset="-120"/>
              </a:rPr>
              <a:t>默會致知</a:t>
            </a:r>
            <a:endParaRPr kumimoji="1" lang="en-US" altLang="zh-TW" sz="2000" dirty="0"/>
          </a:p>
        </p:txBody>
      </p:sp>
      <p:sp>
        <p:nvSpPr>
          <p:cNvPr id="319492" name="Oval 4"/>
          <p:cNvSpPr>
            <a:spLocks noChangeArrowheads="1"/>
          </p:cNvSpPr>
          <p:nvPr/>
        </p:nvSpPr>
        <p:spPr bwMode="auto">
          <a:xfrm>
            <a:off x="683568" y="2708920"/>
            <a:ext cx="3528392" cy="1417439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n-US" altLang="zh-TW" sz="2000" dirty="0" smtClean="0"/>
              <a:t>Aware Knowledge</a:t>
            </a:r>
          </a:p>
          <a:p>
            <a:pPr algn="ctr"/>
            <a:r>
              <a:rPr lang="zh-TW" altLang="en-US" sz="2000" dirty="0" smtClean="0">
                <a:ea typeface="新細明體" pitchFamily="18" charset="-120"/>
              </a:rPr>
              <a:t>只能警覺而無法憑意識察覺</a:t>
            </a:r>
            <a:endParaRPr lang="en-US" altLang="zh-TW" sz="2000" dirty="0" smtClean="0">
              <a:ea typeface="新細明體" pitchFamily="18" charset="-120"/>
            </a:endParaRPr>
          </a:p>
          <a:p>
            <a:pPr algn="ctr"/>
            <a:r>
              <a:rPr lang="zh-TW" altLang="en-US" sz="2000" dirty="0" smtClean="0">
                <a:ea typeface="新細明體" pitchFamily="18" charset="-120"/>
              </a:rPr>
              <a:t>的知識</a:t>
            </a:r>
            <a:endParaRPr kumimoji="1" lang="en-US" altLang="zh-TW" sz="2000" dirty="0"/>
          </a:p>
        </p:txBody>
      </p:sp>
      <p:sp>
        <p:nvSpPr>
          <p:cNvPr id="319493" name="Oval 5"/>
          <p:cNvSpPr>
            <a:spLocks noChangeArrowheads="1"/>
          </p:cNvSpPr>
          <p:nvPr/>
        </p:nvSpPr>
        <p:spPr bwMode="auto">
          <a:xfrm>
            <a:off x="395536" y="4941168"/>
            <a:ext cx="3816424" cy="1368152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n-US" altLang="zh-TW" sz="2000" dirty="0"/>
              <a:t>Conscious </a:t>
            </a:r>
            <a:r>
              <a:rPr kumimoji="1" lang="en-US" altLang="zh-TW" sz="2000" dirty="0" smtClean="0"/>
              <a:t>Knowledge</a:t>
            </a:r>
          </a:p>
          <a:p>
            <a:pPr algn="ctr"/>
            <a:r>
              <a:rPr lang="zh-TW" altLang="en-US" sz="2000" dirty="0" smtClean="0">
                <a:ea typeface="新細明體" pitchFamily="18" charset="-120"/>
              </a:rPr>
              <a:t>憑意識即能察覺的知識</a:t>
            </a:r>
            <a:endParaRPr kumimoji="1" lang="en-US" altLang="zh-TW" sz="2000" dirty="0"/>
          </a:p>
        </p:txBody>
      </p:sp>
      <p:sp>
        <p:nvSpPr>
          <p:cNvPr id="319494" name="Oval 6"/>
          <p:cNvSpPr>
            <a:spLocks noChangeArrowheads="1"/>
          </p:cNvSpPr>
          <p:nvPr/>
        </p:nvSpPr>
        <p:spPr bwMode="auto">
          <a:xfrm>
            <a:off x="4932040" y="3284984"/>
            <a:ext cx="3600400" cy="117100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n-US" altLang="zh-TW" sz="2000" dirty="0" err="1"/>
              <a:t>Decordable</a:t>
            </a:r>
            <a:r>
              <a:rPr kumimoji="1" lang="en-US" altLang="zh-TW" sz="2000" dirty="0"/>
              <a:t> </a:t>
            </a:r>
            <a:r>
              <a:rPr kumimoji="1" lang="en-US" altLang="zh-TW" sz="2000" dirty="0" smtClean="0"/>
              <a:t>Knowledge</a:t>
            </a:r>
          </a:p>
          <a:p>
            <a:pPr algn="ctr"/>
            <a:r>
              <a:rPr lang="zh-TW" altLang="en-US" sz="2000" dirty="0" smtClean="0">
                <a:ea typeface="新細明體" pitchFamily="18" charset="-120"/>
              </a:rPr>
              <a:t>能記錄下來的知識</a:t>
            </a:r>
            <a:endParaRPr kumimoji="1" lang="en-US" altLang="zh-TW" sz="2000" dirty="0"/>
          </a:p>
        </p:txBody>
      </p:sp>
      <p:sp>
        <p:nvSpPr>
          <p:cNvPr id="319495" name="Oval 7"/>
          <p:cNvSpPr>
            <a:spLocks noChangeArrowheads="1"/>
          </p:cNvSpPr>
          <p:nvPr/>
        </p:nvSpPr>
        <p:spPr bwMode="auto">
          <a:xfrm>
            <a:off x="5364088" y="5085183"/>
            <a:ext cx="3239963" cy="1368153"/>
          </a:xfrm>
          <a:prstGeom prst="ellipse">
            <a:avLst/>
          </a:prstGeom>
          <a:solidFill>
            <a:schemeClr val="accent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n-US" altLang="zh-TW" sz="2000" dirty="0" err="1"/>
              <a:t>Undecordable</a:t>
            </a:r>
            <a:r>
              <a:rPr kumimoji="1" lang="en-US" altLang="zh-TW" sz="2000" dirty="0"/>
              <a:t> </a:t>
            </a:r>
          </a:p>
          <a:p>
            <a:pPr algn="ctr"/>
            <a:r>
              <a:rPr kumimoji="1" lang="en-US" altLang="zh-TW" sz="2000" dirty="0" smtClean="0"/>
              <a:t>Knowledge</a:t>
            </a:r>
          </a:p>
          <a:p>
            <a:pPr algn="ctr"/>
            <a:r>
              <a:rPr lang="zh-TW" altLang="en-US" sz="2000" dirty="0" smtClean="0">
                <a:ea typeface="新細明體" pitchFamily="18" charset="-120"/>
              </a:rPr>
              <a:t>無法記錄下來的知識</a:t>
            </a:r>
            <a:endParaRPr kumimoji="1" lang="en-US" altLang="zh-TW" sz="2000" dirty="0"/>
          </a:p>
        </p:txBody>
      </p:sp>
      <p:sp>
        <p:nvSpPr>
          <p:cNvPr id="319496" name="AutoShape 8"/>
          <p:cNvSpPr>
            <a:spLocks noChangeArrowheads="1"/>
          </p:cNvSpPr>
          <p:nvPr/>
        </p:nvSpPr>
        <p:spPr bwMode="auto">
          <a:xfrm rot="5400000">
            <a:off x="1907232" y="4149552"/>
            <a:ext cx="720081" cy="719138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9497" name="AutoShape 9"/>
          <p:cNvSpPr>
            <a:spLocks noChangeArrowheads="1"/>
          </p:cNvSpPr>
          <p:nvPr/>
        </p:nvSpPr>
        <p:spPr bwMode="auto">
          <a:xfrm>
            <a:off x="4283968" y="5373216"/>
            <a:ext cx="1080120" cy="640333"/>
          </a:xfrm>
          <a:prstGeom prst="rightArrow">
            <a:avLst>
              <a:gd name="adj1" fmla="val 50000"/>
              <a:gd name="adj2" fmla="val 4343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9498" name="AutoShape 10"/>
          <p:cNvSpPr>
            <a:spLocks noChangeArrowheads="1"/>
          </p:cNvSpPr>
          <p:nvPr/>
        </p:nvSpPr>
        <p:spPr bwMode="auto">
          <a:xfrm rot="16200000">
            <a:off x="6422715" y="4314589"/>
            <a:ext cx="619572" cy="864617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9499" name="Rectangle 11"/>
          <p:cNvSpPr>
            <a:spLocks noChangeArrowheads="1"/>
          </p:cNvSpPr>
          <p:nvPr/>
        </p:nvSpPr>
        <p:spPr bwMode="auto">
          <a:xfrm>
            <a:off x="467544" y="4221088"/>
            <a:ext cx="42484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1" lang="zh-TW" altLang="en-US" sz="2000" dirty="0"/>
              <a:t>情境</a:t>
            </a:r>
            <a:r>
              <a:rPr kumimoji="1" lang="zh-TW" altLang="en-US" sz="2000" dirty="0" smtClean="0"/>
              <a:t>、 閒聊          現場人員的經驗</a:t>
            </a:r>
            <a:endParaRPr kumimoji="1" lang="zh-TW" altLang="en-US" sz="2000" dirty="0"/>
          </a:p>
        </p:txBody>
      </p:sp>
      <p:sp>
        <p:nvSpPr>
          <p:cNvPr id="319500" name="Rectangle 12"/>
          <p:cNvSpPr>
            <a:spLocks noChangeArrowheads="1"/>
          </p:cNvSpPr>
          <p:nvPr/>
        </p:nvSpPr>
        <p:spPr bwMode="auto">
          <a:xfrm>
            <a:off x="4860032" y="4581128"/>
            <a:ext cx="38164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1" lang="zh-TW" altLang="en-US" sz="2000" dirty="0"/>
              <a:t>重複、</a:t>
            </a:r>
            <a:r>
              <a:rPr kumimoji="1" lang="zh-TW" altLang="en-US" sz="2000" dirty="0" smtClean="0"/>
              <a:t>模仿              技師的任務</a:t>
            </a:r>
            <a:endParaRPr kumimoji="1" lang="zh-TW" altLang="en-US" sz="2000" dirty="0"/>
          </a:p>
        </p:txBody>
      </p:sp>
      <p:sp>
        <p:nvSpPr>
          <p:cNvPr id="319501" name="Rectangle 13"/>
          <p:cNvSpPr>
            <a:spLocks noChangeArrowheads="1"/>
          </p:cNvSpPr>
          <p:nvPr/>
        </p:nvSpPr>
        <p:spPr bwMode="auto">
          <a:xfrm>
            <a:off x="4067944" y="5085184"/>
            <a:ext cx="1656184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1" lang="zh-TW" altLang="en-US" sz="2000" dirty="0"/>
              <a:t>反</a:t>
            </a:r>
            <a:r>
              <a:rPr kumimoji="1" lang="zh-TW" altLang="en-US" sz="2000" dirty="0" smtClean="0"/>
              <a:t>思、討論</a:t>
            </a:r>
            <a:endParaRPr kumimoji="1" lang="en-US" altLang="zh-TW" sz="2000" dirty="0" smtClean="0"/>
          </a:p>
          <a:p>
            <a:endParaRPr kumimoji="1" lang="en-US" altLang="zh-TW" sz="2000" dirty="0" smtClean="0"/>
          </a:p>
          <a:p>
            <a:endParaRPr kumimoji="1" lang="en-US" altLang="zh-TW" sz="2000" dirty="0" smtClean="0"/>
          </a:p>
          <a:p>
            <a:r>
              <a:rPr kumimoji="1" lang="zh-TW" altLang="en-US" sz="2000" dirty="0" smtClean="0"/>
              <a:t>眾人的互動 </a:t>
            </a:r>
            <a:endParaRPr kumimoji="1" lang="zh-TW" altLang="en-US" sz="2000" dirty="0"/>
          </a:p>
        </p:txBody>
      </p:sp>
      <p:sp>
        <p:nvSpPr>
          <p:cNvPr id="19" name="AutoShape 10"/>
          <p:cNvSpPr>
            <a:spLocks noChangeArrowheads="1"/>
          </p:cNvSpPr>
          <p:nvPr/>
        </p:nvSpPr>
        <p:spPr bwMode="auto">
          <a:xfrm rot="16200000">
            <a:off x="6444211" y="2564904"/>
            <a:ext cx="504056" cy="792088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" name="Oval 5"/>
          <p:cNvSpPr>
            <a:spLocks noChangeArrowheads="1"/>
          </p:cNvSpPr>
          <p:nvPr/>
        </p:nvSpPr>
        <p:spPr bwMode="auto">
          <a:xfrm>
            <a:off x="4932040" y="1700808"/>
            <a:ext cx="3600400" cy="1008112"/>
          </a:xfrm>
          <a:prstGeom prst="ellipse">
            <a:avLst/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zh-TW" sz="2000" dirty="0" smtClean="0">
                <a:ea typeface="新細明體" pitchFamily="18" charset="-120"/>
              </a:rPr>
              <a:t>Corded Knowledge</a:t>
            </a:r>
          </a:p>
          <a:p>
            <a:pPr algn="ctr"/>
            <a:r>
              <a:rPr lang="zh-TW" altLang="en-US" sz="2000" dirty="0" smtClean="0">
                <a:ea typeface="新細明體" pitchFamily="18" charset="-120"/>
              </a:rPr>
              <a:t>已記錄下來的知識</a:t>
            </a:r>
            <a:endParaRPr kumimoji="1" lang="en-US" altLang="zh-TW" sz="2000" dirty="0" smtClean="0"/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4499992" y="2780928"/>
            <a:ext cx="44644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1" lang="zh-TW" altLang="en-US" sz="2000" dirty="0" smtClean="0"/>
              <a:t>模型化、公式化           研究者的任務</a:t>
            </a:r>
            <a:endParaRPr kumimoji="1" lang="zh-TW" alt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608" y="260648"/>
            <a:ext cx="6160728" cy="1156990"/>
          </a:xfrm>
        </p:spPr>
        <p:txBody>
          <a:bodyPr/>
          <a:lstStyle/>
          <a:p>
            <a:pPr algn="ctr"/>
            <a:r>
              <a:rPr lang="zh-TW" altLang="en-US" b="1" dirty="0">
                <a:solidFill>
                  <a:srgbClr val="800080"/>
                </a:solidFill>
              </a:rPr>
              <a:t>章節內容</a:t>
            </a:r>
          </a:p>
        </p:txBody>
      </p:sp>
      <p:sp>
        <p:nvSpPr>
          <p:cNvPr id="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A4A25-9F92-41A8-B515-6EB280006C62}" type="slidenum">
              <a:rPr lang="en-US" altLang="zh-TW"/>
              <a:pPr/>
              <a:t>2</a:t>
            </a:fld>
            <a:endParaRPr lang="en-US" altLang="zh-TW"/>
          </a:p>
        </p:txBody>
      </p:sp>
      <p:sp>
        <p:nvSpPr>
          <p:cNvPr id="45977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339975" y="1988841"/>
            <a:ext cx="5184353" cy="387856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20000"/>
              </a:lnSpc>
              <a:buClr>
                <a:srgbClr val="002060"/>
              </a:buClr>
              <a:buSzPct val="80000"/>
              <a:buFont typeface="+mj-lt"/>
              <a:buAutoNum type="arabicPeriod"/>
            </a:pPr>
            <a:r>
              <a:rPr lang="zh-TW" alt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知識</a:t>
            </a:r>
            <a:endParaRPr lang="en-US" altLang="zh-TW" sz="28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514350" indent="-514350">
              <a:lnSpc>
                <a:spcPct val="120000"/>
              </a:lnSpc>
              <a:buClr>
                <a:srgbClr val="002060"/>
              </a:buClr>
              <a:buSzPct val="80000"/>
              <a:buFont typeface="+mj-lt"/>
              <a:buAutoNum type="arabicPeriod"/>
            </a:pPr>
            <a:r>
              <a:rPr lang="zh-TW" altLang="en-US" sz="2800" b="1" dirty="0" smtClean="0">
                <a:latin typeface="新細明體" pitchFamily="18" charset="-120"/>
              </a:rPr>
              <a:t>個人</a:t>
            </a:r>
            <a:r>
              <a:rPr lang="zh-TW" alt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知識</a:t>
            </a:r>
            <a:endParaRPr lang="zh-TW" altLang="en-US" sz="2800" b="1" dirty="0">
              <a:latin typeface="新細明體" pitchFamily="18" charset="-120"/>
            </a:endParaRPr>
          </a:p>
          <a:p>
            <a:pPr marL="514350" indent="-514350">
              <a:lnSpc>
                <a:spcPct val="120000"/>
              </a:lnSpc>
              <a:buClr>
                <a:srgbClr val="002060"/>
              </a:buClr>
              <a:buSzPct val="80000"/>
              <a:buFont typeface="+mj-lt"/>
              <a:buAutoNum type="arabicPeriod"/>
            </a:pPr>
            <a:r>
              <a:rPr lang="zh-TW" altLang="en-US" sz="2800" b="1" dirty="0" smtClean="0">
                <a:latin typeface="新細明體" pitchFamily="18" charset="-120"/>
              </a:rPr>
              <a:t>知識的第三種分類</a:t>
            </a:r>
            <a:endParaRPr lang="en-US" altLang="zh-TW" sz="2800" b="1" dirty="0" smtClean="0">
              <a:latin typeface="新細明體" pitchFamily="18" charset="-120"/>
            </a:endParaRPr>
          </a:p>
          <a:p>
            <a:pPr marL="514350" indent="-514350">
              <a:lnSpc>
                <a:spcPct val="120000"/>
              </a:lnSpc>
              <a:buClr>
                <a:srgbClr val="002060"/>
              </a:buClr>
              <a:buSzPct val="80000"/>
              <a:buFont typeface="+mj-lt"/>
              <a:buAutoNum type="arabicPeriod"/>
            </a:pPr>
            <a:r>
              <a:rPr lang="zh-TW" altLang="en-US" sz="2800" b="1" dirty="0" smtClean="0">
                <a:latin typeface="新細明體" pitchFamily="18" charset="-120"/>
              </a:rPr>
              <a:t>複雜</a:t>
            </a:r>
            <a:r>
              <a:rPr lang="zh-TW" altLang="en-US" sz="2800" b="1" dirty="0" smtClean="0"/>
              <a:t>社會的</a:t>
            </a:r>
            <a:r>
              <a:rPr lang="zh-TW" altLang="en-US" sz="2800" b="1" dirty="0"/>
              <a:t>知識</a:t>
            </a:r>
            <a:endParaRPr lang="zh-TW" altLang="en-US" sz="2800" b="1" dirty="0">
              <a:latin typeface="新細明體" pitchFamily="18" charset="-120"/>
            </a:endParaRPr>
          </a:p>
          <a:p>
            <a:pPr marL="514350" indent="-514350">
              <a:lnSpc>
                <a:spcPct val="120000"/>
              </a:lnSpc>
              <a:buClr>
                <a:srgbClr val="002060"/>
              </a:buClr>
              <a:buSzPct val="80000"/>
              <a:buFont typeface="+mj-lt"/>
              <a:buAutoNum type="arabicPeriod"/>
            </a:pPr>
            <a:r>
              <a:rPr lang="zh-TW" altLang="en-US" sz="2800" b="1" dirty="0" smtClean="0">
                <a:latin typeface="新細明體" pitchFamily="18" charset="-120"/>
              </a:rPr>
              <a:t>應用：解方提供者</a:t>
            </a:r>
            <a:endParaRPr lang="zh-TW" altLang="en-US" sz="2800" b="1" dirty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260648"/>
            <a:ext cx="7608887" cy="1042987"/>
          </a:xfrm>
        </p:spPr>
        <p:txBody>
          <a:bodyPr/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3.1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知識</a:t>
            </a:r>
            <a:r>
              <a:rPr lang="zh-TW" altLang="en-US" sz="4000" b="0" dirty="0">
                <a:solidFill>
                  <a:schemeClr val="bg2">
                    <a:lumMod val="25000"/>
                  </a:schemeClr>
                </a:solidFill>
              </a:rPr>
              <a:t>的特性分類</a:t>
            </a:r>
          </a:p>
        </p:txBody>
      </p:sp>
      <p:sp>
        <p:nvSpPr>
          <p:cNvPr id="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8A3C0-599B-42E7-B1FC-F68C66EEF904}" type="slidenum">
              <a:rPr lang="en-US" altLang="zh-TW"/>
              <a:pPr/>
              <a:t>20</a:t>
            </a:fld>
            <a:endParaRPr lang="en-US" altLang="zh-TW"/>
          </a:p>
        </p:txBody>
      </p:sp>
      <p:sp>
        <p:nvSpPr>
          <p:cNvPr id="3184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750" y="1700213"/>
            <a:ext cx="8353425" cy="4897437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10000"/>
              </a:lnSpc>
              <a:buClr>
                <a:schemeClr val="tx1"/>
              </a:buClr>
              <a:buSzPct val="87000"/>
              <a:buFont typeface="Wingdings" pitchFamily="2" charset="2"/>
              <a:buAutoNum type="arabicParenR"/>
            </a:pPr>
            <a:r>
              <a:rPr lang="en-US" altLang="zh-TW" sz="2800" dirty="0"/>
              <a:t>Conscious Knowledge</a:t>
            </a:r>
            <a:r>
              <a:rPr lang="zh-TW" altLang="en-US" sz="2800" dirty="0"/>
              <a:t>：憑意識即能察覺的</a:t>
            </a:r>
            <a:r>
              <a:rPr lang="zh-TW" altLang="en-US" sz="2800" dirty="0" smtClean="0"/>
              <a:t>知識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877888" lvl="1" indent="-533400">
              <a:lnSpc>
                <a:spcPct val="110000"/>
              </a:lnSpc>
              <a:buClr>
                <a:srgbClr val="15311C"/>
              </a:buClr>
              <a:buFont typeface="Wingdings" pitchFamily="2" charset="2"/>
              <a:buAutoNum type="circleNumWdWhitePlain"/>
            </a:pPr>
            <a:r>
              <a:rPr lang="en-US" altLang="zh-TW" sz="2800" dirty="0" smtClean="0"/>
              <a:t>Decodable Knowledge </a:t>
            </a:r>
            <a:r>
              <a:rPr lang="zh-TW" altLang="en-US" sz="2800" dirty="0" smtClean="0"/>
              <a:t>（能記錄下來的知識）</a:t>
            </a:r>
          </a:p>
          <a:p>
            <a:pPr marL="877888" lvl="1" indent="-533400">
              <a:lnSpc>
                <a:spcPct val="110000"/>
              </a:lnSpc>
              <a:buClr>
                <a:srgbClr val="15311C"/>
              </a:buClr>
              <a:buFont typeface="Wingdings" pitchFamily="2" charset="2"/>
              <a:buAutoNum type="circleNumWdWhitePlain"/>
            </a:pPr>
            <a:r>
              <a:rPr lang="en-US" altLang="zh-TW" sz="2800" dirty="0" err="1" smtClean="0"/>
              <a:t>Undecodable</a:t>
            </a:r>
            <a:r>
              <a:rPr lang="en-US" altLang="zh-TW" sz="2800" dirty="0" smtClean="0"/>
              <a:t> Knowledge </a:t>
            </a:r>
            <a:r>
              <a:rPr lang="zh-TW" altLang="en-US" sz="2800" dirty="0" smtClean="0"/>
              <a:t>（無法記錄下來的知識</a:t>
            </a:r>
            <a:endParaRPr lang="en-US" altLang="zh-TW" sz="2800" dirty="0" smtClean="0"/>
          </a:p>
          <a:p>
            <a:pPr marL="877888" lvl="1" indent="-533400">
              <a:lnSpc>
                <a:spcPct val="110000"/>
              </a:lnSpc>
              <a:buClr>
                <a:srgbClr val="15311C"/>
              </a:buClr>
              <a:buFont typeface="Wingdings" pitchFamily="2" charset="2"/>
              <a:buAutoNum type="circleNumWdWhitePlain"/>
            </a:pPr>
            <a:r>
              <a:rPr lang="en-US" altLang="zh-TW" sz="2800" dirty="0" smtClean="0"/>
              <a:t>Corded Knowledge </a:t>
            </a:r>
            <a:r>
              <a:rPr lang="zh-TW" altLang="en-US" sz="2800" dirty="0" smtClean="0"/>
              <a:t>因為能廣為傳播，其邊際報酬已經降為零。</a:t>
            </a:r>
          </a:p>
          <a:p>
            <a:pPr marL="609600" indent="-609600">
              <a:lnSpc>
                <a:spcPct val="110000"/>
              </a:lnSpc>
              <a:buClr>
                <a:schemeClr val="tx1"/>
              </a:buClr>
              <a:buSzPct val="87000"/>
              <a:buFont typeface="Wingdings" pitchFamily="2" charset="2"/>
              <a:buAutoNum type="arabicParenR"/>
            </a:pPr>
            <a:r>
              <a:rPr lang="en-US" altLang="zh-TW" sz="2800" dirty="0" smtClean="0"/>
              <a:t>Aware </a:t>
            </a:r>
            <a:r>
              <a:rPr lang="en-US" altLang="zh-TW" sz="2800" dirty="0" smtClean="0"/>
              <a:t>Knowledge</a:t>
            </a:r>
            <a:r>
              <a:rPr lang="zh-TW" altLang="en-US" sz="2800" dirty="0" smtClean="0"/>
              <a:t>：只能警覺才在而無法憑意識察覺的知識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609600" indent="-609600">
              <a:lnSpc>
                <a:spcPct val="110000"/>
              </a:lnSpc>
              <a:buClr>
                <a:schemeClr val="tx1"/>
              </a:buClr>
              <a:buSzPct val="87000"/>
              <a:buFont typeface="Wingdings" pitchFamily="2" charset="2"/>
              <a:buAutoNum type="arabicParenR"/>
            </a:pPr>
            <a:r>
              <a:rPr lang="en-US" altLang="zh-TW" sz="2800" dirty="0" smtClean="0"/>
              <a:t>Tacit </a:t>
            </a:r>
            <a:r>
              <a:rPr lang="en-US" altLang="zh-TW" sz="2800" dirty="0" smtClean="0"/>
              <a:t>Knowledge</a:t>
            </a:r>
            <a:r>
              <a:rPr lang="zh-TW" altLang="en-US" sz="2800" dirty="0" smtClean="0"/>
              <a:t>：默會致知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3.2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知識</a:t>
            </a:r>
            <a:r>
              <a:rPr lang="zh-TW" altLang="en-US" sz="4000" b="0" dirty="0">
                <a:solidFill>
                  <a:schemeClr val="bg2">
                    <a:lumMod val="25000"/>
                  </a:schemeClr>
                </a:solidFill>
              </a:rPr>
              <a:t>的生產</a:t>
            </a:r>
          </a:p>
        </p:txBody>
      </p:sp>
      <p:sp>
        <p:nvSpPr>
          <p:cNvPr id="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13C0D-42CA-4EE1-B9C6-3F6D5E006681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399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7544" y="1772816"/>
            <a:ext cx="7786687" cy="3878262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20000"/>
              </a:lnSpc>
            </a:pPr>
            <a:r>
              <a:rPr lang="en-US" altLang="zh-TW" sz="2800" dirty="0"/>
              <a:t>Hayek </a:t>
            </a:r>
            <a:r>
              <a:rPr lang="zh-TW" altLang="en-US" sz="2800" dirty="0"/>
              <a:t>只談到知識的利用，</a:t>
            </a:r>
            <a:r>
              <a:rPr lang="en-US" altLang="zh-TW" sz="2800" dirty="0"/>
              <a:t>M. </a:t>
            </a:r>
            <a:r>
              <a:rPr lang="en-US" altLang="zh-TW" sz="2800" dirty="0" err="1"/>
              <a:t>Polayni</a:t>
            </a:r>
            <a:r>
              <a:rPr lang="en-US" altLang="zh-TW" sz="2800" dirty="0"/>
              <a:t> </a:t>
            </a:r>
            <a:r>
              <a:rPr lang="zh-TW" altLang="en-US" sz="2800" dirty="0"/>
              <a:t>的知識的獲得，補足了奧派的知識論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609600" indent="-609600">
              <a:lnSpc>
                <a:spcPct val="120000"/>
              </a:lnSpc>
              <a:buFont typeface="Wingdings" pitchFamily="2" charset="2"/>
              <a:buChar char="u"/>
            </a:pPr>
            <a:r>
              <a:rPr lang="zh-TW" altLang="en-US" sz="2800" b="1" dirty="0" smtClean="0">
                <a:solidFill>
                  <a:srgbClr val="660066"/>
                </a:solidFill>
              </a:rPr>
              <a:t>知識生產的效果</a:t>
            </a:r>
          </a:p>
          <a:p>
            <a:pPr marL="929640" lvl="1" indent="-609600">
              <a:lnSpc>
                <a:spcPct val="120000"/>
              </a:lnSpc>
              <a:buFont typeface="Wingdings" pitchFamily="2" charset="2"/>
              <a:buAutoNum type="arabicParenR"/>
            </a:pPr>
            <a:r>
              <a:rPr lang="zh-TW" altLang="en-US" sz="2800" dirty="0" smtClean="0"/>
              <a:t>個人知識的擴大。</a:t>
            </a:r>
          </a:p>
          <a:p>
            <a:pPr marL="929640" lvl="1" indent="-609600">
              <a:lnSpc>
                <a:spcPct val="120000"/>
              </a:lnSpc>
              <a:buFont typeface="Wingdings" pitchFamily="2" charset="2"/>
              <a:buAutoNum type="arabicParenR"/>
            </a:pPr>
            <a:r>
              <a:rPr lang="zh-TW" altLang="en-US" sz="2800" dirty="0" smtClean="0"/>
              <a:t>對個人知識內之敘述更有信心。</a:t>
            </a:r>
          </a:p>
          <a:p>
            <a:pPr marL="609600" indent="-609600">
              <a:lnSpc>
                <a:spcPct val="120000"/>
              </a:lnSpc>
            </a:pPr>
            <a:endParaRPr lang="zh-TW" alt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218488" cy="884238"/>
          </a:xfrm>
        </p:spPr>
        <p:txBody>
          <a:bodyPr/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3.3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知識生產的方法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B25A2-BF8F-4562-9D84-868A5807D31F}" type="slidenum">
              <a:rPr lang="en-US" altLang="zh-TW"/>
              <a:pPr/>
              <a:t>22</a:t>
            </a:fld>
            <a:endParaRPr lang="en-US" altLang="zh-TW"/>
          </a:p>
        </p:txBody>
      </p:sp>
      <p:sp>
        <p:nvSpPr>
          <p:cNvPr id="311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55650" y="1772816"/>
            <a:ext cx="8085138" cy="4572422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10000"/>
              </a:lnSpc>
            </a:pPr>
            <a:r>
              <a:rPr lang="zh-TW" altLang="en-US" sz="2800" dirty="0" smtClean="0">
                <a:latin typeface="新細明體" pitchFamily="18" charset="-120"/>
              </a:rPr>
              <a:t>生產</a:t>
            </a:r>
            <a:r>
              <a:rPr lang="zh-TW" altLang="en-US" sz="2800" dirty="0" smtClean="0">
                <a:latin typeface="新細明體" pitchFamily="18" charset="-120"/>
              </a:rPr>
              <a:t>知識的基本方式</a:t>
            </a:r>
            <a:r>
              <a:rPr lang="zh-TW" altLang="en-US" sz="2800" dirty="0" smtClean="0">
                <a:latin typeface="新細明體" pitchFamily="18" charset="-120"/>
              </a:rPr>
              <a:t>：</a:t>
            </a:r>
            <a:endParaRPr lang="zh-TW" altLang="en-US" sz="2800" dirty="0">
              <a:latin typeface="新細明體" pitchFamily="18" charset="-120"/>
            </a:endParaRPr>
          </a:p>
          <a:p>
            <a:pPr marL="990600" lvl="1" indent="-533400">
              <a:lnSpc>
                <a:spcPct val="110000"/>
              </a:lnSpc>
            </a:pPr>
            <a:r>
              <a:rPr lang="zh-TW" altLang="en-US" sz="2800" dirty="0">
                <a:latin typeface="新細明體" pitchFamily="18" charset="-120"/>
              </a:rPr>
              <a:t>學習</a:t>
            </a:r>
            <a:r>
              <a:rPr lang="en-US" altLang="zh-TW" sz="2800" dirty="0">
                <a:latin typeface="新細明體" pitchFamily="18" charset="-120"/>
              </a:rPr>
              <a:t>(L)</a:t>
            </a:r>
            <a:r>
              <a:rPr lang="zh-TW" altLang="en-US" sz="2800" dirty="0">
                <a:latin typeface="新細明體" pitchFamily="18" charset="-120"/>
              </a:rPr>
              <a:t>、練習</a:t>
            </a:r>
            <a:r>
              <a:rPr lang="en-US" altLang="zh-TW" sz="2800" dirty="0">
                <a:latin typeface="新細明體" pitchFamily="18" charset="-120"/>
              </a:rPr>
              <a:t>(P) </a:t>
            </a:r>
            <a:r>
              <a:rPr lang="zh-TW" altLang="en-US" sz="2800" dirty="0">
                <a:latin typeface="新細明體" pitchFamily="18" charset="-120"/>
              </a:rPr>
              <a:t>、思索 </a:t>
            </a:r>
            <a:r>
              <a:rPr lang="en-US" altLang="zh-TW" sz="2800" dirty="0">
                <a:latin typeface="新細明體" pitchFamily="18" charset="-120"/>
              </a:rPr>
              <a:t>(T)</a:t>
            </a:r>
          </a:p>
          <a:p>
            <a:pPr marL="609600" indent="-609600">
              <a:lnSpc>
                <a:spcPct val="110000"/>
              </a:lnSpc>
            </a:pPr>
            <a:r>
              <a:rPr lang="zh-TW" altLang="en-US" sz="2800" dirty="0">
                <a:latin typeface="新細明體" pitchFamily="18" charset="-120"/>
              </a:rPr>
              <a:t>知識生產方法</a:t>
            </a:r>
          </a:p>
          <a:p>
            <a:pPr marL="990600" lvl="1" indent="-533400">
              <a:lnSpc>
                <a:spcPct val="110000"/>
              </a:lnSpc>
              <a:buClr>
                <a:srgbClr val="15311C"/>
              </a:buClr>
              <a:buFont typeface="Wingdings" pitchFamily="2" charset="2"/>
              <a:buAutoNum type="arabicParenR"/>
            </a:pPr>
            <a:r>
              <a:rPr lang="zh-TW" altLang="en-US" sz="2800" dirty="0">
                <a:latin typeface="新細明體" pitchFamily="18" charset="-120"/>
              </a:rPr>
              <a:t>閱讀：</a:t>
            </a:r>
            <a:r>
              <a:rPr lang="en-US" altLang="zh-TW" sz="2800" dirty="0">
                <a:latin typeface="新細明體" pitchFamily="18" charset="-120"/>
              </a:rPr>
              <a:t>T+L</a:t>
            </a:r>
          </a:p>
          <a:p>
            <a:pPr marL="990600" lvl="1" indent="-533400">
              <a:lnSpc>
                <a:spcPct val="110000"/>
              </a:lnSpc>
              <a:buClr>
                <a:srgbClr val="15311C"/>
              </a:buClr>
              <a:buFont typeface="Wingdings" pitchFamily="2" charset="2"/>
              <a:buAutoNum type="arabicParenR"/>
            </a:pPr>
            <a:r>
              <a:rPr lang="zh-TW" altLang="en-US" sz="2800" dirty="0">
                <a:latin typeface="新細明體" pitchFamily="18" charset="-120"/>
              </a:rPr>
              <a:t>實驗：</a:t>
            </a:r>
            <a:r>
              <a:rPr lang="en-US" altLang="zh-TW" sz="2800" dirty="0">
                <a:latin typeface="新細明體" pitchFamily="18" charset="-120"/>
              </a:rPr>
              <a:t>T+P</a:t>
            </a:r>
          </a:p>
          <a:p>
            <a:pPr marL="990600" lvl="1" indent="-533400">
              <a:lnSpc>
                <a:spcPct val="110000"/>
              </a:lnSpc>
              <a:buClr>
                <a:srgbClr val="15311C"/>
              </a:buClr>
              <a:buFont typeface="Wingdings" pitchFamily="2" charset="2"/>
              <a:buAutoNum type="arabicParenR"/>
            </a:pPr>
            <a:r>
              <a:rPr lang="zh-TW" altLang="en-US" sz="2800" dirty="0">
                <a:latin typeface="新細明體" pitchFamily="18" charset="-120"/>
              </a:rPr>
              <a:t>教育：</a:t>
            </a:r>
            <a:r>
              <a:rPr lang="en-US" altLang="zh-TW" sz="2800" dirty="0">
                <a:latin typeface="新細明體" pitchFamily="18" charset="-120"/>
              </a:rPr>
              <a:t>L+P</a:t>
            </a:r>
          </a:p>
          <a:p>
            <a:pPr marL="990600" lvl="1" indent="-533400">
              <a:lnSpc>
                <a:spcPct val="110000"/>
              </a:lnSpc>
              <a:buClr>
                <a:srgbClr val="15311C"/>
              </a:buClr>
              <a:buFont typeface="Wingdings" pitchFamily="2" charset="2"/>
              <a:buAutoNum type="arabicParenR"/>
            </a:pPr>
            <a:r>
              <a:rPr lang="zh-TW" altLang="en-US" sz="2800" dirty="0">
                <a:latin typeface="新細明體" pitchFamily="18" charset="-120"/>
              </a:rPr>
              <a:t>研發：</a:t>
            </a:r>
            <a:r>
              <a:rPr lang="en-US" altLang="zh-TW" sz="2800" dirty="0">
                <a:latin typeface="新細明體" pitchFamily="18" charset="-120"/>
              </a:rPr>
              <a:t>T+L+P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91" name="Oval 19"/>
          <p:cNvSpPr>
            <a:spLocks noChangeArrowheads="1"/>
          </p:cNvSpPr>
          <p:nvPr/>
        </p:nvSpPr>
        <p:spPr bwMode="auto">
          <a:xfrm>
            <a:off x="1043608" y="1556792"/>
            <a:ext cx="7129463" cy="1944687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0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404664"/>
            <a:ext cx="8218488" cy="811213"/>
          </a:xfrm>
        </p:spPr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3.4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個人</a:t>
            </a:r>
            <a:r>
              <a:rPr lang="zh-TW" altLang="en-US" sz="40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知識的生產</a:t>
            </a:r>
          </a:p>
        </p:txBody>
      </p:sp>
      <p:sp>
        <p:nvSpPr>
          <p:cNvPr id="21" name="投影片編號版面配置區 2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23</a:t>
            </a:fld>
            <a:endParaRPr lang="zh-TW" altLang="en-US"/>
          </a:p>
        </p:txBody>
      </p:sp>
      <p:sp>
        <p:nvSpPr>
          <p:cNvPr id="310275" name="Oval 3"/>
          <p:cNvSpPr>
            <a:spLocks noChangeArrowheads="1"/>
          </p:cNvSpPr>
          <p:nvPr/>
        </p:nvSpPr>
        <p:spPr bwMode="auto">
          <a:xfrm>
            <a:off x="1834827" y="1845841"/>
            <a:ext cx="1800225" cy="136683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zh-TW" altLang="en-US" sz="2400" dirty="0"/>
              <a:t>個人資訊庫</a:t>
            </a:r>
          </a:p>
        </p:txBody>
      </p:sp>
      <p:sp>
        <p:nvSpPr>
          <p:cNvPr id="310276" name="Oval 4"/>
          <p:cNvSpPr>
            <a:spLocks noChangeArrowheads="1"/>
          </p:cNvSpPr>
          <p:nvPr/>
        </p:nvSpPr>
        <p:spPr bwMode="auto">
          <a:xfrm>
            <a:off x="4932040" y="1772816"/>
            <a:ext cx="2185987" cy="1481137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zh-TW" altLang="en-US" sz="2400"/>
              <a:t>個人知識</a:t>
            </a:r>
          </a:p>
        </p:txBody>
      </p:sp>
      <p:sp>
        <p:nvSpPr>
          <p:cNvPr id="310278" name="Oval 6"/>
          <p:cNvSpPr>
            <a:spLocks noChangeArrowheads="1"/>
          </p:cNvSpPr>
          <p:nvPr/>
        </p:nvSpPr>
        <p:spPr bwMode="auto">
          <a:xfrm>
            <a:off x="1042665" y="4797003"/>
            <a:ext cx="6913562" cy="1584325"/>
          </a:xfrm>
          <a:prstGeom prst="ellipse">
            <a:avLst/>
          </a:prstGeom>
          <a:solidFill>
            <a:srgbClr val="A7AD8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zh-TW" altLang="en-US" sz="2400" dirty="0"/>
              <a:t>外在世界資訊</a:t>
            </a:r>
            <a:r>
              <a:rPr kumimoji="1" lang="zh-TW" altLang="en-US" sz="2400" dirty="0" smtClean="0"/>
              <a:t>庫</a:t>
            </a:r>
            <a:endParaRPr kumimoji="1" lang="en-US" altLang="zh-TW" sz="2400" dirty="0" smtClean="0"/>
          </a:p>
          <a:p>
            <a:pPr algn="ctr"/>
            <a:r>
              <a:rPr kumimoji="1" lang="zh-TW" altLang="en-US" sz="2400" dirty="0" smtClean="0"/>
              <a:t>圖書館、媒體、網路、街頭</a:t>
            </a:r>
            <a:endParaRPr kumimoji="1" lang="zh-TW" altLang="en-US" sz="2400" dirty="0"/>
          </a:p>
        </p:txBody>
      </p:sp>
      <p:sp>
        <p:nvSpPr>
          <p:cNvPr id="310283" name="Rectangle 11"/>
          <p:cNvSpPr>
            <a:spLocks noChangeArrowheads="1"/>
          </p:cNvSpPr>
          <p:nvPr/>
        </p:nvSpPr>
        <p:spPr bwMode="auto">
          <a:xfrm>
            <a:off x="6228184" y="3429000"/>
            <a:ext cx="18002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1" lang="zh-TW" altLang="en-US" sz="2000" b="1" dirty="0">
                <a:solidFill>
                  <a:srgbClr val="FF0000"/>
                </a:solidFill>
              </a:rPr>
              <a:t>觀察</a:t>
            </a:r>
            <a:r>
              <a:rPr kumimoji="1" lang="zh-TW" altLang="en-US" sz="2000" b="1" dirty="0"/>
              <a:t>：</a:t>
            </a:r>
          </a:p>
          <a:p>
            <a:r>
              <a:rPr kumimoji="1" lang="zh-TW" altLang="en-US" sz="2000" b="1" dirty="0" smtClean="0"/>
              <a:t>逛街</a:t>
            </a:r>
            <a:endParaRPr kumimoji="1" lang="en-US" altLang="zh-TW" sz="2000" b="1" dirty="0" smtClean="0"/>
          </a:p>
          <a:p>
            <a:r>
              <a:rPr kumimoji="1" lang="zh-TW" altLang="en-US" sz="2000" b="1" dirty="0" smtClean="0"/>
              <a:t>上網</a:t>
            </a:r>
            <a:endParaRPr kumimoji="1" lang="en-US" altLang="zh-TW" sz="2000" b="1" dirty="0" smtClean="0"/>
          </a:p>
          <a:p>
            <a:r>
              <a:rPr kumimoji="1" lang="zh-TW" altLang="en-US" sz="2000" b="1" dirty="0" smtClean="0"/>
              <a:t>看</a:t>
            </a:r>
            <a:r>
              <a:rPr kumimoji="1" lang="zh-TW" altLang="en-US" sz="2000" b="1" dirty="0"/>
              <a:t>電視</a:t>
            </a:r>
          </a:p>
        </p:txBody>
      </p:sp>
      <p:sp>
        <p:nvSpPr>
          <p:cNvPr id="310285" name="Rectangle 13"/>
          <p:cNvSpPr>
            <a:spLocks noChangeArrowheads="1"/>
          </p:cNvSpPr>
          <p:nvPr/>
        </p:nvSpPr>
        <p:spPr bwMode="auto">
          <a:xfrm>
            <a:off x="4067944" y="1988840"/>
            <a:ext cx="10985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1" lang="zh-TW" altLang="en-US" sz="2000" b="1" dirty="0">
                <a:solidFill>
                  <a:srgbClr val="FF0000"/>
                </a:solidFill>
              </a:rPr>
              <a:t>思考</a:t>
            </a:r>
          </a:p>
        </p:txBody>
      </p:sp>
      <p:sp>
        <p:nvSpPr>
          <p:cNvPr id="310288" name="Rectangle 16"/>
          <p:cNvSpPr>
            <a:spLocks noChangeArrowheads="1"/>
          </p:cNvSpPr>
          <p:nvPr/>
        </p:nvSpPr>
        <p:spPr bwMode="auto">
          <a:xfrm>
            <a:off x="3707904" y="3140968"/>
            <a:ext cx="93610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1" lang="zh-TW" altLang="en-US" sz="2000" b="1" dirty="0" smtClean="0">
                <a:solidFill>
                  <a:srgbClr val="FF0000"/>
                </a:solidFill>
              </a:rPr>
              <a:t>學習</a:t>
            </a:r>
            <a:r>
              <a:rPr kumimoji="1" lang="zh-TW" altLang="en-US" sz="2000" b="1" dirty="0" smtClean="0"/>
              <a:t>：</a:t>
            </a:r>
            <a:endParaRPr kumimoji="1" lang="zh-TW" altLang="en-US" sz="2000" b="1" dirty="0"/>
          </a:p>
          <a:p>
            <a:r>
              <a:rPr kumimoji="1" lang="zh-TW" altLang="en-US" sz="2000" b="1" dirty="0" smtClean="0"/>
              <a:t>上課</a:t>
            </a:r>
            <a:endParaRPr kumimoji="1" lang="en-US" altLang="zh-TW" sz="2000" b="1" dirty="0" smtClean="0"/>
          </a:p>
          <a:p>
            <a:r>
              <a:rPr kumimoji="1" lang="zh-TW" altLang="en-US" sz="2000" b="1" dirty="0" smtClean="0"/>
              <a:t>練習</a:t>
            </a:r>
            <a:endParaRPr kumimoji="1" lang="zh-TW" altLang="en-US" sz="2000" b="1" dirty="0"/>
          </a:p>
        </p:txBody>
      </p:sp>
      <p:sp>
        <p:nvSpPr>
          <p:cNvPr id="80" name="手繪多邊形 79"/>
          <p:cNvSpPr/>
          <p:nvPr/>
        </p:nvSpPr>
        <p:spPr>
          <a:xfrm>
            <a:off x="2555776" y="3212976"/>
            <a:ext cx="3600400" cy="1800200"/>
          </a:xfrm>
          <a:custGeom>
            <a:avLst/>
            <a:gdLst>
              <a:gd name="connsiteX0" fmla="*/ 3119965 w 3119965"/>
              <a:gd name="connsiteY0" fmla="*/ 33051 h 1586429"/>
              <a:gd name="connsiteX1" fmla="*/ 3097932 w 3119965"/>
              <a:gd name="connsiteY1" fmla="*/ 165253 h 1586429"/>
              <a:gd name="connsiteX2" fmla="*/ 3075898 w 3119965"/>
              <a:gd name="connsiteY2" fmla="*/ 231355 h 1586429"/>
              <a:gd name="connsiteX3" fmla="*/ 3031830 w 3119965"/>
              <a:gd name="connsiteY3" fmla="*/ 308473 h 1586429"/>
              <a:gd name="connsiteX4" fmla="*/ 2998780 w 3119965"/>
              <a:gd name="connsiteY4" fmla="*/ 407624 h 1586429"/>
              <a:gd name="connsiteX5" fmla="*/ 2965729 w 3119965"/>
              <a:gd name="connsiteY5" fmla="*/ 451692 h 1586429"/>
              <a:gd name="connsiteX6" fmla="*/ 2932679 w 3119965"/>
              <a:gd name="connsiteY6" fmla="*/ 528810 h 1586429"/>
              <a:gd name="connsiteX7" fmla="*/ 2910645 w 3119965"/>
              <a:gd name="connsiteY7" fmla="*/ 561861 h 1586429"/>
              <a:gd name="connsiteX8" fmla="*/ 2899628 w 3119965"/>
              <a:gd name="connsiteY8" fmla="*/ 594911 h 1586429"/>
              <a:gd name="connsiteX9" fmla="*/ 2866577 w 3119965"/>
              <a:gd name="connsiteY9" fmla="*/ 627962 h 1586429"/>
              <a:gd name="connsiteX10" fmla="*/ 2844544 w 3119965"/>
              <a:gd name="connsiteY10" fmla="*/ 661012 h 1586429"/>
              <a:gd name="connsiteX11" fmla="*/ 2833527 w 3119965"/>
              <a:gd name="connsiteY11" fmla="*/ 694063 h 1586429"/>
              <a:gd name="connsiteX12" fmla="*/ 2800476 w 3119965"/>
              <a:gd name="connsiteY12" fmla="*/ 716097 h 1586429"/>
              <a:gd name="connsiteX13" fmla="*/ 2767426 w 3119965"/>
              <a:gd name="connsiteY13" fmla="*/ 749147 h 1586429"/>
              <a:gd name="connsiteX14" fmla="*/ 2723358 w 3119965"/>
              <a:gd name="connsiteY14" fmla="*/ 815248 h 1586429"/>
              <a:gd name="connsiteX15" fmla="*/ 2690307 w 3119965"/>
              <a:gd name="connsiteY15" fmla="*/ 848299 h 1586429"/>
              <a:gd name="connsiteX16" fmla="*/ 2646240 w 3119965"/>
              <a:gd name="connsiteY16" fmla="*/ 914400 h 1586429"/>
              <a:gd name="connsiteX17" fmla="*/ 2580139 w 3119965"/>
              <a:gd name="connsiteY17" fmla="*/ 980502 h 1586429"/>
              <a:gd name="connsiteX18" fmla="*/ 2547088 w 3119965"/>
              <a:gd name="connsiteY18" fmla="*/ 1013552 h 1586429"/>
              <a:gd name="connsiteX19" fmla="*/ 2514038 w 3119965"/>
              <a:gd name="connsiteY19" fmla="*/ 1035586 h 1586429"/>
              <a:gd name="connsiteX20" fmla="*/ 2414886 w 3119965"/>
              <a:gd name="connsiteY20" fmla="*/ 1090670 h 1586429"/>
              <a:gd name="connsiteX21" fmla="*/ 2381835 w 3119965"/>
              <a:gd name="connsiteY21" fmla="*/ 1123721 h 1586429"/>
              <a:gd name="connsiteX22" fmla="*/ 2282683 w 3119965"/>
              <a:gd name="connsiteY22" fmla="*/ 1189822 h 1586429"/>
              <a:gd name="connsiteX23" fmla="*/ 2205565 w 3119965"/>
              <a:gd name="connsiteY23" fmla="*/ 1233889 h 1586429"/>
              <a:gd name="connsiteX24" fmla="*/ 2139464 w 3119965"/>
              <a:gd name="connsiteY24" fmla="*/ 1299991 h 1586429"/>
              <a:gd name="connsiteX25" fmla="*/ 2106414 w 3119965"/>
              <a:gd name="connsiteY25" fmla="*/ 1311008 h 1586429"/>
              <a:gd name="connsiteX26" fmla="*/ 2040312 w 3119965"/>
              <a:gd name="connsiteY26" fmla="*/ 1355075 h 1586429"/>
              <a:gd name="connsiteX27" fmla="*/ 2007262 w 3119965"/>
              <a:gd name="connsiteY27" fmla="*/ 1377109 h 1586429"/>
              <a:gd name="connsiteX28" fmla="*/ 1930144 w 3119965"/>
              <a:gd name="connsiteY28" fmla="*/ 1410159 h 1586429"/>
              <a:gd name="connsiteX29" fmla="*/ 1886076 w 3119965"/>
              <a:gd name="connsiteY29" fmla="*/ 1443210 h 1586429"/>
              <a:gd name="connsiteX30" fmla="*/ 1853026 w 3119965"/>
              <a:gd name="connsiteY30" fmla="*/ 1454227 h 1586429"/>
              <a:gd name="connsiteX31" fmla="*/ 1775907 w 3119965"/>
              <a:gd name="connsiteY31" fmla="*/ 1498294 h 1586429"/>
              <a:gd name="connsiteX32" fmla="*/ 1742857 w 3119965"/>
              <a:gd name="connsiteY32" fmla="*/ 1509311 h 1586429"/>
              <a:gd name="connsiteX33" fmla="*/ 1654722 w 3119965"/>
              <a:gd name="connsiteY33" fmla="*/ 1553379 h 1586429"/>
              <a:gd name="connsiteX34" fmla="*/ 1588621 w 3119965"/>
              <a:gd name="connsiteY34" fmla="*/ 1575412 h 1586429"/>
              <a:gd name="connsiteX35" fmla="*/ 1555570 w 3119965"/>
              <a:gd name="connsiteY35" fmla="*/ 1586429 h 1586429"/>
              <a:gd name="connsiteX36" fmla="*/ 1236081 w 3119965"/>
              <a:gd name="connsiteY36" fmla="*/ 1575412 h 1586429"/>
              <a:gd name="connsiteX37" fmla="*/ 1203030 w 3119965"/>
              <a:gd name="connsiteY37" fmla="*/ 1564395 h 1586429"/>
              <a:gd name="connsiteX38" fmla="*/ 1114895 w 3119965"/>
              <a:gd name="connsiteY38" fmla="*/ 1542362 h 1586429"/>
              <a:gd name="connsiteX39" fmla="*/ 1048794 w 3119965"/>
              <a:gd name="connsiteY39" fmla="*/ 1509311 h 1586429"/>
              <a:gd name="connsiteX40" fmla="*/ 971676 w 3119965"/>
              <a:gd name="connsiteY40" fmla="*/ 1476261 h 1586429"/>
              <a:gd name="connsiteX41" fmla="*/ 872524 w 3119965"/>
              <a:gd name="connsiteY41" fmla="*/ 1410159 h 1586429"/>
              <a:gd name="connsiteX42" fmla="*/ 839474 w 3119965"/>
              <a:gd name="connsiteY42" fmla="*/ 1388126 h 1586429"/>
              <a:gd name="connsiteX43" fmla="*/ 784389 w 3119965"/>
              <a:gd name="connsiteY43" fmla="*/ 1355075 h 1586429"/>
              <a:gd name="connsiteX44" fmla="*/ 718288 w 3119965"/>
              <a:gd name="connsiteY44" fmla="*/ 1322024 h 1586429"/>
              <a:gd name="connsiteX45" fmla="*/ 685238 w 3119965"/>
              <a:gd name="connsiteY45" fmla="*/ 1288974 h 1586429"/>
              <a:gd name="connsiteX46" fmla="*/ 608120 w 3119965"/>
              <a:gd name="connsiteY46" fmla="*/ 1244906 h 1586429"/>
              <a:gd name="connsiteX47" fmla="*/ 586086 w 3119965"/>
              <a:gd name="connsiteY47" fmla="*/ 1211856 h 1586429"/>
              <a:gd name="connsiteX48" fmla="*/ 575069 w 3119965"/>
              <a:gd name="connsiteY48" fmla="*/ 1178805 h 1586429"/>
              <a:gd name="connsiteX49" fmla="*/ 531001 w 3119965"/>
              <a:gd name="connsiteY49" fmla="*/ 1112704 h 1586429"/>
              <a:gd name="connsiteX50" fmla="*/ 508968 w 3119965"/>
              <a:gd name="connsiteY50" fmla="*/ 1079653 h 1586429"/>
              <a:gd name="connsiteX51" fmla="*/ 486934 w 3119965"/>
              <a:gd name="connsiteY51" fmla="*/ 1035586 h 1586429"/>
              <a:gd name="connsiteX52" fmla="*/ 409816 w 3119965"/>
              <a:gd name="connsiteY52" fmla="*/ 947451 h 1586429"/>
              <a:gd name="connsiteX53" fmla="*/ 354732 w 3119965"/>
              <a:gd name="connsiteY53" fmla="*/ 848299 h 1586429"/>
              <a:gd name="connsiteX54" fmla="*/ 310664 w 3119965"/>
              <a:gd name="connsiteY54" fmla="*/ 771181 h 1586429"/>
              <a:gd name="connsiteX55" fmla="*/ 266597 w 3119965"/>
              <a:gd name="connsiteY55" fmla="*/ 705080 h 1586429"/>
              <a:gd name="connsiteX56" fmla="*/ 255580 w 3119965"/>
              <a:gd name="connsiteY56" fmla="*/ 672029 h 1586429"/>
              <a:gd name="connsiteX57" fmla="*/ 244563 w 3119965"/>
              <a:gd name="connsiteY57" fmla="*/ 627962 h 1586429"/>
              <a:gd name="connsiteX58" fmla="*/ 189479 w 3119965"/>
              <a:gd name="connsiteY58" fmla="*/ 539827 h 1586429"/>
              <a:gd name="connsiteX59" fmla="*/ 167445 w 3119965"/>
              <a:gd name="connsiteY59" fmla="*/ 506776 h 1586429"/>
              <a:gd name="connsiteX60" fmla="*/ 156428 w 3119965"/>
              <a:gd name="connsiteY60" fmla="*/ 451692 h 1586429"/>
              <a:gd name="connsiteX61" fmla="*/ 112360 w 3119965"/>
              <a:gd name="connsiteY61" fmla="*/ 385591 h 1586429"/>
              <a:gd name="connsiteX62" fmla="*/ 68293 w 3119965"/>
              <a:gd name="connsiteY62" fmla="*/ 286439 h 1586429"/>
              <a:gd name="connsiteX63" fmla="*/ 57276 w 3119965"/>
              <a:gd name="connsiteY63" fmla="*/ 242371 h 1586429"/>
              <a:gd name="connsiteX64" fmla="*/ 35242 w 3119965"/>
              <a:gd name="connsiteY64" fmla="*/ 176270 h 1586429"/>
              <a:gd name="connsiteX65" fmla="*/ 24226 w 3119965"/>
              <a:gd name="connsiteY65" fmla="*/ 143220 h 1586429"/>
              <a:gd name="connsiteX66" fmla="*/ 2192 w 3119965"/>
              <a:gd name="connsiteY66" fmla="*/ 66102 h 1586429"/>
              <a:gd name="connsiteX67" fmla="*/ 2192 w 3119965"/>
              <a:gd name="connsiteY67" fmla="*/ 0 h 1586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3119965" h="1586429">
                <a:moveTo>
                  <a:pt x="3119965" y="33051"/>
                </a:moveTo>
                <a:cubicBezTo>
                  <a:pt x="3112621" y="77118"/>
                  <a:pt x="3112060" y="122870"/>
                  <a:pt x="3097932" y="165253"/>
                </a:cubicBezTo>
                <a:cubicBezTo>
                  <a:pt x="3090587" y="187287"/>
                  <a:pt x="3086285" y="210581"/>
                  <a:pt x="3075898" y="231355"/>
                </a:cubicBezTo>
                <a:cubicBezTo>
                  <a:pt x="3047942" y="287265"/>
                  <a:pt x="3062974" y="261757"/>
                  <a:pt x="3031830" y="308473"/>
                </a:cubicBezTo>
                <a:cubicBezTo>
                  <a:pt x="3022754" y="344778"/>
                  <a:pt x="3017639" y="373679"/>
                  <a:pt x="2998780" y="407624"/>
                </a:cubicBezTo>
                <a:cubicBezTo>
                  <a:pt x="2989863" y="423675"/>
                  <a:pt x="2975461" y="436121"/>
                  <a:pt x="2965729" y="451692"/>
                </a:cubicBezTo>
                <a:cubicBezTo>
                  <a:pt x="2908414" y="543395"/>
                  <a:pt x="2970163" y="453840"/>
                  <a:pt x="2932679" y="528810"/>
                </a:cubicBezTo>
                <a:cubicBezTo>
                  <a:pt x="2926758" y="540653"/>
                  <a:pt x="2916567" y="550018"/>
                  <a:pt x="2910645" y="561861"/>
                </a:cubicBezTo>
                <a:cubicBezTo>
                  <a:pt x="2905452" y="572248"/>
                  <a:pt x="2906070" y="585249"/>
                  <a:pt x="2899628" y="594911"/>
                </a:cubicBezTo>
                <a:cubicBezTo>
                  <a:pt x="2890985" y="607875"/>
                  <a:pt x="2876551" y="615993"/>
                  <a:pt x="2866577" y="627962"/>
                </a:cubicBezTo>
                <a:cubicBezTo>
                  <a:pt x="2858101" y="638134"/>
                  <a:pt x="2850465" y="649169"/>
                  <a:pt x="2844544" y="661012"/>
                </a:cubicBezTo>
                <a:cubicBezTo>
                  <a:pt x="2839351" y="671399"/>
                  <a:pt x="2840782" y="684995"/>
                  <a:pt x="2833527" y="694063"/>
                </a:cubicBezTo>
                <a:cubicBezTo>
                  <a:pt x="2825256" y="704402"/>
                  <a:pt x="2810648" y="707620"/>
                  <a:pt x="2800476" y="716097"/>
                </a:cubicBezTo>
                <a:cubicBezTo>
                  <a:pt x="2788507" y="726071"/>
                  <a:pt x="2776991" y="736849"/>
                  <a:pt x="2767426" y="749147"/>
                </a:cubicBezTo>
                <a:cubicBezTo>
                  <a:pt x="2751168" y="770050"/>
                  <a:pt x="2742083" y="796523"/>
                  <a:pt x="2723358" y="815248"/>
                </a:cubicBezTo>
                <a:cubicBezTo>
                  <a:pt x="2712341" y="826265"/>
                  <a:pt x="2699872" y="836001"/>
                  <a:pt x="2690307" y="848299"/>
                </a:cubicBezTo>
                <a:cubicBezTo>
                  <a:pt x="2674049" y="869202"/>
                  <a:pt x="2664965" y="895675"/>
                  <a:pt x="2646240" y="914400"/>
                </a:cubicBezTo>
                <a:lnTo>
                  <a:pt x="2580139" y="980502"/>
                </a:lnTo>
                <a:cubicBezTo>
                  <a:pt x="2569122" y="991519"/>
                  <a:pt x="2560051" y="1004910"/>
                  <a:pt x="2547088" y="1013552"/>
                </a:cubicBezTo>
                <a:cubicBezTo>
                  <a:pt x="2536071" y="1020897"/>
                  <a:pt x="2525881" y="1029665"/>
                  <a:pt x="2514038" y="1035586"/>
                </a:cubicBezTo>
                <a:cubicBezTo>
                  <a:pt x="2458623" y="1063294"/>
                  <a:pt x="2484359" y="1021197"/>
                  <a:pt x="2414886" y="1090670"/>
                </a:cubicBezTo>
                <a:cubicBezTo>
                  <a:pt x="2403869" y="1101687"/>
                  <a:pt x="2394133" y="1114156"/>
                  <a:pt x="2381835" y="1123721"/>
                </a:cubicBezTo>
                <a:cubicBezTo>
                  <a:pt x="2282612" y="1200894"/>
                  <a:pt x="2348820" y="1140218"/>
                  <a:pt x="2282683" y="1189822"/>
                </a:cubicBezTo>
                <a:cubicBezTo>
                  <a:pt x="2229326" y="1229841"/>
                  <a:pt x="2256035" y="1217067"/>
                  <a:pt x="2205565" y="1233889"/>
                </a:cubicBezTo>
                <a:cubicBezTo>
                  <a:pt x="2183531" y="1255923"/>
                  <a:pt x="2169025" y="1290137"/>
                  <a:pt x="2139464" y="1299991"/>
                </a:cubicBezTo>
                <a:cubicBezTo>
                  <a:pt x="2128447" y="1303663"/>
                  <a:pt x="2116565" y="1305368"/>
                  <a:pt x="2106414" y="1311008"/>
                </a:cubicBezTo>
                <a:cubicBezTo>
                  <a:pt x="2083265" y="1323868"/>
                  <a:pt x="2062346" y="1340386"/>
                  <a:pt x="2040312" y="1355075"/>
                </a:cubicBezTo>
                <a:cubicBezTo>
                  <a:pt x="2029295" y="1362419"/>
                  <a:pt x="2019823" y="1372922"/>
                  <a:pt x="2007262" y="1377109"/>
                </a:cubicBezTo>
                <a:cubicBezTo>
                  <a:pt x="1975135" y="1387818"/>
                  <a:pt x="1961259" y="1390712"/>
                  <a:pt x="1930144" y="1410159"/>
                </a:cubicBezTo>
                <a:cubicBezTo>
                  <a:pt x="1914573" y="1419891"/>
                  <a:pt x="1902018" y="1434100"/>
                  <a:pt x="1886076" y="1443210"/>
                </a:cubicBezTo>
                <a:cubicBezTo>
                  <a:pt x="1875993" y="1448972"/>
                  <a:pt x="1863413" y="1449034"/>
                  <a:pt x="1853026" y="1454227"/>
                </a:cubicBezTo>
                <a:cubicBezTo>
                  <a:pt x="1742393" y="1509544"/>
                  <a:pt x="1911097" y="1440356"/>
                  <a:pt x="1775907" y="1498294"/>
                </a:cubicBezTo>
                <a:cubicBezTo>
                  <a:pt x="1765233" y="1502868"/>
                  <a:pt x="1753429" y="1504506"/>
                  <a:pt x="1742857" y="1509311"/>
                </a:cubicBezTo>
                <a:cubicBezTo>
                  <a:pt x="1712955" y="1522903"/>
                  <a:pt x="1685883" y="1542992"/>
                  <a:pt x="1654722" y="1553379"/>
                </a:cubicBezTo>
                <a:lnTo>
                  <a:pt x="1588621" y="1575412"/>
                </a:lnTo>
                <a:lnTo>
                  <a:pt x="1555570" y="1586429"/>
                </a:lnTo>
                <a:cubicBezTo>
                  <a:pt x="1449074" y="1582757"/>
                  <a:pt x="1342433" y="1582059"/>
                  <a:pt x="1236081" y="1575412"/>
                </a:cubicBezTo>
                <a:cubicBezTo>
                  <a:pt x="1224491" y="1574688"/>
                  <a:pt x="1214234" y="1567451"/>
                  <a:pt x="1203030" y="1564395"/>
                </a:cubicBezTo>
                <a:cubicBezTo>
                  <a:pt x="1173815" y="1556427"/>
                  <a:pt x="1114895" y="1542362"/>
                  <a:pt x="1114895" y="1542362"/>
                </a:cubicBezTo>
                <a:cubicBezTo>
                  <a:pt x="1051381" y="1500018"/>
                  <a:pt x="1112651" y="1536679"/>
                  <a:pt x="1048794" y="1509311"/>
                </a:cubicBezTo>
                <a:cubicBezTo>
                  <a:pt x="953512" y="1468475"/>
                  <a:pt x="1049177" y="1502092"/>
                  <a:pt x="971676" y="1476261"/>
                </a:cubicBezTo>
                <a:lnTo>
                  <a:pt x="872524" y="1410159"/>
                </a:lnTo>
                <a:cubicBezTo>
                  <a:pt x="861507" y="1402815"/>
                  <a:pt x="850702" y="1395143"/>
                  <a:pt x="839474" y="1388126"/>
                </a:cubicBezTo>
                <a:cubicBezTo>
                  <a:pt x="821316" y="1376777"/>
                  <a:pt x="802206" y="1366953"/>
                  <a:pt x="784389" y="1355075"/>
                </a:cubicBezTo>
                <a:cubicBezTo>
                  <a:pt x="741677" y="1326599"/>
                  <a:pt x="763900" y="1337228"/>
                  <a:pt x="718288" y="1322024"/>
                </a:cubicBezTo>
                <a:cubicBezTo>
                  <a:pt x="707271" y="1311007"/>
                  <a:pt x="697207" y="1298948"/>
                  <a:pt x="685238" y="1288974"/>
                </a:cubicBezTo>
                <a:cubicBezTo>
                  <a:pt x="661881" y="1269510"/>
                  <a:pt x="635058" y="1258375"/>
                  <a:pt x="608120" y="1244906"/>
                </a:cubicBezTo>
                <a:cubicBezTo>
                  <a:pt x="600775" y="1233889"/>
                  <a:pt x="592007" y="1223699"/>
                  <a:pt x="586086" y="1211856"/>
                </a:cubicBezTo>
                <a:cubicBezTo>
                  <a:pt x="580892" y="1201469"/>
                  <a:pt x="580709" y="1188957"/>
                  <a:pt x="575069" y="1178805"/>
                </a:cubicBezTo>
                <a:cubicBezTo>
                  <a:pt x="562208" y="1155656"/>
                  <a:pt x="545690" y="1134738"/>
                  <a:pt x="531001" y="1112704"/>
                </a:cubicBezTo>
                <a:cubicBezTo>
                  <a:pt x="523656" y="1101687"/>
                  <a:pt x="514889" y="1091496"/>
                  <a:pt x="508968" y="1079653"/>
                </a:cubicBezTo>
                <a:cubicBezTo>
                  <a:pt x="501623" y="1064964"/>
                  <a:pt x="495638" y="1049513"/>
                  <a:pt x="486934" y="1035586"/>
                </a:cubicBezTo>
                <a:cubicBezTo>
                  <a:pt x="461647" y="995127"/>
                  <a:pt x="443982" y="981617"/>
                  <a:pt x="409816" y="947451"/>
                </a:cubicBezTo>
                <a:cubicBezTo>
                  <a:pt x="382855" y="866569"/>
                  <a:pt x="404205" y="897773"/>
                  <a:pt x="354732" y="848299"/>
                </a:cubicBezTo>
                <a:cubicBezTo>
                  <a:pt x="329472" y="772518"/>
                  <a:pt x="364022" y="864557"/>
                  <a:pt x="310664" y="771181"/>
                </a:cubicBezTo>
                <a:cubicBezTo>
                  <a:pt x="268146" y="696775"/>
                  <a:pt x="343511" y="781994"/>
                  <a:pt x="266597" y="705080"/>
                </a:cubicBezTo>
                <a:cubicBezTo>
                  <a:pt x="262925" y="694063"/>
                  <a:pt x="258770" y="683195"/>
                  <a:pt x="255580" y="672029"/>
                </a:cubicBezTo>
                <a:cubicBezTo>
                  <a:pt x="251420" y="657470"/>
                  <a:pt x="251334" y="641505"/>
                  <a:pt x="244563" y="627962"/>
                </a:cubicBezTo>
                <a:cubicBezTo>
                  <a:pt x="229070" y="596975"/>
                  <a:pt x="208079" y="569055"/>
                  <a:pt x="189479" y="539827"/>
                </a:cubicBezTo>
                <a:cubicBezTo>
                  <a:pt x="182370" y="528656"/>
                  <a:pt x="167445" y="506776"/>
                  <a:pt x="167445" y="506776"/>
                </a:cubicBezTo>
                <a:cubicBezTo>
                  <a:pt x="163773" y="488415"/>
                  <a:pt x="164177" y="468739"/>
                  <a:pt x="156428" y="451692"/>
                </a:cubicBezTo>
                <a:cubicBezTo>
                  <a:pt x="145470" y="427584"/>
                  <a:pt x="112360" y="385591"/>
                  <a:pt x="112360" y="385591"/>
                </a:cubicBezTo>
                <a:cubicBezTo>
                  <a:pt x="86140" y="306928"/>
                  <a:pt x="103211" y="338814"/>
                  <a:pt x="68293" y="286439"/>
                </a:cubicBezTo>
                <a:cubicBezTo>
                  <a:pt x="64621" y="271750"/>
                  <a:pt x="61627" y="256874"/>
                  <a:pt x="57276" y="242371"/>
                </a:cubicBezTo>
                <a:cubicBezTo>
                  <a:pt x="50602" y="220125"/>
                  <a:pt x="42586" y="198304"/>
                  <a:pt x="35242" y="176270"/>
                </a:cubicBezTo>
                <a:lnTo>
                  <a:pt x="24226" y="143220"/>
                </a:lnTo>
                <a:cubicBezTo>
                  <a:pt x="17515" y="123088"/>
                  <a:pt x="4168" y="85864"/>
                  <a:pt x="2192" y="66102"/>
                </a:cubicBezTo>
                <a:cubicBezTo>
                  <a:pt x="0" y="44177"/>
                  <a:pt x="2192" y="22034"/>
                  <a:pt x="2192" y="0"/>
                </a:cubicBezTo>
              </a:path>
            </a:pathLst>
          </a:custGeom>
          <a:ln w="57150">
            <a:solidFill>
              <a:srgbClr val="4C2F1C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0" name="手繪多邊形 89"/>
          <p:cNvSpPr/>
          <p:nvPr/>
        </p:nvSpPr>
        <p:spPr>
          <a:xfrm>
            <a:off x="3502192" y="2732183"/>
            <a:ext cx="2028275" cy="2068220"/>
          </a:xfrm>
          <a:custGeom>
            <a:avLst/>
            <a:gdLst>
              <a:gd name="connsiteX0" fmla="*/ 2028275 w 2028275"/>
              <a:gd name="connsiteY0" fmla="*/ 440675 h 2068220"/>
              <a:gd name="connsiteX1" fmla="*/ 2006242 w 2028275"/>
              <a:gd name="connsiteY1" fmla="*/ 539827 h 2068220"/>
              <a:gd name="connsiteX2" fmla="*/ 1995225 w 2028275"/>
              <a:gd name="connsiteY2" fmla="*/ 572877 h 2068220"/>
              <a:gd name="connsiteX3" fmla="*/ 1973191 w 2028275"/>
              <a:gd name="connsiteY3" fmla="*/ 605928 h 2068220"/>
              <a:gd name="connsiteX4" fmla="*/ 1940141 w 2028275"/>
              <a:gd name="connsiteY4" fmla="*/ 661012 h 2068220"/>
              <a:gd name="connsiteX5" fmla="*/ 1918107 w 2028275"/>
              <a:gd name="connsiteY5" fmla="*/ 694063 h 2068220"/>
              <a:gd name="connsiteX6" fmla="*/ 1896073 w 2028275"/>
              <a:gd name="connsiteY6" fmla="*/ 738130 h 2068220"/>
              <a:gd name="connsiteX7" fmla="*/ 1840989 w 2028275"/>
              <a:gd name="connsiteY7" fmla="*/ 815248 h 2068220"/>
              <a:gd name="connsiteX8" fmla="*/ 1818955 w 2028275"/>
              <a:gd name="connsiteY8" fmla="*/ 848299 h 2068220"/>
              <a:gd name="connsiteX9" fmla="*/ 1785904 w 2028275"/>
              <a:gd name="connsiteY9" fmla="*/ 881350 h 2068220"/>
              <a:gd name="connsiteX10" fmla="*/ 1730820 w 2028275"/>
              <a:gd name="connsiteY10" fmla="*/ 958468 h 2068220"/>
              <a:gd name="connsiteX11" fmla="*/ 1697769 w 2028275"/>
              <a:gd name="connsiteY11" fmla="*/ 1002535 h 2068220"/>
              <a:gd name="connsiteX12" fmla="*/ 1675736 w 2028275"/>
              <a:gd name="connsiteY12" fmla="*/ 1035586 h 2068220"/>
              <a:gd name="connsiteX13" fmla="*/ 1631668 w 2028275"/>
              <a:gd name="connsiteY13" fmla="*/ 1068636 h 2068220"/>
              <a:gd name="connsiteX14" fmla="*/ 1565567 w 2028275"/>
              <a:gd name="connsiteY14" fmla="*/ 1156771 h 2068220"/>
              <a:gd name="connsiteX15" fmla="*/ 1532516 w 2028275"/>
              <a:gd name="connsiteY15" fmla="*/ 1189822 h 2068220"/>
              <a:gd name="connsiteX16" fmla="*/ 1488449 w 2028275"/>
              <a:gd name="connsiteY16" fmla="*/ 1266940 h 2068220"/>
              <a:gd name="connsiteX17" fmla="*/ 1455398 w 2028275"/>
              <a:gd name="connsiteY17" fmla="*/ 1299990 h 2068220"/>
              <a:gd name="connsiteX18" fmla="*/ 1411331 w 2028275"/>
              <a:gd name="connsiteY18" fmla="*/ 1377109 h 2068220"/>
              <a:gd name="connsiteX19" fmla="*/ 1367263 w 2028275"/>
              <a:gd name="connsiteY19" fmla="*/ 1432193 h 2068220"/>
              <a:gd name="connsiteX20" fmla="*/ 1323196 w 2028275"/>
              <a:gd name="connsiteY20" fmla="*/ 1498294 h 2068220"/>
              <a:gd name="connsiteX21" fmla="*/ 1301162 w 2028275"/>
              <a:gd name="connsiteY21" fmla="*/ 1531345 h 2068220"/>
              <a:gd name="connsiteX22" fmla="*/ 1279128 w 2028275"/>
              <a:gd name="connsiteY22" fmla="*/ 1564395 h 2068220"/>
              <a:gd name="connsiteX23" fmla="*/ 1235061 w 2028275"/>
              <a:gd name="connsiteY23" fmla="*/ 1630497 h 2068220"/>
              <a:gd name="connsiteX24" fmla="*/ 1224044 w 2028275"/>
              <a:gd name="connsiteY24" fmla="*/ 1663547 h 2068220"/>
              <a:gd name="connsiteX25" fmla="*/ 1168960 w 2028275"/>
              <a:gd name="connsiteY25" fmla="*/ 1740665 h 2068220"/>
              <a:gd name="connsiteX26" fmla="*/ 1102859 w 2028275"/>
              <a:gd name="connsiteY26" fmla="*/ 1806766 h 2068220"/>
              <a:gd name="connsiteX27" fmla="*/ 1058791 w 2028275"/>
              <a:gd name="connsiteY27" fmla="*/ 1872868 h 2068220"/>
              <a:gd name="connsiteX28" fmla="*/ 1036757 w 2028275"/>
              <a:gd name="connsiteY28" fmla="*/ 1905918 h 2068220"/>
              <a:gd name="connsiteX29" fmla="*/ 1003707 w 2028275"/>
              <a:gd name="connsiteY29" fmla="*/ 1916935 h 2068220"/>
              <a:gd name="connsiteX30" fmla="*/ 981673 w 2028275"/>
              <a:gd name="connsiteY30" fmla="*/ 1949986 h 2068220"/>
              <a:gd name="connsiteX31" fmla="*/ 904555 w 2028275"/>
              <a:gd name="connsiteY31" fmla="*/ 1994053 h 2068220"/>
              <a:gd name="connsiteX32" fmla="*/ 871504 w 2028275"/>
              <a:gd name="connsiteY32" fmla="*/ 2016087 h 2068220"/>
              <a:gd name="connsiteX33" fmla="*/ 805403 w 2028275"/>
              <a:gd name="connsiteY33" fmla="*/ 2038121 h 2068220"/>
              <a:gd name="connsiteX34" fmla="*/ 772353 w 2028275"/>
              <a:gd name="connsiteY34" fmla="*/ 2049137 h 2068220"/>
              <a:gd name="connsiteX35" fmla="*/ 529981 w 2028275"/>
              <a:gd name="connsiteY35" fmla="*/ 1994053 h 2068220"/>
              <a:gd name="connsiteX36" fmla="*/ 485914 w 2028275"/>
              <a:gd name="connsiteY36" fmla="*/ 1949986 h 2068220"/>
              <a:gd name="connsiteX37" fmla="*/ 419813 w 2028275"/>
              <a:gd name="connsiteY37" fmla="*/ 1905918 h 2068220"/>
              <a:gd name="connsiteX38" fmla="*/ 386762 w 2028275"/>
              <a:gd name="connsiteY38" fmla="*/ 1839817 h 2068220"/>
              <a:gd name="connsiteX39" fmla="*/ 353712 w 2028275"/>
              <a:gd name="connsiteY39" fmla="*/ 1817783 h 2068220"/>
              <a:gd name="connsiteX40" fmla="*/ 298627 w 2028275"/>
              <a:gd name="connsiteY40" fmla="*/ 1718631 h 2068220"/>
              <a:gd name="connsiteX41" fmla="*/ 276594 w 2028275"/>
              <a:gd name="connsiteY41" fmla="*/ 1685581 h 2068220"/>
              <a:gd name="connsiteX42" fmla="*/ 243543 w 2028275"/>
              <a:gd name="connsiteY42" fmla="*/ 1619480 h 2068220"/>
              <a:gd name="connsiteX43" fmla="*/ 199475 w 2028275"/>
              <a:gd name="connsiteY43" fmla="*/ 1520328 h 2068220"/>
              <a:gd name="connsiteX44" fmla="*/ 177442 w 2028275"/>
              <a:gd name="connsiteY44" fmla="*/ 1454227 h 2068220"/>
              <a:gd name="connsiteX45" fmla="*/ 166425 w 2028275"/>
              <a:gd name="connsiteY45" fmla="*/ 1410159 h 2068220"/>
              <a:gd name="connsiteX46" fmla="*/ 144391 w 2028275"/>
              <a:gd name="connsiteY46" fmla="*/ 1344058 h 2068220"/>
              <a:gd name="connsiteX47" fmla="*/ 133374 w 2028275"/>
              <a:gd name="connsiteY47" fmla="*/ 1299990 h 2068220"/>
              <a:gd name="connsiteX48" fmla="*/ 111341 w 2028275"/>
              <a:gd name="connsiteY48" fmla="*/ 1233889 h 2068220"/>
              <a:gd name="connsiteX49" fmla="*/ 100324 w 2028275"/>
              <a:gd name="connsiteY49" fmla="*/ 1189822 h 2068220"/>
              <a:gd name="connsiteX50" fmla="*/ 78290 w 2028275"/>
              <a:gd name="connsiteY50" fmla="*/ 1123721 h 2068220"/>
              <a:gd name="connsiteX51" fmla="*/ 67273 w 2028275"/>
              <a:gd name="connsiteY51" fmla="*/ 1068636 h 2068220"/>
              <a:gd name="connsiteX52" fmla="*/ 34222 w 2028275"/>
              <a:gd name="connsiteY52" fmla="*/ 947451 h 2068220"/>
              <a:gd name="connsiteX53" fmla="*/ 23206 w 2028275"/>
              <a:gd name="connsiteY53" fmla="*/ 837282 h 2068220"/>
              <a:gd name="connsiteX54" fmla="*/ 1172 w 2028275"/>
              <a:gd name="connsiteY54" fmla="*/ 528810 h 2068220"/>
              <a:gd name="connsiteX55" fmla="*/ 12189 w 2028275"/>
              <a:gd name="connsiteY55" fmla="*/ 132203 h 2068220"/>
              <a:gd name="connsiteX56" fmla="*/ 67273 w 2028275"/>
              <a:gd name="connsiteY56" fmla="*/ 66101 h 2068220"/>
              <a:gd name="connsiteX57" fmla="*/ 100324 w 2028275"/>
              <a:gd name="connsiteY57" fmla="*/ 44068 h 2068220"/>
              <a:gd name="connsiteX58" fmla="*/ 188459 w 2028275"/>
              <a:gd name="connsiteY58" fmla="*/ 22034 h 2068220"/>
              <a:gd name="connsiteX59" fmla="*/ 221509 w 2028275"/>
              <a:gd name="connsiteY59" fmla="*/ 11017 h 2068220"/>
              <a:gd name="connsiteX60" fmla="*/ 529981 w 2028275"/>
              <a:gd name="connsiteY60" fmla="*/ 0 h 2068220"/>
              <a:gd name="connsiteX61" fmla="*/ 1477432 w 2028275"/>
              <a:gd name="connsiteY61" fmla="*/ 0 h 2068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2028275" h="2068220">
                <a:moveTo>
                  <a:pt x="2028275" y="440675"/>
                </a:moveTo>
                <a:cubicBezTo>
                  <a:pt x="2020702" y="478542"/>
                  <a:pt x="2016615" y="503521"/>
                  <a:pt x="2006242" y="539827"/>
                </a:cubicBezTo>
                <a:cubicBezTo>
                  <a:pt x="2003052" y="550993"/>
                  <a:pt x="2000418" y="562490"/>
                  <a:pt x="1995225" y="572877"/>
                </a:cubicBezTo>
                <a:cubicBezTo>
                  <a:pt x="1989303" y="584720"/>
                  <a:pt x="1980209" y="594700"/>
                  <a:pt x="1973191" y="605928"/>
                </a:cubicBezTo>
                <a:cubicBezTo>
                  <a:pt x="1961842" y="624086"/>
                  <a:pt x="1951490" y="642854"/>
                  <a:pt x="1940141" y="661012"/>
                </a:cubicBezTo>
                <a:cubicBezTo>
                  <a:pt x="1933123" y="672240"/>
                  <a:pt x="1924676" y="682567"/>
                  <a:pt x="1918107" y="694063"/>
                </a:cubicBezTo>
                <a:cubicBezTo>
                  <a:pt x="1909959" y="708322"/>
                  <a:pt x="1904221" y="723871"/>
                  <a:pt x="1896073" y="738130"/>
                </a:cubicBezTo>
                <a:cubicBezTo>
                  <a:pt x="1881236" y="764094"/>
                  <a:pt x="1857879" y="791602"/>
                  <a:pt x="1840989" y="815248"/>
                </a:cubicBezTo>
                <a:cubicBezTo>
                  <a:pt x="1833293" y="826022"/>
                  <a:pt x="1827432" y="838127"/>
                  <a:pt x="1818955" y="848299"/>
                </a:cubicBezTo>
                <a:cubicBezTo>
                  <a:pt x="1808981" y="860268"/>
                  <a:pt x="1796044" y="869520"/>
                  <a:pt x="1785904" y="881350"/>
                </a:cubicBezTo>
                <a:cubicBezTo>
                  <a:pt x="1755042" y="917356"/>
                  <a:pt x="1755732" y="923592"/>
                  <a:pt x="1730820" y="958468"/>
                </a:cubicBezTo>
                <a:cubicBezTo>
                  <a:pt x="1720148" y="973409"/>
                  <a:pt x="1708441" y="987594"/>
                  <a:pt x="1697769" y="1002535"/>
                </a:cubicBezTo>
                <a:cubicBezTo>
                  <a:pt x="1690073" y="1013309"/>
                  <a:pt x="1685099" y="1026223"/>
                  <a:pt x="1675736" y="1035586"/>
                </a:cubicBezTo>
                <a:cubicBezTo>
                  <a:pt x="1662752" y="1048570"/>
                  <a:pt x="1644019" y="1055050"/>
                  <a:pt x="1631668" y="1068636"/>
                </a:cubicBezTo>
                <a:cubicBezTo>
                  <a:pt x="1606965" y="1095809"/>
                  <a:pt x="1591534" y="1130804"/>
                  <a:pt x="1565567" y="1156771"/>
                </a:cubicBezTo>
                <a:lnTo>
                  <a:pt x="1532516" y="1189822"/>
                </a:lnTo>
                <a:cubicBezTo>
                  <a:pt x="1519047" y="1216761"/>
                  <a:pt x="1507914" y="1243582"/>
                  <a:pt x="1488449" y="1266940"/>
                </a:cubicBezTo>
                <a:cubicBezTo>
                  <a:pt x="1478475" y="1278909"/>
                  <a:pt x="1465372" y="1288021"/>
                  <a:pt x="1455398" y="1299990"/>
                </a:cubicBezTo>
                <a:cubicBezTo>
                  <a:pt x="1417840" y="1345060"/>
                  <a:pt x="1447244" y="1323240"/>
                  <a:pt x="1411331" y="1377109"/>
                </a:cubicBezTo>
                <a:cubicBezTo>
                  <a:pt x="1398288" y="1396674"/>
                  <a:pt x="1381093" y="1413176"/>
                  <a:pt x="1367263" y="1432193"/>
                </a:cubicBezTo>
                <a:cubicBezTo>
                  <a:pt x="1351688" y="1453609"/>
                  <a:pt x="1337885" y="1476260"/>
                  <a:pt x="1323196" y="1498294"/>
                </a:cubicBezTo>
                <a:lnTo>
                  <a:pt x="1301162" y="1531345"/>
                </a:lnTo>
                <a:lnTo>
                  <a:pt x="1279128" y="1564395"/>
                </a:lnTo>
                <a:cubicBezTo>
                  <a:pt x="1252936" y="1642977"/>
                  <a:pt x="1290074" y="1547978"/>
                  <a:pt x="1235061" y="1630497"/>
                </a:cubicBezTo>
                <a:cubicBezTo>
                  <a:pt x="1228619" y="1640159"/>
                  <a:pt x="1229237" y="1653160"/>
                  <a:pt x="1224044" y="1663547"/>
                </a:cubicBezTo>
                <a:cubicBezTo>
                  <a:pt x="1217339" y="1676957"/>
                  <a:pt x="1174574" y="1734427"/>
                  <a:pt x="1168960" y="1740665"/>
                </a:cubicBezTo>
                <a:cubicBezTo>
                  <a:pt x="1148115" y="1763826"/>
                  <a:pt x="1102859" y="1806766"/>
                  <a:pt x="1102859" y="1806766"/>
                </a:cubicBezTo>
                <a:cubicBezTo>
                  <a:pt x="1083498" y="1864849"/>
                  <a:pt x="1104638" y="1817853"/>
                  <a:pt x="1058791" y="1872868"/>
                </a:cubicBezTo>
                <a:cubicBezTo>
                  <a:pt x="1050315" y="1883040"/>
                  <a:pt x="1047096" y="1897647"/>
                  <a:pt x="1036757" y="1905918"/>
                </a:cubicBezTo>
                <a:cubicBezTo>
                  <a:pt x="1027689" y="1913172"/>
                  <a:pt x="1014724" y="1913263"/>
                  <a:pt x="1003707" y="1916935"/>
                </a:cubicBezTo>
                <a:cubicBezTo>
                  <a:pt x="996362" y="1927952"/>
                  <a:pt x="991036" y="1940623"/>
                  <a:pt x="981673" y="1949986"/>
                </a:cubicBezTo>
                <a:cubicBezTo>
                  <a:pt x="963782" y="1967876"/>
                  <a:pt x="924711" y="1982535"/>
                  <a:pt x="904555" y="1994053"/>
                </a:cubicBezTo>
                <a:cubicBezTo>
                  <a:pt x="893059" y="2000622"/>
                  <a:pt x="883604" y="2010709"/>
                  <a:pt x="871504" y="2016087"/>
                </a:cubicBezTo>
                <a:cubicBezTo>
                  <a:pt x="850280" y="2025520"/>
                  <a:pt x="827437" y="2030777"/>
                  <a:pt x="805403" y="2038121"/>
                </a:cubicBezTo>
                <a:lnTo>
                  <a:pt x="772353" y="2049137"/>
                </a:lnTo>
                <a:cubicBezTo>
                  <a:pt x="660621" y="2042154"/>
                  <a:pt x="604148" y="2068220"/>
                  <a:pt x="529981" y="1994053"/>
                </a:cubicBezTo>
                <a:cubicBezTo>
                  <a:pt x="515292" y="1979364"/>
                  <a:pt x="502135" y="1962963"/>
                  <a:pt x="485914" y="1949986"/>
                </a:cubicBezTo>
                <a:cubicBezTo>
                  <a:pt x="465236" y="1933443"/>
                  <a:pt x="419813" y="1905918"/>
                  <a:pt x="419813" y="1905918"/>
                </a:cubicBezTo>
                <a:cubicBezTo>
                  <a:pt x="410852" y="1879037"/>
                  <a:pt x="408119" y="1861174"/>
                  <a:pt x="386762" y="1839817"/>
                </a:cubicBezTo>
                <a:cubicBezTo>
                  <a:pt x="377400" y="1830454"/>
                  <a:pt x="364729" y="1825128"/>
                  <a:pt x="353712" y="1817783"/>
                </a:cubicBezTo>
                <a:cubicBezTo>
                  <a:pt x="334320" y="1759610"/>
                  <a:pt x="349137" y="1794396"/>
                  <a:pt x="298627" y="1718631"/>
                </a:cubicBezTo>
                <a:cubicBezTo>
                  <a:pt x="291283" y="1707614"/>
                  <a:pt x="280781" y="1698142"/>
                  <a:pt x="276594" y="1685581"/>
                </a:cubicBezTo>
                <a:cubicBezTo>
                  <a:pt x="261390" y="1639969"/>
                  <a:pt x="272019" y="1662192"/>
                  <a:pt x="243543" y="1619480"/>
                </a:cubicBezTo>
                <a:cubicBezTo>
                  <a:pt x="217322" y="1540817"/>
                  <a:pt x="234393" y="1572703"/>
                  <a:pt x="199475" y="1520328"/>
                </a:cubicBezTo>
                <a:cubicBezTo>
                  <a:pt x="192131" y="1498294"/>
                  <a:pt x="183075" y="1476759"/>
                  <a:pt x="177442" y="1454227"/>
                </a:cubicBezTo>
                <a:cubicBezTo>
                  <a:pt x="173770" y="1439538"/>
                  <a:pt x="170776" y="1424662"/>
                  <a:pt x="166425" y="1410159"/>
                </a:cubicBezTo>
                <a:cubicBezTo>
                  <a:pt x="159751" y="1387913"/>
                  <a:pt x="150024" y="1366590"/>
                  <a:pt x="144391" y="1344058"/>
                </a:cubicBezTo>
                <a:cubicBezTo>
                  <a:pt x="140719" y="1329369"/>
                  <a:pt x="137725" y="1314493"/>
                  <a:pt x="133374" y="1299990"/>
                </a:cubicBezTo>
                <a:cubicBezTo>
                  <a:pt x="126700" y="1277744"/>
                  <a:pt x="116974" y="1256421"/>
                  <a:pt x="111341" y="1233889"/>
                </a:cubicBezTo>
                <a:cubicBezTo>
                  <a:pt x="107669" y="1219200"/>
                  <a:pt x="104675" y="1204325"/>
                  <a:pt x="100324" y="1189822"/>
                </a:cubicBezTo>
                <a:cubicBezTo>
                  <a:pt x="93650" y="1167576"/>
                  <a:pt x="82845" y="1146496"/>
                  <a:pt x="78290" y="1123721"/>
                </a:cubicBezTo>
                <a:cubicBezTo>
                  <a:pt x="74618" y="1105359"/>
                  <a:pt x="72200" y="1086701"/>
                  <a:pt x="67273" y="1068636"/>
                </a:cubicBezTo>
                <a:cubicBezTo>
                  <a:pt x="25339" y="914879"/>
                  <a:pt x="61064" y="1081658"/>
                  <a:pt x="34222" y="947451"/>
                </a:cubicBezTo>
                <a:cubicBezTo>
                  <a:pt x="30550" y="910728"/>
                  <a:pt x="25745" y="874101"/>
                  <a:pt x="23206" y="837282"/>
                </a:cubicBezTo>
                <a:cubicBezTo>
                  <a:pt x="0" y="500785"/>
                  <a:pt x="24874" y="742128"/>
                  <a:pt x="1172" y="528810"/>
                </a:cubicBezTo>
                <a:cubicBezTo>
                  <a:pt x="4844" y="396608"/>
                  <a:pt x="2046" y="264067"/>
                  <a:pt x="12189" y="132203"/>
                </a:cubicBezTo>
                <a:cubicBezTo>
                  <a:pt x="13376" y="116769"/>
                  <a:pt x="59558" y="72530"/>
                  <a:pt x="67273" y="66101"/>
                </a:cubicBezTo>
                <a:cubicBezTo>
                  <a:pt x="77445" y="57625"/>
                  <a:pt x="87881" y="48593"/>
                  <a:pt x="100324" y="44068"/>
                </a:cubicBezTo>
                <a:cubicBezTo>
                  <a:pt x="128783" y="33719"/>
                  <a:pt x="159731" y="31610"/>
                  <a:pt x="188459" y="22034"/>
                </a:cubicBezTo>
                <a:cubicBezTo>
                  <a:pt x="199476" y="18362"/>
                  <a:pt x="209920" y="11765"/>
                  <a:pt x="221509" y="11017"/>
                </a:cubicBezTo>
                <a:cubicBezTo>
                  <a:pt x="324185" y="4393"/>
                  <a:pt x="427095" y="903"/>
                  <a:pt x="529981" y="0"/>
                </a:cubicBezTo>
                <a:lnTo>
                  <a:pt x="1477432" y="0"/>
                </a:lnTo>
              </a:path>
            </a:pathLst>
          </a:custGeom>
          <a:ln w="76200">
            <a:solidFill>
              <a:srgbClr val="0070C0"/>
            </a:solidFill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3" name="手繪多邊形 92"/>
          <p:cNvSpPr/>
          <p:nvPr/>
        </p:nvSpPr>
        <p:spPr>
          <a:xfrm>
            <a:off x="3602516" y="1890930"/>
            <a:ext cx="1718631" cy="605975"/>
          </a:xfrm>
          <a:custGeom>
            <a:avLst/>
            <a:gdLst>
              <a:gd name="connsiteX0" fmla="*/ 1718631 w 1718631"/>
              <a:gd name="connsiteY0" fmla="*/ 59056 h 605975"/>
              <a:gd name="connsiteX1" fmla="*/ 1652530 w 1718631"/>
              <a:gd name="connsiteY1" fmla="*/ 48039 h 605975"/>
              <a:gd name="connsiteX2" fmla="*/ 1597445 w 1718631"/>
              <a:gd name="connsiteY2" fmla="*/ 37022 h 605975"/>
              <a:gd name="connsiteX3" fmla="*/ 1388125 w 1718631"/>
              <a:gd name="connsiteY3" fmla="*/ 3971 h 605975"/>
              <a:gd name="connsiteX4" fmla="*/ 892366 w 1718631"/>
              <a:gd name="connsiteY4" fmla="*/ 14988 h 605975"/>
              <a:gd name="connsiteX5" fmla="*/ 771180 w 1718631"/>
              <a:gd name="connsiteY5" fmla="*/ 37022 h 605975"/>
              <a:gd name="connsiteX6" fmla="*/ 649995 w 1718631"/>
              <a:gd name="connsiteY6" fmla="*/ 48039 h 605975"/>
              <a:gd name="connsiteX7" fmla="*/ 517792 w 1718631"/>
              <a:gd name="connsiteY7" fmla="*/ 92106 h 605975"/>
              <a:gd name="connsiteX8" fmla="*/ 484742 w 1718631"/>
              <a:gd name="connsiteY8" fmla="*/ 103123 h 605975"/>
              <a:gd name="connsiteX9" fmla="*/ 451691 w 1718631"/>
              <a:gd name="connsiteY9" fmla="*/ 125157 h 605975"/>
              <a:gd name="connsiteX10" fmla="*/ 418641 w 1718631"/>
              <a:gd name="connsiteY10" fmla="*/ 136174 h 605975"/>
              <a:gd name="connsiteX11" fmla="*/ 352539 w 1718631"/>
              <a:gd name="connsiteY11" fmla="*/ 180241 h 605975"/>
              <a:gd name="connsiteX12" fmla="*/ 319489 w 1718631"/>
              <a:gd name="connsiteY12" fmla="*/ 191258 h 605975"/>
              <a:gd name="connsiteX13" fmla="*/ 220337 w 1718631"/>
              <a:gd name="connsiteY13" fmla="*/ 246342 h 605975"/>
              <a:gd name="connsiteX14" fmla="*/ 176270 w 1718631"/>
              <a:gd name="connsiteY14" fmla="*/ 279393 h 605975"/>
              <a:gd name="connsiteX15" fmla="*/ 77118 w 1718631"/>
              <a:gd name="connsiteY15" fmla="*/ 323460 h 605975"/>
              <a:gd name="connsiteX16" fmla="*/ 44067 w 1718631"/>
              <a:gd name="connsiteY16" fmla="*/ 356511 h 605975"/>
              <a:gd name="connsiteX17" fmla="*/ 0 w 1718631"/>
              <a:gd name="connsiteY17" fmla="*/ 422612 h 605975"/>
              <a:gd name="connsiteX18" fmla="*/ 11017 w 1718631"/>
              <a:gd name="connsiteY18" fmla="*/ 521764 h 605975"/>
              <a:gd name="connsiteX19" fmla="*/ 44067 w 1718631"/>
              <a:gd name="connsiteY19" fmla="*/ 565831 h 605975"/>
              <a:gd name="connsiteX20" fmla="*/ 187286 w 1718631"/>
              <a:gd name="connsiteY20" fmla="*/ 598882 h 605975"/>
              <a:gd name="connsiteX21" fmla="*/ 1178804 w 1718631"/>
              <a:gd name="connsiteY21" fmla="*/ 587865 h 605975"/>
              <a:gd name="connsiteX22" fmla="*/ 1222872 w 1718631"/>
              <a:gd name="connsiteY22" fmla="*/ 576848 h 605975"/>
              <a:gd name="connsiteX23" fmla="*/ 1311007 w 1718631"/>
              <a:gd name="connsiteY23" fmla="*/ 565831 h 605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718631" h="605975">
                <a:moveTo>
                  <a:pt x="1718631" y="59056"/>
                </a:moveTo>
                <a:lnTo>
                  <a:pt x="1652530" y="48039"/>
                </a:lnTo>
                <a:cubicBezTo>
                  <a:pt x="1634107" y="44689"/>
                  <a:pt x="1615941" y="39942"/>
                  <a:pt x="1597445" y="37022"/>
                </a:cubicBezTo>
                <a:cubicBezTo>
                  <a:pt x="1362972" y="0"/>
                  <a:pt x="1516381" y="29623"/>
                  <a:pt x="1388125" y="3971"/>
                </a:cubicBezTo>
                <a:lnTo>
                  <a:pt x="892366" y="14988"/>
                </a:lnTo>
                <a:cubicBezTo>
                  <a:pt x="755552" y="20250"/>
                  <a:pt x="866509" y="24311"/>
                  <a:pt x="771180" y="37022"/>
                </a:cubicBezTo>
                <a:cubicBezTo>
                  <a:pt x="730974" y="42383"/>
                  <a:pt x="690390" y="44367"/>
                  <a:pt x="649995" y="48039"/>
                </a:cubicBezTo>
                <a:lnTo>
                  <a:pt x="517792" y="92106"/>
                </a:lnTo>
                <a:cubicBezTo>
                  <a:pt x="506775" y="95778"/>
                  <a:pt x="494404" y="96681"/>
                  <a:pt x="484742" y="103123"/>
                </a:cubicBezTo>
                <a:cubicBezTo>
                  <a:pt x="473725" y="110468"/>
                  <a:pt x="463534" y="119235"/>
                  <a:pt x="451691" y="125157"/>
                </a:cubicBezTo>
                <a:cubicBezTo>
                  <a:pt x="441304" y="130350"/>
                  <a:pt x="428792" y="130534"/>
                  <a:pt x="418641" y="136174"/>
                </a:cubicBezTo>
                <a:cubicBezTo>
                  <a:pt x="395492" y="149034"/>
                  <a:pt x="377661" y="171867"/>
                  <a:pt x="352539" y="180241"/>
                </a:cubicBezTo>
                <a:cubicBezTo>
                  <a:pt x="341522" y="183913"/>
                  <a:pt x="329640" y="185618"/>
                  <a:pt x="319489" y="191258"/>
                </a:cubicBezTo>
                <a:cubicBezTo>
                  <a:pt x="205846" y="254393"/>
                  <a:pt x="295122" y="221414"/>
                  <a:pt x="220337" y="246342"/>
                </a:cubicBezTo>
                <a:cubicBezTo>
                  <a:pt x="205648" y="257359"/>
                  <a:pt x="192693" y="271181"/>
                  <a:pt x="176270" y="279393"/>
                </a:cubicBezTo>
                <a:cubicBezTo>
                  <a:pt x="104215" y="315421"/>
                  <a:pt x="125727" y="282953"/>
                  <a:pt x="77118" y="323460"/>
                </a:cubicBezTo>
                <a:cubicBezTo>
                  <a:pt x="65149" y="333434"/>
                  <a:pt x="53632" y="344213"/>
                  <a:pt x="44067" y="356511"/>
                </a:cubicBezTo>
                <a:cubicBezTo>
                  <a:pt x="27809" y="377414"/>
                  <a:pt x="0" y="422612"/>
                  <a:pt x="0" y="422612"/>
                </a:cubicBezTo>
                <a:cubicBezTo>
                  <a:pt x="3672" y="455663"/>
                  <a:pt x="1238" y="489980"/>
                  <a:pt x="11017" y="521764"/>
                </a:cubicBezTo>
                <a:cubicBezTo>
                  <a:pt x="16417" y="539313"/>
                  <a:pt x="31084" y="552848"/>
                  <a:pt x="44067" y="565831"/>
                </a:cubicBezTo>
                <a:cubicBezTo>
                  <a:pt x="84211" y="605975"/>
                  <a:pt x="129763" y="593130"/>
                  <a:pt x="187286" y="598882"/>
                </a:cubicBezTo>
                <a:lnTo>
                  <a:pt x="1178804" y="587865"/>
                </a:lnTo>
                <a:cubicBezTo>
                  <a:pt x="1193942" y="587543"/>
                  <a:pt x="1208091" y="580133"/>
                  <a:pt x="1222872" y="576848"/>
                </a:cubicBezTo>
                <a:cubicBezTo>
                  <a:pt x="1282171" y="563670"/>
                  <a:pt x="1263107" y="565831"/>
                  <a:pt x="1311007" y="565831"/>
                </a:cubicBezTo>
              </a:path>
            </a:pathLst>
          </a:custGeom>
          <a:ln w="57150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404664"/>
            <a:ext cx="8158163" cy="884238"/>
          </a:xfrm>
        </p:spPr>
        <p:txBody>
          <a:bodyPr/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3.5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知識</a:t>
            </a:r>
            <a:r>
              <a:rPr lang="zh-TW" altLang="en-US" sz="4000" b="0" dirty="0">
                <a:solidFill>
                  <a:schemeClr val="bg2">
                    <a:lumMod val="25000"/>
                  </a:schemeClr>
                </a:solidFill>
              </a:rPr>
              <a:t>的淬取</a:t>
            </a:r>
          </a:p>
        </p:txBody>
      </p:sp>
      <p:sp>
        <p:nvSpPr>
          <p:cNvPr id="1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87504-22A0-4D70-AF14-24B77DA17D7E}" type="slidenum">
              <a:rPr lang="en-US" altLang="zh-TW"/>
              <a:pPr/>
              <a:t>24</a:t>
            </a:fld>
            <a:endParaRPr lang="en-US" altLang="zh-TW"/>
          </a:p>
        </p:txBody>
      </p:sp>
      <p:sp>
        <p:nvSpPr>
          <p:cNvPr id="319491" name="Oval 3"/>
          <p:cNvSpPr>
            <a:spLocks noChangeArrowheads="1"/>
          </p:cNvSpPr>
          <p:nvPr/>
        </p:nvSpPr>
        <p:spPr bwMode="auto">
          <a:xfrm>
            <a:off x="2411760" y="1196752"/>
            <a:ext cx="4824536" cy="144016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n-US" altLang="zh-TW" sz="3200" dirty="0"/>
              <a:t>Tacit Knowledge</a:t>
            </a:r>
          </a:p>
        </p:txBody>
      </p:sp>
      <p:sp>
        <p:nvSpPr>
          <p:cNvPr id="319492" name="Oval 4"/>
          <p:cNvSpPr>
            <a:spLocks noChangeArrowheads="1"/>
          </p:cNvSpPr>
          <p:nvPr/>
        </p:nvSpPr>
        <p:spPr bwMode="auto">
          <a:xfrm>
            <a:off x="179388" y="1916113"/>
            <a:ext cx="3913187" cy="8413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n-US" altLang="zh-TW" sz="2400"/>
              <a:t>Aware Knowledge</a:t>
            </a:r>
          </a:p>
        </p:txBody>
      </p:sp>
      <p:sp>
        <p:nvSpPr>
          <p:cNvPr id="319493" name="Oval 5"/>
          <p:cNvSpPr>
            <a:spLocks noChangeArrowheads="1"/>
          </p:cNvSpPr>
          <p:nvPr/>
        </p:nvSpPr>
        <p:spPr bwMode="auto">
          <a:xfrm>
            <a:off x="179388" y="3357563"/>
            <a:ext cx="4324350" cy="1150937"/>
          </a:xfrm>
          <a:prstGeom prst="ellipse">
            <a:avLst/>
          </a:prstGeom>
          <a:solidFill>
            <a:srgbClr val="FF99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n-US" altLang="zh-TW" sz="2400"/>
              <a:t>Conscious Knowledge</a:t>
            </a:r>
          </a:p>
        </p:txBody>
      </p:sp>
      <p:sp>
        <p:nvSpPr>
          <p:cNvPr id="319494" name="Oval 6"/>
          <p:cNvSpPr>
            <a:spLocks noChangeArrowheads="1"/>
          </p:cNvSpPr>
          <p:nvPr/>
        </p:nvSpPr>
        <p:spPr bwMode="auto">
          <a:xfrm>
            <a:off x="4384675" y="5281613"/>
            <a:ext cx="4467225" cy="1243012"/>
          </a:xfrm>
          <a:prstGeom prst="ellipse">
            <a:avLst/>
          </a:prstGeom>
          <a:solidFill>
            <a:srgbClr val="FF99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n-US" altLang="zh-TW" sz="2400" dirty="0" smtClean="0"/>
              <a:t>Decodable </a:t>
            </a:r>
            <a:r>
              <a:rPr kumimoji="1" lang="en-US" altLang="zh-TW" sz="2400" dirty="0"/>
              <a:t>Knowledge</a:t>
            </a:r>
          </a:p>
        </p:txBody>
      </p:sp>
      <p:sp>
        <p:nvSpPr>
          <p:cNvPr id="319495" name="Oval 7"/>
          <p:cNvSpPr>
            <a:spLocks noChangeArrowheads="1"/>
          </p:cNvSpPr>
          <p:nvPr/>
        </p:nvSpPr>
        <p:spPr bwMode="auto">
          <a:xfrm>
            <a:off x="5724525" y="2924175"/>
            <a:ext cx="3240088" cy="1570038"/>
          </a:xfrm>
          <a:prstGeom prst="ellipse">
            <a:avLst/>
          </a:prstGeom>
          <a:solidFill>
            <a:srgbClr val="71DFF5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n-US" altLang="zh-TW" sz="2400" dirty="0" err="1" smtClean="0"/>
              <a:t>Undecodable</a:t>
            </a:r>
            <a:r>
              <a:rPr kumimoji="1" lang="en-US" altLang="zh-TW" sz="2400" dirty="0" smtClean="0"/>
              <a:t> </a:t>
            </a:r>
            <a:endParaRPr kumimoji="1" lang="en-US" altLang="zh-TW" sz="2400" dirty="0"/>
          </a:p>
          <a:p>
            <a:pPr algn="ctr"/>
            <a:r>
              <a:rPr kumimoji="1" lang="en-US" altLang="zh-TW" sz="2400" dirty="0"/>
              <a:t>Knowledge</a:t>
            </a:r>
          </a:p>
        </p:txBody>
      </p:sp>
      <p:sp>
        <p:nvSpPr>
          <p:cNvPr id="319496" name="AutoShape 8"/>
          <p:cNvSpPr>
            <a:spLocks noChangeArrowheads="1"/>
          </p:cNvSpPr>
          <p:nvPr/>
        </p:nvSpPr>
        <p:spPr bwMode="auto">
          <a:xfrm rot="5400000">
            <a:off x="2195512" y="2709863"/>
            <a:ext cx="576263" cy="719138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9497" name="AutoShape 9"/>
          <p:cNvSpPr>
            <a:spLocks noChangeArrowheads="1"/>
          </p:cNvSpPr>
          <p:nvPr/>
        </p:nvSpPr>
        <p:spPr bwMode="auto">
          <a:xfrm>
            <a:off x="4643438" y="3573463"/>
            <a:ext cx="987425" cy="568325"/>
          </a:xfrm>
          <a:prstGeom prst="rightArrow">
            <a:avLst>
              <a:gd name="adj1" fmla="val 50000"/>
              <a:gd name="adj2" fmla="val 43436"/>
            </a:avLst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9498" name="AutoShape 10"/>
          <p:cNvSpPr>
            <a:spLocks noChangeArrowheads="1"/>
          </p:cNvSpPr>
          <p:nvPr/>
        </p:nvSpPr>
        <p:spPr bwMode="auto">
          <a:xfrm rot="5400000">
            <a:off x="6819107" y="4495006"/>
            <a:ext cx="763588" cy="93662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71DFF5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9499" name="Rectangle 11"/>
          <p:cNvSpPr>
            <a:spLocks noChangeArrowheads="1"/>
          </p:cNvSpPr>
          <p:nvPr/>
        </p:nvSpPr>
        <p:spPr bwMode="auto">
          <a:xfrm>
            <a:off x="250825" y="2855913"/>
            <a:ext cx="170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zh-TW" altLang="en-US" sz="2400"/>
              <a:t>情境、閒聊</a:t>
            </a:r>
          </a:p>
        </p:txBody>
      </p:sp>
      <p:sp>
        <p:nvSpPr>
          <p:cNvPr id="319500" name="Rectangle 12"/>
          <p:cNvSpPr>
            <a:spLocks noChangeArrowheads="1"/>
          </p:cNvSpPr>
          <p:nvPr/>
        </p:nvSpPr>
        <p:spPr bwMode="auto">
          <a:xfrm>
            <a:off x="4211638" y="4652963"/>
            <a:ext cx="2622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zh-TW" altLang="en-US" sz="2400"/>
              <a:t>重複、模仿、實驗</a:t>
            </a:r>
          </a:p>
        </p:txBody>
      </p:sp>
      <p:sp>
        <p:nvSpPr>
          <p:cNvPr id="319501" name="Rectangle 13"/>
          <p:cNvSpPr>
            <a:spLocks noChangeArrowheads="1"/>
          </p:cNvSpPr>
          <p:nvPr/>
        </p:nvSpPr>
        <p:spPr bwMode="auto">
          <a:xfrm>
            <a:off x="4572000" y="2852738"/>
            <a:ext cx="8778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zh-TW" altLang="en-US" sz="2400"/>
              <a:t>反思</a:t>
            </a:r>
          </a:p>
          <a:p>
            <a:r>
              <a:rPr kumimoji="1" lang="zh-TW" altLang="en-US" sz="2400"/>
              <a:t>討論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3.6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大量生產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6FCBF-3213-4CF7-84EC-1E17A210BE8B}" type="slidenum">
              <a:rPr lang="zh-TW" altLang="en-US" smtClean="0"/>
              <a:pPr/>
              <a:t>25</a:t>
            </a:fld>
            <a:endParaRPr lang="zh-TW" alt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51840" cy="449580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10000"/>
              </a:lnSpc>
              <a:buFont typeface="Wingdings" pitchFamily="2" charset="2"/>
              <a:buChar char="¨"/>
            </a:pPr>
            <a:r>
              <a:rPr lang="zh-TW" altLang="en-US" sz="2800" dirty="0" smtClean="0"/>
              <a:t>編碼出來的知識：</a:t>
            </a:r>
            <a:endParaRPr lang="en-US" altLang="zh-TW" sz="2800" dirty="0" smtClean="0"/>
          </a:p>
          <a:p>
            <a:pPr marL="1252538" lvl="2" indent="-609600">
              <a:lnSpc>
                <a:spcPct val="110000"/>
              </a:lnSpc>
              <a:buFont typeface="+mj-lt"/>
              <a:buAutoNum type="arabicPeriod"/>
            </a:pPr>
            <a:r>
              <a:rPr lang="zh-TW" altLang="en-US" sz="2800" dirty="0" smtClean="0"/>
              <a:t>知識一旦編碼，就能成為大量生產的</a:t>
            </a:r>
            <a:r>
              <a:rPr lang="en-US" altLang="zh-TW" sz="2800" dirty="0" smtClean="0"/>
              <a:t>SOP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 marL="1252538" lvl="2" indent="-609600">
              <a:lnSpc>
                <a:spcPct val="110000"/>
              </a:lnSpc>
              <a:buFont typeface="+mj-lt"/>
              <a:buAutoNum type="arabicPeriod"/>
            </a:pPr>
            <a:r>
              <a:rPr lang="zh-TW" altLang="en-US" sz="2800" dirty="0" smtClean="0"/>
              <a:t>其產品屬於完全競爭市場，其超額利潤為零。</a:t>
            </a:r>
            <a:endParaRPr lang="en-US" altLang="zh-TW" sz="2800" dirty="0" smtClean="0"/>
          </a:p>
          <a:p>
            <a:pPr marL="1252538" lvl="2" indent="-609600">
              <a:lnSpc>
                <a:spcPct val="110000"/>
              </a:lnSpc>
              <a:buFont typeface="+mj-lt"/>
              <a:buAutoNum type="arabicPeriod"/>
            </a:pPr>
            <a:r>
              <a:rPr lang="zh-TW" altLang="en-US" sz="2800" dirty="0" smtClean="0"/>
              <a:t>能廣為傳播，卻無法提升薪資率。</a:t>
            </a:r>
            <a:endParaRPr lang="en-US" altLang="zh-TW" sz="2800" dirty="0" smtClean="0"/>
          </a:p>
          <a:p>
            <a:pPr marL="749618" lvl="1" indent="-609600">
              <a:lnSpc>
                <a:spcPct val="110000"/>
              </a:lnSpc>
            </a:pPr>
            <a:r>
              <a:rPr lang="zh-TW" altLang="en-US" sz="2800" dirty="0" smtClean="0"/>
              <a:t>沒有自己的科學，技術只能停留在師傅與技師的身上。</a:t>
            </a:r>
            <a:endParaRPr lang="en-US" altLang="zh-TW" sz="2800" dirty="0" smtClean="0"/>
          </a:p>
          <a:p>
            <a:endParaRPr lang="zh-TW" altLang="en-US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609600" indent="-609600">
              <a:lnSpc>
                <a:spcPct val="110000"/>
              </a:lnSpc>
            </a:pPr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3.7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知識的利用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26</a:t>
            </a:fld>
            <a:endParaRPr lang="zh-TW" altLang="en-US"/>
          </a:p>
        </p:txBody>
      </p:sp>
      <p:sp>
        <p:nvSpPr>
          <p:cNvPr id="5" name="內容版面配置區 4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634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buFont typeface="Wingdings" pitchFamily="2" charset="2"/>
              <a:buChar char="¨"/>
            </a:pPr>
            <a:r>
              <a:rPr lang="zh-TW" altLang="en-US" sz="2800" dirty="0" smtClean="0">
                <a:ea typeface="新細明體" pitchFamily="18" charset="-120"/>
              </a:rPr>
              <a:t>技術：</a:t>
            </a:r>
            <a:endParaRPr lang="en-US" altLang="zh-TW" sz="2800" dirty="0" smtClean="0">
              <a:ea typeface="新細明體" pitchFamily="18" charset="-120"/>
            </a:endParaRPr>
          </a:p>
          <a:p>
            <a:pPr marL="1168400" lvl="1" indent="-450850">
              <a:buNone/>
            </a:pPr>
            <a:r>
              <a:rPr lang="zh-TW" altLang="en-US" sz="2800" dirty="0" smtClean="0">
                <a:ea typeface="新細明體" pitchFamily="18" charset="-120"/>
              </a:rPr>
              <a:t>發展個人未能察覺的技術，並設法察覺。</a:t>
            </a:r>
            <a:endParaRPr lang="en-US" altLang="zh-TW" sz="2800" dirty="0" smtClean="0">
              <a:ea typeface="新細明體" pitchFamily="18" charset="-120"/>
            </a:endParaRPr>
          </a:p>
          <a:p>
            <a:pPr marL="609600" lvl="1" indent="-60960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¨"/>
            </a:pPr>
            <a:r>
              <a:rPr lang="zh-TW" altLang="en-US" sz="2800" dirty="0" smtClean="0">
                <a:ea typeface="新細明體" pitchFamily="18" charset="-120"/>
              </a:rPr>
              <a:t>科學：</a:t>
            </a:r>
            <a:endParaRPr lang="en-US" altLang="zh-TW" sz="2800" dirty="0" smtClean="0">
              <a:ea typeface="新細明體" pitchFamily="18" charset="-120"/>
            </a:endParaRPr>
          </a:p>
          <a:p>
            <a:pPr marL="1111250" lvl="2" indent="-393700">
              <a:spcBef>
                <a:spcPts val="700"/>
              </a:spcBef>
              <a:buClr>
                <a:schemeClr val="accent2"/>
              </a:buClr>
              <a:buSzPct val="60000"/>
              <a:buNone/>
            </a:pPr>
            <a:r>
              <a:rPr lang="zh-TW" altLang="en-US" sz="2800" dirty="0" smtClean="0">
                <a:ea typeface="新細明體" pitchFamily="18" charset="-120"/>
              </a:rPr>
              <a:t>將已察覺的知識編碼出來。</a:t>
            </a:r>
            <a:endParaRPr lang="en-US" altLang="zh-TW" sz="2800" dirty="0" smtClean="0">
              <a:ea typeface="新細明體" pitchFamily="18" charset="-120"/>
            </a:endParaRPr>
          </a:p>
          <a:p>
            <a:pPr marL="609600" lvl="1" indent="-609600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¨"/>
            </a:pPr>
            <a:r>
              <a:rPr lang="zh-TW" altLang="en-US" sz="2800" dirty="0" smtClean="0"/>
              <a:t>科技：科學與技術的合稱。</a:t>
            </a:r>
            <a:endParaRPr lang="en-US" altLang="zh-TW" sz="2800" dirty="0" smtClean="0"/>
          </a:p>
          <a:p>
            <a:pPr marL="1341120" lvl="3" indent="-609600">
              <a:spcBef>
                <a:spcPts val="700"/>
              </a:spcBef>
              <a:buClr>
                <a:schemeClr val="accent2"/>
              </a:buClr>
              <a:buSzPct val="60000"/>
              <a:buFont typeface="+mj-lt"/>
              <a:buAutoNum type="arabicPeriod"/>
            </a:pPr>
            <a:r>
              <a:rPr lang="zh-TW" altLang="en-US" sz="2800" dirty="0" smtClean="0"/>
              <a:t>沒有</a:t>
            </a:r>
            <a:r>
              <a:rPr lang="zh-TW" altLang="en-US" sz="2800" dirty="0" smtClean="0">
                <a:ea typeface="新細明體" pitchFamily="18" charset="-120"/>
              </a:rPr>
              <a:t>自己的技術，就不會有自己的科學。</a:t>
            </a:r>
            <a:endParaRPr lang="en-US" altLang="zh-TW" sz="2800" dirty="0" smtClean="0">
              <a:ea typeface="新細明體" pitchFamily="18" charset="-120"/>
            </a:endParaRPr>
          </a:p>
          <a:p>
            <a:pPr marL="1341120" lvl="3" indent="-609600">
              <a:spcBef>
                <a:spcPts val="700"/>
              </a:spcBef>
              <a:buClr>
                <a:schemeClr val="accent2"/>
              </a:buClr>
              <a:buSzPct val="60000"/>
              <a:buFont typeface="+mj-lt"/>
              <a:buAutoNum type="arabicPeriod"/>
            </a:pPr>
            <a:r>
              <a:rPr lang="zh-TW" altLang="en-US" sz="2800" dirty="0" smtClean="0"/>
              <a:t>誰毀了台灣的科技發展？</a:t>
            </a:r>
            <a:endParaRPr lang="en-US" altLang="zh-TW" sz="2800" dirty="0" smtClean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8229600" cy="1027113"/>
          </a:xfrm>
        </p:spPr>
        <p:txBody>
          <a:bodyPr/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3.8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知識</a:t>
            </a:r>
            <a:r>
              <a:rPr lang="zh-TW" altLang="en-US" sz="4000" b="0" dirty="0">
                <a:solidFill>
                  <a:schemeClr val="bg2">
                    <a:lumMod val="25000"/>
                  </a:schemeClr>
                </a:solidFill>
              </a:rPr>
              <a:t>員工</a:t>
            </a:r>
          </a:p>
        </p:txBody>
      </p:sp>
      <p:sp>
        <p:nvSpPr>
          <p:cNvPr id="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8343A-41AF-4499-9BBF-9585B36E6B89}" type="slidenum">
              <a:rPr lang="en-US" altLang="zh-TW"/>
              <a:pPr/>
              <a:t>27</a:t>
            </a:fld>
            <a:endParaRPr lang="en-US" altLang="zh-TW"/>
          </a:p>
        </p:txBody>
      </p:sp>
      <p:sp>
        <p:nvSpPr>
          <p:cNvPr id="3205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3568" y="1628775"/>
            <a:ext cx="8209607" cy="5040585"/>
          </a:xfrm>
        </p:spPr>
        <p:txBody>
          <a:bodyPr>
            <a:noAutofit/>
          </a:bodyPr>
          <a:lstStyle/>
          <a:p>
            <a:pPr marL="609600" indent="-609600"/>
            <a:r>
              <a:rPr lang="zh-TW" altLang="en-US" sz="2800" dirty="0"/>
              <a:t>特質：</a:t>
            </a:r>
          </a:p>
          <a:p>
            <a:pPr marL="990600" lvl="1" indent="-533400">
              <a:buClr>
                <a:srgbClr val="15311C"/>
              </a:buClr>
              <a:buFont typeface="Wingdings" pitchFamily="2" charset="2"/>
              <a:buAutoNum type="circleNumWdWhitePlain"/>
            </a:pPr>
            <a:r>
              <a:rPr lang="zh-TW" altLang="en-US" sz="2800" dirty="0"/>
              <a:t>必備 </a:t>
            </a:r>
            <a:r>
              <a:rPr lang="en-US" altLang="zh-TW" sz="2800" dirty="0" smtClean="0"/>
              <a:t>decodable </a:t>
            </a:r>
            <a:r>
              <a:rPr lang="en-US" altLang="zh-TW" sz="2800" dirty="0"/>
              <a:t>knowledge</a:t>
            </a:r>
          </a:p>
          <a:p>
            <a:pPr marL="990600" lvl="1" indent="-533400">
              <a:buClr>
                <a:srgbClr val="15311C"/>
              </a:buClr>
              <a:buFont typeface="Wingdings" pitchFamily="2" charset="2"/>
              <a:buAutoNum type="circleNumWdWhitePlain"/>
            </a:pPr>
            <a:r>
              <a:rPr lang="zh-TW" altLang="en-US" sz="2800" dirty="0"/>
              <a:t>擁有一些 </a:t>
            </a:r>
            <a:r>
              <a:rPr lang="en-US" altLang="zh-TW" sz="2800" dirty="0" err="1" smtClean="0"/>
              <a:t>undecodable</a:t>
            </a:r>
            <a:r>
              <a:rPr lang="en-US" altLang="zh-TW" sz="2800" dirty="0" smtClean="0"/>
              <a:t> </a:t>
            </a:r>
            <a:r>
              <a:rPr lang="en-US" altLang="zh-TW" sz="2800" dirty="0"/>
              <a:t>knowledge</a:t>
            </a:r>
          </a:p>
          <a:p>
            <a:pPr marL="990600" lvl="1" indent="-533400">
              <a:buClr>
                <a:srgbClr val="15311C"/>
              </a:buClr>
              <a:buFont typeface="Wingdings" pitchFamily="2" charset="2"/>
              <a:buAutoNum type="circleNumWdWhitePlain"/>
            </a:pPr>
            <a:r>
              <a:rPr lang="zh-TW" altLang="en-US" sz="2800" dirty="0"/>
              <a:t>尤具與工作現場相關的 </a:t>
            </a:r>
            <a:r>
              <a:rPr lang="en-US" altLang="zh-TW" sz="2800" dirty="0"/>
              <a:t>tacit knowledge</a:t>
            </a:r>
          </a:p>
          <a:p>
            <a:pPr marL="609600" indent="-609600"/>
            <a:r>
              <a:rPr lang="zh-TW" altLang="en-US" sz="2800" dirty="0"/>
              <a:t>重要性：</a:t>
            </a:r>
          </a:p>
          <a:p>
            <a:pPr marL="990600" lvl="1" indent="-533400"/>
            <a:r>
              <a:rPr lang="zh-TW" altLang="en-US" sz="2800" dirty="0"/>
              <a:t>生產過程的問題是在現場中發現，而其改進與創新常來自</a:t>
            </a:r>
            <a:r>
              <a:rPr lang="en-US" altLang="zh-TW" sz="2800" dirty="0"/>
              <a:t>tacit knowledge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229600" cy="955675"/>
          </a:xfrm>
        </p:spPr>
        <p:txBody>
          <a:bodyPr>
            <a:norm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 pitchFamily="18" charset="-120"/>
              </a:rPr>
              <a:t>4. 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新細明體" pitchFamily="18" charset="-120"/>
              </a:rPr>
              <a:t>複雜社會的知識</a:t>
            </a:r>
          </a:p>
        </p:txBody>
      </p:sp>
      <p:sp>
        <p:nvSpPr>
          <p:cNvPr id="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CEA06-395B-4C58-B1B6-A3BB49226AE2}" type="slidenum">
              <a:rPr lang="en-US" altLang="zh-TW"/>
              <a:pPr/>
              <a:t>28</a:t>
            </a:fld>
            <a:endParaRPr lang="en-US" altLang="zh-TW"/>
          </a:p>
        </p:txBody>
      </p:sp>
      <p:sp>
        <p:nvSpPr>
          <p:cNvPr id="398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7544" y="1628800"/>
            <a:ext cx="8351837" cy="4751387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20000"/>
              </a:lnSpc>
              <a:buFont typeface="Wingdings" pitchFamily="2" charset="2"/>
              <a:buChar char="u"/>
            </a:pPr>
            <a:r>
              <a:rPr lang="en-US" altLang="zh-TW" sz="2800" dirty="0"/>
              <a:t>Hayek </a:t>
            </a:r>
            <a:r>
              <a:rPr lang="zh-TW" altLang="en-US" sz="2800" dirty="0"/>
              <a:t>的兩篇</a:t>
            </a:r>
            <a:r>
              <a:rPr lang="zh-TW" altLang="en-US" sz="2800" dirty="0" smtClean="0"/>
              <a:t>知識的經濟學文章</a:t>
            </a:r>
            <a:endParaRPr lang="zh-TW" altLang="en-US" sz="2800" dirty="0"/>
          </a:p>
          <a:p>
            <a:pPr marL="990600" lvl="1" indent="-533400">
              <a:lnSpc>
                <a:spcPct val="120000"/>
              </a:lnSpc>
              <a:buClr>
                <a:srgbClr val="FF0000"/>
              </a:buClr>
              <a:buFont typeface="Wingdings" pitchFamily="2" charset="2"/>
              <a:buAutoNum type="arabicParenR"/>
            </a:pPr>
            <a:r>
              <a:rPr lang="en-US" altLang="zh-TW" sz="2800" dirty="0"/>
              <a:t>1937</a:t>
            </a:r>
            <a:r>
              <a:rPr lang="zh-TW" altLang="en-US" sz="2800" dirty="0"/>
              <a:t>年：</a:t>
            </a:r>
            <a:r>
              <a:rPr lang="en-US" altLang="zh-TW" sz="2800" dirty="0"/>
              <a:t>Knowledge and </a:t>
            </a:r>
            <a:r>
              <a:rPr lang="en-US" altLang="zh-TW" sz="2800" dirty="0" smtClean="0"/>
              <a:t>Economics</a:t>
            </a:r>
            <a:endParaRPr lang="en-US" altLang="zh-TW" sz="2800" dirty="0"/>
          </a:p>
          <a:p>
            <a:pPr marL="1371600" lvl="2" indent="-457200">
              <a:lnSpc>
                <a:spcPct val="120000"/>
              </a:lnSpc>
              <a:buFont typeface="Wingdings" pitchFamily="2" charset="2"/>
              <a:buChar char="¨"/>
            </a:pPr>
            <a:r>
              <a:rPr lang="zh-TW" altLang="en-US" sz="2800" dirty="0"/>
              <a:t>提出知識的分工</a:t>
            </a:r>
          </a:p>
          <a:p>
            <a:pPr marL="990600" lvl="1" indent="-533400">
              <a:lnSpc>
                <a:spcPct val="120000"/>
              </a:lnSpc>
              <a:buClr>
                <a:srgbClr val="FF0000"/>
              </a:buClr>
              <a:buFont typeface="Wingdings" pitchFamily="2" charset="2"/>
              <a:buAutoNum type="arabicParenR"/>
            </a:pPr>
            <a:r>
              <a:rPr lang="en-US" altLang="zh-TW" sz="2800" dirty="0"/>
              <a:t>1945</a:t>
            </a:r>
            <a:r>
              <a:rPr lang="zh-TW" altLang="en-US" sz="2800" dirty="0"/>
              <a:t>年：</a:t>
            </a:r>
            <a:r>
              <a:rPr lang="en-US" altLang="zh-TW" sz="2800" dirty="0"/>
              <a:t>The Use of Knowledge in the Society</a:t>
            </a:r>
          </a:p>
          <a:p>
            <a:pPr marL="1371600" lvl="2" indent="-457200">
              <a:lnSpc>
                <a:spcPct val="120000"/>
              </a:lnSpc>
              <a:buFont typeface="Wingdings" pitchFamily="2" charset="2"/>
              <a:buAutoNum type="circleNumWdWhitePlain"/>
            </a:pPr>
            <a:r>
              <a:rPr lang="zh-TW" altLang="en-US" sz="2800" dirty="0"/>
              <a:t>提出零碎、分散、相互矛盾的人知識</a:t>
            </a:r>
          </a:p>
          <a:p>
            <a:pPr marL="1371600" lvl="2" indent="-457200">
              <a:lnSpc>
                <a:spcPct val="120000"/>
              </a:lnSpc>
              <a:buFont typeface="Wingdings" pitchFamily="2" charset="2"/>
              <a:buAutoNum type="circleNumWdWhitePlain"/>
            </a:pPr>
            <a:r>
              <a:rPr lang="zh-TW" altLang="en-US" sz="2800" dirty="0"/>
              <a:t>在地的知識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955675"/>
          </a:xfrm>
        </p:spPr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4.1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社會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上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的知識 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29</a:t>
            </a:fld>
            <a:endParaRPr lang="zh-TW" altLang="en-US"/>
          </a:p>
        </p:txBody>
      </p:sp>
      <p:sp>
        <p:nvSpPr>
          <p:cNvPr id="398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3568" y="1628800"/>
            <a:ext cx="8136582" cy="4679925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個人擁有的知識是零碎</a:t>
            </a:r>
            <a:r>
              <a:rPr lang="zh-TW" altLang="en-US" sz="2800" dirty="0">
                <a:latin typeface="新細明體" pitchFamily="18" charset="-120"/>
                <a:ea typeface="新細明體" pitchFamily="18" charset="-120"/>
              </a:rPr>
              <a:t>、分散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、與他人未必一致，而這些以現場知識與默會致知為主。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marL="609600" indent="-60960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社會成長帶動各行各業的專業化，個人知識更加零碎，而人與人之間的知識差異也擴大。</a:t>
            </a:r>
          </a:p>
          <a:p>
            <a:pPr marL="609600" indent="-60960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專業化後，個人知識的成長速度趕不上社會整體知識的成長速度。</a:t>
            </a:r>
            <a:endParaRPr lang="zh-TW" altLang="en-US" sz="2800" dirty="0">
              <a:latin typeface="新細明體" pitchFamily="18" charset="-12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0"/>
            <a:ext cx="7085780" cy="1244030"/>
          </a:xfrm>
        </p:spPr>
        <p:txBody>
          <a:bodyPr>
            <a:normAutofit/>
          </a:bodyPr>
          <a:lstStyle/>
          <a:p>
            <a:r>
              <a:rPr lang="en-US" altLang="zh-TW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 </a:t>
            </a:r>
            <a:r>
              <a:rPr lang="zh-TW" alt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知識</a:t>
            </a:r>
            <a:endParaRPr lang="zh-TW" altLang="en-US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5619D-70D6-4954-8D79-2AEF19696FEB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683568" y="1628800"/>
            <a:ext cx="7992888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609600" indent="-609600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sz="2800" b="1" dirty="0" smtClean="0">
                <a:solidFill>
                  <a:srgbClr val="660066"/>
                </a:solidFill>
                <a:latin typeface="新細明體" pitchFamily="18" charset="-120"/>
              </a:rPr>
              <a:t>市場</a:t>
            </a:r>
            <a:r>
              <a:rPr lang="zh-TW" altLang="en-US" sz="2800" dirty="0" smtClean="0">
                <a:latin typeface="新細明體" pitchFamily="18" charset="-120"/>
              </a:rPr>
              <a:t>競爭什麼？</a:t>
            </a:r>
          </a:p>
          <a:p>
            <a:pPr marL="990600" lvl="1" indent="-533400">
              <a:lnSpc>
                <a:spcPct val="150000"/>
              </a:lnSpc>
              <a:buFont typeface="Arial" pitchFamily="34" charset="0"/>
              <a:buChar char="•"/>
            </a:pPr>
            <a:r>
              <a:rPr lang="zh-TW" altLang="en-US" sz="2800" dirty="0" smtClean="0">
                <a:latin typeface="新細明體" pitchFamily="18" charset="-120"/>
              </a:rPr>
              <a:t>不只是商品，而是消費者計劃的實現。</a:t>
            </a:r>
          </a:p>
          <a:p>
            <a:pPr marL="609600" indent="-609600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sz="2800" dirty="0" smtClean="0">
                <a:latin typeface="新細明體" pitchFamily="18" charset="-120"/>
              </a:rPr>
              <a:t>企業家的競爭能力：</a:t>
            </a:r>
          </a:p>
          <a:p>
            <a:pPr marL="990600" lvl="1" indent="-533400">
              <a:lnSpc>
                <a:spcPct val="150000"/>
              </a:lnSpc>
              <a:buClr>
                <a:schemeClr val="tx1"/>
              </a:buClr>
              <a:buFont typeface="Wingdings" pitchFamily="2" charset="2"/>
              <a:buAutoNum type="circleNumWdWhitePlain"/>
            </a:pPr>
            <a:r>
              <a:rPr lang="zh-TW" altLang="en-US" sz="2800" dirty="0" smtClean="0">
                <a:latin typeface="新細明體" pitchFamily="18" charset="-120"/>
              </a:rPr>
              <a:t>理解消費者的計劃及其實現計劃的能力。</a:t>
            </a:r>
          </a:p>
          <a:p>
            <a:pPr marL="990600" lvl="1" indent="-533400">
              <a:lnSpc>
                <a:spcPct val="150000"/>
              </a:lnSpc>
              <a:buClr>
                <a:schemeClr val="tx1"/>
              </a:buClr>
              <a:buFont typeface="Wingdings" pitchFamily="2" charset="2"/>
              <a:buAutoNum type="circleNumWdWhitePlain"/>
            </a:pPr>
            <a:r>
              <a:rPr lang="zh-TW" altLang="en-US" sz="2800" dirty="0" smtClean="0">
                <a:latin typeface="新細明體" pitchFamily="18" charset="-120"/>
              </a:rPr>
              <a:t>製造該商品的能力。</a:t>
            </a:r>
          </a:p>
          <a:p>
            <a:pPr marL="990600" lvl="1" indent="-533400">
              <a:lnSpc>
                <a:spcPct val="150000"/>
              </a:lnSpc>
              <a:buClr>
                <a:schemeClr val="tx1"/>
              </a:buClr>
              <a:buFont typeface="Wingdings" pitchFamily="2" charset="2"/>
              <a:buAutoNum type="circleNumWdWhitePlain"/>
            </a:pPr>
            <a:r>
              <a:rPr lang="zh-TW" altLang="en-US" sz="2800" dirty="0" smtClean="0">
                <a:latin typeface="新細明體" pitchFamily="18" charset="-120"/>
              </a:rPr>
              <a:t>行銷該商品的能力。</a:t>
            </a:r>
            <a:endParaRPr lang="en-US" altLang="zh-TW" sz="2800" dirty="0" smtClean="0">
              <a:latin typeface="新細明體" pitchFamily="18" charset="-120"/>
            </a:endParaRPr>
          </a:p>
          <a:p>
            <a:pPr marL="590550" indent="-533400">
              <a:lnSpc>
                <a:spcPct val="150000"/>
              </a:lnSpc>
              <a:buFont typeface="Wingdings" pitchFamily="2" charset="2"/>
              <a:buChar char="u"/>
            </a:pPr>
            <a:r>
              <a:rPr lang="zh-TW" altLang="en-US" sz="2800" dirty="0" smtClean="0">
                <a:latin typeface="新細明體" pitchFamily="18" charset="-120"/>
              </a:rPr>
              <a:t>能力 ＝</a:t>
            </a:r>
            <a:r>
              <a:rPr lang="zh-TW" altLang="en-US" sz="2800" b="1" dirty="0" smtClean="0">
                <a:solidFill>
                  <a:srgbClr val="660066"/>
                </a:solidFill>
                <a:latin typeface="新細明體" pitchFamily="18" charset="-120"/>
              </a:rPr>
              <a:t>知識力 ＋ </a:t>
            </a:r>
            <a:r>
              <a:rPr lang="zh-TW" altLang="en-US" sz="2800" dirty="0" smtClean="0">
                <a:latin typeface="新細明體" pitchFamily="18" charset="-120"/>
              </a:rPr>
              <a:t>執行力。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8" name="Oval 6"/>
          <p:cNvSpPr>
            <a:spLocks noChangeArrowheads="1"/>
          </p:cNvSpPr>
          <p:nvPr/>
        </p:nvSpPr>
        <p:spPr bwMode="auto">
          <a:xfrm>
            <a:off x="252413" y="3429000"/>
            <a:ext cx="647700" cy="792163"/>
          </a:xfrm>
          <a:prstGeom prst="ellipse">
            <a:avLst/>
          </a:prstGeom>
          <a:solidFill>
            <a:srgbClr val="3FF37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88640"/>
            <a:ext cx="8229600" cy="1027113"/>
          </a:xfrm>
        </p:spPr>
        <p:txBody>
          <a:bodyPr/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4.2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個人</a:t>
            </a:r>
            <a:r>
              <a:rPr lang="zh-TW" altLang="en-US" sz="4000" b="0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知識與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社會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的發展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25" name="投影片編號版面配置區 2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30</a:t>
            </a:fld>
            <a:endParaRPr lang="zh-TW" altLang="en-US"/>
          </a:p>
        </p:txBody>
      </p:sp>
      <p:sp>
        <p:nvSpPr>
          <p:cNvPr id="325637" name="Oval 5"/>
          <p:cNvSpPr>
            <a:spLocks noChangeArrowheads="1"/>
          </p:cNvSpPr>
          <p:nvPr/>
        </p:nvSpPr>
        <p:spPr bwMode="auto">
          <a:xfrm>
            <a:off x="323850" y="3573463"/>
            <a:ext cx="504825" cy="503237"/>
          </a:xfrm>
          <a:prstGeom prst="ellipse">
            <a:avLst/>
          </a:pr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5636" name="Line 4"/>
          <p:cNvSpPr>
            <a:spLocks noChangeShapeType="1"/>
          </p:cNvSpPr>
          <p:nvPr/>
        </p:nvSpPr>
        <p:spPr bwMode="auto">
          <a:xfrm>
            <a:off x="612775" y="3860800"/>
            <a:ext cx="863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25641" name="Oval 9"/>
          <p:cNvSpPr>
            <a:spLocks noChangeArrowheads="1"/>
          </p:cNvSpPr>
          <p:nvPr/>
        </p:nvSpPr>
        <p:spPr bwMode="auto">
          <a:xfrm>
            <a:off x="1476375" y="3068638"/>
            <a:ext cx="863600" cy="1512887"/>
          </a:xfrm>
          <a:prstGeom prst="ellipse">
            <a:avLst/>
          </a:prstGeom>
          <a:solidFill>
            <a:srgbClr val="3FF37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5644" name="Oval 12"/>
          <p:cNvSpPr>
            <a:spLocks noChangeArrowheads="1"/>
          </p:cNvSpPr>
          <p:nvPr/>
        </p:nvSpPr>
        <p:spPr bwMode="auto">
          <a:xfrm>
            <a:off x="5724128" y="1556792"/>
            <a:ext cx="3240088" cy="4681537"/>
          </a:xfrm>
          <a:prstGeom prst="ellipse">
            <a:avLst/>
          </a:prstGeom>
          <a:solidFill>
            <a:srgbClr val="3FF37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5647" name="Line 15"/>
          <p:cNvSpPr>
            <a:spLocks noChangeShapeType="1"/>
          </p:cNvSpPr>
          <p:nvPr/>
        </p:nvSpPr>
        <p:spPr bwMode="auto">
          <a:xfrm>
            <a:off x="1908175" y="3860800"/>
            <a:ext cx="13684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25648" name="Oval 16"/>
          <p:cNvSpPr>
            <a:spLocks noChangeArrowheads="1"/>
          </p:cNvSpPr>
          <p:nvPr/>
        </p:nvSpPr>
        <p:spPr bwMode="auto">
          <a:xfrm>
            <a:off x="3348038" y="2349500"/>
            <a:ext cx="1727200" cy="2879725"/>
          </a:xfrm>
          <a:prstGeom prst="ellipse">
            <a:avLst/>
          </a:prstGeom>
          <a:solidFill>
            <a:srgbClr val="3FF37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5650" name="Line 18"/>
          <p:cNvSpPr>
            <a:spLocks noChangeShapeType="1"/>
          </p:cNvSpPr>
          <p:nvPr/>
        </p:nvSpPr>
        <p:spPr bwMode="auto">
          <a:xfrm>
            <a:off x="4139952" y="3789040"/>
            <a:ext cx="16557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TW" altLang="en-US"/>
          </a:p>
        </p:txBody>
      </p:sp>
      <p:sp>
        <p:nvSpPr>
          <p:cNvPr id="325652" name="Oval 20"/>
          <p:cNvSpPr>
            <a:spLocks noChangeArrowheads="1"/>
          </p:cNvSpPr>
          <p:nvPr/>
        </p:nvSpPr>
        <p:spPr bwMode="auto">
          <a:xfrm>
            <a:off x="755577" y="5157192"/>
            <a:ext cx="360040" cy="359222"/>
          </a:xfrm>
          <a:prstGeom prst="ellipse">
            <a:avLst/>
          </a:pr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zh-TW" altLang="en-US" sz="2000" dirty="0"/>
          </a:p>
        </p:txBody>
      </p:sp>
      <p:sp>
        <p:nvSpPr>
          <p:cNvPr id="325653" name="Oval 21"/>
          <p:cNvSpPr>
            <a:spLocks noChangeArrowheads="1"/>
          </p:cNvSpPr>
          <p:nvPr/>
        </p:nvSpPr>
        <p:spPr bwMode="auto">
          <a:xfrm>
            <a:off x="755576" y="5733256"/>
            <a:ext cx="359718" cy="287437"/>
          </a:xfrm>
          <a:prstGeom prst="ellipse">
            <a:avLst/>
          </a:prstGeom>
          <a:solidFill>
            <a:srgbClr val="3FF37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zh-TW" altLang="en-US" sz="2400" dirty="0"/>
          </a:p>
        </p:txBody>
      </p:sp>
      <p:sp>
        <p:nvSpPr>
          <p:cNvPr id="325655" name="Rectangle 23"/>
          <p:cNvSpPr>
            <a:spLocks noChangeArrowheads="1"/>
          </p:cNvSpPr>
          <p:nvPr/>
        </p:nvSpPr>
        <p:spPr bwMode="auto">
          <a:xfrm>
            <a:off x="179388" y="2924175"/>
            <a:ext cx="1200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000"/>
              <a:t>初民社會</a:t>
            </a:r>
          </a:p>
        </p:txBody>
      </p:sp>
      <p:sp>
        <p:nvSpPr>
          <p:cNvPr id="325656" name="Rectangle 24"/>
          <p:cNvSpPr>
            <a:spLocks noChangeArrowheads="1"/>
          </p:cNvSpPr>
          <p:nvPr/>
        </p:nvSpPr>
        <p:spPr bwMode="auto">
          <a:xfrm>
            <a:off x="1331913" y="2492375"/>
            <a:ext cx="1200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000" dirty="0"/>
              <a:t>定居社會</a:t>
            </a:r>
          </a:p>
        </p:txBody>
      </p:sp>
      <p:sp>
        <p:nvSpPr>
          <p:cNvPr id="325657" name="Rectangle 25"/>
          <p:cNvSpPr>
            <a:spLocks noChangeArrowheads="1"/>
          </p:cNvSpPr>
          <p:nvPr/>
        </p:nvSpPr>
        <p:spPr bwMode="auto">
          <a:xfrm>
            <a:off x="2843808" y="2132856"/>
            <a:ext cx="1200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000" dirty="0">
                <a:solidFill>
                  <a:srgbClr val="FF0000"/>
                </a:solidFill>
              </a:rPr>
              <a:t>分工社會</a:t>
            </a:r>
          </a:p>
        </p:txBody>
      </p:sp>
      <p:sp>
        <p:nvSpPr>
          <p:cNvPr id="325658" name="Rectangle 26"/>
          <p:cNvSpPr>
            <a:spLocks noChangeArrowheads="1"/>
          </p:cNvSpPr>
          <p:nvPr/>
        </p:nvSpPr>
        <p:spPr bwMode="auto">
          <a:xfrm>
            <a:off x="4716016" y="1700808"/>
            <a:ext cx="162095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TW" altLang="en-US" sz="2800" dirty="0">
                <a:solidFill>
                  <a:srgbClr val="FF0000"/>
                </a:solidFill>
              </a:rPr>
              <a:t>當代社會</a:t>
            </a:r>
          </a:p>
        </p:txBody>
      </p:sp>
      <p:sp>
        <p:nvSpPr>
          <p:cNvPr id="26" name="圓形圖 25"/>
          <p:cNvSpPr/>
          <p:nvPr/>
        </p:nvSpPr>
        <p:spPr>
          <a:xfrm flipV="1">
            <a:off x="5652120" y="3284984"/>
            <a:ext cx="3312368" cy="1152128"/>
          </a:xfrm>
          <a:prstGeom prst="pie">
            <a:avLst>
              <a:gd name="adj1" fmla="val 21415520"/>
              <a:gd name="adj2" fmla="val 174439"/>
            </a:avLst>
          </a:prstGeom>
          <a:solidFill>
            <a:srgbClr val="E0885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325649" name="Arc 17"/>
          <p:cNvSpPr>
            <a:spLocks/>
          </p:cNvSpPr>
          <p:nvPr/>
        </p:nvSpPr>
        <p:spPr bwMode="auto">
          <a:xfrm rot="1297263">
            <a:off x="4163110" y="3304682"/>
            <a:ext cx="1024620" cy="712199"/>
          </a:xfrm>
          <a:custGeom>
            <a:avLst/>
            <a:gdLst>
              <a:gd name="G0" fmla="+- 0 0 0"/>
              <a:gd name="G1" fmla="+- 13917 0 0"/>
              <a:gd name="G2" fmla="+- 21600 0 0"/>
              <a:gd name="T0" fmla="*/ 16519 w 21600"/>
              <a:gd name="T1" fmla="*/ 0 h 13980"/>
              <a:gd name="T2" fmla="*/ 21600 w 21600"/>
              <a:gd name="T3" fmla="*/ 13980 h 13980"/>
              <a:gd name="T4" fmla="*/ 0 w 21600"/>
              <a:gd name="T5" fmla="*/ 13917 h 139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13980" fill="none" extrusionOk="0">
                <a:moveTo>
                  <a:pt x="16518" y="0"/>
                </a:moveTo>
                <a:cubicBezTo>
                  <a:pt x="19800" y="3894"/>
                  <a:pt x="21600" y="8824"/>
                  <a:pt x="21600" y="13917"/>
                </a:cubicBezTo>
                <a:cubicBezTo>
                  <a:pt x="21600" y="13937"/>
                  <a:pt x="21599" y="13958"/>
                  <a:pt x="21599" y="13979"/>
                </a:cubicBezTo>
              </a:path>
              <a:path w="21600" h="13980" stroke="0" extrusionOk="0">
                <a:moveTo>
                  <a:pt x="16518" y="0"/>
                </a:moveTo>
                <a:cubicBezTo>
                  <a:pt x="19800" y="3894"/>
                  <a:pt x="21600" y="8824"/>
                  <a:pt x="21600" y="13917"/>
                </a:cubicBezTo>
                <a:cubicBezTo>
                  <a:pt x="21600" y="13937"/>
                  <a:pt x="21599" y="13958"/>
                  <a:pt x="21599" y="13979"/>
                </a:cubicBezTo>
                <a:lnTo>
                  <a:pt x="0" y="13917"/>
                </a:lnTo>
                <a:close/>
              </a:path>
            </a:pathLst>
          </a:cu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5645" name="Arc 13"/>
          <p:cNvSpPr>
            <a:spLocks/>
          </p:cNvSpPr>
          <p:nvPr/>
        </p:nvSpPr>
        <p:spPr bwMode="auto">
          <a:xfrm rot="3590887">
            <a:off x="1907367" y="3738997"/>
            <a:ext cx="648746" cy="46012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119 w 21600"/>
              <a:gd name="T1" fmla="*/ 0 h 21600"/>
              <a:gd name="T2" fmla="*/ 21600 w 21600"/>
              <a:gd name="T3" fmla="*/ 21566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118" y="0"/>
                </a:moveTo>
                <a:cubicBezTo>
                  <a:pt x="11988" y="65"/>
                  <a:pt x="21581" y="9696"/>
                  <a:pt x="21599" y="21566"/>
                </a:cubicBezTo>
              </a:path>
              <a:path w="21600" h="21600" stroke="0" extrusionOk="0">
                <a:moveTo>
                  <a:pt x="118" y="0"/>
                </a:moveTo>
                <a:cubicBezTo>
                  <a:pt x="11988" y="65"/>
                  <a:pt x="21581" y="9696"/>
                  <a:pt x="21599" y="21566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" name="矩形 26"/>
          <p:cNvSpPr/>
          <p:nvPr/>
        </p:nvSpPr>
        <p:spPr>
          <a:xfrm>
            <a:off x="1187624" y="5085184"/>
            <a:ext cx="1620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zh-TW" altLang="en-US" sz="2800" dirty="0" smtClean="0">
                <a:solidFill>
                  <a:prstClr val="black"/>
                </a:solidFill>
              </a:rPr>
              <a:t>個人知識</a:t>
            </a:r>
            <a:endParaRPr lang="zh-TW" altLang="en-US" sz="2800" dirty="0">
              <a:solidFill>
                <a:prstClr val="black"/>
              </a:solidFill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1187624" y="5661248"/>
            <a:ext cx="23391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zh-TW" altLang="en-US" sz="2800" dirty="0" smtClean="0">
                <a:solidFill>
                  <a:prstClr val="black"/>
                </a:solidFill>
              </a:rPr>
              <a:t>社會整體知識</a:t>
            </a:r>
            <a:endParaRPr lang="zh-TW" altLang="en-US" sz="28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88640"/>
            <a:ext cx="8229600" cy="1027113"/>
          </a:xfrm>
        </p:spPr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4.3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社會的複雜性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31</a:t>
            </a:fld>
            <a:endParaRPr lang="zh-TW" altLang="en-US"/>
          </a:p>
        </p:txBody>
      </p:sp>
      <p:sp>
        <p:nvSpPr>
          <p:cNvPr id="3276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1560" y="1772816"/>
            <a:ext cx="7930778" cy="4464472"/>
          </a:xfrm>
        </p:spPr>
        <p:txBody>
          <a:bodyPr>
            <a:normAutofit/>
          </a:bodyPr>
          <a:lstStyle/>
          <a:p>
            <a:pPr marL="609600" indent="-609600"/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社會是一群知識零散、歧異、不相容的個人所組成；他們對</a:t>
            </a:r>
            <a:r>
              <a:rPr lang="zh-TW" altLang="en-US" sz="2800" dirty="0">
                <a:latin typeface="新細明體" pitchFamily="18" charset="-120"/>
                <a:ea typeface="新細明體" pitchFamily="18" charset="-120"/>
              </a:rPr>
              <a:t>各種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事務之</a:t>
            </a:r>
            <a:r>
              <a:rPr lang="zh-TW" altLang="en-US" sz="2800" dirty="0">
                <a:latin typeface="新細明體" pitchFamily="18" charset="-120"/>
                <a:ea typeface="新細明體" pitchFamily="18" charset="-120"/>
              </a:rPr>
              <a:t>評價、運作方式、目標的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差異也就非常複雜。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marL="609600" indent="-609600"/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複雜</a:t>
            </a:r>
            <a:r>
              <a:rPr lang="zh-TW" altLang="en-US" sz="2800" dirty="0">
                <a:latin typeface="新細明體" pitchFamily="18" charset="-120"/>
                <a:ea typeface="新細明體" pitchFamily="18" charset="-120"/>
              </a:rPr>
              <a:t>的社會該如何實現效率：</a:t>
            </a:r>
          </a:p>
          <a:p>
            <a:pPr marL="990600" lvl="1" indent="-533400">
              <a:buClr>
                <a:srgbClr val="15311C"/>
              </a:buClr>
              <a:buFont typeface="Wingdings" pitchFamily="2" charset="2"/>
              <a:buAutoNum type="circleNumWdWhitePlain"/>
            </a:pPr>
            <a:r>
              <a:rPr lang="zh-TW" altLang="en-US" sz="2800" dirty="0">
                <a:latin typeface="新細明體" pitchFamily="18" charset="-120"/>
                <a:ea typeface="新細明體" pitchFamily="18" charset="-120"/>
              </a:rPr>
              <a:t>有效率地發揮個人的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知識 </a:t>
            </a:r>
            <a:endParaRPr lang="zh-TW" altLang="en-US" sz="2800" dirty="0">
              <a:latin typeface="新細明體" pitchFamily="18" charset="-120"/>
              <a:ea typeface="新細明體" pitchFamily="18" charset="-120"/>
            </a:endParaRPr>
          </a:p>
          <a:p>
            <a:pPr marL="990600" lvl="1" indent="-533400">
              <a:buClr>
                <a:srgbClr val="15311C"/>
              </a:buClr>
              <a:buFont typeface="Wingdings" pitchFamily="2" charset="2"/>
              <a:buAutoNum type="circleNumWdWhitePlain"/>
            </a:pPr>
            <a:r>
              <a:rPr lang="zh-TW" altLang="en-US" sz="2800" dirty="0">
                <a:latin typeface="新細明體" pitchFamily="18" charset="-120"/>
                <a:ea typeface="新細明體" pitchFamily="18" charset="-120"/>
              </a:rPr>
              <a:t>有效率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地利用</a:t>
            </a:r>
            <a:r>
              <a:rPr lang="zh-TW" altLang="en-US" sz="2800" dirty="0">
                <a:latin typeface="新細明體" pitchFamily="18" charset="-120"/>
                <a:ea typeface="新細明體" pitchFamily="18" charset="-120"/>
              </a:rPr>
              <a:t>他人知識的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生產力 </a:t>
            </a:r>
            <a:endParaRPr lang="zh-TW" altLang="en-US" sz="2800" dirty="0">
              <a:latin typeface="新細明體" pitchFamily="18" charset="-120"/>
              <a:ea typeface="新細明體" pitchFamily="18" charset="-120"/>
            </a:endParaRPr>
          </a:p>
          <a:p>
            <a:pPr marL="990600" lvl="1" indent="-533400">
              <a:buClr>
                <a:srgbClr val="15311C"/>
              </a:buClr>
              <a:buFont typeface="Wingdings" pitchFamily="2" charset="2"/>
              <a:buAutoNum type="circleNumWdWhitePlain"/>
            </a:pPr>
            <a:r>
              <a:rPr lang="zh-TW" altLang="en-US" sz="2800" dirty="0">
                <a:latin typeface="新細明體" pitchFamily="18" charset="-120"/>
                <a:ea typeface="新細明體" pitchFamily="18" charset="-120"/>
              </a:rPr>
              <a:t>降低分歧之下的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爭議 </a:t>
            </a:r>
            <a:endParaRPr lang="zh-TW" altLang="en-US" sz="2800" dirty="0">
              <a:latin typeface="新細明體" pitchFamily="18" charset="-12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260648"/>
            <a:ext cx="8085584" cy="1027113"/>
          </a:xfrm>
        </p:spPr>
        <p:txBody>
          <a:bodyPr/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4.4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分</a:t>
            </a:r>
            <a:r>
              <a:rPr lang="zh-TW" altLang="en-US" sz="4000" b="0" dirty="0">
                <a:solidFill>
                  <a:schemeClr val="bg2">
                    <a:lumMod val="25000"/>
                  </a:schemeClr>
                </a:solidFill>
              </a:rPr>
              <a:t>職與分工</a:t>
            </a:r>
          </a:p>
        </p:txBody>
      </p:sp>
      <p:sp>
        <p:nvSpPr>
          <p:cNvPr id="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C2AB6-A5ED-4889-9DE9-8A0D156C4FBB}" type="slidenum">
              <a:rPr lang="en-US" altLang="zh-TW"/>
              <a:pPr/>
              <a:t>32</a:t>
            </a:fld>
            <a:endParaRPr lang="en-US" altLang="zh-TW"/>
          </a:p>
        </p:txBody>
      </p:sp>
      <p:sp>
        <p:nvSpPr>
          <p:cNvPr id="3246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751" y="1700808"/>
            <a:ext cx="8208714" cy="453648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10000"/>
              </a:lnSpc>
            </a:pPr>
            <a:r>
              <a:rPr lang="zh-TW" altLang="en-US" sz="2800" dirty="0"/>
              <a:t>一項複雜的工作無法由一人完成，需分由多人完成。</a:t>
            </a:r>
          </a:p>
          <a:p>
            <a:pPr marL="990600" lvl="1" indent="-533400">
              <a:lnSpc>
                <a:spcPct val="110000"/>
              </a:lnSpc>
              <a:buClr>
                <a:schemeClr val="bg2"/>
              </a:buClr>
              <a:buFont typeface="Wingdings" pitchFamily="2" charset="2"/>
              <a:buAutoNum type="circleNumWdWhitePlain"/>
            </a:pPr>
            <a:r>
              <a:rPr lang="zh-TW" altLang="en-US" sz="2800" dirty="0"/>
              <a:t> </a:t>
            </a:r>
            <a:r>
              <a:rPr lang="en-US" altLang="zh-TW" sz="2800" dirty="0"/>
              <a:t>A. Smith </a:t>
            </a:r>
            <a:r>
              <a:rPr lang="zh-TW" altLang="en-US" sz="2800" dirty="0"/>
              <a:t>的 </a:t>
            </a:r>
            <a:r>
              <a:rPr lang="en-US" altLang="zh-TW" sz="2800" dirty="0"/>
              <a:t>Division of Labor (</a:t>
            </a:r>
            <a:r>
              <a:rPr lang="zh-TW" altLang="en-US" sz="2800" dirty="0"/>
              <a:t>分勞</a:t>
            </a:r>
            <a:r>
              <a:rPr lang="en-US" altLang="zh-TW" sz="2800" dirty="0"/>
              <a:t>)</a:t>
            </a:r>
            <a:r>
              <a:rPr lang="zh-TW" altLang="en-US" sz="2800" dirty="0"/>
              <a:t>，製針廠的故事。</a:t>
            </a:r>
          </a:p>
          <a:p>
            <a:pPr marL="990600" lvl="1" indent="-533400">
              <a:lnSpc>
                <a:spcPct val="110000"/>
              </a:lnSpc>
              <a:buClr>
                <a:schemeClr val="bg2"/>
              </a:buClr>
              <a:buFont typeface="Wingdings" pitchFamily="2" charset="2"/>
              <a:buAutoNum type="circleNumWdWhitePlain"/>
            </a:pPr>
            <a:r>
              <a:rPr lang="zh-TW" altLang="en-US" sz="2800" dirty="0" smtClean="0"/>
              <a:t>清華大學的校行政組織。</a:t>
            </a:r>
          </a:p>
          <a:p>
            <a:pPr marL="990600" lvl="1" indent="-533400">
              <a:lnSpc>
                <a:spcPct val="110000"/>
              </a:lnSpc>
              <a:buClr>
                <a:schemeClr val="bg2"/>
              </a:buClr>
              <a:buFont typeface="Wingdings" pitchFamily="2" charset="2"/>
              <a:buAutoNum type="circleNumWdWhitePlain"/>
            </a:pPr>
            <a:r>
              <a:rPr lang="zh-TW" altLang="en-US" sz="2800" dirty="0" smtClean="0"/>
              <a:t>行政院</a:t>
            </a:r>
            <a:r>
              <a:rPr lang="zh-TW" altLang="en-US" sz="2800" dirty="0"/>
              <a:t>分成許多部、會，或中國古代朝廷的百官。</a:t>
            </a:r>
          </a:p>
          <a:p>
            <a:pPr marL="609600" indent="-609600">
              <a:lnSpc>
                <a:spcPct val="110000"/>
              </a:lnSpc>
            </a:pPr>
            <a:r>
              <a:rPr lang="zh-TW" altLang="en-US" sz="2800" dirty="0" smtClean="0"/>
              <a:t>分</a:t>
            </a:r>
            <a:r>
              <a:rPr lang="zh-TW" altLang="en-US" sz="2800" dirty="0"/>
              <a:t>職：各單位共有一個明確的</a:t>
            </a:r>
            <a:r>
              <a:rPr lang="zh-TW" altLang="en-US" sz="2800" b="1" dirty="0">
                <a:solidFill>
                  <a:srgbClr val="660066"/>
                </a:solidFill>
              </a:rPr>
              <a:t>共同目標</a:t>
            </a:r>
            <a:r>
              <a:rPr lang="zh-TW" altLang="en-US" sz="2800" dirty="0"/>
              <a:t>。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7543800" cy="1008062"/>
          </a:xfrm>
        </p:spPr>
        <p:txBody>
          <a:bodyPr/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4.5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分工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6F297-A404-480B-834B-1E2054C4A5E0}" type="slidenum">
              <a:rPr lang="en-US" altLang="zh-TW"/>
              <a:pPr/>
              <a:t>33</a:t>
            </a:fld>
            <a:endParaRPr lang="en-US" altLang="zh-TW"/>
          </a:p>
        </p:txBody>
      </p:sp>
      <p:sp>
        <p:nvSpPr>
          <p:cNvPr id="4218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750" y="1628799"/>
            <a:ext cx="8280400" cy="4565625"/>
          </a:xfrm>
        </p:spPr>
        <p:txBody>
          <a:bodyPr>
            <a:normAutofit/>
          </a:bodyPr>
          <a:lstStyle/>
          <a:p>
            <a:pPr marL="609600" indent="-609600">
              <a:buFont typeface="Wingdings" pitchFamily="2" charset="2"/>
              <a:buAutoNum type="arabicParenR"/>
            </a:pPr>
            <a:r>
              <a:rPr lang="zh-TW" altLang="en-US" sz="2800" dirty="0"/>
              <a:t>分工或分權，都不是很完整的名詞，暫用。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zh-TW" altLang="en-US" sz="2800" dirty="0"/>
              <a:t>分工重點不在分割複雜工作，而在於每個單位各自都得在目標、預算、人事、行政上都是獨立的組織。</a:t>
            </a:r>
          </a:p>
          <a:p>
            <a:pPr marL="990600" lvl="1" indent="-533400">
              <a:buClr>
                <a:srgbClr val="660066"/>
              </a:buClr>
              <a:buFont typeface="Wingdings" pitchFamily="2" charset="2"/>
              <a:buAutoNum type="circleNumWdWhitePlain"/>
            </a:pPr>
            <a:r>
              <a:rPr lang="zh-TW" altLang="en-US" sz="2800" dirty="0"/>
              <a:t>市場中的百工百業。</a:t>
            </a:r>
          </a:p>
          <a:p>
            <a:pPr marL="990600" lvl="1" indent="-533400">
              <a:buClr>
                <a:srgbClr val="660066"/>
              </a:buClr>
              <a:buFont typeface="Wingdings" pitchFamily="2" charset="2"/>
              <a:buAutoNum type="circleNumWdWhitePlain"/>
            </a:pPr>
            <a:r>
              <a:rPr lang="zh-TW" altLang="en-US" sz="2800" dirty="0"/>
              <a:t>美國的三權分立或地方政府。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zh-TW" altLang="en-US" sz="2800" dirty="0"/>
              <a:t>分工結果未必沒有重疊工作，但各自選擇部分工作。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332656"/>
            <a:ext cx="7543800" cy="1008062"/>
          </a:xfrm>
        </p:spPr>
        <p:txBody>
          <a:bodyPr/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4.6   </a:t>
            </a:r>
            <a:r>
              <a:rPr lang="zh-TW" altLang="en-US" sz="4000" b="0" dirty="0">
                <a:solidFill>
                  <a:schemeClr val="bg2">
                    <a:lumMod val="25000"/>
                  </a:schemeClr>
                </a:solidFill>
              </a:rPr>
              <a:t>工作分割後的結合</a:t>
            </a:r>
          </a:p>
        </p:txBody>
      </p:sp>
      <p:sp>
        <p:nvSpPr>
          <p:cNvPr id="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278C21-F779-45A4-B34E-5CC6CDF1D0E6}" type="slidenum">
              <a:rPr lang="en-US" altLang="zh-TW"/>
              <a:pPr/>
              <a:t>34</a:t>
            </a:fld>
            <a:endParaRPr lang="en-US" altLang="zh-TW"/>
          </a:p>
        </p:txBody>
      </p:sp>
      <p:sp>
        <p:nvSpPr>
          <p:cNvPr id="3092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552" y="2005012"/>
            <a:ext cx="8352928" cy="3800252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TW" altLang="en-US" dirty="0"/>
              <a:t>分職：以行政管理的方式，從規劃、指令、監督，到提報、彙整。</a:t>
            </a:r>
          </a:p>
          <a:p>
            <a:pPr>
              <a:lnSpc>
                <a:spcPct val="120000"/>
              </a:lnSpc>
            </a:pPr>
            <a:r>
              <a:rPr lang="zh-TW" altLang="en-US" dirty="0"/>
              <a:t>分工：以市場交易方式去進行分割與彙整。</a:t>
            </a:r>
          </a:p>
          <a:p>
            <a:pPr lvl="1">
              <a:lnSpc>
                <a:spcPct val="120000"/>
              </a:lnSpc>
            </a:pPr>
            <a:r>
              <a:rPr lang="zh-TW" altLang="en-US" dirty="0"/>
              <a:t>分工因交易而生，而交易也因分工而長。</a:t>
            </a:r>
          </a:p>
          <a:p>
            <a:pPr lvl="1">
              <a:lnSpc>
                <a:spcPct val="120000"/>
              </a:lnSpc>
            </a:pPr>
            <a:r>
              <a:rPr lang="zh-TW" altLang="en-US" dirty="0"/>
              <a:t>分工之下，個人享受他人提供的產品和服務，也提供他人自己的產品和服務。（我為人人、人人為我）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7" y="404664"/>
            <a:ext cx="7328545" cy="863749"/>
          </a:xfrm>
        </p:spPr>
        <p:txBody>
          <a:bodyPr/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4.7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專業化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37761-5B50-41EB-992D-E1121F2289B7}" type="slidenum">
              <a:rPr lang="en-US" altLang="zh-TW"/>
              <a:pPr/>
              <a:t>35</a:t>
            </a:fld>
            <a:endParaRPr lang="en-US" altLang="zh-TW"/>
          </a:p>
        </p:txBody>
      </p:sp>
      <p:sp>
        <p:nvSpPr>
          <p:cNvPr id="3430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1188" y="1628799"/>
            <a:ext cx="8424862" cy="4895825"/>
          </a:xfrm>
        </p:spPr>
        <p:txBody>
          <a:bodyPr/>
          <a:lstStyle/>
          <a:p>
            <a:pPr marL="609600" indent="-609600">
              <a:lnSpc>
                <a:spcPct val="110000"/>
              </a:lnSpc>
              <a:buFont typeface="Wingdings" pitchFamily="2" charset="2"/>
              <a:buChar char="u"/>
            </a:pPr>
            <a:r>
              <a:rPr lang="zh-TW" altLang="en-US" dirty="0" smtClean="0"/>
              <a:t>分工：因交易與競爭，個別單位（個人）被迫專業化以求生。</a:t>
            </a:r>
          </a:p>
          <a:p>
            <a:pPr marL="990600" lvl="1" indent="-533400">
              <a:lnSpc>
                <a:spcPct val="110000"/>
              </a:lnSpc>
              <a:buClr>
                <a:schemeClr val="tx1"/>
              </a:buClr>
              <a:buFont typeface="Wingdings" pitchFamily="2" charset="2"/>
              <a:buAutoNum type="circleNumWdWhitePlain"/>
            </a:pPr>
            <a:r>
              <a:rPr lang="zh-TW" altLang="en-US" dirty="0" smtClean="0"/>
              <a:t>專業化是個人知識（和經驗）累積的目的和效果。</a:t>
            </a:r>
          </a:p>
          <a:p>
            <a:pPr marL="990600" lvl="1" indent="-533400">
              <a:lnSpc>
                <a:spcPct val="110000"/>
              </a:lnSpc>
              <a:buClr>
                <a:schemeClr val="tx1"/>
              </a:buClr>
              <a:buFont typeface="Wingdings" pitchFamily="2" charset="2"/>
              <a:buAutoNum type="circleNumWdWhitePlain"/>
            </a:pPr>
            <a:r>
              <a:rPr lang="zh-TW" altLang="en-US" dirty="0" smtClean="0"/>
              <a:t>專業化後，個人提升他人的生產效率，也因他人專業化而提升自己的生產效率。</a:t>
            </a:r>
          </a:p>
          <a:p>
            <a:pPr marL="609600" indent="-609600">
              <a:lnSpc>
                <a:spcPct val="110000"/>
              </a:lnSpc>
              <a:buFont typeface="Wingdings" pitchFamily="2" charset="2"/>
              <a:buChar char="u"/>
            </a:pPr>
            <a:r>
              <a:rPr lang="zh-TW" altLang="en-US" dirty="0" smtClean="0"/>
              <a:t>分</a:t>
            </a:r>
            <a:r>
              <a:rPr lang="zh-TW" altLang="en-US" dirty="0"/>
              <a:t>職：個別單位（個人）因預算依賴上級，沒有誘因進行專業化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8064128" cy="1080219"/>
          </a:xfrm>
        </p:spPr>
        <p:txBody>
          <a:bodyPr/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4.8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社會</a:t>
            </a:r>
            <a:r>
              <a:rPr lang="zh-TW" altLang="en-US" sz="4000" b="0" dirty="0">
                <a:solidFill>
                  <a:schemeClr val="bg2">
                    <a:lumMod val="25000"/>
                  </a:schemeClr>
                </a:solidFill>
              </a:rPr>
              <a:t>成長下的個人知識</a:t>
            </a:r>
          </a:p>
        </p:txBody>
      </p:sp>
      <p:sp>
        <p:nvSpPr>
          <p:cNvPr id="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2C61D-3813-424A-A779-5311ED51DA1F}" type="slidenum">
              <a:rPr lang="en-US" altLang="zh-TW"/>
              <a:pPr/>
              <a:t>36</a:t>
            </a:fld>
            <a:endParaRPr lang="en-US" altLang="zh-TW"/>
          </a:p>
        </p:txBody>
      </p:sp>
      <p:sp>
        <p:nvSpPr>
          <p:cNvPr id="3266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7544" y="1700808"/>
            <a:ext cx="8353425" cy="4536827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30000"/>
              </a:lnSpc>
            </a:pPr>
            <a:r>
              <a:rPr lang="zh-TW" altLang="en-US" sz="2800" dirty="0"/>
              <a:t>專業化帶來知識成長，也帶來社會成長。</a:t>
            </a:r>
          </a:p>
          <a:p>
            <a:pPr marL="990600" lvl="1" indent="-533400">
              <a:lnSpc>
                <a:spcPct val="130000"/>
              </a:lnSpc>
              <a:buClr>
                <a:schemeClr val="tx1"/>
              </a:buClr>
              <a:buFont typeface="Wingdings" pitchFamily="2" charset="2"/>
              <a:buAutoNum type="arabicParenR"/>
            </a:pPr>
            <a:r>
              <a:rPr lang="zh-TW" altLang="en-US" sz="2800" dirty="0"/>
              <a:t>專業化後，個人知識的成長速度趕不上社會整體知識的成長速度。</a:t>
            </a:r>
          </a:p>
          <a:p>
            <a:pPr marL="990600" lvl="1" indent="-533400">
              <a:lnSpc>
                <a:spcPct val="130000"/>
              </a:lnSpc>
              <a:buClr>
                <a:schemeClr val="tx1"/>
              </a:buClr>
              <a:buFont typeface="Wingdings" pitchFamily="2" charset="2"/>
              <a:buAutoNum type="arabicParenR"/>
            </a:pPr>
            <a:r>
              <a:rPr lang="zh-TW" altLang="en-US" sz="2800" dirty="0"/>
              <a:t>社會成長帶動所得成長，進一步促進各行各業的專業化。</a:t>
            </a:r>
          </a:p>
          <a:p>
            <a:pPr marL="990600" lvl="1" indent="-533400">
              <a:lnSpc>
                <a:spcPct val="130000"/>
              </a:lnSpc>
              <a:buClr>
                <a:schemeClr val="tx1"/>
              </a:buClr>
              <a:buFont typeface="Wingdings" pitchFamily="2" charset="2"/>
              <a:buAutoNum type="arabicParenR"/>
            </a:pPr>
            <a:r>
              <a:rPr lang="zh-TW" altLang="en-US" sz="2800" dirty="0"/>
              <a:t>隨著進一步的專業化，個人知識更加零碎，而人與人之間的知識差異也擴大。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260648"/>
            <a:ext cx="8229600" cy="1027113"/>
          </a:xfrm>
        </p:spPr>
        <p:txBody>
          <a:bodyPr/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4.9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知識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分工的</a:t>
            </a:r>
            <a:r>
              <a:rPr lang="zh-TW" altLang="en-US" sz="4000" b="0" dirty="0">
                <a:solidFill>
                  <a:schemeClr val="bg2">
                    <a:lumMod val="25000"/>
                  </a:schemeClr>
                </a:solidFill>
              </a:rPr>
              <a:t>經濟模型</a:t>
            </a:r>
          </a:p>
        </p:txBody>
      </p:sp>
      <p:sp>
        <p:nvSpPr>
          <p:cNvPr id="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65A44-366E-4311-BE05-0E94D4865FB5}" type="slidenum">
              <a:rPr lang="en-US" altLang="zh-TW"/>
              <a:pPr/>
              <a:t>37</a:t>
            </a:fld>
            <a:endParaRPr lang="en-US" altLang="zh-TW"/>
          </a:p>
        </p:txBody>
      </p:sp>
      <p:sp>
        <p:nvSpPr>
          <p:cNvPr id="4423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39750" y="1557338"/>
            <a:ext cx="8362950" cy="4471987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20000"/>
              </a:lnSpc>
              <a:buFont typeface="Wingdings" pitchFamily="2" charset="2"/>
              <a:buNone/>
            </a:pPr>
            <a:r>
              <a:rPr lang="en-US" altLang="zh-TW" sz="2800" dirty="0"/>
              <a:t>Hayek </a:t>
            </a:r>
            <a:r>
              <a:rPr lang="zh-TW" altLang="en-US" sz="2800" dirty="0"/>
              <a:t>認為：</a:t>
            </a:r>
          </a:p>
          <a:p>
            <a:pPr marL="609600" indent="-609600">
              <a:lnSpc>
                <a:spcPct val="120000"/>
              </a:lnSpc>
              <a:buClr>
                <a:schemeClr val="tx1"/>
              </a:buClr>
              <a:buFont typeface="Wingdings" pitchFamily="2" charset="2"/>
              <a:buAutoNum type="arabicParenR"/>
            </a:pPr>
            <a:r>
              <a:rPr lang="zh-TW" altLang="en-US" sz="2800" dirty="0"/>
              <a:t>在一人社會，經濟學家可以假設他知道所有的生產與消費知識，然後以此建立（一般均衡）模型。</a:t>
            </a:r>
          </a:p>
          <a:p>
            <a:pPr marL="609600" indent="-609600">
              <a:lnSpc>
                <a:spcPct val="120000"/>
              </a:lnSpc>
              <a:buClr>
                <a:schemeClr val="tx1"/>
              </a:buClr>
              <a:buFont typeface="Wingdings" pitchFamily="2" charset="2"/>
              <a:buAutoNum type="arabicParenR"/>
            </a:pPr>
            <a:r>
              <a:rPr lang="zh-TW" altLang="en-US" sz="2800" dirty="0"/>
              <a:t>但到了多人社會，經濟問題和所需要的解決知識，都是在雙方互動的時間過程中形成，經濟學家無從預設經濟分析的模型。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8229600" cy="936104"/>
          </a:xfrm>
        </p:spPr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4.10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知識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的第四種分類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38</a:t>
            </a:fld>
            <a:endParaRPr lang="zh-TW" altLang="en-US"/>
          </a:p>
        </p:txBody>
      </p:sp>
      <p:sp>
        <p:nvSpPr>
          <p:cNvPr id="3532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55576" y="1628800"/>
            <a:ext cx="8002587" cy="4681537"/>
          </a:xfrm>
        </p:spPr>
        <p:txBody>
          <a:bodyPr>
            <a:normAutofit/>
          </a:bodyPr>
          <a:lstStyle/>
          <a:p>
            <a:pPr marL="669925" indent="-669925">
              <a:buFont typeface="+mj-lt"/>
              <a:buAutoNum type="arabicParenR"/>
            </a:pPr>
            <a:r>
              <a:rPr lang="zh-TW" altLang="en-US" sz="2800" dirty="0" smtClean="0">
                <a:ea typeface="新細明體" pitchFamily="18" charset="-120"/>
              </a:rPr>
              <a:t>共同知識（</a:t>
            </a:r>
            <a:r>
              <a:rPr lang="en-US" altLang="zh-TW" sz="2800" dirty="0" smtClean="0">
                <a:ea typeface="新細明體" pitchFamily="18" charset="-120"/>
              </a:rPr>
              <a:t>common knowledge</a:t>
            </a:r>
            <a:r>
              <a:rPr lang="zh-TW" altLang="en-US" sz="2800" dirty="0" smtClean="0">
                <a:ea typeface="新細明體" pitchFamily="18" charset="-120"/>
              </a:rPr>
              <a:t>）：</a:t>
            </a:r>
            <a:endParaRPr lang="en-US" altLang="zh-TW" sz="2800" dirty="0" smtClean="0">
              <a:ea typeface="新細明體" pitchFamily="18" charset="-120"/>
            </a:endParaRPr>
          </a:p>
          <a:p>
            <a:pPr marL="990600" lvl="1" indent="-533400"/>
            <a:r>
              <a:rPr lang="zh-TW" altLang="en-US" sz="2800" dirty="0" smtClean="0">
                <a:ea typeface="新細明體" pitchFamily="18" charset="-120"/>
              </a:rPr>
              <a:t>跨場地共用或已編碼的知識。</a:t>
            </a:r>
          </a:p>
          <a:p>
            <a:pPr marL="990600" lvl="1" indent="-533400"/>
            <a:r>
              <a:rPr lang="zh-TW" altLang="en-US" sz="2800" dirty="0" smtClean="0">
                <a:ea typeface="新細明體" pitchFamily="18" charset="-120"/>
              </a:rPr>
              <a:t>上級能夠指導、考核的知識。</a:t>
            </a:r>
          </a:p>
          <a:p>
            <a:pPr marL="609600" indent="-609600">
              <a:buFont typeface="+mj-lt"/>
              <a:buAutoNum type="arabicParenR"/>
            </a:pPr>
            <a:r>
              <a:rPr lang="zh-TW" altLang="en-US" sz="2800" dirty="0" smtClean="0">
                <a:ea typeface="新細明體" pitchFamily="18" charset="-120"/>
              </a:rPr>
              <a:t>現場知識</a:t>
            </a:r>
            <a:r>
              <a:rPr lang="zh-TW" altLang="en-US" sz="2800" dirty="0">
                <a:ea typeface="新細明體" pitchFamily="18" charset="-120"/>
              </a:rPr>
              <a:t>（</a:t>
            </a:r>
            <a:r>
              <a:rPr lang="en-US" altLang="zh-TW" sz="2800" dirty="0">
                <a:ea typeface="新細明體" pitchFamily="18" charset="-120"/>
              </a:rPr>
              <a:t>local knowledge</a:t>
            </a:r>
            <a:r>
              <a:rPr lang="zh-TW" altLang="en-US" sz="2800" dirty="0">
                <a:ea typeface="新細明體" pitchFamily="18" charset="-120"/>
              </a:rPr>
              <a:t>）：</a:t>
            </a:r>
          </a:p>
          <a:p>
            <a:pPr marL="990600" lvl="1" indent="-533400"/>
            <a:r>
              <a:rPr lang="zh-TW" altLang="en-US" sz="2800" dirty="0" smtClean="0">
                <a:ea typeface="新細明體" pitchFamily="18" charset="-120"/>
              </a:rPr>
              <a:t>又稱在地知識。</a:t>
            </a:r>
            <a:endParaRPr lang="en-US" altLang="zh-TW" sz="2800" dirty="0" smtClean="0">
              <a:ea typeface="新細明體" pitchFamily="18" charset="-120"/>
            </a:endParaRPr>
          </a:p>
          <a:p>
            <a:pPr marL="990600" lvl="1" indent="-533400"/>
            <a:r>
              <a:rPr lang="zh-TW" altLang="en-US" sz="2800" dirty="0" smtClean="0">
                <a:ea typeface="新細明體" pitchFamily="18" charset="-120"/>
              </a:rPr>
              <a:t>只</a:t>
            </a:r>
            <a:r>
              <a:rPr lang="zh-TW" altLang="en-US" sz="2800" dirty="0">
                <a:ea typeface="新細明體" pitchFamily="18" charset="-120"/>
              </a:rPr>
              <a:t>存在於特殊工作</a:t>
            </a:r>
            <a:r>
              <a:rPr lang="zh-TW" altLang="en-US" sz="2800" dirty="0" smtClean="0">
                <a:ea typeface="新細明體" pitchFamily="18" charset="-120"/>
              </a:rPr>
              <a:t>場地及未編碼的知識。</a:t>
            </a:r>
            <a:endParaRPr lang="zh-TW" altLang="en-US" sz="2800" dirty="0">
              <a:ea typeface="新細明體" pitchFamily="18" charset="-120"/>
            </a:endParaRPr>
          </a:p>
          <a:p>
            <a:pPr marL="990600" lvl="1" indent="-533400"/>
            <a:r>
              <a:rPr lang="zh-TW" altLang="en-US" sz="2800" dirty="0">
                <a:ea typeface="新細明體" pitchFamily="18" charset="-120"/>
              </a:rPr>
              <a:t>上級無法指導，必須</a:t>
            </a:r>
            <a:r>
              <a:rPr lang="zh-TW" altLang="en-US" sz="2800" dirty="0" smtClean="0">
                <a:ea typeface="新細明體" pitchFamily="18" charset="-120"/>
              </a:rPr>
              <a:t>授權個人運作。</a:t>
            </a:r>
            <a:endParaRPr lang="zh-TW" altLang="en-US" sz="2800" dirty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7" name="Rectangle 3"/>
          <p:cNvSpPr>
            <a:spLocks noGrp="1" noChangeArrowheads="1"/>
          </p:cNvSpPr>
          <p:nvPr>
            <p:ph type="title"/>
          </p:nvPr>
        </p:nvSpPr>
        <p:spPr>
          <a:xfrm>
            <a:off x="539552" y="332656"/>
            <a:ext cx="8229600" cy="864096"/>
          </a:xfrm>
        </p:spPr>
        <p:txBody>
          <a:bodyPr/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4.11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知識</a:t>
            </a:r>
            <a:r>
              <a:rPr lang="zh-TW" altLang="en-US" sz="4000" b="0" dirty="0">
                <a:solidFill>
                  <a:schemeClr val="bg2">
                    <a:lumMod val="25000"/>
                  </a:schemeClr>
                </a:solidFill>
              </a:rPr>
              <a:t>管理</a:t>
            </a:r>
          </a:p>
        </p:txBody>
      </p:sp>
      <p:sp>
        <p:nvSpPr>
          <p:cNvPr id="8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5F6A3-9C1E-4DD6-85E9-3E5C066A6B57}" type="slidenum">
              <a:rPr lang="en-US" altLang="zh-TW"/>
              <a:pPr/>
              <a:t>39</a:t>
            </a:fld>
            <a:endParaRPr lang="en-US" altLang="zh-TW"/>
          </a:p>
        </p:txBody>
      </p:sp>
      <p:sp>
        <p:nvSpPr>
          <p:cNvPr id="354308" name="Rectangle 4"/>
          <p:cNvSpPr>
            <a:spLocks noGrp="1" noChangeArrowheads="1"/>
          </p:cNvSpPr>
          <p:nvPr>
            <p:ph sz="quarter" idx="1"/>
          </p:nvPr>
        </p:nvSpPr>
        <p:spPr>
          <a:xfrm>
            <a:off x="539750" y="1700808"/>
            <a:ext cx="8280722" cy="1656755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管理學的新興學科：</a:t>
            </a:r>
            <a:r>
              <a:rPr lang="en-US" altLang="zh-TW" sz="2800" dirty="0"/>
              <a:t>Tacit Knowledge </a:t>
            </a:r>
            <a:r>
              <a:rPr lang="zh-TW" altLang="en-US" sz="2800" dirty="0"/>
              <a:t>和 </a:t>
            </a:r>
            <a:r>
              <a:rPr lang="en-US" altLang="zh-TW" sz="2800" dirty="0"/>
              <a:t>Local Knowledge </a:t>
            </a:r>
            <a:r>
              <a:rPr lang="zh-TW" altLang="en-US" sz="2800" dirty="0"/>
              <a:t>的利用</a:t>
            </a:r>
          </a:p>
          <a:p>
            <a:r>
              <a:rPr lang="zh-TW" altLang="en-US" sz="2800" dirty="0"/>
              <a:t>賣魚堡和賣龍蝦捲的</a:t>
            </a:r>
            <a:r>
              <a:rPr lang="zh-TW" altLang="en-US" sz="2800" b="1" dirty="0"/>
              <a:t>麥當勞 </a:t>
            </a:r>
            <a:endParaRPr lang="zh-TW" altLang="en-US" sz="2800" dirty="0"/>
          </a:p>
        </p:txBody>
      </p:sp>
      <p:pic>
        <p:nvPicPr>
          <p:cNvPr id="3543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4005263"/>
            <a:ext cx="285750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430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538" y="3429000"/>
            <a:ext cx="26193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4310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525" y="4868863"/>
            <a:ext cx="26193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4311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8175" y="3357563"/>
            <a:ext cx="244792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en-US" altLang="zh-TW" sz="4000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</a:rPr>
              <a:t>1.1  </a:t>
            </a:r>
            <a:r>
              <a:rPr lang="zh-TW" altLang="en-US" sz="4000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</a:rPr>
              <a:t>知識的前置定義</a:t>
            </a:r>
            <a:endParaRPr lang="zh-TW" altLang="en-US" sz="4000" dirty="0">
              <a:solidFill>
                <a:schemeClr val="accent2">
                  <a:lumMod val="50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4</a:t>
            </a:fld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539552" y="1700808"/>
            <a:ext cx="8226496" cy="4395192"/>
          </a:xfrm>
        </p:spPr>
        <p:txBody>
          <a:bodyPr>
            <a:normAutofit/>
          </a:bodyPr>
          <a:lstStyle/>
          <a:p>
            <a:pPr marL="628650" indent="-628650"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詞彙 </a:t>
            </a:r>
            <a:r>
              <a:rPr lang="en-US" altLang="zh-TW" sz="2800" dirty="0" smtClean="0">
                <a:latin typeface="新細明體" pitchFamily="18" charset="-120"/>
                <a:ea typeface="新細明體" pitchFamily="18" charset="-120"/>
              </a:rPr>
              <a:t>(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或數據</a:t>
            </a:r>
            <a:r>
              <a:rPr lang="en-US" altLang="zh-TW" sz="2800" dirty="0" smtClean="0">
                <a:latin typeface="新細明體" pitchFamily="18" charset="-120"/>
                <a:ea typeface="新細明體" pitchFamily="18" charset="-120"/>
              </a:rPr>
              <a:t>)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marL="1451610" lvl="2" indent="-628650">
              <a:buFont typeface="Wingdings" pitchFamily="2" charset="2"/>
              <a:buChar char="n"/>
            </a:pP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人、資訊</a:t>
            </a:r>
            <a:r>
              <a:rPr lang="zh-TW" altLang="en-US" sz="2800" dirty="0" smtClean="0">
                <a:latin typeface="新細明體" pitchFamily="18" charset="-120"/>
              </a:rPr>
              <a:t>、管理、</a:t>
            </a:r>
            <a:r>
              <a:rPr lang="en-US" altLang="zh-TW" sz="2800" dirty="0" smtClean="0">
                <a:latin typeface="新細明體" pitchFamily="18" charset="-120"/>
                <a:ea typeface="新細明體" pitchFamily="18" charset="-120"/>
              </a:rPr>
              <a:t>176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公分。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marL="628650" indent="-628650"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文法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：連結詞彙的規則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marL="1451610" lvl="2" indent="-628650">
              <a:buFont typeface="Wingdings" pitchFamily="2" charset="2"/>
              <a:buChar char="n"/>
            </a:pP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形容詞、副詞、</a:t>
            </a:r>
            <a:r>
              <a:rPr lang="zh-TW" altLang="en-US" sz="2800" dirty="0" smtClean="0">
                <a:latin typeface="新細明體" pitchFamily="18" charset="-120"/>
              </a:rPr>
              <a:t>連接詞、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動詞。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marL="628650" indent="-628650">
              <a:buFont typeface="+mj-lt"/>
              <a:buAutoNum type="arabicParenR"/>
            </a:pPr>
            <a:r>
              <a:rPr kumimoji="1" lang="zh-TW" altLang="en-US" sz="2800" dirty="0" smtClean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事件</a:t>
            </a:r>
            <a:r>
              <a:rPr kumimoji="1" lang="zh-TW" altLang="en-US" sz="2800" dirty="0" smtClean="0">
                <a:latin typeface="新細明體" pitchFamily="18" charset="-120"/>
                <a:ea typeface="新細明體" pitchFamily="18" charset="-120"/>
              </a:rPr>
              <a:t> </a:t>
            </a:r>
            <a:r>
              <a:rPr kumimoji="1" lang="zh-TW" altLang="en-US" sz="2800" dirty="0" smtClean="0">
                <a:latin typeface="新細明體" pitchFamily="18" charset="-120"/>
              </a:rPr>
              <a:t>：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將詞彙以動詞連結起來的敘述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marL="1451610" lvl="2" indent="-628650">
              <a:buFont typeface="Wingdings" pitchFamily="2" charset="2"/>
              <a:buChar char="n"/>
            </a:pP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如今天有很多資管同學</a:t>
            </a:r>
            <a:r>
              <a:rPr lang="zh-TW" altLang="en-US" sz="2800" dirty="0" smtClean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出席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這場演講。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marL="1451610" lvl="2" indent="-628650">
              <a:buFont typeface="Wingdings" pitchFamily="2" charset="2"/>
              <a:buChar char="n"/>
            </a:pPr>
            <a:r>
              <a:rPr lang="zh-TW" altLang="en-US" sz="2800" dirty="0" smtClean="0">
                <a:latin typeface="新細明體" pitchFamily="18" charset="-120"/>
              </a:rPr>
              <a:t>民進黨在選戰中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大</a:t>
            </a:r>
            <a:r>
              <a:rPr lang="zh-TW" altLang="en-US" sz="2800" dirty="0" smtClean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勝</a:t>
            </a:r>
            <a:r>
              <a:rPr lang="zh-TW" altLang="en-US" sz="2800" dirty="0" smtClean="0">
                <a:latin typeface="新細明體" pitchFamily="18" charset="-120"/>
              </a:rPr>
              <a:t>國民黨。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marL="628650" indent="-628650">
              <a:buFont typeface="+mj-lt"/>
              <a:buAutoNum type="arabicParenR"/>
            </a:pPr>
            <a:r>
              <a:rPr lang="zh-TW" altLang="en-US" sz="2800" dirty="0" smtClean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資訊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：詞彙與</a:t>
            </a:r>
            <a:r>
              <a:rPr kumimoji="1" lang="zh-TW" altLang="en-US" sz="2800" dirty="0" smtClean="0">
                <a:latin typeface="新細明體" pitchFamily="18" charset="-120"/>
                <a:ea typeface="新細明體" pitchFamily="18" charset="-120"/>
              </a:rPr>
              <a:t>事件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的集合。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>
              <a:buNone/>
            </a:pPr>
            <a:endParaRPr lang="zh-TW" altLang="en-US" sz="2800" dirty="0">
              <a:latin typeface="新細明體" pitchFamily="18" charset="-12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332656"/>
            <a:ext cx="8013576" cy="936104"/>
          </a:xfrm>
        </p:spPr>
        <p:txBody>
          <a:bodyPr/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4.13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自主管理</a:t>
            </a:r>
            <a:endParaRPr lang="en-US" altLang="zh-TW" sz="4000" b="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92EE7-24E2-4510-AEBA-F449F809A13F}" type="slidenum">
              <a:rPr lang="en-US" altLang="zh-TW"/>
              <a:pPr/>
              <a:t>40</a:t>
            </a:fld>
            <a:endParaRPr lang="en-US" altLang="zh-TW"/>
          </a:p>
        </p:txBody>
      </p:sp>
      <p:sp>
        <p:nvSpPr>
          <p:cNvPr id="4567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557338"/>
            <a:ext cx="8064500" cy="4968875"/>
          </a:xfrm>
        </p:spPr>
        <p:txBody>
          <a:bodyPr>
            <a:normAutofit/>
          </a:bodyPr>
          <a:lstStyle/>
          <a:p>
            <a:pPr marL="609600" indent="-609600">
              <a:lnSpc>
                <a:spcPct val="110000"/>
              </a:lnSpc>
            </a:pPr>
            <a:r>
              <a:rPr lang="en-US" altLang="zh-TW" sz="2800" dirty="0">
                <a:latin typeface="新細明體" pitchFamily="18" charset="-120"/>
              </a:rPr>
              <a:t>2009 </a:t>
            </a:r>
            <a:r>
              <a:rPr lang="zh-TW" altLang="en-US" sz="2800" dirty="0">
                <a:latin typeface="新細明體" pitchFamily="18" charset="-120"/>
              </a:rPr>
              <a:t>諾貝爾經濟獎</a:t>
            </a:r>
            <a:r>
              <a:rPr lang="zh-TW" altLang="en-US" sz="2800" dirty="0" smtClean="0">
                <a:latin typeface="新細明體" pitchFamily="18" charset="-120"/>
              </a:rPr>
              <a:t>得主</a:t>
            </a:r>
            <a:r>
              <a:rPr lang="en-US" altLang="zh-TW" sz="2800" dirty="0" err="1" smtClean="0">
                <a:solidFill>
                  <a:srgbClr val="660066"/>
                </a:solidFill>
              </a:rPr>
              <a:t>Elinor</a:t>
            </a:r>
            <a:r>
              <a:rPr lang="en-US" altLang="zh-TW" sz="2800" dirty="0" smtClean="0">
                <a:solidFill>
                  <a:srgbClr val="660066"/>
                </a:solidFill>
              </a:rPr>
              <a:t> </a:t>
            </a:r>
            <a:r>
              <a:rPr lang="en-US" altLang="zh-TW" sz="2800" dirty="0" err="1" smtClean="0">
                <a:solidFill>
                  <a:srgbClr val="660066"/>
                </a:solidFill>
              </a:rPr>
              <a:t>Ostrom</a:t>
            </a:r>
            <a:r>
              <a:rPr lang="zh-TW" altLang="en-US" sz="2800" dirty="0" smtClean="0">
                <a:latin typeface="新細明體" pitchFamily="18" charset="-120"/>
              </a:rPr>
              <a:t>指出</a:t>
            </a:r>
            <a:r>
              <a:rPr lang="zh-TW" altLang="en-US" sz="2800" dirty="0">
                <a:latin typeface="新細明體" pitchFamily="18" charset="-120"/>
              </a:rPr>
              <a:t>：傳統分析</a:t>
            </a:r>
            <a:r>
              <a:rPr lang="zh-TW" altLang="en-US" sz="2800" dirty="0">
                <a:solidFill>
                  <a:srgbClr val="660066"/>
                </a:solidFill>
                <a:latin typeface="新細明體" pitchFamily="18" charset="-120"/>
              </a:rPr>
              <a:t>公共資源</a:t>
            </a:r>
            <a:r>
              <a:rPr lang="zh-TW" altLang="en-US" sz="2800" b="1" dirty="0">
                <a:latin typeface="新細明體" pitchFamily="18" charset="-120"/>
              </a:rPr>
              <a:t>（</a:t>
            </a:r>
            <a:r>
              <a:rPr lang="en-US" altLang="zh-TW" sz="2800" b="1" dirty="0">
                <a:latin typeface="新細明體" pitchFamily="18" charset="-120"/>
                <a:hlinkClick r:id="rId2" tooltip="Common pool resource"/>
              </a:rPr>
              <a:t>Common Pool Resource</a:t>
            </a:r>
            <a:r>
              <a:rPr lang="zh-TW" altLang="en-US" sz="2800" b="1" dirty="0">
                <a:latin typeface="新細明體" pitchFamily="18" charset="-120"/>
              </a:rPr>
              <a:t>）</a:t>
            </a:r>
            <a:r>
              <a:rPr lang="zh-TW" altLang="en-US" sz="2800" dirty="0">
                <a:latin typeface="新細明體" pitchFamily="18" charset="-120"/>
              </a:rPr>
              <a:t>的囚犯困境模型，其解決方案不是市場就是政府，得出的結論多不理想。她從案例發現</a:t>
            </a:r>
            <a:r>
              <a:rPr lang="zh-TW" altLang="en-US" sz="2800" b="1" dirty="0">
                <a:solidFill>
                  <a:srgbClr val="660066"/>
                </a:solidFill>
                <a:latin typeface="新細明體" pitchFamily="18" charset="-120"/>
              </a:rPr>
              <a:t>自主管理</a:t>
            </a:r>
            <a:r>
              <a:rPr lang="zh-TW" altLang="en-US" sz="2800" dirty="0">
                <a:latin typeface="新細明體" pitchFamily="18" charset="-120"/>
              </a:rPr>
              <a:t>的效果和公平。</a:t>
            </a:r>
          </a:p>
          <a:p>
            <a:pPr marL="609600" indent="-609600">
              <a:lnSpc>
                <a:spcPct val="110000"/>
              </a:lnSpc>
            </a:pPr>
            <a:r>
              <a:rPr lang="zh-TW" altLang="en-US" sz="2800" dirty="0">
                <a:latin typeface="新細明體" pitchFamily="18" charset="-120"/>
              </a:rPr>
              <a:t>分析工具：</a:t>
            </a:r>
          </a:p>
          <a:p>
            <a:pPr marL="990600" lvl="1" indent="-533400">
              <a:lnSpc>
                <a:spcPct val="110000"/>
              </a:lnSpc>
              <a:buClr>
                <a:srgbClr val="15311C"/>
              </a:buClr>
              <a:buFont typeface="Wingdings" pitchFamily="2" charset="2"/>
              <a:buAutoNum type="circleNumWdWhitePlain"/>
            </a:pPr>
            <a:r>
              <a:rPr lang="zh-TW" altLang="en-US" sz="2800" dirty="0">
                <a:latin typeface="新細明體" pitchFamily="18" charset="-120"/>
              </a:rPr>
              <a:t>相互關懷的小社群 （我質疑）</a:t>
            </a:r>
          </a:p>
          <a:p>
            <a:pPr marL="990600" lvl="1" indent="-533400">
              <a:lnSpc>
                <a:spcPct val="110000"/>
              </a:lnSpc>
              <a:buClr>
                <a:srgbClr val="15311C"/>
              </a:buClr>
              <a:buFont typeface="Wingdings" pitchFamily="2" charset="2"/>
              <a:buAutoNum type="circleNumWdWhitePlain"/>
            </a:pPr>
            <a:r>
              <a:rPr lang="zh-TW" altLang="en-US" sz="2800" dirty="0">
                <a:latin typeface="新細明體" pitchFamily="18" charset="-120"/>
              </a:rPr>
              <a:t>在地知識（奧派傳統）</a:t>
            </a:r>
            <a:endParaRPr lang="zh-TW" altLang="en-US" sz="2800" b="1" dirty="0">
              <a:latin typeface="新細明體" pitchFamily="18" charset="-12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</a:t>
            </a:r>
            <a:r>
              <a:rPr lang="zh-TW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zh-TW" alt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應用：解方提供者</a:t>
            </a:r>
            <a:endParaRPr lang="zh-TW" alt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41</a:t>
            </a:fld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127704" cy="2404864"/>
          </a:xfrm>
        </p:spPr>
        <p:txBody>
          <a:bodyPr>
            <a:normAutofit/>
          </a:bodyPr>
          <a:lstStyle/>
          <a:p>
            <a:r>
              <a:rPr lang="en-US" altLang="zh-TW" sz="2800" b="1" dirty="0" smtClean="0">
                <a:solidFill>
                  <a:srgbClr val="FF0000"/>
                </a:solidFill>
                <a:ea typeface="新細明體" pitchFamily="18" charset="-120"/>
              </a:rPr>
              <a:t>Solution</a:t>
            </a:r>
            <a:r>
              <a:rPr lang="en-US" altLang="zh-TW" sz="2800" dirty="0" smtClean="0">
                <a:ea typeface="新細明體" pitchFamily="18" charset="-120"/>
              </a:rPr>
              <a:t>:</a:t>
            </a:r>
            <a:r>
              <a:rPr lang="zh-TW" altLang="en-US" sz="2800" dirty="0" smtClean="0">
                <a:ea typeface="新細明體" pitchFamily="18" charset="-120"/>
              </a:rPr>
              <a:t> 遇到什麼難題？</a:t>
            </a:r>
            <a:r>
              <a:rPr lang="en-US" altLang="zh-TW" sz="2800" dirty="0" smtClean="0">
                <a:ea typeface="新細明體" pitchFamily="18" charset="-120"/>
              </a:rPr>
              <a:t>what?</a:t>
            </a:r>
            <a:r>
              <a:rPr lang="zh-TW" altLang="en-US" sz="2800" dirty="0" smtClean="0">
                <a:ea typeface="新細明體" pitchFamily="18" charset="-120"/>
              </a:rPr>
              <a:t> </a:t>
            </a:r>
            <a:endParaRPr lang="en-US" altLang="zh-TW" sz="2800" dirty="0" smtClean="0">
              <a:ea typeface="新細明體" pitchFamily="18" charset="-120"/>
            </a:endParaRPr>
          </a:p>
          <a:p>
            <a:pPr marL="880110" lvl="1" indent="-514350">
              <a:buNone/>
            </a:pPr>
            <a:r>
              <a:rPr lang="zh-TW" altLang="en-US" sz="2800" dirty="0" smtClean="0">
                <a:ea typeface="新細明體" pitchFamily="18" charset="-120"/>
              </a:rPr>
              <a:t>（</a:t>
            </a:r>
            <a:r>
              <a:rPr lang="en-US" altLang="zh-TW" sz="2800" dirty="0" smtClean="0">
                <a:ea typeface="新細明體" pitchFamily="18" charset="-120"/>
              </a:rPr>
              <a:t>G</a:t>
            </a:r>
            <a:r>
              <a:rPr lang="zh-TW" altLang="en-US" sz="2800" dirty="0" smtClean="0">
                <a:ea typeface="新細明體" pitchFamily="18" charset="-120"/>
              </a:rPr>
              <a:t>）老闆給定難題、（</a:t>
            </a:r>
            <a:r>
              <a:rPr lang="en-US" altLang="zh-TW" sz="2800" dirty="0" smtClean="0">
                <a:ea typeface="新細明體" pitchFamily="18" charset="-120"/>
              </a:rPr>
              <a:t>F</a:t>
            </a:r>
            <a:r>
              <a:rPr lang="zh-TW" altLang="en-US" sz="2800" dirty="0" smtClean="0">
                <a:ea typeface="新細明體" pitchFamily="18" charset="-120"/>
              </a:rPr>
              <a:t>）自己尋找難題</a:t>
            </a:r>
            <a:endParaRPr lang="en-US" altLang="zh-TW" sz="2800" dirty="0" smtClean="0">
              <a:ea typeface="新細明體" pitchFamily="18" charset="-120"/>
            </a:endParaRPr>
          </a:p>
          <a:p>
            <a:r>
              <a:rPr lang="en-US" altLang="zh-TW" sz="2800" b="1" dirty="0" smtClean="0">
                <a:solidFill>
                  <a:srgbClr val="FF0000"/>
                </a:solidFill>
                <a:ea typeface="新細明體" pitchFamily="18" charset="-120"/>
              </a:rPr>
              <a:t>Provider</a:t>
            </a:r>
            <a:r>
              <a:rPr lang="en-US" altLang="zh-TW" sz="2800" dirty="0" smtClean="0">
                <a:ea typeface="新細明體" pitchFamily="18" charset="-120"/>
              </a:rPr>
              <a:t>: </a:t>
            </a:r>
            <a:r>
              <a:rPr lang="zh-TW" altLang="en-US" sz="2800" dirty="0" smtClean="0">
                <a:ea typeface="新細明體" pitchFamily="18" charset="-120"/>
              </a:rPr>
              <a:t>要如何去解決？</a:t>
            </a:r>
            <a:r>
              <a:rPr lang="en-US" altLang="zh-TW" sz="2800" dirty="0" smtClean="0">
                <a:ea typeface="新細明體" pitchFamily="18" charset="-120"/>
              </a:rPr>
              <a:t>How? </a:t>
            </a:r>
          </a:p>
          <a:p>
            <a:pPr marL="834390" lvl="1" indent="-514350">
              <a:buNone/>
            </a:pPr>
            <a:r>
              <a:rPr lang="zh-TW" altLang="en-US" sz="2800" dirty="0" smtClean="0">
                <a:ea typeface="新細明體" pitchFamily="18" charset="-120"/>
              </a:rPr>
              <a:t>（</a:t>
            </a:r>
            <a:r>
              <a:rPr lang="en-US" altLang="zh-TW" sz="2800" dirty="0" smtClean="0">
                <a:ea typeface="新細明體" pitchFamily="18" charset="-120"/>
              </a:rPr>
              <a:t>B</a:t>
            </a:r>
            <a:r>
              <a:rPr lang="zh-TW" altLang="en-US" sz="2800" dirty="0" smtClean="0">
                <a:ea typeface="新細明體" pitchFamily="18" charset="-120"/>
              </a:rPr>
              <a:t>）買來解答、（</a:t>
            </a:r>
            <a:r>
              <a:rPr lang="en-US" altLang="zh-TW" sz="2800" dirty="0" smtClean="0">
                <a:ea typeface="新細明體" pitchFamily="18" charset="-120"/>
              </a:rPr>
              <a:t>D</a:t>
            </a:r>
            <a:r>
              <a:rPr lang="zh-TW" altLang="en-US" sz="2800" dirty="0" smtClean="0">
                <a:ea typeface="新細明體" pitchFamily="18" charset="-120"/>
              </a:rPr>
              <a:t>）設計解答。</a:t>
            </a:r>
            <a:endParaRPr lang="en-US" altLang="zh-TW" sz="2800" dirty="0" smtClean="0">
              <a:ea typeface="新細明體" pitchFamily="18" charset="-120"/>
            </a:endParaRPr>
          </a:p>
          <a:p>
            <a:endParaRPr lang="zh-TW" altLang="en-US" sz="2800" dirty="0">
              <a:ea typeface="新細明體" pitchFamily="18" charset="-120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395536" y="4005064"/>
          <a:ext cx="8496942" cy="2088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5"/>
                <a:gridCol w="3000333"/>
                <a:gridCol w="2832314"/>
              </a:tblGrid>
              <a:tr h="766246"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p"/>
                      </a:pPr>
                      <a:r>
                        <a:rPr lang="zh-TW" altLang="en-US" sz="2800" dirty="0" smtClean="0">
                          <a:solidFill>
                            <a:srgbClr val="FF0000"/>
                          </a:solidFill>
                        </a:rPr>
                        <a:t> 四種組合</a:t>
                      </a:r>
                      <a:endParaRPr lang="zh-TW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r>
                        <a:rPr lang="zh-TW" alt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zh-TW" altLang="en-US" sz="2800" dirty="0" smtClean="0">
                          <a:solidFill>
                            <a:schemeClr val="tx1"/>
                          </a:solidFill>
                        </a:rPr>
                        <a:t>老闆</a:t>
                      </a:r>
                      <a:r>
                        <a:rPr lang="zh-TW" altLang="en-US" sz="2800" dirty="0" smtClean="0">
                          <a:solidFill>
                            <a:schemeClr val="tx1"/>
                          </a:solidFill>
                        </a:rPr>
                        <a:t>給定難題</a:t>
                      </a:r>
                      <a:endParaRPr lang="en-US" altLang="zh-TW" sz="28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zh-TW" altLang="en-US" sz="2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zh-TW" altLang="en-US" sz="2800" dirty="0" smtClean="0">
                          <a:solidFill>
                            <a:schemeClr val="tx1"/>
                          </a:solidFill>
                        </a:rPr>
                        <a:t>自己</a:t>
                      </a:r>
                      <a:r>
                        <a:rPr lang="zh-TW" altLang="en-US" sz="2800" dirty="0" smtClean="0">
                          <a:solidFill>
                            <a:schemeClr val="tx1"/>
                          </a:solidFill>
                        </a:rPr>
                        <a:t>尋找難題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630913">
                <a:tc>
                  <a:txBody>
                    <a:bodyPr/>
                    <a:lstStyle/>
                    <a:p>
                      <a:r>
                        <a:rPr lang="en-US" altLang="zh-TW" sz="2800" b="1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r>
                        <a:rPr lang="zh-TW" altLang="en-US" sz="2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買來</a:t>
                      </a:r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解答</a:t>
                      </a:r>
                      <a:endParaRPr lang="zh-TW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 smtClean="0">
                          <a:solidFill>
                            <a:schemeClr val="tx1"/>
                          </a:solidFill>
                        </a:rPr>
                        <a:t>GB</a:t>
                      </a:r>
                      <a:endParaRPr lang="zh-TW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 smtClean="0">
                          <a:solidFill>
                            <a:schemeClr val="tx1"/>
                          </a:solidFill>
                        </a:rPr>
                        <a:t>FB</a:t>
                      </a:r>
                      <a:endParaRPr lang="zh-TW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  <a:tr h="691073"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b="1" dirty="0" smtClean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zh-TW" altLang="en-US" sz="2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設計</a:t>
                      </a:r>
                      <a:r>
                        <a:rPr lang="zh-TW" altLang="en-US" sz="2800" b="1" dirty="0" smtClean="0">
                          <a:solidFill>
                            <a:schemeClr val="tx1"/>
                          </a:solidFill>
                        </a:rPr>
                        <a:t>解答</a:t>
                      </a:r>
                      <a:endParaRPr lang="zh-TW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 smtClean="0">
                          <a:solidFill>
                            <a:schemeClr val="tx1"/>
                          </a:solidFill>
                        </a:rPr>
                        <a:t>GD</a:t>
                      </a:r>
                      <a:endParaRPr lang="zh-TW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b="1" dirty="0" smtClean="0">
                          <a:solidFill>
                            <a:schemeClr val="tx1"/>
                          </a:solidFill>
                        </a:rPr>
                        <a:t>FD</a:t>
                      </a:r>
                      <a:endParaRPr lang="zh-TW" altLang="en-US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60648"/>
            <a:ext cx="8153400" cy="958552"/>
          </a:xfrm>
        </p:spPr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5.1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 </a:t>
            </a:r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GB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</a:rPr>
              <a:t>：給定難題 ，買來解答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  <a:latin typeface="+mn-lt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42</a:t>
            </a:fld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51840" cy="4495800"/>
          </a:xfrm>
        </p:spPr>
        <p:txBody>
          <a:bodyPr>
            <a:normAutofit/>
          </a:bodyPr>
          <a:lstStyle/>
          <a:p>
            <a:pPr marL="651510" lvl="1" indent="-514350">
              <a:buFont typeface="+mj-lt"/>
              <a:buAutoNum type="arabicPeriod"/>
            </a:pPr>
            <a:r>
              <a:rPr lang="zh-TW" altLang="en-US" sz="3100" dirty="0" smtClean="0">
                <a:ea typeface="新細明體" pitchFamily="18" charset="-120"/>
              </a:rPr>
              <a:t>台灣一向是買技術與專利，如要一條高鐵，就向海外招標。</a:t>
            </a:r>
            <a:endParaRPr lang="en-US" altLang="zh-TW" sz="3100" dirty="0" smtClean="0">
              <a:ea typeface="新細明體" pitchFamily="18" charset="-120"/>
            </a:endParaRPr>
          </a:p>
          <a:p>
            <a:pPr marL="651510" lvl="1" indent="-514350">
              <a:buFont typeface="+mj-lt"/>
              <a:buAutoNum type="arabicPeriod"/>
            </a:pPr>
            <a:r>
              <a:rPr lang="zh-TW" altLang="en-US" sz="3100" dirty="0" smtClean="0">
                <a:ea typeface="新細明體" pitchFamily="18" charset="-120"/>
              </a:rPr>
              <a:t>因為沒想要對海外擴展市場。</a:t>
            </a:r>
            <a:endParaRPr lang="en-US" altLang="zh-TW" sz="3100" dirty="0" smtClean="0">
              <a:ea typeface="新細明體" pitchFamily="18" charset="-120"/>
            </a:endParaRPr>
          </a:p>
          <a:p>
            <a:pPr marL="651510" lvl="1" indent="-514350">
              <a:buFont typeface="+mj-lt"/>
              <a:buAutoNum type="arabicPeriod"/>
            </a:pPr>
            <a:r>
              <a:rPr lang="zh-TW" altLang="en-US" sz="3100" dirty="0" smtClean="0">
                <a:ea typeface="新細明體" pitchFamily="18" charset="-120"/>
              </a:rPr>
              <a:t>只想當個買家，不想用大腦（馬雲的</a:t>
            </a:r>
            <a:r>
              <a:rPr lang="en-US" altLang="zh-TW" sz="3100" dirty="0" smtClean="0">
                <a:ea typeface="新細明體" pitchFamily="18" charset="-120"/>
              </a:rPr>
              <a:t>MBA</a:t>
            </a:r>
            <a:r>
              <a:rPr lang="zh-TW" altLang="en-US" sz="3100" dirty="0" smtClean="0">
                <a:ea typeface="新細明體" pitchFamily="18" charset="-120"/>
              </a:rPr>
              <a:t>）。</a:t>
            </a:r>
            <a:endParaRPr lang="en-US" altLang="zh-TW" sz="3100" dirty="0" smtClean="0">
              <a:ea typeface="新細明體" pitchFamily="18" charset="-120"/>
            </a:endParaRPr>
          </a:p>
          <a:p>
            <a:pPr marL="1154430" lvl="2" indent="-514350">
              <a:buNone/>
            </a:pPr>
            <a:endParaRPr lang="en-US" altLang="zh-TW" sz="2800" dirty="0" smtClean="0">
              <a:ea typeface="新細明體" pitchFamily="18" charset="-120"/>
            </a:endParaRPr>
          </a:p>
          <a:p>
            <a:pPr marL="880110" lvl="1" indent="-514350"/>
            <a:r>
              <a:rPr lang="zh-TW" altLang="en-US" sz="3200" dirty="0" smtClean="0">
                <a:ea typeface="新細明體" pitchFamily="18" charset="-120"/>
              </a:rPr>
              <a:t>比較：中國研發高鐵，現在推展</a:t>
            </a:r>
            <a:r>
              <a:rPr lang="en-US" altLang="zh-TW" sz="3200" dirty="0" err="1" smtClean="0">
                <a:ea typeface="新細明體" pitchFamily="18" charset="-120"/>
              </a:rPr>
              <a:t>UbuntuKylin</a:t>
            </a:r>
            <a:r>
              <a:rPr lang="en-US" altLang="zh-TW" sz="3200" dirty="0" smtClean="0">
                <a:ea typeface="新細明體" pitchFamily="18" charset="-120"/>
              </a:rPr>
              <a:t> </a:t>
            </a:r>
            <a:r>
              <a:rPr lang="en-US" altLang="zh-CN" sz="3200" dirty="0" smtClean="0">
                <a:ea typeface="新細明體" pitchFamily="18" charset="-120"/>
              </a:rPr>
              <a:t>(</a:t>
            </a:r>
            <a:r>
              <a:rPr lang="zh-CN" altLang="en-US" sz="3200" dirty="0" smtClean="0">
                <a:ea typeface="新細明體" pitchFamily="18" charset="-120"/>
              </a:rPr>
              <a:t>麒麟操作系统</a:t>
            </a:r>
            <a:r>
              <a:rPr lang="en-US" altLang="zh-CN" sz="3200" dirty="0" smtClean="0">
                <a:ea typeface="新細明體" pitchFamily="18" charset="-120"/>
              </a:rPr>
              <a:t>)</a:t>
            </a:r>
          </a:p>
          <a:p>
            <a:endParaRPr lang="zh-TW" altLang="en-US" sz="2800" dirty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153400" cy="990600"/>
          </a:xfrm>
        </p:spPr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5.2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 </a:t>
            </a:r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GD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：給定難題，設計解答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43</a:t>
            </a:fld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2648" y="1628800"/>
            <a:ext cx="8153400" cy="4467200"/>
          </a:xfrm>
        </p:spPr>
        <p:txBody>
          <a:bodyPr>
            <a:normAutofit/>
          </a:bodyPr>
          <a:lstStyle/>
          <a:p>
            <a:pPr marL="502920" indent="-457200"/>
            <a:r>
              <a:rPr lang="zh-TW" altLang="en-US" sz="3200" dirty="0" smtClean="0">
                <a:ea typeface="新細明體" pitchFamily="18" charset="-120"/>
              </a:rPr>
              <a:t>考場老將只想成為一位職員或助理工程師。</a:t>
            </a:r>
            <a:endParaRPr lang="en-US" altLang="zh-TW" sz="3200" dirty="0" smtClean="0">
              <a:ea typeface="新細明體" pitchFamily="18" charset="-120"/>
            </a:endParaRPr>
          </a:p>
          <a:p>
            <a:pPr marL="502920" indent="-457200"/>
            <a:r>
              <a:rPr lang="zh-TW" altLang="en-US" sz="3200" dirty="0" smtClean="0">
                <a:ea typeface="新細明體" pitchFamily="18" charset="-120"/>
              </a:rPr>
              <a:t>只用了大腦的半邊：左腦。</a:t>
            </a:r>
            <a:endParaRPr lang="en-US" altLang="zh-TW" sz="3200" dirty="0" smtClean="0">
              <a:ea typeface="新細明體" pitchFamily="18" charset="-120"/>
            </a:endParaRPr>
          </a:p>
          <a:p>
            <a:pPr marL="822960" lvl="1" indent="-457200">
              <a:buNone/>
            </a:pPr>
            <a:endParaRPr lang="zh-TW" altLang="en-US" sz="2400" dirty="0" smtClean="0">
              <a:ea typeface="新細明體" pitchFamily="18" charset="-120"/>
            </a:endParaRPr>
          </a:p>
          <a:p>
            <a:pPr marL="539750" indent="-514350"/>
            <a:r>
              <a:rPr lang="zh-TW" altLang="en-US" sz="3200" dirty="0" smtClean="0">
                <a:ea typeface="新細明體" pitchFamily="18" charset="-120"/>
              </a:rPr>
              <a:t>比較</a:t>
            </a:r>
            <a:r>
              <a:rPr lang="en-US" altLang="zh-TW" sz="3200" dirty="0" smtClean="0">
                <a:ea typeface="新細明體" pitchFamily="18" charset="-120"/>
              </a:rPr>
              <a:t>Discovery</a:t>
            </a:r>
            <a:r>
              <a:rPr lang="zh-TW" altLang="en-US" sz="3200" dirty="0" smtClean="0">
                <a:ea typeface="新細明體" pitchFamily="18" charset="-120"/>
              </a:rPr>
              <a:t>頻道的討論</a:t>
            </a:r>
            <a:r>
              <a:rPr lang="en-US" altLang="zh-TW" sz="3200" dirty="0" smtClean="0">
                <a:ea typeface="新細明體" pitchFamily="18" charset="-120"/>
              </a:rPr>
              <a:t> :</a:t>
            </a:r>
          </a:p>
          <a:p>
            <a:pPr marL="822960" lvl="1" indent="-457200">
              <a:buFont typeface="+mj-lt"/>
              <a:buAutoNum type="arabicPeriod"/>
            </a:pPr>
            <a:r>
              <a:rPr lang="zh-TW" altLang="en-US" sz="2800" dirty="0" smtClean="0">
                <a:ea typeface="新細明體" pitchFamily="18" charset="-120"/>
              </a:rPr>
              <a:t>沒有空氣的星球，如何讓變成新的地球？</a:t>
            </a:r>
            <a:endParaRPr lang="en-US" altLang="zh-TW" sz="2800" dirty="0" smtClean="0">
              <a:ea typeface="新細明體" pitchFamily="18" charset="-120"/>
            </a:endParaRPr>
          </a:p>
          <a:p>
            <a:pPr marL="822960" lvl="1" indent="-457200">
              <a:buFont typeface="+mj-lt"/>
              <a:buAutoNum type="arabicPeriod"/>
            </a:pPr>
            <a:r>
              <a:rPr lang="zh-TW" altLang="en-US" sz="2800" dirty="0" smtClean="0">
                <a:ea typeface="新細明體" pitchFamily="18" charset="-120"/>
              </a:rPr>
              <a:t>小慧星的金屬礦，如何開採？</a:t>
            </a:r>
            <a:endParaRPr lang="en-US" altLang="zh-TW" sz="2800" dirty="0" smtClean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5.3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 </a:t>
            </a:r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FB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：尋找難題，買來解答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44</a:t>
            </a:fld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02920" indent="-457200"/>
            <a:r>
              <a:rPr lang="zh-TW" altLang="en-US" sz="3200" dirty="0" smtClean="0">
                <a:latin typeface="新細明體" pitchFamily="18" charset="-120"/>
                <a:ea typeface="新細明體" pitchFamily="18" charset="-120"/>
              </a:rPr>
              <a:t>看太多政論名嘴，只想成為一位政客。</a:t>
            </a:r>
            <a:endParaRPr lang="en-US" altLang="zh-TW" sz="3200" dirty="0" smtClean="0">
              <a:latin typeface="新細明體" pitchFamily="18" charset="-120"/>
              <a:ea typeface="新細明體" pitchFamily="18" charset="-120"/>
            </a:endParaRPr>
          </a:p>
          <a:p>
            <a:pPr marL="502920" indent="-457200"/>
            <a:r>
              <a:rPr lang="zh-TW" altLang="en-US" sz="3200" dirty="0" smtClean="0">
                <a:latin typeface="新細明體" pitchFamily="18" charset="-120"/>
                <a:ea typeface="新細明體" pitchFamily="18" charset="-120"/>
              </a:rPr>
              <a:t>只用了大腦的半邊：右腦</a:t>
            </a:r>
            <a:endParaRPr lang="en-US" altLang="zh-TW" sz="3200" dirty="0" smtClean="0">
              <a:latin typeface="新細明體" pitchFamily="18" charset="-120"/>
              <a:ea typeface="新細明體" pitchFamily="18" charset="-120"/>
            </a:endParaRPr>
          </a:p>
          <a:p>
            <a:pPr marL="822960" lvl="1" indent="-457200">
              <a:buNone/>
            </a:pPr>
            <a:endParaRPr lang="zh-TW" altLang="en-US" dirty="0" smtClean="0">
              <a:latin typeface="新細明體" pitchFamily="18" charset="-120"/>
              <a:ea typeface="新細明體" pitchFamily="18" charset="-120"/>
            </a:endParaRPr>
          </a:p>
          <a:p>
            <a:pPr marL="514350" indent="-514350"/>
            <a:r>
              <a:rPr lang="zh-TW" altLang="en-US" sz="3200" dirty="0" smtClean="0">
                <a:latin typeface="新細明體" pitchFamily="18" charset="-120"/>
                <a:ea typeface="新細明體" pitchFamily="18" charset="-120"/>
              </a:rPr>
              <a:t>比較：柯</a:t>
            </a:r>
            <a:r>
              <a:rPr lang="en-US" altLang="zh-TW" sz="3200" dirty="0" smtClean="0">
                <a:latin typeface="新細明體" pitchFamily="18" charset="-120"/>
                <a:ea typeface="新細明體" pitchFamily="18" charset="-120"/>
              </a:rPr>
              <a:t>P</a:t>
            </a:r>
            <a:r>
              <a:rPr lang="zh-TW" altLang="en-US" sz="3200" dirty="0" smtClean="0">
                <a:latin typeface="新細明體" pitchFamily="18" charset="-120"/>
                <a:ea typeface="新細明體" pitchFamily="18" charset="-120"/>
              </a:rPr>
              <a:t>想橫過翡翠水庫蓋一條直鐵到宜蘭？</a:t>
            </a:r>
            <a:endParaRPr lang="en-US" altLang="zh-TW" sz="3200" dirty="0" smtClean="0">
              <a:latin typeface="新細明體" pitchFamily="18" charset="-120"/>
              <a:ea typeface="新細明體" pitchFamily="18" charset="-120"/>
            </a:endParaRPr>
          </a:p>
          <a:p>
            <a:pPr marL="833438" lvl="1" indent="-514350"/>
            <a:r>
              <a:rPr lang="zh-TW" altLang="en-US" sz="2400" dirty="0" smtClean="0">
                <a:latin typeface="新細明體" pitchFamily="18" charset="-120"/>
                <a:ea typeface="新細明體" pitchFamily="18" charset="-120"/>
              </a:rPr>
              <a:t>開出環保條件、國際公開徵求建設案、評估預算</a:t>
            </a:r>
            <a:endParaRPr lang="en-US" altLang="zh-TW" sz="2400" dirty="0" smtClean="0">
              <a:latin typeface="新細明體" pitchFamily="18" charset="-12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5.4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 </a:t>
            </a:r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 FD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：尋找難題，設計解答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45</a:t>
            </a:fld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534988" indent="-490538"/>
            <a:r>
              <a:rPr lang="zh-TW" altLang="en-US" sz="3500" dirty="0" smtClean="0">
                <a:latin typeface="+mn-ea"/>
              </a:rPr>
              <a:t>革命不是吃飯睡覺。</a:t>
            </a:r>
            <a:r>
              <a:rPr lang="zh-TW" altLang="en-US" sz="3500" dirty="0" smtClean="0">
                <a:solidFill>
                  <a:srgbClr val="FF0000"/>
                </a:solidFill>
                <a:latin typeface="+mn-ea"/>
              </a:rPr>
              <a:t> </a:t>
            </a:r>
            <a:endParaRPr lang="en-US" altLang="zh-TW" sz="3500" dirty="0" smtClean="0">
              <a:solidFill>
                <a:srgbClr val="FF0000"/>
              </a:solidFill>
              <a:latin typeface="+mn-ea"/>
            </a:endParaRPr>
          </a:p>
          <a:p>
            <a:pPr marL="534988" indent="-490538"/>
            <a:r>
              <a:rPr lang="zh-TW" altLang="en-US" sz="3500" dirty="0" smtClean="0">
                <a:latin typeface="+mn-ea"/>
              </a:rPr>
              <a:t>聖嚴法師說：面對它、接受它、處理它、放下它。我們加上：尋找它。</a:t>
            </a:r>
            <a:endParaRPr lang="en-US" altLang="zh-TW" sz="3500" dirty="0" smtClean="0">
              <a:latin typeface="+mn-ea"/>
            </a:endParaRPr>
          </a:p>
          <a:p>
            <a:pPr marL="534988" indent="-490538"/>
            <a:endParaRPr lang="en-US" altLang="zh-TW" sz="3200" dirty="0" smtClean="0">
              <a:latin typeface="+mn-ea"/>
            </a:endParaRPr>
          </a:p>
          <a:p>
            <a:pPr marL="534988" indent="-490538"/>
            <a:r>
              <a:rPr lang="zh-TW" altLang="en-US" sz="3200" dirty="0" smtClean="0">
                <a:latin typeface="+mn-ea"/>
              </a:rPr>
              <a:t>比較：電腦為什麼要使用笨拙的鍵盤？</a:t>
            </a:r>
            <a:endParaRPr lang="en-US" altLang="zh-TW" sz="3200" dirty="0" smtClean="0">
              <a:latin typeface="+mn-ea"/>
            </a:endParaRPr>
          </a:p>
          <a:p>
            <a:pPr marL="1076325" lvl="1" indent="-457200">
              <a:buFont typeface="+mj-lt"/>
              <a:buAutoNum type="arabicPeriod"/>
            </a:pPr>
            <a:r>
              <a:rPr lang="en-US" altLang="zh-TW" sz="2800" dirty="0" smtClean="0">
                <a:latin typeface="+mn-ea"/>
              </a:rPr>
              <a:t>APPLE</a:t>
            </a:r>
            <a:r>
              <a:rPr lang="zh-TW" altLang="en-US" sz="2800" dirty="0" smtClean="0">
                <a:latin typeface="+mn-ea"/>
              </a:rPr>
              <a:t>：滑鼠（不是輸入革命，而是介面革命）</a:t>
            </a:r>
            <a:endParaRPr lang="en-US" altLang="zh-TW" sz="2800" dirty="0" smtClean="0">
              <a:latin typeface="+mn-ea"/>
            </a:endParaRPr>
          </a:p>
          <a:p>
            <a:pPr marL="1076325" lvl="1" indent="-457200">
              <a:buFont typeface="+mj-lt"/>
              <a:buAutoNum type="arabicPeriod"/>
            </a:pPr>
            <a:r>
              <a:rPr lang="zh-TW" altLang="en-US" sz="2800" dirty="0" smtClean="0">
                <a:latin typeface="+mn-ea"/>
              </a:rPr>
              <a:t>台灣：配合鍵盤或給定介面下的注音輸入法、倉頡輸入法、手寫輸入法</a:t>
            </a:r>
            <a:endParaRPr lang="en-US" altLang="zh-TW" sz="2800" dirty="0" smtClean="0">
              <a:latin typeface="+mn-ea"/>
            </a:endParaRPr>
          </a:p>
          <a:p>
            <a:pPr marL="1076325" lvl="1" indent="-457200">
              <a:buFont typeface="+mj-lt"/>
              <a:buAutoNum type="arabicPeriod"/>
            </a:pPr>
            <a:r>
              <a:rPr lang="zh-TW" altLang="en-US" sz="2800" dirty="0" smtClean="0">
                <a:latin typeface="+mn-ea"/>
              </a:rPr>
              <a:t>更新的介面：聲音？腦波？</a:t>
            </a:r>
            <a:endParaRPr lang="en-US" altLang="zh-TW" sz="2800" dirty="0" smtClean="0">
              <a:latin typeface="+mn-ea"/>
            </a:endParaRPr>
          </a:p>
          <a:p>
            <a:pPr marL="1076325" lvl="1" indent="-457200">
              <a:buFont typeface="+mj-lt"/>
              <a:buAutoNum type="arabicPeriod"/>
            </a:pPr>
            <a:endParaRPr lang="en-US" altLang="zh-TW" sz="2400" dirty="0" smtClean="0">
              <a:latin typeface="+mn-ea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332656"/>
            <a:ext cx="8153400" cy="886544"/>
          </a:xfrm>
        </p:spPr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5.5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人的難題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46</a:t>
            </a:fld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800" b="1" dirty="0" smtClean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人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是有意志的存在。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lvl="1"/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意志：至少想在一段期間內實現某項個人目標（理想）。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lvl="1"/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沒有意志：行屍走肉、機器人（？）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難題：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marL="834390" lvl="1" indent="-514350">
              <a:buFont typeface="+mj-lt"/>
              <a:buAutoNum type="arabicPeriod"/>
            </a:pP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先有目標，才會有難題。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marL="834390" lvl="1" indent="-514350">
              <a:buFont typeface="+mj-lt"/>
              <a:buAutoNum type="arabicPeriod"/>
            </a:pP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要有企圖心，才會有難題。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marL="834390" lvl="1" indent="-514350">
              <a:buFont typeface="+mj-lt"/>
              <a:buAutoNum type="arabicPeriod"/>
            </a:pP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有了步驟，難題就未必難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。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en-US" altLang="zh-TW" sz="4000" dirty="0" smtClean="0">
                <a:solidFill>
                  <a:srgbClr val="7B5E29"/>
                </a:solidFill>
                <a:latin typeface="+mn-lt"/>
                <a:ea typeface="+mn-ea"/>
              </a:rPr>
              <a:t>5.6  </a:t>
            </a:r>
            <a:r>
              <a:rPr lang="zh-TW" altLang="en-US" sz="4000" dirty="0" smtClean="0">
                <a:solidFill>
                  <a:srgbClr val="7B5E29"/>
                </a:solidFill>
                <a:latin typeface="+mn-lt"/>
                <a:ea typeface="+mn-ea"/>
              </a:rPr>
              <a:t>目標</a:t>
            </a:r>
            <a:endParaRPr lang="zh-TW" altLang="en-US" sz="4000" dirty="0">
              <a:solidFill>
                <a:srgbClr val="7B5E29"/>
              </a:solidFill>
              <a:latin typeface="+mn-lt"/>
              <a:ea typeface="+mn-ea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47</a:t>
            </a:fld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51840" cy="4495800"/>
          </a:xfrm>
        </p:spPr>
        <p:txBody>
          <a:bodyPr>
            <a:normAutofit fontScale="92500" lnSpcReduction="10000"/>
          </a:bodyPr>
          <a:lstStyle/>
          <a:p>
            <a:pPr marL="514350" indent="-514350"/>
            <a:r>
              <a:rPr lang="zh-TW" altLang="en-US" sz="3200" dirty="0" smtClean="0">
                <a:ea typeface="新細明體" pitchFamily="18" charset="-120"/>
              </a:rPr>
              <a:t>定義：目標就是不同於現在而比現在好的狀態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  <a:p>
            <a:pPr marL="834390" lvl="1" indent="-514350"/>
            <a:r>
              <a:rPr lang="zh-TW" altLang="en-US" dirty="0" smtClean="0"/>
              <a:t>每個人的目標都不一樣。</a:t>
            </a:r>
            <a:endParaRPr lang="en-US" altLang="zh-TW" dirty="0" smtClean="0">
              <a:ea typeface="新細明體" pitchFamily="18" charset="-120"/>
            </a:endParaRPr>
          </a:p>
          <a:p>
            <a:pPr marL="514350" indent="-514350"/>
            <a:r>
              <a:rPr lang="zh-TW" altLang="en-US" sz="3200" dirty="0" smtClean="0">
                <a:solidFill>
                  <a:srgbClr val="FF0000"/>
                </a:solidFill>
                <a:ea typeface="新細明體" pitchFamily="18" charset="-120"/>
              </a:rPr>
              <a:t>利潤</a:t>
            </a:r>
            <a:r>
              <a:rPr lang="zh-TW" altLang="en-US" sz="3200" dirty="0" smtClean="0">
                <a:ea typeface="新細明體" pitchFamily="18" charset="-120"/>
              </a:rPr>
              <a:t>：改善狀態而增加的效用。</a:t>
            </a:r>
            <a:endParaRPr lang="en-US" altLang="zh-TW" sz="3200" dirty="0" smtClean="0">
              <a:ea typeface="新細明體" pitchFamily="18" charset="-120"/>
            </a:endParaRPr>
          </a:p>
          <a:p>
            <a:pPr marL="834390" lvl="1" indent="-514350">
              <a:buFont typeface="+mj-lt"/>
              <a:buAutoNum type="arabicPeriod"/>
            </a:pPr>
            <a:r>
              <a:rPr lang="zh-TW" altLang="en-US" dirty="0" smtClean="0">
                <a:ea typeface="新細明體" pitchFamily="18" charset="-120"/>
              </a:rPr>
              <a:t>直接利潤：直接增產的</a:t>
            </a:r>
            <a:r>
              <a:rPr lang="zh-TW" altLang="en-US" dirty="0" smtClean="0">
                <a:solidFill>
                  <a:srgbClr val="FF0000"/>
                </a:solidFill>
                <a:ea typeface="新細明體" pitchFamily="18" charset="-120"/>
              </a:rPr>
              <a:t>效用</a:t>
            </a:r>
            <a:r>
              <a:rPr lang="zh-TW" altLang="en-US" dirty="0" smtClean="0">
                <a:ea typeface="新細明體" pitchFamily="18" charset="-120"/>
              </a:rPr>
              <a:t>。</a:t>
            </a:r>
            <a:endParaRPr lang="en-US" altLang="zh-TW" dirty="0" smtClean="0">
              <a:ea typeface="新細明體" pitchFamily="18" charset="-120"/>
            </a:endParaRPr>
          </a:p>
          <a:p>
            <a:pPr marL="834390" lvl="1" indent="-514350">
              <a:buFont typeface="+mj-lt"/>
              <a:buAutoNum type="arabicPeriod"/>
            </a:pPr>
            <a:r>
              <a:rPr lang="zh-TW" altLang="en-US" dirty="0" smtClean="0">
                <a:ea typeface="新細明體" pitchFamily="18" charset="-120"/>
              </a:rPr>
              <a:t>間接利潤：先賺取</a:t>
            </a:r>
            <a:r>
              <a:rPr lang="zh-TW" altLang="en-US" dirty="0" smtClean="0">
                <a:solidFill>
                  <a:srgbClr val="FF0000"/>
                </a:solidFill>
                <a:ea typeface="新細明體" pitchFamily="18" charset="-120"/>
              </a:rPr>
              <a:t>貨幣</a:t>
            </a:r>
            <a:r>
              <a:rPr lang="zh-TW" altLang="en-US" dirty="0" smtClean="0">
                <a:ea typeface="新細明體" pitchFamily="18" charset="-120"/>
              </a:rPr>
              <a:t>，在交易取得效用。</a:t>
            </a:r>
            <a:endParaRPr lang="en-US" altLang="zh-TW" dirty="0" smtClean="0">
              <a:ea typeface="新細明體" pitchFamily="18" charset="-120"/>
            </a:endParaRPr>
          </a:p>
          <a:p>
            <a:pPr marL="514350" indent="-514350"/>
            <a:r>
              <a:rPr lang="zh-TW" altLang="en-US" sz="3200" dirty="0" smtClean="0">
                <a:solidFill>
                  <a:srgbClr val="FF0000"/>
                </a:solidFill>
                <a:ea typeface="新細明體" pitchFamily="18" charset="-120"/>
              </a:rPr>
              <a:t>實現目標，就是追求利潤。</a:t>
            </a:r>
            <a:endParaRPr lang="en-US" altLang="zh-TW" sz="3200" dirty="0" smtClean="0">
              <a:solidFill>
                <a:srgbClr val="FF0000"/>
              </a:solidFill>
              <a:ea typeface="新細明體" pitchFamily="18" charset="-120"/>
            </a:endParaRPr>
          </a:p>
          <a:p>
            <a:pPr marL="833438" lvl="1" indent="-514350"/>
            <a:r>
              <a:rPr lang="zh-TW" altLang="en-US" dirty="0" smtClean="0">
                <a:ea typeface="新細明體" pitchFamily="18" charset="-120"/>
              </a:rPr>
              <a:t>實現目標＝直接利潤⊕間接利潤</a:t>
            </a:r>
            <a:endParaRPr lang="en-US" altLang="zh-TW" dirty="0" smtClean="0">
              <a:ea typeface="新細明體" pitchFamily="18" charset="-120"/>
            </a:endParaRPr>
          </a:p>
          <a:p>
            <a:pPr marL="833438" lvl="1" indent="-514350"/>
            <a:r>
              <a:rPr lang="zh-TW" altLang="en-US" dirty="0" smtClean="0">
                <a:latin typeface="新細明體" pitchFamily="18" charset="-120"/>
              </a:rPr>
              <a:t>直接利潤：確實可獲得的幸福，亦稱小確幸。（包括聲望）</a:t>
            </a:r>
            <a:endParaRPr lang="en-US" altLang="zh-TW" dirty="0" smtClean="0">
              <a:latin typeface="新細明體" pitchFamily="18" charset="-120"/>
            </a:endParaRPr>
          </a:p>
          <a:p>
            <a:pPr marL="833438" lvl="1" indent="-514350"/>
            <a:r>
              <a:rPr lang="zh-TW" altLang="en-US" dirty="0" smtClean="0">
                <a:latin typeface="新細明體" pitchFamily="18" charset="-120"/>
              </a:rPr>
              <a:t>間接利潤：經由貨幣交易取得的消費。</a:t>
            </a:r>
            <a:endParaRPr lang="en-US" altLang="zh-TW" dirty="0" smtClean="0">
              <a:latin typeface="新細明體" pitchFamily="18" charset="-120"/>
            </a:endParaRPr>
          </a:p>
          <a:p>
            <a:pPr marL="834390" lvl="1" indent="-514350"/>
            <a:endParaRPr lang="zh-TW" altLang="en-US" dirty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5.7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  幸福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48</a:t>
            </a:fld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2648" y="1628800"/>
            <a:ext cx="7631760" cy="4467200"/>
          </a:xfrm>
        </p:spPr>
        <p:txBody>
          <a:bodyPr>
            <a:normAutofit/>
          </a:bodyPr>
          <a:lstStyle/>
          <a:p>
            <a:r>
              <a:rPr lang="zh-TW" altLang="en-US" sz="3200" dirty="0" smtClean="0">
                <a:latin typeface="新細明體" pitchFamily="18" charset="-120"/>
                <a:ea typeface="新細明體" pitchFamily="18" charset="-120"/>
              </a:rPr>
              <a:t>幸福＝小確幸⊕貨幣性消費</a:t>
            </a:r>
          </a:p>
          <a:p>
            <a:pPr lvl="1"/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小確幸社會：以直接利潤為主體的生產社會。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lvl="1"/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工商社會：以間接利潤為主體的生產社會。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r>
              <a:rPr lang="zh-TW" altLang="en-US" sz="3100" dirty="0" smtClean="0">
                <a:latin typeface="新細明體" pitchFamily="18" charset="-120"/>
              </a:rPr>
              <a:t>貨幣性消費雖非幸福的全部，卻是幸福的主體。</a:t>
            </a:r>
            <a:endParaRPr lang="en-US" altLang="zh-TW" sz="3100" dirty="0" smtClean="0">
              <a:latin typeface="新細明體" pitchFamily="18" charset="-12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5.8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</a:rPr>
              <a:t>消費需要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ea typeface="+mn-ea"/>
              </a:rPr>
              <a:t>來自創造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49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幾乎所有的需要都是不是自然的或天生的需要，而是人類文明的產物。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lvl="1"/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文明＝需要的創造⊕生產成本的下降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r>
              <a:rPr lang="zh-TW" altLang="en-US" sz="3100" dirty="0" smtClean="0"/>
              <a:t>創新的先決條件在理解消費者的喜愛，也就是個人在三人世界中的消費知識。</a:t>
            </a:r>
            <a:endParaRPr lang="en-US" altLang="zh-TW" sz="3100" dirty="0" smtClean="0"/>
          </a:p>
          <a:p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需要</a:t>
            </a: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的創造有兩種：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marL="880110" lvl="1" indent="-514350">
              <a:buFont typeface="+mj-lt"/>
              <a:buAutoNum type="arabicPeriod"/>
            </a:pP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現有狀態的邊際改善</a:t>
            </a:r>
            <a:endParaRPr lang="en-US" altLang="zh-TW" sz="2800" dirty="0" smtClean="0">
              <a:latin typeface="新細明體" pitchFamily="18" charset="-120"/>
              <a:ea typeface="新細明體" pitchFamily="18" charset="-120"/>
            </a:endParaRPr>
          </a:p>
          <a:p>
            <a:pPr marL="880110" lvl="1" indent="-514350">
              <a:buFont typeface="+mj-lt"/>
              <a:buAutoNum type="arabicPeriod"/>
            </a:pPr>
            <a:r>
              <a:rPr lang="zh-TW" altLang="en-US" sz="2800" dirty="0" smtClean="0">
                <a:latin typeface="新細明體" pitchFamily="18" charset="-120"/>
                <a:ea typeface="新細明體" pitchFamily="18" charset="-120"/>
              </a:rPr>
              <a:t>全新的創造</a:t>
            </a:r>
            <a:endParaRPr lang="zh-TW" altLang="en-US" sz="2800" dirty="0">
              <a:latin typeface="新細明體" pitchFamily="18" charset="-12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</a:rPr>
              <a:t>1.2</a:t>
            </a:r>
            <a:r>
              <a:rPr lang="en-US" altLang="zh-TW" sz="4000" b="0" dirty="0" smtClean="0">
                <a:solidFill>
                  <a:schemeClr val="accent2">
                    <a:lumMod val="50000"/>
                  </a:schemeClr>
                </a:solidFill>
                <a:ea typeface="+mn-ea"/>
              </a:rPr>
              <a:t> </a:t>
            </a:r>
            <a:r>
              <a:rPr lang="en-US" altLang="zh-TW" sz="4000" b="0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</a:rPr>
              <a:t> </a:t>
            </a:r>
            <a:r>
              <a:rPr lang="zh-TW" altLang="en-US" sz="4000" b="0" dirty="0" smtClean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</a:rPr>
              <a:t>因果關係</a:t>
            </a:r>
            <a:endParaRPr lang="zh-TW" altLang="en-US" sz="4000" b="0" dirty="0">
              <a:solidFill>
                <a:schemeClr val="accent2">
                  <a:lumMod val="50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5</a:t>
            </a:fld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83568" y="1700808"/>
            <a:ext cx="8082480" cy="4395192"/>
          </a:xfrm>
        </p:spPr>
        <p:txBody>
          <a:bodyPr>
            <a:normAutofit/>
          </a:bodyPr>
          <a:lstStyle/>
          <a:p>
            <a:pPr marL="342900" indent="-342900"/>
            <a:r>
              <a:rPr kumimoji="1" lang="zh-TW" altLang="en-US" sz="2800" dirty="0" smtClean="0">
                <a:ea typeface="新細明體" pitchFamily="18" charset="-120"/>
              </a:rPr>
              <a:t>若則敘述 ：兩事件經由「若</a:t>
            </a:r>
            <a:r>
              <a:rPr kumimoji="1" lang="en-US" altLang="zh-TW" sz="2800" dirty="0" smtClean="0">
                <a:ea typeface="新細明體" pitchFamily="18" charset="-120"/>
              </a:rPr>
              <a:t>…</a:t>
            </a:r>
            <a:r>
              <a:rPr kumimoji="1" lang="zh-TW" altLang="en-US" sz="2800" dirty="0" smtClean="0">
                <a:ea typeface="新細明體" pitchFamily="18" charset="-120"/>
              </a:rPr>
              <a:t>則</a:t>
            </a:r>
            <a:r>
              <a:rPr kumimoji="1" lang="en-US" altLang="zh-TW" sz="2800" dirty="0" smtClean="0">
                <a:ea typeface="新細明體" pitchFamily="18" charset="-120"/>
              </a:rPr>
              <a:t>…</a:t>
            </a:r>
            <a:r>
              <a:rPr kumimoji="1" lang="zh-TW" altLang="en-US" sz="2800" dirty="0" smtClean="0">
                <a:ea typeface="新細明體" pitchFamily="18" charset="-120"/>
              </a:rPr>
              <a:t>」</a:t>
            </a:r>
            <a:r>
              <a:rPr kumimoji="1" lang="en-US" altLang="zh-TW" sz="2800" dirty="0" smtClean="0"/>
              <a:t>( If…</a:t>
            </a:r>
            <a:r>
              <a:rPr kumimoji="1" lang="zh-TW" altLang="en-US" sz="2800" dirty="0" smtClean="0"/>
              <a:t> </a:t>
            </a:r>
            <a:r>
              <a:rPr kumimoji="1" lang="en-US" altLang="zh-TW" sz="2800" dirty="0" smtClean="0"/>
              <a:t>then…)</a:t>
            </a:r>
            <a:r>
              <a:rPr kumimoji="1" lang="zh-TW" altLang="en-US" sz="2800" dirty="0" smtClean="0"/>
              <a:t> </a:t>
            </a:r>
            <a:r>
              <a:rPr kumimoji="1" lang="zh-TW" altLang="en-US" sz="2800" dirty="0" smtClean="0">
                <a:ea typeface="新細明體" pitchFamily="18" charset="-120"/>
              </a:rPr>
              <a:t>或「因</a:t>
            </a:r>
            <a:r>
              <a:rPr kumimoji="1" lang="en-US" altLang="zh-TW" sz="2800" dirty="0" smtClean="0">
                <a:ea typeface="新細明體" pitchFamily="18" charset="-120"/>
              </a:rPr>
              <a:t>…</a:t>
            </a:r>
            <a:r>
              <a:rPr kumimoji="1" lang="zh-TW" altLang="en-US" sz="2800" dirty="0" smtClean="0">
                <a:ea typeface="新細明體" pitchFamily="18" charset="-120"/>
              </a:rPr>
              <a:t>故</a:t>
            </a:r>
            <a:r>
              <a:rPr kumimoji="1" lang="en-US" altLang="zh-TW" sz="2800" dirty="0" smtClean="0">
                <a:ea typeface="新細明體" pitchFamily="18" charset="-120"/>
              </a:rPr>
              <a:t>…</a:t>
            </a:r>
            <a:r>
              <a:rPr kumimoji="1" lang="zh-TW" altLang="en-US" sz="2800" dirty="0" smtClean="0">
                <a:ea typeface="新細明體" pitchFamily="18" charset="-120"/>
              </a:rPr>
              <a:t>」等文法連接起來的敘述，如：</a:t>
            </a:r>
          </a:p>
          <a:p>
            <a:pPr marL="800100" lvl="1" indent="-342900">
              <a:buFont typeface="Wingdings" pitchFamily="2" charset="2"/>
              <a:buAutoNum type="circleNumWdWhitePlain"/>
            </a:pPr>
            <a:r>
              <a:rPr lang="zh-TW" altLang="en-US" sz="2800" dirty="0" smtClean="0">
                <a:solidFill>
                  <a:srgbClr val="C00000"/>
                </a:solidFill>
              </a:rPr>
              <a:t>因為</a:t>
            </a:r>
            <a:r>
              <a:rPr lang="zh-TW" altLang="en-US" sz="2800" dirty="0" smtClean="0"/>
              <a:t>演講者是蘇老師，</a:t>
            </a:r>
            <a:r>
              <a:rPr lang="zh-TW" altLang="en-US" sz="2800" dirty="0" smtClean="0">
                <a:solidFill>
                  <a:srgbClr val="C00000"/>
                </a:solidFill>
              </a:rPr>
              <a:t>所以</a:t>
            </a:r>
            <a:r>
              <a:rPr lang="zh-TW" altLang="en-US" sz="2800" dirty="0" smtClean="0"/>
              <a:t>今天有很多資管同學出席。</a:t>
            </a:r>
          </a:p>
          <a:p>
            <a:pPr marL="800100" lvl="1" indent="-342900">
              <a:buFont typeface="Wingdings" pitchFamily="2" charset="2"/>
              <a:buAutoNum type="circleNumWdWhitePlain"/>
            </a:pPr>
            <a:r>
              <a:rPr lang="zh-TW" altLang="en-US" sz="2800" dirty="0" smtClean="0">
                <a:solidFill>
                  <a:srgbClr val="C00000"/>
                </a:solidFill>
              </a:rPr>
              <a:t>因為</a:t>
            </a:r>
            <a:r>
              <a:rPr lang="zh-TW" altLang="en-US" sz="2800" dirty="0" smtClean="0"/>
              <a:t>百姓厭惡權貴繼續當權，</a:t>
            </a:r>
            <a:r>
              <a:rPr lang="zh-TW" altLang="en-US" sz="2800" dirty="0" smtClean="0">
                <a:solidFill>
                  <a:srgbClr val="C00000"/>
                </a:solidFill>
              </a:rPr>
              <a:t>所以</a:t>
            </a:r>
            <a:r>
              <a:rPr lang="zh-TW" altLang="en-US" sz="2800" dirty="0" smtClean="0"/>
              <a:t>柯文哲大勝連勝文。</a:t>
            </a:r>
            <a:endParaRPr lang="en-US" altLang="zh-TW" sz="2800" dirty="0" smtClean="0">
              <a:ea typeface="新細明體" pitchFamily="18" charset="-120"/>
            </a:endParaRPr>
          </a:p>
          <a:p>
            <a:pPr marL="480060" indent="-342900"/>
            <a:r>
              <a:rPr lang="zh-TW" altLang="en-US" sz="2800" dirty="0" smtClean="0">
                <a:ea typeface="新細明體" pitchFamily="18" charset="-120"/>
              </a:rPr>
              <a:t>因果關係：以若</a:t>
            </a:r>
            <a:r>
              <a:rPr kumimoji="1" lang="zh-TW" altLang="en-US" sz="2800" dirty="0" smtClean="0">
                <a:ea typeface="新細明體" pitchFamily="18" charset="-120"/>
              </a:rPr>
              <a:t>則敘述表達的邏輯。</a:t>
            </a:r>
            <a:endParaRPr kumimoji="1" lang="en-US" altLang="zh-TW" sz="2800" dirty="0" smtClean="0">
              <a:ea typeface="新細明體" pitchFamily="18" charset="-120"/>
            </a:endParaRPr>
          </a:p>
          <a:p>
            <a:pPr marL="800100" lvl="1" indent="-342900"/>
            <a:r>
              <a:rPr kumimoji="1" lang="zh-TW" altLang="en-US" sz="2800" dirty="0" smtClean="0">
                <a:ea typeface="新細明體" pitchFamily="18" charset="-120"/>
              </a:rPr>
              <a:t>若</a:t>
            </a:r>
            <a:r>
              <a:rPr kumimoji="1" lang="en-US" altLang="zh-TW" sz="2800" dirty="0" smtClean="0">
                <a:ea typeface="新細明體" pitchFamily="18" charset="-120"/>
              </a:rPr>
              <a:t>A</a:t>
            </a:r>
            <a:r>
              <a:rPr kumimoji="1" lang="zh-TW" altLang="en-US" sz="2800" dirty="0" smtClean="0">
                <a:ea typeface="新細明體" pitchFamily="18" charset="-120"/>
              </a:rPr>
              <a:t>則</a:t>
            </a:r>
            <a:r>
              <a:rPr kumimoji="1" lang="en-US" altLang="zh-TW" sz="2800" dirty="0" smtClean="0">
                <a:ea typeface="新細明體" pitchFamily="18" charset="-120"/>
              </a:rPr>
              <a:t>B</a:t>
            </a:r>
            <a:r>
              <a:rPr kumimoji="1" lang="zh-TW" altLang="en-US" sz="2800" dirty="0" smtClean="0">
                <a:ea typeface="新細明體" pitchFamily="18" charset="-120"/>
              </a:rPr>
              <a:t>：稱</a:t>
            </a:r>
            <a:r>
              <a:rPr kumimoji="1" lang="en-US" altLang="zh-TW" sz="2800" dirty="0" smtClean="0">
                <a:ea typeface="新細明體" pitchFamily="18" charset="-120"/>
              </a:rPr>
              <a:t>A</a:t>
            </a:r>
            <a:r>
              <a:rPr kumimoji="1" lang="zh-TW" altLang="en-US" sz="2800" dirty="0" smtClean="0">
                <a:ea typeface="新細明體" pitchFamily="18" charset="-120"/>
              </a:rPr>
              <a:t>為因，稱</a:t>
            </a:r>
            <a:r>
              <a:rPr kumimoji="1" lang="en-US" altLang="zh-TW" sz="2800" dirty="0" smtClean="0">
                <a:ea typeface="新細明體" pitchFamily="18" charset="-120"/>
              </a:rPr>
              <a:t>B</a:t>
            </a:r>
            <a:r>
              <a:rPr kumimoji="1" lang="zh-TW" altLang="en-US" sz="2800" dirty="0" smtClean="0">
                <a:ea typeface="新細明體" pitchFamily="18" charset="-120"/>
              </a:rPr>
              <a:t>為果。</a:t>
            </a:r>
            <a:endParaRPr lang="zh-TW" altLang="en-US" sz="2800" dirty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  <a:ea typeface="+mn-ea"/>
              </a:rPr>
              <a:t>5.9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  <a:ea typeface="+mn-ea"/>
              </a:rPr>
              <a:t>需要的創造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  <a:ea typeface="+mn-ea"/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50</a:t>
            </a:fld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>
          <a:xfrm>
            <a:off x="683568" y="1628800"/>
            <a:ext cx="8153400" cy="44958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3200" dirty="0" smtClean="0">
                <a:latin typeface="新細明體" pitchFamily="18" charset="-120"/>
                <a:ea typeface="新細明體" pitchFamily="18" charset="-120"/>
              </a:rPr>
              <a:t>先有</a:t>
            </a:r>
            <a:r>
              <a:rPr lang="zh-TW" altLang="en-US" sz="3200" dirty="0" smtClean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藍圖</a:t>
            </a:r>
            <a:r>
              <a:rPr lang="zh-TW" altLang="en-US" sz="3200" dirty="0" smtClean="0">
                <a:latin typeface="新細明體" pitchFamily="18" charset="-120"/>
                <a:ea typeface="新細明體" pitchFamily="18" charset="-120"/>
              </a:rPr>
              <a:t>，才有</a:t>
            </a:r>
            <a:r>
              <a:rPr lang="zh-TW" altLang="en-US" sz="3200" dirty="0" smtClean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計畫</a:t>
            </a:r>
            <a:r>
              <a:rPr lang="zh-TW" altLang="en-US" sz="3200" dirty="0" smtClean="0">
                <a:latin typeface="新細明體" pitchFamily="18" charset="-120"/>
                <a:ea typeface="新細明體" pitchFamily="18" charset="-120"/>
              </a:rPr>
              <a:t>。</a:t>
            </a:r>
            <a:endParaRPr lang="en-US" altLang="zh-TW" sz="3200" dirty="0" smtClean="0">
              <a:latin typeface="新細明體" pitchFamily="18" charset="-120"/>
              <a:ea typeface="新細明體" pitchFamily="18" charset="-12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3200" dirty="0" smtClean="0">
                <a:latin typeface="新細明體" pitchFamily="18" charset="-120"/>
                <a:ea typeface="新細明體" pitchFamily="18" charset="-120"/>
              </a:rPr>
              <a:t>先有</a:t>
            </a:r>
            <a:r>
              <a:rPr lang="zh-TW" altLang="en-US" sz="3200" dirty="0" smtClean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想像</a:t>
            </a:r>
            <a:r>
              <a:rPr lang="zh-TW" altLang="en-US" sz="3200" dirty="0" smtClean="0">
                <a:latin typeface="新細明體" pitchFamily="18" charset="-120"/>
                <a:ea typeface="新細明體" pitchFamily="18" charset="-120"/>
              </a:rPr>
              <a:t>，出現圖像之後，才會有藍圖。</a:t>
            </a:r>
            <a:endParaRPr lang="en-US" altLang="zh-TW" sz="3200" dirty="0" smtClean="0">
              <a:latin typeface="新細明體" pitchFamily="18" charset="-120"/>
              <a:ea typeface="新細明體" pitchFamily="18" charset="-12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3200" dirty="0" smtClean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跳脫當前</a:t>
            </a:r>
            <a:r>
              <a:rPr lang="zh-TW" altLang="en-US" sz="3200" dirty="0" smtClean="0">
                <a:latin typeface="新細明體" pitchFamily="18" charset="-120"/>
                <a:ea typeface="新細明體" pitchFamily="18" charset="-120"/>
              </a:rPr>
              <a:t>的使用習慣，才能有想像。</a:t>
            </a:r>
            <a:endParaRPr lang="en-US" altLang="zh-TW" sz="3200" dirty="0" smtClean="0">
              <a:latin typeface="新細明體" pitchFamily="18" charset="-120"/>
              <a:ea typeface="新細明體" pitchFamily="18" charset="-12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zh-TW" altLang="en-US" sz="3200" dirty="0" smtClean="0">
                <a:latin typeface="新細明體" pitchFamily="18" charset="-120"/>
                <a:ea typeface="新細明體" pitchFamily="18" charset="-120"/>
              </a:rPr>
              <a:t>警覺當前使用習慣的</a:t>
            </a:r>
            <a:r>
              <a:rPr lang="zh-TW" altLang="en-US" sz="3200" dirty="0" smtClean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缺點</a:t>
            </a:r>
            <a:r>
              <a:rPr lang="zh-TW" altLang="en-US" sz="3200" dirty="0" smtClean="0">
                <a:latin typeface="新細明體" pitchFamily="18" charset="-120"/>
                <a:ea typeface="新細明體" pitchFamily="18" charset="-120"/>
              </a:rPr>
              <a:t>，才會想要跳脫使用習慣。</a:t>
            </a:r>
            <a:endParaRPr lang="zh-TW" altLang="en-US" sz="3200" dirty="0">
              <a:latin typeface="新細明體" pitchFamily="18" charset="-12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5.10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聰明創新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者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51</a:t>
            </a:fld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8153400" cy="4495800"/>
          </a:xfrm>
        </p:spPr>
        <p:txBody>
          <a:bodyPr>
            <a:noAutofit/>
          </a:bodyPr>
          <a:lstStyle/>
          <a:p>
            <a:pPr marL="0" lvl="1" indent="11113">
              <a:buNone/>
            </a:pPr>
            <a:r>
              <a:rPr lang="zh-TW" altLang="en-US" sz="2800" dirty="0" smtClean="0">
                <a:solidFill>
                  <a:srgbClr val="FF0000"/>
                </a:solidFill>
                <a:ea typeface="新細明體" pitchFamily="18" charset="-120"/>
              </a:rPr>
              <a:t>聰明創新</a:t>
            </a:r>
            <a:r>
              <a:rPr lang="zh-TW" altLang="en-US" sz="2800" dirty="0" smtClean="0">
                <a:solidFill>
                  <a:srgbClr val="FF0000"/>
                </a:solidFill>
                <a:ea typeface="新細明體" pitchFamily="18" charset="-120"/>
              </a:rPr>
              <a:t>者</a:t>
            </a:r>
            <a:r>
              <a:rPr lang="en-US" altLang="zh-TW" sz="2800" dirty="0" smtClean="0"/>
              <a:t>Smart Creative</a:t>
            </a:r>
            <a:r>
              <a:rPr lang="zh-TW" altLang="en-US" sz="2800" dirty="0" smtClean="0">
                <a:ea typeface="新細明體" pitchFamily="18" charset="-120"/>
              </a:rPr>
              <a:t>具有</a:t>
            </a:r>
            <a:r>
              <a:rPr lang="zh-TW" altLang="en-US" sz="2800" dirty="0" smtClean="0">
                <a:ea typeface="新細明體" pitchFamily="18" charset="-120"/>
              </a:rPr>
              <a:t>深度的專業，懂得使用他的</a:t>
            </a:r>
            <a:r>
              <a:rPr lang="zh-TW" altLang="en-US" sz="2800" dirty="0" smtClean="0">
                <a:solidFill>
                  <a:srgbClr val="FF0000"/>
                </a:solidFill>
                <a:ea typeface="新細明體" pitchFamily="18" charset="-120"/>
              </a:rPr>
              <a:t>工具</a:t>
            </a:r>
            <a:r>
              <a:rPr lang="zh-TW" altLang="en-US" sz="2800" dirty="0" smtClean="0">
                <a:ea typeface="新細明體" pitchFamily="18" charset="-120"/>
              </a:rPr>
              <a:t>和大量的親身</a:t>
            </a:r>
            <a:r>
              <a:rPr lang="zh-TW" altLang="en-US" sz="2800" dirty="0" smtClean="0">
                <a:solidFill>
                  <a:srgbClr val="FF0000"/>
                </a:solidFill>
                <a:ea typeface="新細明體" pitchFamily="18" charset="-120"/>
              </a:rPr>
              <a:t>經驗</a:t>
            </a:r>
            <a:r>
              <a:rPr lang="zh-TW" altLang="en-US" sz="2800" dirty="0" smtClean="0">
                <a:ea typeface="新細明體" pitchFamily="18" charset="-120"/>
              </a:rPr>
              <a:t>。</a:t>
            </a:r>
            <a:endParaRPr lang="en-US" altLang="zh-TW" sz="2800" dirty="0" smtClean="0">
              <a:ea typeface="新細明體" pitchFamily="18" charset="-120"/>
            </a:endParaRPr>
          </a:p>
          <a:p>
            <a:pPr marL="880110" lvl="1" indent="-514350">
              <a:buFont typeface="+mj-lt"/>
              <a:buAutoNum type="arabicPeriod"/>
            </a:pPr>
            <a:r>
              <a:rPr lang="zh-TW" altLang="en-US" sz="2800" dirty="0" smtClean="0">
                <a:ea typeface="新細明體" pitchFamily="18" charset="-120"/>
              </a:rPr>
              <a:t>所有的聰明創新者都必須具備</a:t>
            </a:r>
            <a:r>
              <a:rPr lang="zh-TW" altLang="en-US" sz="2800" dirty="0" smtClean="0">
                <a:solidFill>
                  <a:srgbClr val="FF0000"/>
                </a:solidFill>
                <a:ea typeface="新細明體" pitchFamily="18" charset="-120"/>
              </a:rPr>
              <a:t>商業頭腦</a:t>
            </a:r>
            <a:r>
              <a:rPr lang="zh-TW" altLang="en-US" sz="2800" dirty="0" smtClean="0">
                <a:ea typeface="新細明體" pitchFamily="18" charset="-120"/>
              </a:rPr>
              <a:t>、專業知識、創造力，以及</a:t>
            </a:r>
            <a:r>
              <a:rPr lang="zh-TW" altLang="en-US" sz="2800" dirty="0" smtClean="0">
                <a:solidFill>
                  <a:srgbClr val="FF0000"/>
                </a:solidFill>
                <a:ea typeface="新細明體" pitchFamily="18" charset="-120"/>
              </a:rPr>
              <a:t>執行能力</a:t>
            </a:r>
            <a:r>
              <a:rPr lang="zh-TW" altLang="en-US" sz="2800" dirty="0" smtClean="0">
                <a:ea typeface="新細明體" pitchFamily="18" charset="-120"/>
              </a:rPr>
              <a:t>。</a:t>
            </a:r>
            <a:endParaRPr lang="en-US" altLang="zh-TW" sz="2800" dirty="0" smtClean="0">
              <a:ea typeface="新細明體" pitchFamily="18" charset="-120"/>
            </a:endParaRPr>
          </a:p>
          <a:p>
            <a:pPr marL="880110" lvl="1" indent="-514350">
              <a:buFont typeface="+mj-lt"/>
              <a:buAutoNum type="arabicPeriod"/>
            </a:pPr>
            <a:r>
              <a:rPr lang="zh-TW" altLang="en-US" sz="2800" dirty="0" smtClean="0">
                <a:ea typeface="新細明體" pitchFamily="18" charset="-120"/>
              </a:rPr>
              <a:t>他們的共通特點是很</a:t>
            </a:r>
            <a:r>
              <a:rPr lang="zh-TW" altLang="en-US" sz="2800" dirty="0" smtClean="0">
                <a:solidFill>
                  <a:srgbClr val="FF0000"/>
                </a:solidFill>
                <a:ea typeface="新細明體" pitchFamily="18" charset="-120"/>
              </a:rPr>
              <a:t>努力</a:t>
            </a:r>
            <a:r>
              <a:rPr lang="zh-TW" altLang="en-US" sz="2800" dirty="0" smtClean="0">
                <a:ea typeface="新細明體" pitchFamily="18" charset="-120"/>
              </a:rPr>
              <a:t>、願意</a:t>
            </a:r>
            <a:r>
              <a:rPr lang="zh-TW" altLang="en-US" sz="2800" dirty="0" smtClean="0">
                <a:solidFill>
                  <a:srgbClr val="FF0000"/>
                </a:solidFill>
                <a:ea typeface="新細明體" pitchFamily="18" charset="-120"/>
              </a:rPr>
              <a:t>質疑</a:t>
            </a:r>
            <a:r>
              <a:rPr lang="zh-TW" altLang="en-US" sz="2800" dirty="0" smtClean="0">
                <a:ea typeface="新細明體" pitchFamily="18" charset="-120"/>
              </a:rPr>
              <a:t>現狀，以</a:t>
            </a:r>
            <a:r>
              <a:rPr lang="zh-TW" altLang="en-US" sz="2800" dirty="0" smtClean="0">
                <a:solidFill>
                  <a:srgbClr val="FF0000"/>
                </a:solidFill>
                <a:ea typeface="新細明體" pitchFamily="18" charset="-120"/>
              </a:rPr>
              <a:t>不一樣</a:t>
            </a:r>
            <a:r>
              <a:rPr lang="zh-TW" altLang="en-US" sz="2800" dirty="0" smtClean="0">
                <a:ea typeface="新細明體" pitchFamily="18" charset="-120"/>
              </a:rPr>
              <a:t>的方法來應付挑戰。</a:t>
            </a:r>
            <a:endParaRPr lang="en-US" altLang="zh-TW" sz="2800" dirty="0" smtClean="0">
              <a:ea typeface="新細明體" pitchFamily="18" charset="-120"/>
            </a:endParaRPr>
          </a:p>
          <a:p>
            <a:pPr marL="880110" lvl="1" indent="-514350">
              <a:buFont typeface="+mj-lt"/>
              <a:buAutoNum type="arabicPeriod"/>
            </a:pPr>
            <a:r>
              <a:rPr lang="zh-TW" altLang="en-US" sz="2800" dirty="0" smtClean="0">
                <a:ea typeface="新細明體" pitchFamily="18" charset="-120"/>
              </a:rPr>
              <a:t>多數</a:t>
            </a:r>
            <a:r>
              <a:rPr lang="zh-TW" altLang="en-US" sz="2800" dirty="0" smtClean="0">
                <a:solidFill>
                  <a:srgbClr val="FF0000"/>
                </a:solidFill>
                <a:ea typeface="新細明體" pitchFamily="18" charset="-120"/>
              </a:rPr>
              <a:t>知識工作者</a:t>
            </a:r>
            <a:r>
              <a:rPr lang="zh-TW" altLang="en-US" sz="2800" dirty="0" smtClean="0">
                <a:ea typeface="新細明體" pitchFamily="18" charset="-120"/>
              </a:rPr>
              <a:t>發展出狹隘的深度專業，但缺乏廣泛的技巧，或是擁有廣泛的管理技巧，但沒有深度專業。</a:t>
            </a:r>
            <a:endParaRPr lang="en-US" altLang="zh-TW" sz="2800" dirty="0" smtClean="0">
              <a:ea typeface="新細明體" pitchFamily="18" charset="-120"/>
            </a:endParaRPr>
          </a:p>
          <a:p>
            <a:pPr marL="880110" lvl="1" indent="-514350" algn="r">
              <a:buNone/>
            </a:pPr>
            <a:r>
              <a:rPr lang="en-US" altLang="zh-TW" sz="2800" dirty="0" smtClean="0"/>
              <a:t>(Eric Schmidt) 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5.11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創客 </a:t>
            </a:r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(Maker)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6FCBF-3213-4CF7-84EC-1E17A210BE8B}" type="slidenum">
              <a:rPr lang="zh-TW" altLang="en-US" smtClean="0"/>
              <a:pPr/>
              <a:t>52</a:t>
            </a:fld>
            <a:endParaRPr lang="zh-TW" alt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zh-TW" altLang="en-US" sz="3200" dirty="0" smtClean="0"/>
              <a:t>在網路時代之前，車庫是創新的基地。一旦有了雛形，就轉進育成中心，雇用研究成員，等著天使（</a:t>
            </a:r>
            <a:r>
              <a:rPr lang="en-US" altLang="zh-TW" sz="3200" dirty="0" smtClean="0"/>
              <a:t>Angels</a:t>
            </a:r>
            <a:r>
              <a:rPr lang="zh-TW" altLang="en-US" sz="3200" dirty="0" smtClean="0"/>
              <a:t>）的降臨。</a:t>
            </a:r>
            <a:endParaRPr lang="en-US" altLang="zh-TW" sz="3200" dirty="0" smtClean="0"/>
          </a:p>
          <a:p>
            <a:pPr marL="514350" indent="-514350">
              <a:buFont typeface="+mj-lt"/>
              <a:buAutoNum type="arabicParenR"/>
            </a:pPr>
            <a:r>
              <a:rPr lang="zh-TW" altLang="en-US" sz="3200" dirty="0" smtClean="0"/>
              <a:t>網路時代，可以將設計藍圖或電路圖上網送到創客社群，不斷會有修正的意見，可加速創新。</a:t>
            </a:r>
            <a:endParaRPr lang="zh-TW" altLang="en-US" sz="32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</a:t>
            </a:r>
            <a:r>
              <a:rPr lang="zh-TW" alt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問題待解</a:t>
            </a:r>
            <a:endParaRPr lang="zh-TW" altLang="en-US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6FCBF-3213-4CF7-84EC-1E17A210BE8B}" type="slidenum">
              <a:rPr lang="zh-TW" altLang="en-US" smtClean="0"/>
              <a:pPr/>
              <a:t>53</a:t>
            </a:fld>
            <a:endParaRPr lang="zh-TW" alt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待解決的問題：</a:t>
            </a:r>
            <a:endParaRPr lang="en-US" altLang="zh-TW" sz="2800" dirty="0" smtClean="0"/>
          </a:p>
          <a:p>
            <a:pPr marL="834390" lvl="1" indent="-514350">
              <a:buFont typeface="+mj-lt"/>
              <a:buAutoNum type="arabicPeriod"/>
            </a:pPr>
            <a:r>
              <a:rPr lang="zh-TW" altLang="en-US" sz="2800" dirty="0" smtClean="0"/>
              <a:t>過去無法解決的問題。</a:t>
            </a:r>
            <a:endParaRPr lang="en-US" altLang="zh-TW" sz="2800" dirty="0" smtClean="0"/>
          </a:p>
          <a:p>
            <a:pPr marL="834390" lvl="1" indent="-514350">
              <a:buFont typeface="+mj-lt"/>
              <a:buAutoNum type="arabicPeriod"/>
            </a:pPr>
            <a:r>
              <a:rPr lang="zh-TW" altLang="en-US" sz="2800" dirty="0" smtClean="0"/>
              <a:t>新生的問題必須解決。</a:t>
            </a:r>
            <a:endParaRPr lang="en-US" altLang="zh-TW" sz="2800" dirty="0" smtClean="0"/>
          </a:p>
          <a:p>
            <a:r>
              <a:rPr lang="zh-TW" altLang="en-US" sz="2800" dirty="0" smtClean="0"/>
              <a:t>誰來解決：</a:t>
            </a:r>
            <a:endParaRPr lang="en-US" altLang="zh-TW" sz="2800" dirty="0" smtClean="0"/>
          </a:p>
          <a:p>
            <a:pPr marL="880110" lvl="1" indent="-514350">
              <a:buFont typeface="+mj-lt"/>
              <a:buAutoNum type="arabicPeriod"/>
            </a:pPr>
            <a:r>
              <a:rPr lang="zh-TW" altLang="en-US" sz="2800" dirty="0" smtClean="0"/>
              <a:t>自己克服。</a:t>
            </a:r>
            <a:endParaRPr lang="en-US" altLang="zh-TW" sz="2800" dirty="0" smtClean="0"/>
          </a:p>
          <a:p>
            <a:pPr marL="880110" lvl="1" indent="-514350">
              <a:buFont typeface="+mj-lt"/>
              <a:buAutoNum type="arabicPeriod"/>
            </a:pPr>
            <a:r>
              <a:rPr lang="zh-TW" altLang="en-US" sz="2800" dirty="0" smtClean="0"/>
              <a:t>市場購買。</a:t>
            </a:r>
            <a:endParaRPr lang="en-US" altLang="zh-TW" sz="2800" dirty="0" smtClean="0"/>
          </a:p>
          <a:p>
            <a:pPr marL="880110" lvl="1" indent="-514350">
              <a:buFont typeface="+mj-lt"/>
              <a:buAutoNum type="arabicPeriod"/>
            </a:pPr>
            <a:r>
              <a:rPr lang="zh-TW" altLang="en-US" sz="2800" dirty="0" smtClean="0"/>
              <a:t>社會處理。</a:t>
            </a:r>
            <a:endParaRPr lang="en-US" altLang="zh-TW" sz="2800" dirty="0" smtClean="0"/>
          </a:p>
          <a:p>
            <a:pPr marL="880110" lvl="1" indent="-514350">
              <a:buFont typeface="+mj-lt"/>
              <a:buAutoNum type="arabicPeriod"/>
            </a:pPr>
            <a:r>
              <a:rPr lang="zh-TW" altLang="en-US" sz="2800" dirty="0" smtClean="0"/>
              <a:t>政府提供。</a:t>
            </a:r>
            <a:endParaRPr lang="en-US" altLang="zh-TW" sz="2800" dirty="0" smtClean="0"/>
          </a:p>
          <a:p>
            <a:endParaRPr lang="zh-TW" altLang="en-US" sz="28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6.1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來自市場的解方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6FCBF-3213-4CF7-84EC-1E17A210BE8B}" type="slidenum">
              <a:rPr lang="zh-TW" altLang="en-US" smtClean="0"/>
              <a:pPr/>
              <a:t>54</a:t>
            </a:fld>
            <a:endParaRPr lang="zh-TW" alt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市場的效率不必懷疑。</a:t>
            </a:r>
            <a:endParaRPr lang="en-US" altLang="zh-TW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零散的需要常無法被發現。</a:t>
            </a:r>
            <a:endParaRPr lang="en-US" altLang="zh-TW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需要不足會使得市場無法出現。</a:t>
            </a:r>
            <a:endParaRPr lang="en-US" altLang="zh-TW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市場規模限制分工。</a:t>
            </a:r>
            <a:endParaRPr lang="en-US" altLang="zh-TW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分工程度決定專業化程度。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bg2">
                    <a:lumMod val="25000"/>
                  </a:schemeClr>
                </a:solidFill>
              </a:rPr>
              <a:t>6.2  </a:t>
            </a:r>
            <a:r>
              <a:rPr lang="zh-TW" altLang="en-US" sz="4000" b="0" dirty="0" smtClean="0">
                <a:solidFill>
                  <a:schemeClr val="bg2">
                    <a:lumMod val="25000"/>
                  </a:schemeClr>
                </a:solidFill>
              </a:rPr>
              <a:t>來自政府的解方</a:t>
            </a:r>
            <a:endParaRPr lang="zh-TW" altLang="en-US" sz="4000" b="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6FCBF-3213-4CF7-84EC-1E17A210BE8B}" type="slidenum">
              <a:rPr lang="zh-TW" altLang="en-US" smtClean="0"/>
              <a:pPr/>
              <a:t>55</a:t>
            </a:fld>
            <a:endParaRPr lang="zh-TW" alt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免費的解方促發進一步貪得無厭的需要</a:t>
            </a:r>
            <a:endParaRPr lang="en-US" altLang="zh-TW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政府解方之成本甚高，以致於債臺高築。</a:t>
            </a:r>
            <a:endParaRPr lang="en-US" altLang="zh-TW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政府只好節約預算，刪除支出。</a:t>
            </a:r>
            <a:endParaRPr lang="en-US" altLang="zh-TW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2800" dirty="0" smtClean="0"/>
              <a:t>問題又回到無人提供解方的境地。</a:t>
            </a:r>
            <a:endParaRPr lang="zh-TW" altLang="en-US" sz="280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700808"/>
            <a:ext cx="8208912" cy="2664296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en-US" altLang="zh-TW" sz="8000" b="1" dirty="0" smtClean="0">
                <a:solidFill>
                  <a:srgbClr val="FF0000"/>
                </a:solidFill>
              </a:rPr>
              <a:t/>
            </a:r>
            <a:br>
              <a:rPr lang="en-US" altLang="zh-TW" sz="8000" b="1" dirty="0" smtClean="0">
                <a:solidFill>
                  <a:srgbClr val="FF0000"/>
                </a:solidFill>
              </a:rPr>
            </a:br>
            <a:r>
              <a:rPr lang="zh-TW" altLang="en-US" sz="8000" b="1" dirty="0" smtClean="0">
                <a:solidFill>
                  <a:srgbClr val="FF0000"/>
                </a:solidFill>
              </a:rPr>
              <a:t>謝謝！</a:t>
            </a:r>
            <a:r>
              <a:rPr lang="en-US" altLang="zh-TW" sz="8000" b="1" dirty="0" smtClean="0">
                <a:solidFill>
                  <a:srgbClr val="FF0000"/>
                </a:solidFill>
              </a:rPr>
              <a:t/>
            </a:r>
            <a:br>
              <a:rPr lang="en-US" altLang="zh-TW" sz="8000" b="1" dirty="0" smtClean="0">
                <a:solidFill>
                  <a:srgbClr val="FF0000"/>
                </a:solidFill>
              </a:rPr>
            </a:br>
            <a:endParaRPr lang="zh-TW" altLang="en-US" sz="8000" b="1" dirty="0">
              <a:solidFill>
                <a:srgbClr val="FF0000"/>
              </a:solidFill>
            </a:endParaRP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56</a:t>
            </a:fld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8639"/>
            <a:ext cx="7202686" cy="1055961"/>
          </a:xfrm>
        </p:spPr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accent2">
                    <a:lumMod val="50000"/>
                  </a:schemeClr>
                </a:solidFill>
                <a:effectLst/>
              </a:rPr>
              <a:t>1.3 </a:t>
            </a:r>
            <a:r>
              <a:rPr lang="zh-TW" altLang="en-US" sz="4000" b="0" dirty="0" smtClean="0">
                <a:solidFill>
                  <a:schemeClr val="accent2">
                    <a:lumMod val="50000"/>
                  </a:schemeClr>
                </a:solidFill>
                <a:effectLst/>
              </a:rPr>
              <a:t> </a:t>
            </a:r>
            <a:r>
              <a:rPr lang="zh-TW" altLang="en-US" sz="4000" b="0" dirty="0" smtClean="0">
                <a:solidFill>
                  <a:schemeClr val="accent2">
                    <a:lumMod val="50000"/>
                  </a:schemeClr>
                </a:solidFill>
                <a:effectLst/>
              </a:rPr>
              <a:t>作為前提的若則敘述</a:t>
            </a:r>
            <a:endParaRPr lang="zh-TW" altLang="en-US" sz="4000" b="0" dirty="0">
              <a:solidFill>
                <a:schemeClr val="accent2">
                  <a:lumMod val="50000"/>
                </a:schemeClr>
              </a:solidFill>
              <a:effectLst/>
            </a:endParaRPr>
          </a:p>
        </p:txBody>
      </p:sp>
      <p:sp>
        <p:nvSpPr>
          <p:cNvPr id="4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94A50-6729-458E-A4D9-77C5D58E31A9}" type="slidenum">
              <a:rPr lang="en-US" altLang="zh-TW"/>
              <a:pPr/>
              <a:t>6</a:t>
            </a:fld>
            <a:endParaRPr lang="en-US" altLang="zh-TW"/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899592" y="1628800"/>
            <a:ext cx="824440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 eaLnBrk="0" hangingPunct="0">
              <a:buFont typeface="Wingdings" pitchFamily="2" charset="2"/>
              <a:buChar char="u"/>
            </a:pPr>
            <a:r>
              <a:rPr lang="zh-TW" altLang="en-US" sz="2800" dirty="0" smtClean="0">
                <a:latin typeface="+mn-lt"/>
              </a:rPr>
              <a:t>所有的邏輯體系，都存在</a:t>
            </a:r>
            <a:r>
              <a:rPr lang="zh-TW" altLang="en-US" sz="2800" b="1" dirty="0" smtClean="0">
                <a:latin typeface="+mn-lt"/>
              </a:rPr>
              <a:t>先驗的</a:t>
            </a:r>
            <a:r>
              <a:rPr lang="zh-TW" altLang="en-US" sz="2800" dirty="0" smtClean="0">
                <a:latin typeface="+mn-lt"/>
              </a:rPr>
              <a:t>若則敘述作為邏輯推演的前提。</a:t>
            </a:r>
          </a:p>
          <a:p>
            <a:pPr marL="971550" lvl="1" indent="-514350" eaLnBrk="0" hangingPunct="0">
              <a:buFont typeface="+mj-lt"/>
              <a:buAutoNum type="arabicParenR"/>
            </a:pPr>
            <a:r>
              <a:rPr kumimoji="1" lang="zh-TW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這些若</a:t>
            </a:r>
            <a:r>
              <a:rPr kumimoji="1" lang="zh-TW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則</a:t>
            </a:r>
            <a:r>
              <a:rPr kumimoji="1" lang="zh-TW" alt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敘述都來自</a:t>
            </a:r>
            <a:r>
              <a:rPr lang="zh-TW" altLang="en-US" sz="2800" dirty="0" smtClean="0">
                <a:latin typeface="+mn-lt"/>
              </a:rPr>
              <a:t>個人的觀察。</a:t>
            </a:r>
            <a:endParaRPr lang="zh-TW" altLang="en-US" sz="2800" dirty="0">
              <a:latin typeface="+mn-lt"/>
            </a:endParaRPr>
          </a:p>
          <a:p>
            <a:pPr marL="971550" lvl="1" indent="-514350" eaLnBrk="0" hangingPunct="0">
              <a:buFont typeface="+mj-lt"/>
              <a:buAutoNum type="arabicParenR"/>
            </a:pPr>
            <a:r>
              <a:rPr lang="zh-TW" altLang="en-US" sz="2800" dirty="0">
                <a:latin typeface="+mn-lt"/>
              </a:rPr>
              <a:t>不同人對同一項觀察所詮釋的若則敘述會不相同</a:t>
            </a:r>
            <a:r>
              <a:rPr lang="zh-TW" altLang="en-US" sz="2800" dirty="0" smtClean="0">
                <a:latin typeface="+mn-lt"/>
              </a:rPr>
              <a:t>。</a:t>
            </a:r>
            <a:endParaRPr lang="en-US" altLang="zh-TW" sz="2800" dirty="0" smtClean="0">
              <a:latin typeface="+mn-lt"/>
            </a:endParaRPr>
          </a:p>
          <a:p>
            <a:pPr marL="342900" indent="-342900" eaLnBrk="0" hangingPunct="0">
              <a:buFont typeface="Wingdings" pitchFamily="2" charset="2"/>
              <a:buChar char="u"/>
            </a:pPr>
            <a:r>
              <a:rPr lang="zh-TW" altLang="en-US" sz="2800" b="1" dirty="0" smtClean="0">
                <a:solidFill>
                  <a:srgbClr val="660066"/>
                </a:solidFill>
                <a:latin typeface="+mn-lt"/>
              </a:rPr>
              <a:t>一些邏輯體系的推演前提：</a:t>
            </a:r>
            <a:endParaRPr lang="en-US" altLang="zh-TW" sz="2800" b="1" dirty="0" smtClean="0">
              <a:solidFill>
                <a:srgbClr val="660066"/>
              </a:solidFill>
              <a:latin typeface="+mn-lt"/>
            </a:endParaRPr>
          </a:p>
          <a:p>
            <a:pPr marL="800100" lvl="1" indent="-342900" eaLnBrk="0" hangingPunct="0">
              <a:buFontTx/>
              <a:buAutoNum type="arabicParenR"/>
            </a:pPr>
            <a:r>
              <a:rPr lang="en-US" altLang="zh-TW" sz="2800" dirty="0" smtClean="0">
                <a:latin typeface="+mn-lt"/>
              </a:rPr>
              <a:t>Smith: Human tendency </a:t>
            </a:r>
            <a:r>
              <a:rPr lang="zh-TW" altLang="en-US" sz="2800" dirty="0" smtClean="0">
                <a:latin typeface="+mn-lt"/>
              </a:rPr>
              <a:t>＝ </a:t>
            </a:r>
            <a:r>
              <a:rPr lang="en-US" altLang="zh-TW" sz="2800" dirty="0" smtClean="0">
                <a:latin typeface="+mn-lt"/>
              </a:rPr>
              <a:t>trade</a:t>
            </a:r>
            <a:r>
              <a:rPr lang="zh-TW" altLang="en-US" sz="2800" dirty="0" smtClean="0">
                <a:latin typeface="+mn-lt"/>
              </a:rPr>
              <a:t>、</a:t>
            </a:r>
            <a:r>
              <a:rPr lang="en-US" altLang="zh-TW" sz="2800" dirty="0" smtClean="0">
                <a:latin typeface="+mn-lt"/>
              </a:rPr>
              <a:t>truck</a:t>
            </a:r>
            <a:r>
              <a:rPr lang="zh-TW" altLang="en-US" sz="2800" dirty="0" smtClean="0">
                <a:latin typeface="+mn-lt"/>
              </a:rPr>
              <a:t>、</a:t>
            </a:r>
            <a:r>
              <a:rPr lang="en-US" altLang="zh-TW" sz="2800" dirty="0" smtClean="0">
                <a:latin typeface="+mn-lt"/>
              </a:rPr>
              <a:t>exchange</a:t>
            </a:r>
          </a:p>
          <a:p>
            <a:pPr marL="800100" lvl="1" indent="-342900" eaLnBrk="0" hangingPunct="0">
              <a:buFontTx/>
              <a:buAutoNum type="arabicParenR"/>
            </a:pPr>
            <a:r>
              <a:rPr lang="en-US" altLang="zh-TW" sz="2800" dirty="0" smtClean="0">
                <a:latin typeface="+mn-lt"/>
              </a:rPr>
              <a:t> </a:t>
            </a:r>
            <a:r>
              <a:rPr lang="en-US" altLang="zh-TW" sz="2800" dirty="0" err="1" smtClean="0">
                <a:latin typeface="+mn-lt"/>
              </a:rPr>
              <a:t>Mises</a:t>
            </a:r>
            <a:r>
              <a:rPr lang="en-US" altLang="zh-TW" sz="2800" dirty="0" smtClean="0">
                <a:latin typeface="+mn-lt"/>
              </a:rPr>
              <a:t>: Human nature </a:t>
            </a:r>
            <a:r>
              <a:rPr lang="zh-TW" altLang="en-US" sz="2800" dirty="0" smtClean="0">
                <a:latin typeface="+mn-lt"/>
              </a:rPr>
              <a:t>＝ </a:t>
            </a:r>
            <a:r>
              <a:rPr lang="en-US" altLang="zh-TW" sz="2800" dirty="0" smtClean="0">
                <a:latin typeface="+mn-lt"/>
              </a:rPr>
              <a:t>act</a:t>
            </a:r>
          </a:p>
          <a:p>
            <a:pPr marL="800100" lvl="1" indent="-342900" eaLnBrk="0" hangingPunct="0">
              <a:buFontTx/>
              <a:buAutoNum type="arabicParenR"/>
            </a:pPr>
            <a:r>
              <a:rPr lang="en-US" altLang="zh-TW" sz="2800" dirty="0" smtClean="0">
                <a:latin typeface="+mn-lt"/>
              </a:rPr>
              <a:t> Hayek</a:t>
            </a:r>
            <a:r>
              <a:rPr lang="zh-TW" altLang="en-US" sz="2800" dirty="0" smtClean="0">
                <a:latin typeface="+mn-lt"/>
              </a:rPr>
              <a:t>：</a:t>
            </a:r>
            <a:r>
              <a:rPr lang="en-US" altLang="zh-TW" sz="2800" dirty="0" smtClean="0">
                <a:latin typeface="+mn-lt"/>
              </a:rPr>
              <a:t>Individual </a:t>
            </a:r>
            <a:r>
              <a:rPr lang="zh-TW" altLang="en-US" sz="2800" dirty="0" smtClean="0">
                <a:latin typeface="+mn-lt"/>
              </a:rPr>
              <a:t>＝ </a:t>
            </a:r>
            <a:r>
              <a:rPr lang="en-US" altLang="zh-TW" sz="2800" dirty="0" smtClean="0">
                <a:latin typeface="+mn-lt"/>
              </a:rPr>
              <a:t>ignorant, a piece of knowledge</a:t>
            </a:r>
            <a:endParaRPr lang="zh-TW" altLang="en-US" sz="2800" dirty="0">
              <a:latin typeface="+mn-lt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D37DD-4163-4F38-9293-C5004E975D6A}" type="slidenum">
              <a:rPr lang="en-US" altLang="zh-TW" smtClean="0"/>
              <a:pPr/>
              <a:t>7</a:t>
            </a:fld>
            <a:endParaRPr lang="en-US" altLang="zh-TW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260648"/>
            <a:ext cx="8153400" cy="864096"/>
          </a:xfrm>
        </p:spPr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accent2">
                    <a:lumMod val="50000"/>
                  </a:schemeClr>
                </a:solidFill>
              </a:rPr>
              <a:t>1.4</a:t>
            </a:r>
            <a:r>
              <a:rPr lang="zh-TW" altLang="en-US" sz="4000" b="0" dirty="0" smtClean="0">
                <a:solidFill>
                  <a:schemeClr val="accent2">
                    <a:lumMod val="50000"/>
                  </a:schemeClr>
                </a:solidFill>
              </a:rPr>
              <a:t>  </a:t>
            </a:r>
            <a:r>
              <a:rPr lang="zh-TW" altLang="en-US" sz="4000" b="0" dirty="0" smtClean="0">
                <a:solidFill>
                  <a:schemeClr val="accent2">
                    <a:lumMod val="50000"/>
                  </a:schemeClr>
                </a:solidFill>
              </a:rPr>
              <a:t>推演出來的</a:t>
            </a:r>
            <a:r>
              <a:rPr lang="zh-TW" altLang="en-US" sz="4000" b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若</a:t>
            </a:r>
            <a:r>
              <a:rPr lang="zh-TW" altLang="en-US" sz="4000" b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則</a:t>
            </a:r>
            <a:r>
              <a:rPr lang="zh-TW" altLang="en-US" sz="4000" b="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敘述</a:t>
            </a:r>
            <a:endParaRPr lang="zh-TW" altLang="en-US" sz="4000" b="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755576" y="1700808"/>
            <a:ext cx="7848674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eaLnBrk="0" hangingPunct="0">
              <a:lnSpc>
                <a:spcPct val="150000"/>
              </a:lnSpc>
              <a:buFont typeface="Wingdings" pitchFamily="2" charset="2"/>
              <a:buChar char="n"/>
            </a:pPr>
            <a:r>
              <a:rPr lang="zh-TW" altLang="en-US" sz="2800" dirty="0" smtClean="0">
                <a:latin typeface="Times New Roman" pitchFamily="18" charset="0"/>
              </a:rPr>
              <a:t>個人</a:t>
            </a:r>
            <a:r>
              <a:rPr lang="zh-TW" altLang="en-US" sz="2800" dirty="0">
                <a:latin typeface="Times New Roman" pitchFamily="18" charset="0"/>
              </a:rPr>
              <a:t>根據</a:t>
            </a:r>
            <a:r>
              <a:rPr kumimoji="1" lang="zh-TW" altLang="en-US" sz="2800" dirty="0"/>
              <a:t>作為前提</a:t>
            </a:r>
            <a:r>
              <a:rPr lang="zh-TW" altLang="en-US" sz="2800" dirty="0">
                <a:latin typeface="Times New Roman" pitchFamily="18" charset="0"/>
              </a:rPr>
              <a:t>的若則敘述，經過邏輯推演所得到的新的若則敘述。</a:t>
            </a:r>
          </a:p>
          <a:p>
            <a:pPr marL="800100" lvl="1" indent="-342900" eaLnBrk="0" hangingPunct="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sz="2800" dirty="0" smtClean="0">
                <a:latin typeface="Times New Roman" pitchFamily="18" charset="0"/>
              </a:rPr>
              <a:t>如果</a:t>
            </a:r>
            <a:r>
              <a:rPr kumimoji="1" lang="zh-TW" altLang="en-US" sz="2800" dirty="0" smtClean="0"/>
              <a:t>作為前提的若則敘述為真，且推演過程無誤，推演的新敘述也必然為真。</a:t>
            </a:r>
            <a:endParaRPr lang="zh-TW" altLang="en-US" sz="2800" dirty="0" smtClean="0">
              <a:latin typeface="Times New Roman" pitchFamily="18" charset="0"/>
            </a:endParaRPr>
          </a:p>
          <a:p>
            <a:pPr marL="800100" lvl="1" indent="-342900" eaLnBrk="0" hangingPunct="0">
              <a:lnSpc>
                <a:spcPct val="150000"/>
              </a:lnSpc>
              <a:buFont typeface="Wingdings" pitchFamily="2" charset="2"/>
              <a:buAutoNum type="circleNumWdWhitePlain"/>
            </a:pPr>
            <a:r>
              <a:rPr lang="zh-TW" altLang="en-US" sz="2800" dirty="0" smtClean="0">
                <a:latin typeface="Times New Roman" pitchFamily="18" charset="0"/>
              </a:rPr>
              <a:t>統計量之間不具因果關係，只存在統計相關性</a:t>
            </a:r>
            <a:r>
              <a:rPr lang="zh-TW" altLang="en-US" sz="2800" dirty="0" smtClean="0">
                <a:latin typeface="Times New Roman" pitchFamily="18" charset="0"/>
              </a:rPr>
              <a:t>。</a:t>
            </a:r>
            <a:endParaRPr lang="zh-TW" altLang="en-US" sz="280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1.5 </a:t>
            </a:r>
            <a:r>
              <a:rPr lang="zh-TW" altLang="en-US" sz="4000" b="0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 </a:t>
            </a:r>
            <a:r>
              <a:rPr lang="zh-TW" altLang="en-US" sz="4000" b="0" dirty="0" smtClean="0">
                <a:solidFill>
                  <a:schemeClr val="accent2">
                    <a:lumMod val="50000"/>
                  </a:schemeClr>
                </a:solidFill>
                <a:latin typeface="+mn-lt"/>
              </a:rPr>
              <a:t>因果關係的意義</a:t>
            </a:r>
            <a:endParaRPr lang="zh-TW" altLang="en-US" sz="4000" b="0" dirty="0">
              <a:solidFill>
                <a:schemeClr val="accent2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8</a:t>
            </a:fld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25144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ea typeface="新細明體" pitchFamily="18" charset="-120"/>
              </a:rPr>
              <a:t>個人</a:t>
            </a:r>
            <a:r>
              <a:rPr lang="zh-TW" altLang="en-US" sz="2800" dirty="0" smtClean="0">
                <a:solidFill>
                  <a:srgbClr val="C00000"/>
                </a:solidFill>
                <a:ea typeface="新細明體" pitchFamily="18" charset="-120"/>
              </a:rPr>
              <a:t>一旦認定</a:t>
            </a:r>
            <a:r>
              <a:rPr lang="zh-TW" altLang="en-US" sz="2800" dirty="0" smtClean="0">
                <a:ea typeface="新細明體" pitchFamily="18" charset="-120"/>
              </a:rPr>
              <a:t>「若</a:t>
            </a:r>
            <a:r>
              <a:rPr lang="en-US" altLang="zh-TW" sz="2800" dirty="0" smtClean="0">
                <a:ea typeface="新細明體" pitchFamily="18" charset="-120"/>
              </a:rPr>
              <a:t>A</a:t>
            </a:r>
            <a:r>
              <a:rPr lang="zh-TW" altLang="en-US" sz="2800" dirty="0" smtClean="0">
                <a:ea typeface="新細明體" pitchFamily="18" charset="-120"/>
              </a:rPr>
              <a:t>則</a:t>
            </a:r>
            <a:r>
              <a:rPr lang="en-US" altLang="zh-TW" sz="2800" dirty="0" smtClean="0">
                <a:ea typeface="新細明體" pitchFamily="18" charset="-120"/>
              </a:rPr>
              <a:t>B</a:t>
            </a:r>
            <a:r>
              <a:rPr lang="zh-TW" altLang="en-US" sz="2800" dirty="0" smtClean="0">
                <a:ea typeface="新細明體" pitchFamily="18" charset="-120"/>
              </a:rPr>
              <a:t>」，就出現三種意義：</a:t>
            </a:r>
            <a:endParaRPr lang="en-US" altLang="zh-TW" sz="2800" dirty="0" smtClean="0">
              <a:ea typeface="新細明體" pitchFamily="18" charset="-120"/>
            </a:endParaRPr>
          </a:p>
          <a:p>
            <a:pPr marL="834390" lvl="1" indent="-514350">
              <a:buFont typeface="+mj-lt"/>
              <a:buAutoNum type="arabicPeriod"/>
            </a:pPr>
            <a:r>
              <a:rPr lang="zh-TW" altLang="en-US" sz="2800" dirty="0" smtClean="0">
                <a:ea typeface="新細明體" pitchFamily="18" charset="-120"/>
              </a:rPr>
              <a:t>預測：當事件</a:t>
            </a:r>
            <a:r>
              <a:rPr lang="en-US" altLang="zh-TW" sz="2800" dirty="0" smtClean="0">
                <a:ea typeface="新細明體" pitchFamily="18" charset="-120"/>
              </a:rPr>
              <a:t>A</a:t>
            </a:r>
            <a:r>
              <a:rPr lang="zh-TW" altLang="en-US" sz="2800" dirty="0" smtClean="0">
                <a:ea typeface="新細明體" pitchFamily="18" charset="-120"/>
              </a:rPr>
              <a:t>出現時，預測事件</a:t>
            </a:r>
            <a:r>
              <a:rPr lang="en-US" altLang="zh-TW" sz="2800" dirty="0" smtClean="0">
                <a:ea typeface="新細明體" pitchFamily="18" charset="-120"/>
              </a:rPr>
              <a:t>B</a:t>
            </a:r>
            <a:r>
              <a:rPr lang="zh-TW" altLang="en-US" sz="2800" dirty="0" smtClean="0">
                <a:ea typeface="新細明體" pitchFamily="18" charset="-120"/>
              </a:rPr>
              <a:t>將會出現。</a:t>
            </a:r>
            <a:endParaRPr lang="en-US" altLang="zh-TW" sz="2800" dirty="0" smtClean="0">
              <a:ea typeface="新細明體" pitchFamily="18" charset="-120"/>
            </a:endParaRPr>
          </a:p>
          <a:p>
            <a:pPr marL="834390" lvl="1" indent="-514350">
              <a:buFont typeface="+mj-lt"/>
              <a:buAutoNum type="arabicPeriod"/>
            </a:pPr>
            <a:r>
              <a:rPr lang="zh-TW" altLang="en-US" sz="2800" dirty="0" smtClean="0">
                <a:ea typeface="新細明體" pitchFamily="18" charset="-120"/>
              </a:rPr>
              <a:t>猜想：當事件</a:t>
            </a:r>
            <a:r>
              <a:rPr lang="en-US" altLang="zh-TW" sz="2800" dirty="0" smtClean="0">
                <a:ea typeface="新細明體" pitchFamily="18" charset="-120"/>
              </a:rPr>
              <a:t>B</a:t>
            </a:r>
            <a:r>
              <a:rPr lang="zh-TW" altLang="en-US" sz="2800" dirty="0" smtClean="0">
                <a:ea typeface="新細明體" pitchFamily="18" charset="-120"/>
              </a:rPr>
              <a:t>出現時，臆測事件</a:t>
            </a:r>
            <a:r>
              <a:rPr lang="en-US" altLang="zh-TW" sz="2800" dirty="0" smtClean="0">
                <a:ea typeface="新細明體" pitchFamily="18" charset="-120"/>
              </a:rPr>
              <a:t>A</a:t>
            </a:r>
            <a:r>
              <a:rPr lang="zh-TW" altLang="en-US" sz="2800" dirty="0" smtClean="0">
                <a:ea typeface="新細明體" pitchFamily="18" charset="-120"/>
              </a:rPr>
              <a:t>曾經出現。</a:t>
            </a:r>
            <a:endParaRPr lang="en-US" altLang="zh-TW" sz="2800" dirty="0" smtClean="0">
              <a:ea typeface="新細明體" pitchFamily="18" charset="-120"/>
            </a:endParaRPr>
          </a:p>
          <a:p>
            <a:pPr marL="834390" lvl="1" indent="-514350">
              <a:buFont typeface="+mj-lt"/>
              <a:buAutoNum type="arabicPeriod"/>
            </a:pPr>
            <a:r>
              <a:rPr lang="zh-TW" altLang="en-US" sz="2800" dirty="0" smtClean="0">
                <a:ea typeface="新細明體" pitchFamily="18" charset="-120"/>
              </a:rPr>
              <a:t>計畫：想要事件</a:t>
            </a:r>
            <a:r>
              <a:rPr lang="en-US" altLang="zh-TW" sz="2800" dirty="0" smtClean="0">
                <a:ea typeface="新細明體" pitchFamily="18" charset="-120"/>
              </a:rPr>
              <a:t>B</a:t>
            </a:r>
            <a:r>
              <a:rPr lang="zh-TW" altLang="en-US" sz="2800" dirty="0" smtClean="0">
                <a:ea typeface="新細明體" pitchFamily="18" charset="-120"/>
              </a:rPr>
              <a:t>出現，會設法讓事件</a:t>
            </a:r>
            <a:r>
              <a:rPr lang="en-US" altLang="zh-TW" sz="2800" dirty="0" smtClean="0">
                <a:ea typeface="新細明體" pitchFamily="18" charset="-120"/>
              </a:rPr>
              <a:t>A</a:t>
            </a:r>
            <a:r>
              <a:rPr lang="zh-TW" altLang="en-US" sz="2800" dirty="0" smtClean="0">
                <a:ea typeface="新細明體" pitchFamily="18" charset="-120"/>
              </a:rPr>
              <a:t>出現。</a:t>
            </a:r>
            <a:endParaRPr lang="en-US" altLang="zh-TW" sz="2800" dirty="0" smtClean="0">
              <a:ea typeface="新細明體" pitchFamily="18" charset="-120"/>
            </a:endParaRP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zh-TW" altLang="en-US" sz="2800" dirty="0" smtClean="0">
                <a:solidFill>
                  <a:srgbClr val="C00000"/>
                </a:solidFill>
              </a:rPr>
              <a:t>因為</a:t>
            </a:r>
            <a:r>
              <a:rPr lang="zh-TW" altLang="en-US" sz="2800" dirty="0" smtClean="0"/>
              <a:t>演講者是蘇老師，</a:t>
            </a:r>
            <a:r>
              <a:rPr lang="zh-TW" altLang="en-US" sz="2800" dirty="0" smtClean="0">
                <a:solidFill>
                  <a:srgbClr val="C00000"/>
                </a:solidFill>
              </a:rPr>
              <a:t>所以</a:t>
            </a:r>
            <a:r>
              <a:rPr lang="zh-TW" altLang="en-US" sz="2800" dirty="0" smtClean="0"/>
              <a:t>今天有很多資管同學出席。</a:t>
            </a:r>
          </a:p>
          <a:p>
            <a:pPr marL="834390" lvl="1" indent="-514350">
              <a:buFont typeface="+mj-lt"/>
              <a:buAutoNum type="arabicPeriod"/>
            </a:pPr>
            <a:r>
              <a:rPr lang="zh-TW" altLang="en-US" sz="2800" dirty="0" smtClean="0"/>
              <a:t>若</a:t>
            </a:r>
            <a:r>
              <a:rPr lang="zh-TW" altLang="en-US" sz="2800" dirty="0" smtClean="0"/>
              <a:t>知道演講者是蘇老師，預測很多同學會出席。</a:t>
            </a:r>
            <a:endParaRPr lang="en-US" altLang="zh-TW" sz="2800" dirty="0" smtClean="0"/>
          </a:p>
          <a:p>
            <a:pPr marL="834390" lvl="1" indent="-514350">
              <a:buFont typeface="+mj-lt"/>
              <a:buAutoNum type="arabicPeriod"/>
            </a:pPr>
            <a:r>
              <a:rPr lang="zh-TW" altLang="en-US" sz="2800" dirty="0" smtClean="0"/>
              <a:t>看到</a:t>
            </a:r>
            <a:r>
              <a:rPr lang="zh-TW" altLang="en-US" sz="2800" dirty="0" smtClean="0"/>
              <a:t>很多同學出席，猜想演講者是蘇老師。</a:t>
            </a:r>
            <a:endParaRPr lang="en-US" altLang="zh-TW" sz="2800" dirty="0" smtClean="0"/>
          </a:p>
          <a:p>
            <a:pPr marL="834390" lvl="1" indent="-514350">
              <a:buFont typeface="+mj-lt"/>
              <a:buAutoNum type="arabicPeriod"/>
            </a:pPr>
            <a:r>
              <a:rPr lang="zh-TW" altLang="en-US" sz="2800" dirty="0" smtClean="0"/>
              <a:t>主任</a:t>
            </a:r>
            <a:r>
              <a:rPr lang="zh-TW" altLang="en-US" sz="2800" dirty="0" smtClean="0"/>
              <a:t>想要很多同學出席，就計畫演講者是蘇老師。</a:t>
            </a:r>
            <a:endParaRPr lang="zh-TW" altLang="en-US" sz="2800" dirty="0">
              <a:ea typeface="新細明體" pitchFamily="18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153400" cy="990600"/>
          </a:xfrm>
        </p:spPr>
        <p:txBody>
          <a:bodyPr>
            <a:normAutofit/>
          </a:bodyPr>
          <a:lstStyle/>
          <a:p>
            <a:r>
              <a:rPr lang="en-US" altLang="zh-TW" sz="4000" b="0" dirty="0" smtClean="0">
                <a:solidFill>
                  <a:schemeClr val="accent2">
                    <a:lumMod val="50000"/>
                  </a:schemeClr>
                </a:solidFill>
              </a:rPr>
              <a:t>1.6  </a:t>
            </a:r>
            <a:r>
              <a:rPr lang="zh-TW" altLang="en-US" sz="4000" b="0" dirty="0" smtClean="0">
                <a:solidFill>
                  <a:schemeClr val="accent2">
                    <a:lumMod val="50000"/>
                  </a:schemeClr>
                </a:solidFill>
              </a:rPr>
              <a:t>知識力</a:t>
            </a:r>
            <a:endParaRPr lang="zh-TW" altLang="en-US" sz="4000" b="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92500" lnSpcReduction="20000"/>
          </a:bodyPr>
          <a:lstStyle/>
          <a:p>
            <a:fld id="{FEE6FCBF-3213-4CF7-84EC-1E17A210BE8B}" type="slidenum">
              <a:rPr lang="zh-TW" altLang="en-US" smtClean="0"/>
              <a:pPr/>
              <a:t>9</a:t>
            </a:fld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83568" y="1628800"/>
            <a:ext cx="8136904" cy="478112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zh-TW" altLang="en-US" sz="3000" dirty="0" smtClean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預測能力：</a:t>
            </a:r>
            <a:endParaRPr lang="en-US" altLang="zh-TW" sz="3000" dirty="0" smtClean="0">
              <a:solidFill>
                <a:srgbClr val="FF0000"/>
              </a:solidFill>
              <a:latin typeface="新細明體" pitchFamily="18" charset="-120"/>
              <a:ea typeface="新細明體" pitchFamily="18" charset="-120"/>
            </a:endParaRPr>
          </a:p>
          <a:p>
            <a:pPr marL="834390" lvl="1" indent="-514350"/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客觀的預測能力：如物理規則的若則敘述為恆真。</a:t>
            </a:r>
            <a:endParaRPr lang="en-US" altLang="zh-TW" dirty="0" smtClean="0">
              <a:latin typeface="新細明體" pitchFamily="18" charset="-120"/>
              <a:ea typeface="新細明體" pitchFamily="18" charset="-120"/>
            </a:endParaRPr>
          </a:p>
          <a:p>
            <a:pPr marL="834390" lvl="1" indent="-514350"/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主觀的預測能力：個人堅信某一若則敘述為恆真。</a:t>
            </a:r>
            <a:endParaRPr lang="en-US" altLang="zh-TW" dirty="0" smtClean="0">
              <a:latin typeface="新細明體" pitchFamily="18" charset="-120"/>
              <a:ea typeface="新細明體" pitchFamily="18" charset="-120"/>
            </a:endParaRPr>
          </a:p>
          <a:p>
            <a:pPr marL="514350" indent="-514350">
              <a:buFont typeface="+mj-lt"/>
              <a:buAutoNum type="arabicParenR"/>
            </a:pPr>
            <a:r>
              <a:rPr lang="zh-TW" altLang="en-US" sz="3000" dirty="0" smtClean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猜想能力：</a:t>
            </a:r>
            <a:endParaRPr lang="en-US" altLang="zh-TW" sz="3000" dirty="0" smtClean="0">
              <a:solidFill>
                <a:srgbClr val="FF0000"/>
              </a:solidFill>
              <a:latin typeface="新細明體" pitchFamily="18" charset="-120"/>
            </a:endParaRPr>
          </a:p>
          <a:p>
            <a:pPr marL="834390" lvl="1" indent="-514350"/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必然性：相信只存在若</a:t>
            </a:r>
            <a:r>
              <a:rPr lang="en-US" altLang="zh-TW" dirty="0" smtClean="0">
                <a:latin typeface="新細明體" pitchFamily="18" charset="-120"/>
                <a:ea typeface="新細明體" pitchFamily="18" charset="-120"/>
              </a:rPr>
              <a:t>A</a:t>
            </a:r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則</a:t>
            </a:r>
            <a:r>
              <a:rPr lang="en-US" altLang="zh-TW" dirty="0" smtClean="0">
                <a:latin typeface="新細明體" pitchFamily="18" charset="-120"/>
                <a:ea typeface="新細明體" pitchFamily="18" charset="-120"/>
              </a:rPr>
              <a:t>B</a:t>
            </a:r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的因果關係為恆真。</a:t>
            </a:r>
            <a:endParaRPr lang="en-US" altLang="zh-TW" dirty="0" smtClean="0">
              <a:latin typeface="新細明體" pitchFamily="18" charset="-120"/>
              <a:ea typeface="新細明體" pitchFamily="18" charset="-120"/>
            </a:endParaRPr>
          </a:p>
          <a:p>
            <a:pPr marL="834390" lvl="1" indent="-514350"/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或然性：在相信若</a:t>
            </a:r>
            <a:r>
              <a:rPr lang="en-US" altLang="zh-TW" dirty="0" smtClean="0">
                <a:latin typeface="新細明體" pitchFamily="18" charset="-120"/>
                <a:ea typeface="新細明體" pitchFamily="18" charset="-120"/>
              </a:rPr>
              <a:t>A</a:t>
            </a:r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則</a:t>
            </a:r>
            <a:r>
              <a:rPr lang="en-US" altLang="zh-TW" dirty="0" smtClean="0">
                <a:latin typeface="新細明體" pitchFamily="18" charset="-120"/>
                <a:ea typeface="新細明體" pitchFamily="18" charset="-120"/>
              </a:rPr>
              <a:t>B</a:t>
            </a:r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為恆真外，也相信若</a:t>
            </a:r>
            <a:r>
              <a:rPr lang="en-US" altLang="zh-TW" dirty="0" smtClean="0">
                <a:latin typeface="新細明體" pitchFamily="18" charset="-120"/>
                <a:ea typeface="新細明體" pitchFamily="18" charset="-120"/>
              </a:rPr>
              <a:t>C</a:t>
            </a:r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則</a:t>
            </a:r>
            <a:r>
              <a:rPr lang="en-US" altLang="zh-TW" dirty="0" smtClean="0">
                <a:latin typeface="新細明體" pitchFamily="18" charset="-120"/>
                <a:ea typeface="新細明體" pitchFamily="18" charset="-120"/>
              </a:rPr>
              <a:t>B</a:t>
            </a:r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為恆真。</a:t>
            </a:r>
            <a:endParaRPr lang="en-US" altLang="zh-TW" dirty="0" smtClean="0">
              <a:latin typeface="新細明體" pitchFamily="18" charset="-120"/>
              <a:ea typeface="新細明體" pitchFamily="18" charset="-120"/>
            </a:endParaRPr>
          </a:p>
          <a:p>
            <a:pPr marL="514350" indent="-514350">
              <a:buFont typeface="+mj-lt"/>
              <a:buAutoNum type="arabicParenR"/>
            </a:pPr>
            <a:r>
              <a:rPr lang="zh-TW" altLang="en-US" sz="3000" dirty="0" smtClean="0">
                <a:solidFill>
                  <a:srgbClr val="FF0000"/>
                </a:solidFill>
                <a:latin typeface="新細明體" pitchFamily="18" charset="-120"/>
                <a:ea typeface="新細明體" pitchFamily="18" charset="-120"/>
              </a:rPr>
              <a:t>計畫能力：</a:t>
            </a:r>
            <a:endParaRPr lang="en-US" altLang="zh-TW" sz="3000" dirty="0" smtClean="0">
              <a:solidFill>
                <a:srgbClr val="FF0000"/>
              </a:solidFill>
              <a:latin typeface="新細明體" pitchFamily="18" charset="-120"/>
              <a:ea typeface="新細明體" pitchFamily="18" charset="-120"/>
            </a:endParaRPr>
          </a:p>
          <a:p>
            <a:pPr marL="834390" lvl="1" indent="-514350"/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固執的計畫能力：只相信若</a:t>
            </a:r>
            <a:r>
              <a:rPr lang="en-US" altLang="zh-TW" dirty="0" smtClean="0">
                <a:latin typeface="新細明體" pitchFamily="18" charset="-120"/>
                <a:ea typeface="新細明體" pitchFamily="18" charset="-120"/>
              </a:rPr>
              <a:t>A</a:t>
            </a:r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則</a:t>
            </a:r>
            <a:r>
              <a:rPr lang="en-US" altLang="zh-TW" dirty="0" smtClean="0">
                <a:latin typeface="新細明體" pitchFamily="18" charset="-120"/>
                <a:ea typeface="新細明體" pitchFamily="18" charset="-120"/>
              </a:rPr>
              <a:t>B</a:t>
            </a:r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的因果關係為恆真。</a:t>
            </a:r>
            <a:endParaRPr lang="en-US" altLang="zh-TW" dirty="0" smtClean="0">
              <a:latin typeface="新細明體" pitchFamily="18" charset="-120"/>
              <a:ea typeface="新細明體" pitchFamily="18" charset="-120"/>
            </a:endParaRPr>
          </a:p>
          <a:p>
            <a:pPr marL="834390" lvl="1" indent="-514350"/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有選擇的計畫能力：相信若</a:t>
            </a:r>
            <a:r>
              <a:rPr lang="en-US" altLang="zh-TW" dirty="0" smtClean="0">
                <a:latin typeface="新細明體" pitchFamily="18" charset="-120"/>
                <a:ea typeface="新細明體" pitchFamily="18" charset="-120"/>
              </a:rPr>
              <a:t>A</a:t>
            </a:r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則</a:t>
            </a:r>
            <a:r>
              <a:rPr lang="en-US" altLang="zh-TW" dirty="0" smtClean="0">
                <a:latin typeface="新細明體" pitchFamily="18" charset="-120"/>
                <a:ea typeface="新細明體" pitchFamily="18" charset="-120"/>
              </a:rPr>
              <a:t>B</a:t>
            </a:r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為恆真外，也相信若</a:t>
            </a:r>
            <a:r>
              <a:rPr lang="en-US" altLang="zh-TW" dirty="0" smtClean="0">
                <a:latin typeface="新細明體" pitchFamily="18" charset="-120"/>
                <a:ea typeface="新細明體" pitchFamily="18" charset="-120"/>
              </a:rPr>
              <a:t>C</a:t>
            </a:r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則</a:t>
            </a:r>
            <a:r>
              <a:rPr lang="en-US" altLang="zh-TW" dirty="0" smtClean="0">
                <a:latin typeface="新細明體" pitchFamily="18" charset="-120"/>
                <a:ea typeface="新細明體" pitchFamily="18" charset="-120"/>
              </a:rPr>
              <a:t>B</a:t>
            </a:r>
            <a:r>
              <a:rPr lang="zh-TW" altLang="en-US" dirty="0" smtClean="0">
                <a:latin typeface="新細明體" pitchFamily="18" charset="-120"/>
                <a:ea typeface="新細明體" pitchFamily="18" charset="-120"/>
              </a:rPr>
              <a:t>為恆真。</a:t>
            </a:r>
            <a:endParaRPr lang="zh-TW" altLang="en-US" dirty="0">
              <a:latin typeface="新細明體" pitchFamily="18" charset="-12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哥林多柱設計範本">
  <a:themeElements>
    <a:clrScheme name="哥林多柱設計範本 11">
      <a:dk1>
        <a:srgbClr val="3E3E5C"/>
      </a:dk1>
      <a:lt1>
        <a:srgbClr val="FFFFFF"/>
      </a:lt1>
      <a:dk2>
        <a:srgbClr val="666699"/>
      </a:dk2>
      <a:lt2>
        <a:srgbClr val="FFFFFF"/>
      </a:lt2>
      <a:accent1>
        <a:srgbClr val="60597B"/>
      </a:accent1>
      <a:accent2>
        <a:srgbClr val="6666FF"/>
      </a:accent2>
      <a:accent3>
        <a:srgbClr val="B8B8CA"/>
      </a:accent3>
      <a:accent4>
        <a:srgbClr val="DADADA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哥林多柱設計範本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5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5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哥林多柱設計範本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哥林多柱設計範本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哥林多柱設計範本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中庸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庸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簡報1</Template>
  <TotalTime>1439</TotalTime>
  <Words>3495</Words>
  <Application>Microsoft Office PowerPoint</Application>
  <PresentationFormat>如螢幕大小 (4:3)</PresentationFormat>
  <Paragraphs>457</Paragraphs>
  <Slides>56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56</vt:i4>
      </vt:variant>
    </vt:vector>
  </HeadingPairs>
  <TitlesOfParts>
    <vt:vector size="58" baseType="lpstr">
      <vt:lpstr>哥林多柱設計範本</vt:lpstr>
      <vt:lpstr>中庸</vt:lpstr>
      <vt:lpstr>奧地利學派經濟理論 06  知識論 </vt:lpstr>
      <vt:lpstr>章節內容</vt:lpstr>
      <vt:lpstr>1.  知識</vt:lpstr>
      <vt:lpstr>1.1  知識的前置定義</vt:lpstr>
      <vt:lpstr>1.2  因果關係</vt:lpstr>
      <vt:lpstr>1.3  作為前提的若則敘述</vt:lpstr>
      <vt:lpstr>1.4  推演出來的若則敘述</vt:lpstr>
      <vt:lpstr>1.5  因果關係的意義</vt:lpstr>
      <vt:lpstr>1.6  知識力</vt:lpstr>
      <vt:lpstr>2.  個人知識</vt:lpstr>
      <vt:lpstr>2.1  個人擁有哪些知識？</vt:lpstr>
      <vt:lpstr>2.2  一人世界的知識</vt:lpstr>
      <vt:lpstr>2.3   二人世界的知識</vt:lpstr>
      <vt:lpstr>2.4  多人世界的知識</vt:lpstr>
      <vt:lpstr>2.5  知識的合作</vt:lpstr>
      <vt:lpstr>2.6   預期</vt:lpstr>
      <vt:lpstr>2.7  企圖心</vt:lpstr>
      <vt:lpstr> 2.8  行動</vt:lpstr>
      <vt:lpstr>3.  知識的第三種分類</vt:lpstr>
      <vt:lpstr>3.1  知識的特性分類</vt:lpstr>
      <vt:lpstr>3.2  知識的生產</vt:lpstr>
      <vt:lpstr>3.3  知識生產的方法</vt:lpstr>
      <vt:lpstr>3.4 個人知識的生產</vt:lpstr>
      <vt:lpstr>3.5  知識的淬取</vt:lpstr>
      <vt:lpstr>3.6  大量生產</vt:lpstr>
      <vt:lpstr>3.7  知識的利用</vt:lpstr>
      <vt:lpstr>3.8  知識員工</vt:lpstr>
      <vt:lpstr>4. 複雜社會的知識</vt:lpstr>
      <vt:lpstr>4.1  社會上的知識 </vt:lpstr>
      <vt:lpstr>4.2  個人知識與社會的發展</vt:lpstr>
      <vt:lpstr>4.3  社會的複雜性</vt:lpstr>
      <vt:lpstr>4.4  分職與分工</vt:lpstr>
      <vt:lpstr>4.5  分工</vt:lpstr>
      <vt:lpstr>4.6   工作分割後的結合</vt:lpstr>
      <vt:lpstr>4.7  專業化</vt:lpstr>
      <vt:lpstr>4.8  社會成長下的個人知識</vt:lpstr>
      <vt:lpstr>4.9  知識分工的經濟模型</vt:lpstr>
      <vt:lpstr>4.10  知識的第四種分類</vt:lpstr>
      <vt:lpstr>4.11  知識管理</vt:lpstr>
      <vt:lpstr>4.13  自主管理</vt:lpstr>
      <vt:lpstr>5.  應用：解方提供者</vt:lpstr>
      <vt:lpstr>5.1  GB：給定難題 ，買來解答</vt:lpstr>
      <vt:lpstr>5.2  GD：給定難題，設計解答</vt:lpstr>
      <vt:lpstr>5.3  FB：尋找難題，買來解答</vt:lpstr>
      <vt:lpstr>5.4  FD：尋找難題，設計解答</vt:lpstr>
      <vt:lpstr>5.5  人的難題</vt:lpstr>
      <vt:lpstr>5.6  目標</vt:lpstr>
      <vt:lpstr>5.7   幸福</vt:lpstr>
      <vt:lpstr>5.8  消費需要來自創造</vt:lpstr>
      <vt:lpstr>5.9  需要的創造</vt:lpstr>
      <vt:lpstr>5.10  聰明創新者</vt:lpstr>
      <vt:lpstr>5.11  創客 (Maker)</vt:lpstr>
      <vt:lpstr>6.  問題待解</vt:lpstr>
      <vt:lpstr>6.1  來自市場的解方</vt:lpstr>
      <vt:lpstr>6.2  來自政府的解方</vt:lpstr>
      <vt:lpstr> 謝謝！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csh</dc:creator>
  <cp:lastModifiedBy>cs1101</cp:lastModifiedBy>
  <cp:revision>190</cp:revision>
  <dcterms:created xsi:type="dcterms:W3CDTF">2007-04-05T20:12:20Z</dcterms:created>
  <dcterms:modified xsi:type="dcterms:W3CDTF">2017-10-19T11:55:34Z</dcterms:modified>
</cp:coreProperties>
</file>