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43" r:id="rId2"/>
    <p:sldMasterId id="2147483855" r:id="rId3"/>
  </p:sldMasterIdLst>
  <p:notesMasterIdLst>
    <p:notesMasterId r:id="rId45"/>
  </p:notesMasterIdLst>
  <p:sldIdLst>
    <p:sldId id="466" r:id="rId4"/>
    <p:sldId id="532" r:id="rId5"/>
    <p:sldId id="533" r:id="rId6"/>
    <p:sldId id="471" r:id="rId7"/>
    <p:sldId id="472" r:id="rId8"/>
    <p:sldId id="473" r:id="rId9"/>
    <p:sldId id="503" r:id="rId10"/>
    <p:sldId id="502" r:id="rId11"/>
    <p:sldId id="474" r:id="rId12"/>
    <p:sldId id="500" r:id="rId13"/>
    <p:sldId id="558" r:id="rId14"/>
    <p:sldId id="477" r:id="rId15"/>
    <p:sldId id="478" r:id="rId16"/>
    <p:sldId id="479" r:id="rId17"/>
    <p:sldId id="480" r:id="rId18"/>
    <p:sldId id="481" r:id="rId19"/>
    <p:sldId id="523" r:id="rId20"/>
    <p:sldId id="482" r:id="rId21"/>
    <p:sldId id="483" r:id="rId22"/>
    <p:sldId id="524" r:id="rId23"/>
    <p:sldId id="484" r:id="rId24"/>
    <p:sldId id="486" r:id="rId25"/>
    <p:sldId id="559" r:id="rId26"/>
    <p:sldId id="511" r:id="rId27"/>
    <p:sldId id="512" r:id="rId28"/>
    <p:sldId id="513" r:id="rId29"/>
    <p:sldId id="510" r:id="rId30"/>
    <p:sldId id="514" r:id="rId31"/>
    <p:sldId id="515" r:id="rId32"/>
    <p:sldId id="518" r:id="rId33"/>
    <p:sldId id="517" r:id="rId34"/>
    <p:sldId id="437" r:id="rId35"/>
    <p:sldId id="519" r:id="rId36"/>
    <p:sldId id="560" r:id="rId37"/>
    <p:sldId id="467" r:id="rId38"/>
    <p:sldId id="520" r:id="rId39"/>
    <p:sldId id="528" r:id="rId40"/>
    <p:sldId id="521" r:id="rId41"/>
    <p:sldId id="529" r:id="rId42"/>
    <p:sldId id="526" r:id="rId43"/>
    <p:sldId id="527" r:id="rId4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0066"/>
    <a:srgbClr val="3FF372"/>
    <a:srgbClr val="FF0066"/>
    <a:srgbClr val="FFCCFF"/>
    <a:srgbClr val="FF9966"/>
    <a:srgbClr val="FFFF00"/>
    <a:srgbClr val="06662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625" autoAdjust="0"/>
    <p:restoredTop sz="94723" autoAdjust="0"/>
  </p:normalViewPr>
  <p:slideViewPr>
    <p:cSldViewPr>
      <p:cViewPr varScale="1">
        <p:scale>
          <a:sx n="54" d="100"/>
          <a:sy n="54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pPr>
              <a:defRPr/>
            </a:pPr>
            <a:fld id="{439CBD66-F623-42DD-A56E-5A1DDF8042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A8561-3A05-4D62-BBED-81412D1AF7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7B70B-88A0-4CFF-A7F4-D252936D95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6DC66-1495-4B6B-A353-32F97C85B7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884368" y="6237312"/>
            <a:ext cx="648072" cy="360040"/>
          </a:xfrm>
        </p:spPr>
        <p:txBody>
          <a:bodyPr>
            <a:noAutofit/>
          </a:bodyPr>
          <a:lstStyle>
            <a:lvl1pPr algn="r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1pPr>
            <a:lvl2pPr>
              <a:buClr>
                <a:schemeClr val="accent1">
                  <a:lumMod val="50000"/>
                </a:schemeClr>
              </a:buClr>
              <a:buSzPct val="90000"/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2pPr>
            <a:lvl3pPr marL="1143000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AutoNum type="circleNumWdWhitePlain"/>
              <a:defRPr>
                <a:latin typeface="+mn-lt"/>
                <a:ea typeface="新細明體" pitchFamily="18" charset="-120"/>
              </a:defRPr>
            </a:lvl3pPr>
            <a:lvl4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4pPr>
            <a:lvl5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 dirty="0"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CE596-1A22-4193-AAF0-C6A0DA900B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DD238C2C-3F8D-4A9B-9C0D-9603266B759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FF8EF5-C311-435D-8DBF-DA8A192000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9B0DE-A501-4AAB-A7A0-B0AC4AC4BB5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1AA44-034A-4A88-B26F-30D7787C378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62C5-1C08-4F03-A0E2-42D9871E237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C5D8D-C20F-46DE-AB88-A3FBD617CF0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2B3BB-6CE9-4157-B286-159BA6002E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82893-5937-4235-ADDD-841EE13AE5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A75FE-B315-4D26-A83B-C293A1ECC9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DBD70-1506-48B4-9B1B-87329EAE90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91C39-CA89-41B4-9C34-F1E03B36A3A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5CD94-5914-4705-B671-8BF9251D67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254DA-FE5B-47A9-8DB0-113C0A4D579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6360F-759E-45C0-BB9C-0EB5BF1AAD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EDC1-5E70-47D6-AE08-F41FE3268A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F63C8-0832-42AC-895F-A3E40343A8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C686-D0EE-47D6-82F2-A09E3F7B3A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DFBA4-DD6E-4C2A-9A46-78C9E018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EA7F-9E26-4591-B7FA-FAA8DF6CA8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fld id="{F3BFB174-3679-4DBF-83CB-E0505EC5E2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1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9551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3BFB174-3679-4DBF-83CB-E0505EC5E26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8385A30-D6A1-4AA4-9972-A91153F498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696" y="2420888"/>
            <a:ext cx="6477000" cy="2808312"/>
          </a:xfrm>
        </p:spPr>
        <p:txBody>
          <a:bodyPr>
            <a:noAutofit/>
          </a:bodyPr>
          <a:lstStyle/>
          <a:p>
            <a:pPr eaLnBrk="1" hangingPunct="1"/>
            <a:r>
              <a:rPr lang="zh-TW" altLang="en-US" sz="32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奧地利學派經濟理論</a:t>
            </a:r>
            <a:r>
              <a:rPr lang="zh-TW" altLang="en-US" sz="40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40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solidFill>
                  <a:srgbClr val="660066"/>
                </a:solidFill>
              </a:rPr>
              <a:t/>
            </a:r>
            <a:br>
              <a:rPr lang="zh-TW" altLang="en-US" sz="4000" dirty="0" smtClean="0">
                <a:solidFill>
                  <a:srgbClr val="660066"/>
                </a:solidFill>
              </a:rPr>
            </a:br>
            <a:r>
              <a:rPr lang="en-US" altLang="zh-TW" sz="6000" dirty="0" smtClean="0">
                <a:solidFill>
                  <a:srgbClr val="660066"/>
                </a:solidFill>
              </a:rPr>
              <a:t>07  </a:t>
            </a:r>
            <a:r>
              <a:rPr lang="zh-TW" altLang="en-US" sz="6000" b="1" dirty="0" smtClean="0">
                <a:solidFill>
                  <a:srgbClr val="660066"/>
                </a:solidFill>
                <a:latin typeface="Times New Roman" pitchFamily="18" charset="0"/>
              </a:rPr>
              <a:t>資本理論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/>
            </a:r>
            <a:b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</a:b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                  </a:t>
            </a:r>
            <a:endParaRPr lang="zh-TW" altLang="en-US" sz="4000" dirty="0" smtClean="0">
              <a:solidFill>
                <a:srgbClr val="660066"/>
              </a:solidFill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3768" y="6021288"/>
            <a:ext cx="5688210" cy="672876"/>
          </a:xfrm>
        </p:spPr>
        <p:txBody>
          <a:bodyPr/>
          <a:lstStyle/>
          <a:p>
            <a:pPr eaLnBrk="1" hangingPunct="1"/>
            <a:r>
              <a:rPr lang="zh-TW" altLang="en-US" sz="2400" b="1" dirty="0" smtClean="0">
                <a:solidFill>
                  <a:schemeClr val="tx1"/>
                </a:solidFill>
              </a:rPr>
              <a:t>黃春興  清華大學 經濟學系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5122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A1C670-D656-4B9C-80BE-115CD5CA94E2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47248" cy="864096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5.1a  </a:t>
            </a:r>
            <a:r>
              <a:rPr lang="en-US" altLang="zh-TW" sz="4000" b="1" dirty="0" err="1" smtClean="0">
                <a:solidFill>
                  <a:srgbClr val="660066"/>
                </a:solidFill>
              </a:rPr>
              <a:t>Mises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…</a:t>
            </a:r>
            <a:endParaRPr lang="zh-TW" altLang="zh-TW" sz="4000" b="1" dirty="0" smtClean="0">
              <a:solidFill>
                <a:srgbClr val="660066"/>
              </a:solidFill>
            </a:endParaRPr>
          </a:p>
        </p:txBody>
      </p:sp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EAC6D4-BD75-40DA-B207-EC47D0986E35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00188"/>
            <a:ext cx="8507413" cy="4881562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 startAt="3"/>
            </a:pPr>
            <a:r>
              <a:rPr lang="en-US" altLang="zh-TW" sz="3200" b="1" dirty="0" smtClean="0">
                <a:solidFill>
                  <a:srgbClr val="FF0066"/>
                </a:solidFill>
              </a:rPr>
              <a:t>The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concept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of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capital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cannot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be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separated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from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the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context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of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monetary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calculation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and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from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the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social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structure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of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a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market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economy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in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which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alone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monetary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calculation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is</a:t>
            </a:r>
            <a:r>
              <a:rPr lang="zh-TW" altLang="en-US" sz="3200" b="1" dirty="0" smtClean="0">
                <a:solidFill>
                  <a:srgbClr val="FF0066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66"/>
                </a:solidFill>
              </a:rPr>
              <a:t>possible.</a:t>
            </a:r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 startAt="3"/>
            </a:pPr>
            <a:r>
              <a:rPr lang="en-US" altLang="zh-TW" sz="3200" dirty="0" smtClean="0"/>
              <a:t>In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socialist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economy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there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are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capital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goods,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but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no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capital.</a:t>
            </a:r>
            <a:r>
              <a:rPr lang="zh-TW" altLang="en-US" sz="3200" dirty="0" smtClean="0"/>
              <a:t> 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notion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capital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makes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sense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only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in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market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economy.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資本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財</a:t>
            </a:r>
            <a:endParaRPr lang="zh-TW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新細明體" pitchFamily="18" charset="-120"/>
            </a:endParaRPr>
          </a:p>
        </p:txBody>
      </p:sp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ADCF53-5510-46E0-840E-14C4169D91F9}" type="slidenum">
              <a:rPr lang="en-US" altLang="zh-TW" sz="1200">
                <a:latin typeface="Arial Black" pitchFamily="34" charset="0"/>
              </a:rPr>
              <a:pPr algn="r"/>
              <a:t>11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122366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2.1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載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體</a:t>
            </a:r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2C7C5F-8092-409A-A7AF-59286CB44D3E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556792"/>
            <a:ext cx="8389565" cy="4944021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載體 </a:t>
            </a:r>
            <a:r>
              <a:rPr lang="en-US" altLang="zh-TW" sz="3200" dirty="0" smtClean="0">
                <a:latin typeface="新細明體" pitchFamily="18" charset="-120"/>
              </a:rPr>
              <a:t>(carrier)</a:t>
            </a:r>
            <a:r>
              <a:rPr lang="zh-TW" altLang="en-US" sz="3200" dirty="0" smtClean="0">
                <a:latin typeface="新細明體" pitchFamily="18" charset="-120"/>
              </a:rPr>
              <a:t>，可以獨立移動之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客觀</a:t>
            </a:r>
            <a:r>
              <a:rPr lang="zh-TW" altLang="en-US" sz="3200" dirty="0" smtClean="0">
                <a:latin typeface="新細明體" pitchFamily="18" charset="-120"/>
              </a:rPr>
              <a:t>物體，能將一個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主體</a:t>
            </a:r>
            <a:r>
              <a:rPr lang="zh-TW" altLang="en-US" sz="3200" dirty="0" smtClean="0">
                <a:latin typeface="新細明體" pitchFamily="18" charset="-120"/>
              </a:rPr>
              <a:t>所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寄載之物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傳遞</a:t>
            </a:r>
            <a:r>
              <a:rPr lang="zh-TW" altLang="en-US" sz="3200" dirty="0" smtClean="0">
                <a:latin typeface="新細明體" pitchFamily="18" charset="-120"/>
              </a:rPr>
              <a:t>給另一主體。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例：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愛神的箭、咒語、巫毒小木人。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穿越壕溝上空的子彈、信函上的文字。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語言、標籤上的價格。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規章、禮節、法律。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47248" cy="1080219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2.2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傳遞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、編碼、解碼</a:t>
            </a:r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BC5DD5-9EF3-4B0B-A9D1-4A8CFC24B239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484313"/>
            <a:ext cx="7888287" cy="1301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zh-TW" altLang="en-US" sz="3200" dirty="0" smtClean="0"/>
              <a:t>主觀的知識、目的、評價等需要客觀的載體來傳達，才能完成人與人的溝通與協作。</a:t>
            </a:r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3132138" y="4797425"/>
            <a:ext cx="792162" cy="936625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 rot="894496">
            <a:off x="1808163" y="3922713"/>
            <a:ext cx="1743075" cy="722312"/>
          </a:xfrm>
          <a:prstGeom prst="curvedDownArrow">
            <a:avLst>
              <a:gd name="adj1" fmla="val 14602"/>
              <a:gd name="adj2" fmla="val 85903"/>
              <a:gd name="adj3" fmla="val 38681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6877050" y="3933825"/>
            <a:ext cx="1295400" cy="1296988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6" name="AutoShape 7"/>
          <p:cNvSpPr>
            <a:spLocks noChangeArrowheads="1"/>
          </p:cNvSpPr>
          <p:nvPr/>
        </p:nvSpPr>
        <p:spPr bwMode="auto">
          <a:xfrm>
            <a:off x="1042988" y="3716338"/>
            <a:ext cx="1223962" cy="1296987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7" name="AutoShape 8"/>
          <p:cNvSpPr>
            <a:spLocks noChangeArrowheads="1"/>
          </p:cNvSpPr>
          <p:nvPr/>
        </p:nvSpPr>
        <p:spPr bwMode="auto">
          <a:xfrm>
            <a:off x="3276600" y="5084763"/>
            <a:ext cx="503238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8" name="AutoShape 9"/>
          <p:cNvSpPr>
            <a:spLocks noChangeArrowheads="1"/>
          </p:cNvSpPr>
          <p:nvPr/>
        </p:nvSpPr>
        <p:spPr bwMode="auto">
          <a:xfrm>
            <a:off x="4211638" y="4868863"/>
            <a:ext cx="865187" cy="7921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9" name="AutoShape 10"/>
          <p:cNvSpPr>
            <a:spLocks noChangeArrowheads="1"/>
          </p:cNvSpPr>
          <p:nvPr/>
        </p:nvSpPr>
        <p:spPr bwMode="auto">
          <a:xfrm>
            <a:off x="5219700" y="4868863"/>
            <a:ext cx="865188" cy="8636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20" name="AutoShape 11"/>
          <p:cNvSpPr>
            <a:spLocks noChangeArrowheads="1"/>
          </p:cNvSpPr>
          <p:nvPr/>
        </p:nvSpPr>
        <p:spPr bwMode="auto">
          <a:xfrm rot="-1898512">
            <a:off x="5334000" y="3746500"/>
            <a:ext cx="1727200" cy="696913"/>
          </a:xfrm>
          <a:prstGeom prst="curvedDownArrow">
            <a:avLst>
              <a:gd name="adj1" fmla="val 19781"/>
              <a:gd name="adj2" fmla="val 59664"/>
              <a:gd name="adj3" fmla="val 38681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 flipH="1">
            <a:off x="6011863" y="4652963"/>
            <a:ext cx="792162" cy="576262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2" name="Rectangle 13"/>
          <p:cNvSpPr>
            <a:spLocks noChangeArrowheads="1"/>
          </p:cNvSpPr>
          <p:nvPr/>
        </p:nvSpPr>
        <p:spPr bwMode="auto">
          <a:xfrm>
            <a:off x="6084888" y="4149725"/>
            <a:ext cx="857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kumimoji="1" lang="zh-TW" altLang="en-US" sz="4000" b="1">
                <a:solidFill>
                  <a:srgbClr val="FF0000"/>
                </a:solidFill>
                <a:latin typeface="新細明體" pitchFamily="18" charset="-120"/>
              </a:rPr>
              <a:t>？</a:t>
            </a:r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2339975" y="4724400"/>
            <a:ext cx="792163" cy="576263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4" name="Rectangle 15"/>
          <p:cNvSpPr>
            <a:spLocks noChangeArrowheads="1"/>
          </p:cNvSpPr>
          <p:nvPr/>
        </p:nvSpPr>
        <p:spPr bwMode="auto">
          <a:xfrm>
            <a:off x="4140200" y="4149725"/>
            <a:ext cx="8001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客觀</a:t>
            </a:r>
            <a:endParaRPr kumimoji="1" lang="en-US" altLang="zh-TW" sz="2400">
              <a:solidFill>
                <a:srgbClr val="800080"/>
              </a:solidFill>
              <a:latin typeface="新細明體" pitchFamily="18" charset="-120"/>
            </a:endParaRPr>
          </a:p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傳遞</a:t>
            </a:r>
          </a:p>
        </p:txBody>
      </p:sp>
      <p:sp>
        <p:nvSpPr>
          <p:cNvPr id="17425" name="Rectangle 16"/>
          <p:cNvSpPr>
            <a:spLocks noChangeArrowheads="1"/>
          </p:cNvSpPr>
          <p:nvPr/>
        </p:nvSpPr>
        <p:spPr bwMode="auto">
          <a:xfrm>
            <a:off x="6875463" y="31416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>
                <a:solidFill>
                  <a:srgbClr val="800080"/>
                </a:solidFill>
                <a:latin typeface="新細明體" pitchFamily="18" charset="-120"/>
              </a:rPr>
              <a:t>主觀主體</a:t>
            </a:r>
          </a:p>
        </p:txBody>
      </p:sp>
      <p:sp>
        <p:nvSpPr>
          <p:cNvPr id="17426" name="Rectangle 17"/>
          <p:cNvSpPr>
            <a:spLocks noChangeArrowheads="1"/>
          </p:cNvSpPr>
          <p:nvPr/>
        </p:nvSpPr>
        <p:spPr bwMode="auto">
          <a:xfrm>
            <a:off x="1979613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編碼</a:t>
            </a:r>
          </a:p>
        </p:txBody>
      </p:sp>
      <p:sp>
        <p:nvSpPr>
          <p:cNvPr id="17427" name="Rectangle 18"/>
          <p:cNvSpPr>
            <a:spLocks noChangeArrowheads="1"/>
          </p:cNvSpPr>
          <p:nvPr/>
        </p:nvSpPr>
        <p:spPr bwMode="auto">
          <a:xfrm>
            <a:off x="6300788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解碼</a:t>
            </a:r>
          </a:p>
        </p:txBody>
      </p:sp>
      <p:sp>
        <p:nvSpPr>
          <p:cNvPr id="17428" name="Line 19"/>
          <p:cNvSpPr>
            <a:spLocks noChangeShapeType="1"/>
          </p:cNvSpPr>
          <p:nvPr/>
        </p:nvSpPr>
        <p:spPr bwMode="auto">
          <a:xfrm>
            <a:off x="8101013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9" name="Line 20"/>
          <p:cNvSpPr>
            <a:spLocks noChangeShapeType="1"/>
          </p:cNvSpPr>
          <p:nvPr/>
        </p:nvSpPr>
        <p:spPr bwMode="auto">
          <a:xfrm>
            <a:off x="7956550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0" name="Line 21"/>
          <p:cNvSpPr>
            <a:spLocks noChangeShapeType="1"/>
          </p:cNvSpPr>
          <p:nvPr/>
        </p:nvSpPr>
        <p:spPr bwMode="auto">
          <a:xfrm>
            <a:off x="8027988" y="4005263"/>
            <a:ext cx="0" cy="5032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1" name="Rectangle 22"/>
          <p:cNvSpPr>
            <a:spLocks noChangeArrowheads="1"/>
          </p:cNvSpPr>
          <p:nvPr/>
        </p:nvSpPr>
        <p:spPr bwMode="auto">
          <a:xfrm>
            <a:off x="971550" y="3068638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>
                <a:solidFill>
                  <a:srgbClr val="800080"/>
                </a:solidFill>
                <a:latin typeface="新細明體" pitchFamily="18" charset="-120"/>
              </a:rPr>
              <a:t>主觀主體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59113" y="5805488"/>
            <a:ext cx="8016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27" name="Rectangle 25"/>
          <p:cNvSpPr/>
          <p:nvPr/>
        </p:nvSpPr>
        <p:spPr>
          <a:xfrm>
            <a:off x="5219700" y="5805488"/>
            <a:ext cx="8001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17434" name="AutoShape 8"/>
          <p:cNvSpPr>
            <a:spLocks noChangeArrowheads="1"/>
          </p:cNvSpPr>
          <p:nvPr/>
        </p:nvSpPr>
        <p:spPr bwMode="auto">
          <a:xfrm>
            <a:off x="5364163" y="5157788"/>
            <a:ext cx="503237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115222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2.3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載體之例：價格標籤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2F75DF-7202-4338-97B3-C16090AAFD6F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938" y="1556792"/>
            <a:ext cx="8143875" cy="501545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TW" altLang="en-US" sz="3200" dirty="0" smtClean="0">
                <a:latin typeface="+mn-ea"/>
              </a:rPr>
              <a:t>主觀主體：生產者、消費者</a:t>
            </a:r>
          </a:p>
          <a:p>
            <a:pPr eaLnBrk="1" hangingPunct="1">
              <a:defRPr/>
            </a:pPr>
            <a:r>
              <a:rPr lang="zh-TW" altLang="en-US" sz="3200" dirty="0" smtClean="0">
                <a:latin typeface="+mn-ea"/>
              </a:rPr>
              <a:t>客觀物體：標籤上之價格</a:t>
            </a:r>
          </a:p>
          <a:p>
            <a:pPr eaLnBrk="1" hangingPunct="1">
              <a:defRPr/>
            </a:pPr>
            <a:r>
              <a:rPr lang="zh-TW" altLang="en-US" sz="3200" dirty="0" smtClean="0">
                <a:latin typeface="+mn-ea"/>
              </a:rPr>
              <a:t>寄載之物：</a:t>
            </a:r>
          </a:p>
          <a:p>
            <a:pPr lvl="1" eaLnBrk="1" hangingPunct="1">
              <a:defRPr/>
            </a:pPr>
            <a:r>
              <a:rPr lang="zh-TW" altLang="en-US" sz="3200" dirty="0" smtClean="0">
                <a:solidFill>
                  <a:srgbClr val="800080"/>
                </a:solidFill>
                <a:latin typeface="+mn-ea"/>
              </a:rPr>
              <a:t>商品及其銷售意願</a:t>
            </a:r>
            <a:endParaRPr lang="en-US" altLang="zh-TW" sz="3200" dirty="0" smtClean="0">
              <a:solidFill>
                <a:srgbClr val="800080"/>
              </a:solidFill>
              <a:latin typeface="+mn-ea"/>
            </a:endParaRPr>
          </a:p>
          <a:p>
            <a:pPr eaLnBrk="1" hangingPunct="1">
              <a:defRPr/>
            </a:pPr>
            <a:r>
              <a:rPr lang="zh-TW" altLang="en-US" sz="3200" dirty="0" smtClean="0">
                <a:latin typeface="+mn-ea"/>
              </a:rPr>
              <a:t>編碼與解碼</a:t>
            </a:r>
          </a:p>
          <a:p>
            <a:pPr lvl="1" eaLnBrk="1" hangingPunct="1">
              <a:defRPr/>
            </a:pPr>
            <a:r>
              <a:rPr lang="zh-TW" altLang="en-US" sz="3200" dirty="0" smtClean="0">
                <a:latin typeface="+mn-ea"/>
              </a:rPr>
              <a:t>生產者對其產品相對於其他商品的</a:t>
            </a:r>
            <a:r>
              <a:rPr lang="zh-TW" altLang="en-US" sz="3200" dirty="0" smtClean="0">
                <a:solidFill>
                  <a:srgbClr val="800080"/>
                </a:solidFill>
                <a:latin typeface="+mn-ea"/>
              </a:rPr>
              <a:t>自我評價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57201"/>
            <a:ext cx="8075240" cy="739552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2.4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載體之例：禮物</a:t>
            </a: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905536-6933-4614-A872-B441A440DC75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700808"/>
            <a:ext cx="8424490" cy="4896842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zh-TW" altLang="en-US" sz="3200" dirty="0" smtClean="0"/>
              <a:t>主觀主體：社會關係下的人</a:t>
            </a:r>
          </a:p>
          <a:p>
            <a:pPr eaLnBrk="1" hangingPunct="1">
              <a:lnSpc>
                <a:spcPct val="110000"/>
              </a:lnSpc>
            </a:pPr>
            <a:r>
              <a:rPr lang="zh-TW" altLang="en-US" sz="3200" dirty="0" smtClean="0"/>
              <a:t>客觀物體：禮物</a:t>
            </a:r>
          </a:p>
          <a:p>
            <a:pPr eaLnBrk="1" hangingPunct="1">
              <a:lnSpc>
                <a:spcPct val="110000"/>
              </a:lnSpc>
            </a:pPr>
            <a:r>
              <a:rPr lang="zh-TW" altLang="en-US" sz="3200" dirty="0" smtClean="0"/>
              <a:t>寄載之物：</a:t>
            </a:r>
          </a:p>
          <a:p>
            <a:pPr lvl="1" eaLnBrk="1" hangingPunct="1">
              <a:lnSpc>
                <a:spcPct val="110000"/>
              </a:lnSpc>
            </a:pPr>
            <a:r>
              <a:rPr lang="zh-TW" altLang="en-US" sz="3200" dirty="0" smtClean="0"/>
              <a:t>破格任用、特例處理、法外開恩等的期待</a:t>
            </a:r>
            <a:endParaRPr lang="en-US" altLang="zh-TW" sz="3200" dirty="0" smtClean="0">
              <a:solidFill>
                <a:srgbClr val="80008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zh-TW" altLang="en-US" sz="3200" dirty="0" smtClean="0"/>
              <a:t>編碼與解碼</a:t>
            </a:r>
          </a:p>
          <a:p>
            <a:pPr lvl="1" eaLnBrk="1" hangingPunct="1">
              <a:lnSpc>
                <a:spcPct val="110000"/>
              </a:lnSpc>
            </a:pPr>
            <a:r>
              <a:rPr lang="zh-TW" altLang="en-US" sz="3200" dirty="0" smtClean="0"/>
              <a:t>送禮之人的願望與情境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2.5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載體之例：渡船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16B553-1511-4642-B6FF-1F6EEEB697EB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556792"/>
            <a:ext cx="8219256" cy="5040858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zh-TW" altLang="en-US" sz="3200" dirty="0" smtClean="0">
                <a:latin typeface="新細明體" pitchFamily="18" charset="-120"/>
              </a:rPr>
              <a:t>渡船 </a:t>
            </a:r>
            <a:r>
              <a:rPr lang="en-US" altLang="zh-TW" sz="3200" dirty="0" smtClean="0">
                <a:latin typeface="新細明體" pitchFamily="18" charset="-120"/>
              </a:rPr>
              <a:t>(ferry) </a:t>
            </a:r>
            <a:r>
              <a:rPr lang="zh-TW" altLang="en-US" sz="3200" dirty="0" smtClean="0">
                <a:latin typeface="新細明體" pitchFamily="18" charset="-120"/>
              </a:rPr>
              <a:t>包括：</a:t>
            </a:r>
          </a:p>
          <a:p>
            <a:pPr marL="990600" lvl="1" indent="-533400" eaLnBrk="1" hangingPunct="1"/>
            <a:r>
              <a:rPr lang="zh-TW" altLang="en-US" sz="3200" dirty="0" smtClean="0">
                <a:latin typeface="新細明體" pitchFamily="18" charset="-120"/>
              </a:rPr>
              <a:t>客觀存在的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船體</a:t>
            </a:r>
            <a:r>
              <a:rPr lang="zh-TW" altLang="en-US" sz="3200" dirty="0" smtClean="0">
                <a:latin typeface="新細明體" pitchFamily="18" charset="-120"/>
              </a:rPr>
              <a:t>、如何維修船體的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技術手冊</a:t>
            </a:r>
            <a:r>
              <a:rPr lang="zh-TW" altLang="en-US" sz="3200" dirty="0" smtClean="0">
                <a:latin typeface="新細明體" pitchFamily="18" charset="-120"/>
              </a:rPr>
              <a:t>、操作船體的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使用手冊</a:t>
            </a:r>
            <a:r>
              <a:rPr lang="zh-TW" altLang="en-US" sz="3200" dirty="0" smtClean="0">
                <a:latin typeface="新細明體" pitchFamily="18" charset="-120"/>
              </a:rPr>
              <a:t>、關於海圖與氣象的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輔佐情報</a:t>
            </a:r>
            <a:r>
              <a:rPr lang="zh-TW" altLang="en-US" sz="3200" dirty="0" smtClean="0">
                <a:latin typeface="新細明體" pitchFamily="18" charset="-120"/>
              </a:rPr>
              <a:t>。</a:t>
            </a:r>
          </a:p>
          <a:p>
            <a:pPr marL="609600" indent="-609600" eaLnBrk="1" hangingPunct="1"/>
            <a:r>
              <a:rPr lang="zh-TW" altLang="en-US" sz="3200" dirty="0" smtClean="0">
                <a:latin typeface="新細明體" pitchFamily="18" charset="-120"/>
              </a:rPr>
              <a:t>船體是客觀的存在，問題是：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它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為何</a:t>
            </a:r>
            <a:r>
              <a:rPr lang="zh-TW" altLang="en-US" sz="2800" dirty="0" smtClean="0">
                <a:latin typeface="新細明體" pitchFamily="18" charset="-120"/>
              </a:rPr>
              <a:t>會長的這樣子？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為何有那些古怪的器具？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它是誰想出來的？誰建造的？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它真的能航渡彼岸嗎？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2.6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載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體的演化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B44DCF-678A-49D7-8F7F-9FFB02634341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689100"/>
            <a:ext cx="8208912" cy="4764236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TW" altLang="en-US" sz="3200" b="1" dirty="0" smtClean="0">
                <a:solidFill>
                  <a:srgbClr val="660066"/>
                </a:solidFill>
                <a:latin typeface="新細明體" pitchFamily="18" charset="-120"/>
              </a:rPr>
              <a:t>載體（渡船）</a:t>
            </a:r>
            <a:r>
              <a:rPr lang="zh-TW" altLang="en-US" sz="3200" dirty="0" smtClean="0">
                <a:latin typeface="新細明體" pitchFamily="18" charset="-120"/>
              </a:rPr>
              <a:t>為何長得這模樣？</a:t>
            </a:r>
          </a:p>
          <a:p>
            <a:pPr lvl="1" eaLnBrk="1" hangingPunct="1">
              <a:lnSpc>
                <a:spcPct val="15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過去的航海員和造船師傅，將他們的經驗和知識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紀錄（</a:t>
            </a:r>
            <a:r>
              <a:rPr lang="en-US" altLang="zh-TW" sz="3200" dirty="0" smtClean="0">
                <a:solidFill>
                  <a:srgbClr val="800080"/>
                </a:solidFill>
                <a:latin typeface="新細明體" pitchFamily="18" charset="-120"/>
              </a:rPr>
              <a:t>embodied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，內嵌）</a:t>
            </a:r>
            <a:r>
              <a:rPr lang="zh-TW" altLang="en-US" sz="3200" dirty="0" smtClean="0">
                <a:latin typeface="新細明體" pitchFamily="18" charset="-120"/>
              </a:rPr>
              <a:t>在這艘船體，並不斷修改。這些紀錄包含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已編碼知識</a:t>
            </a:r>
            <a:r>
              <a:rPr lang="zh-TW" altLang="en-US" sz="3200" dirty="0" smtClean="0">
                <a:latin typeface="新細明體" pitchFamily="18" charset="-120"/>
              </a:rPr>
              <a:t>，也包含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默會致知</a:t>
            </a:r>
            <a:r>
              <a:rPr lang="zh-TW" altLang="en-US" sz="3200" dirty="0" smtClean="0">
                <a:latin typeface="新細明體" pitchFamily="18" charset="-120"/>
              </a:rPr>
              <a:t>。</a:t>
            </a:r>
            <a:endParaRPr lang="en-US" altLang="zh-TW" sz="3200" dirty="0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z="3200" b="1" dirty="0" smtClean="0">
                <a:solidFill>
                  <a:srgbClr val="660066"/>
                </a:solidFill>
                <a:latin typeface="新細明體" pitchFamily="18" charset="-120"/>
              </a:rPr>
              <a:t>渡船組合了許多人的知識。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47248" cy="1079649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2.8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知識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的再利用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8269C9-42D6-4B8F-A6AE-0171673F7B67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628799"/>
            <a:ext cx="8461573" cy="5086325"/>
          </a:xfrm>
        </p:spPr>
        <p:txBody>
          <a:bodyPr>
            <a:noAutofit/>
          </a:bodyPr>
          <a:lstStyle/>
          <a:p>
            <a:pPr marL="609600" indent="-609600" eaLnBrk="1" hangingPunct="1"/>
            <a:r>
              <a:rPr lang="zh-TW" altLang="en-US" sz="3200" dirty="0" smtClean="0">
                <a:latin typeface="新細明體" pitchFamily="18" charset="-120"/>
              </a:rPr>
              <a:t>操作者不必完全了解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內嵌的知識</a:t>
            </a:r>
            <a:r>
              <a:rPr lang="zh-TW" altLang="en-US" sz="3200" dirty="0" smtClean="0">
                <a:latin typeface="新細明體" pitchFamily="18" charset="-120"/>
              </a:rPr>
              <a:t>；只要知道</a:t>
            </a:r>
            <a:r>
              <a:rPr lang="zh-TW" altLang="en-US" sz="3200" dirty="0" smtClean="0">
                <a:solidFill>
                  <a:srgbClr val="800080"/>
                </a:solidFill>
                <a:latin typeface="新細明體" pitchFamily="18" charset="-120"/>
              </a:rPr>
              <a:t>如何操作</a:t>
            </a:r>
            <a:r>
              <a:rPr lang="zh-TW" altLang="en-US" sz="3200" dirty="0" smtClean="0">
                <a:latin typeface="新細明體" pitchFamily="18" charset="-120"/>
              </a:rPr>
              <a:t>，就能再利用（</a:t>
            </a:r>
            <a:r>
              <a:rPr lang="en-US" altLang="zh-TW" sz="3200" dirty="0" smtClean="0">
                <a:latin typeface="新細明體" pitchFamily="18" charset="-120"/>
              </a:rPr>
              <a:t>reuse</a:t>
            </a:r>
            <a:r>
              <a:rPr lang="zh-TW" altLang="en-US" sz="3200" dirty="0" smtClean="0">
                <a:latin typeface="新細明體" pitchFamily="18" charset="-120"/>
              </a:rPr>
              <a:t>）它。</a:t>
            </a:r>
          </a:p>
          <a:p>
            <a:pPr marL="609600" indent="-609600" eaLnBrk="1" hangingPunct="1"/>
            <a:r>
              <a:rPr lang="zh-TW" altLang="en-US" sz="3200" dirty="0" smtClean="0">
                <a:latin typeface="新細明體" pitchFamily="18" charset="-120"/>
              </a:rPr>
              <a:t>再利用的過程：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利用這艘船時，你已經坐在那些知識和經驗上，它們把你和船體變成一個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結合體</a:t>
            </a:r>
            <a:r>
              <a:rPr lang="zh-TW" altLang="en-US" sz="2800" dirty="0" smtClean="0">
                <a:latin typeface="新細明體" pitchFamily="18" charset="-120"/>
              </a:rPr>
              <a:t>；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你在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操作</a:t>
            </a:r>
            <a:r>
              <a:rPr lang="zh-TW" altLang="en-US" sz="2800" dirty="0" smtClean="0">
                <a:latin typeface="新細明體" pitchFamily="18" charset="-120"/>
              </a:rPr>
              <a:t>中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</a:rPr>
              <a:t>重複利用內嵌的</a:t>
            </a:r>
            <a:r>
              <a:rPr lang="zh-TW" altLang="en-US" sz="2800" dirty="0" smtClean="0">
                <a:latin typeface="新細明體" pitchFamily="18" charset="-120"/>
              </a:rPr>
              <a:t>知識和經驗，順利航渡。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順利航渡後，你可以在操作手冊或船體中嵌入你新發展的知識和經驗。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5240" cy="115165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2.9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已編碼知識再利用的成本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A9E84B-D421-40D6-98EF-9465C39ACA15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1556792"/>
            <a:ext cx="8075811" cy="4680496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已編碼知識的再利用成本甚低：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3200" dirty="0" smtClean="0"/>
              <a:t>K. J. Arrow</a:t>
            </a:r>
            <a:r>
              <a:rPr lang="zh-TW" altLang="en-US" sz="3200" dirty="0" smtClean="0"/>
              <a:t>：知識的發現成本甚大，但邊際使用成本幾乎為零。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3200" dirty="0" smtClean="0"/>
              <a:t>P. </a:t>
            </a:r>
            <a:r>
              <a:rPr lang="en-US" altLang="zh-TW" sz="3200" dirty="0" err="1" smtClean="0"/>
              <a:t>Romer</a:t>
            </a:r>
            <a:r>
              <a:rPr lang="zh-TW" altLang="en-US" sz="3200" dirty="0" smtClean="0"/>
              <a:t>：個別廠商的研發具有外部性。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z="3200" dirty="0" smtClean="0"/>
              <a:t>Cooking menu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683568" y="188640"/>
            <a:ext cx="7620000" cy="990600"/>
          </a:xfrm>
        </p:spPr>
        <p:txBody>
          <a:bodyPr/>
          <a:lstStyle/>
          <a:p>
            <a:pPr algn="ctr" eaLnBrk="1" hangingPunct="1"/>
            <a:r>
              <a:rPr lang="zh-TW" altLang="en-US" sz="4000" b="1" dirty="0" smtClean="0">
                <a:solidFill>
                  <a:srgbClr val="800080"/>
                </a:solidFill>
              </a:rPr>
              <a:t>章節內容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idx="4294967295"/>
          </p:nvPr>
        </p:nvSpPr>
        <p:spPr>
          <a:xfrm>
            <a:off x="2411760" y="1556792"/>
            <a:ext cx="5400600" cy="367240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細明體" pitchFamily="49" charset="-120"/>
                <a:ea typeface="細明體" pitchFamily="49" charset="-120"/>
              </a:rPr>
              <a:t>一、資本的概念</a:t>
            </a:r>
          </a:p>
          <a:p>
            <a:pPr>
              <a:buFont typeface="Wingdings" pitchFamily="2" charset="2"/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細明體" pitchFamily="49" charset="-120"/>
                <a:ea typeface="細明體" pitchFamily="49" charset="-120"/>
              </a:rPr>
              <a:t>二、資本財</a:t>
            </a:r>
          </a:p>
          <a:p>
            <a:pPr>
              <a:buFont typeface="Wingdings" pitchFamily="2" charset="2"/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細明體" pitchFamily="49" charset="-120"/>
                <a:ea typeface="細明體" pitchFamily="49" charset="-120"/>
              </a:rPr>
              <a:t>三、資本財的結構</a:t>
            </a:r>
          </a:p>
          <a:p>
            <a:pPr>
              <a:buFont typeface="Wingdings" pitchFamily="2" charset="2"/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細明體" pitchFamily="49" charset="-120"/>
                <a:ea typeface="細明體" pitchFamily="49" charset="-120"/>
              </a:rPr>
              <a:t>四、資本理論 </a:t>
            </a:r>
          </a:p>
          <a:p>
            <a:pPr>
              <a:buFont typeface="Wingdings" pitchFamily="2" charset="2"/>
              <a:buNone/>
            </a:pPr>
            <a:r>
              <a:rPr lang="zh-TW" altLang="en-US" sz="3200" dirty="0" smtClean="0">
                <a:solidFill>
                  <a:schemeClr val="tx1"/>
                </a:solidFill>
                <a:latin typeface="細明體" pitchFamily="49" charset="-120"/>
                <a:ea typeface="細明體" pitchFamily="49" charset="-120"/>
              </a:rPr>
              <a:t>五、定靜狀態</a:t>
            </a:r>
            <a:endParaRPr lang="en-US" altLang="zh-TW" sz="3200" dirty="0" smtClean="0">
              <a:solidFill>
                <a:schemeClr val="tx1"/>
              </a:solidFill>
              <a:latin typeface="細明體" pitchFamily="49" charset="-120"/>
              <a:ea typeface="細明體" pitchFamily="49" charset="-120"/>
            </a:endParaRPr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ADED8C0-67F5-4DA6-B219-858C332D82D6}" type="slidenum">
              <a:rPr lang="en-US" altLang="zh-TW" sz="1200">
                <a:latin typeface="Arial Black" pitchFamily="34" charset="0"/>
              </a:rPr>
              <a:pPr algn="r"/>
              <a:t>2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5240" cy="115165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2.10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未編碼知識再利用的成本</a:t>
            </a: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4F08DE-E651-42C1-8D78-8B8F6E3A9F79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1500188"/>
            <a:ext cx="8043863" cy="47371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能意識之知識的再利用成本不容易估算：</a:t>
            </a:r>
          </a:p>
          <a:p>
            <a:pPr marL="990600" lvl="1" indent="-533400" eaLnBrk="1" hangingPunct="1">
              <a:lnSpc>
                <a:spcPct val="150000"/>
              </a:lnSpc>
            </a:pPr>
            <a:r>
              <a:rPr lang="en-US" altLang="zh-TW" sz="3200" dirty="0" err="1" smtClean="0"/>
              <a:t>Saxenian</a:t>
            </a:r>
            <a:r>
              <a:rPr lang="zh-TW" altLang="en-US" sz="3200" dirty="0" smtClean="0"/>
              <a:t>：</a:t>
            </a:r>
            <a:r>
              <a:rPr lang="en-US" altLang="zh-TW" sz="3200" dirty="0" smtClean="0"/>
              <a:t>Silicon Valley</a:t>
            </a:r>
            <a:r>
              <a:rPr lang="zh-TW" altLang="en-US" sz="3200" dirty="0" smtClean="0"/>
              <a:t>的酒吧</a:t>
            </a:r>
            <a:endParaRPr lang="en-US" altLang="zh-TW" sz="3200" dirty="0" smtClean="0"/>
          </a:p>
          <a:p>
            <a:pPr marL="990600" lvl="1" indent="-533400" eaLnBrk="1" hangingPunct="1">
              <a:lnSpc>
                <a:spcPct val="150000"/>
              </a:lnSpc>
            </a:pPr>
            <a:r>
              <a:rPr lang="en-US" altLang="zh-TW" sz="3200" dirty="0" smtClean="0"/>
              <a:t>consultant, Angels (Silicon Valley)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莫會致知之知識的再利用是不確定的。</a:t>
            </a:r>
            <a:endParaRPr lang="en-US" altLang="zh-TW" sz="32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2.11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財作為勞動的載體</a:t>
            </a:r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AD1D20-42C9-4F93-B9C0-D0A3A4E195BA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484313"/>
            <a:ext cx="8715375" cy="4897437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zh-TW" altLang="en-US" sz="3200" dirty="0" smtClean="0"/>
              <a:t>馬克思的</a:t>
            </a:r>
            <a:r>
              <a:rPr lang="zh-TW" altLang="en-US" sz="3200" dirty="0" smtClean="0">
                <a:solidFill>
                  <a:srgbClr val="FF0000"/>
                </a:solidFill>
              </a:rPr>
              <a:t>勞動力不滅</a:t>
            </a:r>
            <a:r>
              <a:rPr lang="zh-TW" altLang="en-US" sz="3200" dirty="0" smtClean="0"/>
              <a:t>觀點：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/>
              <a:t>資本財內嵌勞動力。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/>
              <a:t>資本財的價值取決於內嵌勞動力的數量。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/>
              <a:t>勞動力在生產中從個人身上轉移到生產物。</a:t>
            </a:r>
          </a:p>
          <a:p>
            <a:pPr marL="609600" indent="-609600" eaLnBrk="1" hangingPunct="1"/>
            <a:r>
              <a:rPr lang="zh-TW" altLang="en-US" sz="3200" dirty="0" smtClean="0"/>
              <a:t>目的：資本財的貢獻應該歸屬於勞動階級。</a:t>
            </a:r>
          </a:p>
          <a:p>
            <a:pPr marL="990600" lvl="1" indent="-533400" eaLnBrk="1" hangingPunct="1"/>
            <a:r>
              <a:rPr lang="zh-TW" altLang="en-US" sz="3200" dirty="0" smtClean="0"/>
              <a:t>當資本財作為生產因素時，就像勞動者一樣，會將所含之勞動力貢獻到產出品上。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8075240" cy="936774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2.12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財作為知識的載體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4F24CA-9A6E-435F-962C-813C7EC8C255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412875"/>
            <a:ext cx="8464550" cy="489585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3200" b="1" dirty="0" smtClean="0">
                <a:solidFill>
                  <a:srgbClr val="800080"/>
                </a:solidFill>
                <a:latin typeface="新細明體" pitchFamily="18" charset="-120"/>
              </a:rPr>
              <a:t>資本財</a:t>
            </a:r>
            <a:r>
              <a:rPr lang="zh-TW" altLang="en-US" sz="3200" dirty="0" smtClean="0"/>
              <a:t>是知識</a:t>
            </a:r>
            <a:r>
              <a:rPr lang="zh-TW" altLang="en-US" sz="3200" b="1" dirty="0" smtClean="0">
                <a:solidFill>
                  <a:srgbClr val="800080"/>
                </a:solidFill>
                <a:latin typeface="新細明體" pitchFamily="18" charset="-120"/>
              </a:rPr>
              <a:t>的載體</a:t>
            </a:r>
            <a:r>
              <a:rPr lang="zh-TW" altLang="en-US" sz="3200" dirty="0" smtClean="0"/>
              <a:t>，不是勞動</a:t>
            </a:r>
            <a:r>
              <a:rPr lang="zh-TW" altLang="en-US" sz="3200" b="1" dirty="0" smtClean="0">
                <a:solidFill>
                  <a:srgbClr val="800080"/>
                </a:solidFill>
                <a:latin typeface="新細明體" pitchFamily="18" charset="-120"/>
              </a:rPr>
              <a:t>的載體</a:t>
            </a:r>
            <a:endParaRPr lang="zh-TW" altLang="en-US" sz="3200" dirty="0" smtClean="0"/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/>
              <a:t>渡船內嵌過去航海員和造船師的知識與經驗，資本財也內嵌過去科學家、技師、機器操作員等的知識與經驗。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/>
              <a:t>渡船承載著過去投入的知識，也能與現行勞動和知識結合。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sz="3200" dirty="0" smtClean="0"/>
              <a:t>資本財理論，是知識論的延伸。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資本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財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的結構</a:t>
            </a:r>
            <a:endParaRPr lang="zh-TW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新細明體" pitchFamily="18" charset="-120"/>
            </a:endParaRPr>
          </a:p>
        </p:txBody>
      </p:sp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ADCF53-5510-46E0-840E-14C4169D91F9}" type="slidenum">
              <a:rPr lang="en-US" altLang="zh-TW" sz="1200">
                <a:latin typeface="Arial Black" pitchFamily="34" charset="0"/>
              </a:rPr>
              <a:pPr algn="r"/>
              <a:t>23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3.1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財的分類</a:t>
            </a:r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6EB014-D253-4CBF-9970-4B94DF9D32DC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1556792"/>
            <a:ext cx="8176964" cy="5086896"/>
          </a:xfrm>
        </p:spPr>
        <p:txBody>
          <a:bodyPr>
            <a:normAutofit/>
          </a:bodyPr>
          <a:lstStyle/>
          <a:p>
            <a:pPr marL="609600" indent="-609600" eaLnBrk="1" hangingPunct="1"/>
            <a:r>
              <a:rPr lang="zh-TW" altLang="en-US" sz="3200" dirty="0" smtClean="0">
                <a:latin typeface="新細明體" pitchFamily="18" charset="-120"/>
              </a:rPr>
              <a:t>資本財可依材料分類：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實體資本財</a:t>
            </a:r>
            <a:r>
              <a:rPr lang="en-US" altLang="zh-TW" sz="3200" dirty="0" smtClean="0">
                <a:latin typeface="新細明體" pitchFamily="18" charset="-120"/>
              </a:rPr>
              <a:t>— </a:t>
            </a:r>
            <a:r>
              <a:rPr lang="zh-TW" altLang="en-US" sz="3200" dirty="0" smtClean="0">
                <a:latin typeface="新細明體" pitchFamily="18" charset="-120"/>
              </a:rPr>
              <a:t>金屬、木、石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資訊資本財</a:t>
            </a:r>
            <a:r>
              <a:rPr lang="en-US" altLang="zh-TW" sz="3200" dirty="0" smtClean="0">
                <a:latin typeface="新細明體" pitchFamily="18" charset="-120"/>
              </a:rPr>
              <a:t>— </a:t>
            </a:r>
            <a:r>
              <a:rPr lang="zh-TW" altLang="en-US" sz="3200" dirty="0" smtClean="0">
                <a:latin typeface="新細明體" pitchFamily="18" charset="-120"/>
              </a:rPr>
              <a:t>書籍、膠捲（文字、圖像）、電子儲存體（</a:t>
            </a:r>
            <a:r>
              <a:rPr lang="en-US" altLang="zh-TW" sz="3200" dirty="0" smtClean="0">
                <a:latin typeface="新細明體" pitchFamily="18" charset="-120"/>
              </a:rPr>
              <a:t>+</a:t>
            </a:r>
            <a:r>
              <a:rPr lang="zh-TW" altLang="en-US" sz="3200" dirty="0" smtClean="0">
                <a:latin typeface="新細明體" pitchFamily="18" charset="-120"/>
              </a:rPr>
              <a:t>程式）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人力資本財</a:t>
            </a:r>
            <a:r>
              <a:rPr lang="en-US" altLang="zh-TW" sz="3200" dirty="0" smtClean="0">
                <a:latin typeface="新細明體" pitchFamily="18" charset="-120"/>
              </a:rPr>
              <a:t>— </a:t>
            </a:r>
            <a:r>
              <a:rPr lang="zh-TW" altLang="en-US" sz="3200" dirty="0" smtClean="0">
                <a:latin typeface="新細明體" pitchFamily="18" charset="-120"/>
              </a:rPr>
              <a:t>身體（勞力、腦力）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組織資本財</a:t>
            </a:r>
            <a:r>
              <a:rPr lang="en-US" altLang="zh-TW" sz="3200" dirty="0" smtClean="0">
                <a:latin typeface="新細明體" pitchFamily="18" charset="-120"/>
              </a:rPr>
              <a:t>— </a:t>
            </a:r>
            <a:r>
              <a:rPr lang="zh-TW" altLang="en-US" sz="3200" dirty="0" smtClean="0">
                <a:latin typeface="新細明體" pitchFamily="18" charset="-120"/>
              </a:rPr>
              <a:t>家庭、學校、廠商、軍隊、政府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制度資本財</a:t>
            </a:r>
            <a:r>
              <a:rPr lang="en-US" altLang="zh-TW" sz="3200" dirty="0" smtClean="0">
                <a:latin typeface="新細明體" pitchFamily="18" charset="-120"/>
              </a:rPr>
              <a:t>— </a:t>
            </a:r>
            <a:r>
              <a:rPr lang="zh-TW" altLang="en-US" sz="3200" dirty="0" smtClean="0">
                <a:latin typeface="新細明體" pitchFamily="18" charset="-120"/>
              </a:rPr>
              <a:t>習俗、規範、租稅、市場、法律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611560" y="260649"/>
            <a:ext cx="8075240" cy="936104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3.2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財的另種分類</a:t>
            </a:r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809D97-AD4B-4712-BDC6-FEBF3722AC00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55650" y="1557338"/>
            <a:ext cx="8102600" cy="48006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2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個人性資本財（個人資本財）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一個人即可擁有的資本財，包括實體資本財、人力資本財、資訊資本財。</a:t>
            </a:r>
          </a:p>
          <a:p>
            <a:pPr marL="609600" indent="-609600" eaLnBrk="1" hangingPunct="1">
              <a:lnSpc>
                <a:spcPct val="12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 社會性資本財（社會資本財）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無法個人擁有的資本財，包括組織資本財、制度資本財。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936104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4000" b="1" dirty="0" smtClean="0">
                <a:solidFill>
                  <a:srgbClr val="800080"/>
                </a:solidFill>
              </a:rPr>
              <a:t>3.3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  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財的特性</a:t>
            </a:r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3047D4-1665-4BB1-9E53-B29F650F8F32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556792"/>
            <a:ext cx="8064128" cy="4896396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資本財的特性：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z="3200" dirty="0" smtClean="0"/>
              <a:t>可</a:t>
            </a:r>
            <a:r>
              <a:rPr lang="zh-TW" altLang="en-US" sz="3200" dirty="0" smtClean="0">
                <a:latin typeface="新細明體" pitchFamily="18" charset="-120"/>
              </a:rPr>
              <a:t>提升勞動的邊際生產力</a:t>
            </a:r>
            <a:endParaRPr lang="zh-TW" altLang="en-US" sz="3200" dirty="0" smtClean="0"/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z="3200" dirty="0" smtClean="0"/>
              <a:t>能累積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z="3200" dirty="0" smtClean="0"/>
              <a:t>會折舊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47248" cy="1008112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3.3a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財可提升勞動邊際生產力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341931-CC9B-40D0-8CE2-AD9FC98BFBC4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412875"/>
            <a:ext cx="8496300" cy="5256213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30000"/>
              </a:lnSpc>
            </a:pPr>
            <a:r>
              <a:rPr lang="zh-TW" altLang="en-US" sz="3200" dirty="0" smtClean="0"/>
              <a:t>亞當史密斯：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2800" dirty="0" smtClean="0"/>
              <a:t>把例行的工作交由機器執行，機器動作比人快許多。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2800" dirty="0" smtClean="0"/>
              <a:t>一個人可同時看管多台機器。</a:t>
            </a:r>
          </a:p>
          <a:p>
            <a:pPr marL="609600" indent="-609600" eaLnBrk="1" hangingPunct="1">
              <a:lnSpc>
                <a:spcPct val="130000"/>
              </a:lnSpc>
            </a:pPr>
            <a:r>
              <a:rPr lang="zh-TW" altLang="en-US" sz="3200" dirty="0" smtClean="0"/>
              <a:t>龐巴維克 </a:t>
            </a:r>
            <a:r>
              <a:rPr lang="en-US" altLang="zh-TW" sz="3200" dirty="0" smtClean="0"/>
              <a:t>(</a:t>
            </a:r>
            <a:r>
              <a:rPr lang="en-US" altLang="zh-TW" sz="3200" dirty="0" err="1" smtClean="0"/>
              <a:t>Bohm-Bawerk</a:t>
            </a:r>
            <a:r>
              <a:rPr lang="en-US" altLang="zh-TW" sz="3200" dirty="0" smtClean="0"/>
              <a:t>) </a:t>
            </a:r>
            <a:r>
              <a:rPr lang="zh-TW" altLang="en-US" sz="3200" dirty="0" smtClean="0"/>
              <a:t>：遞延生產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2800" dirty="0" smtClean="0"/>
              <a:t>過去的工作經驗可累積在機械的精巧上。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2800" dirty="0" smtClean="0"/>
              <a:t>科學知識容易加速機械各部分的精巧。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9"/>
            <a:ext cx="8147248" cy="1008112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3.3b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財可以累積</a:t>
            </a: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20F518-2A2C-4247-A492-51E3785685D4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484313"/>
            <a:ext cx="8459787" cy="489743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資本財的累積，只能是數量上增加，而內嵌的知識量並未增加。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資本財的量的增加：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資本財以量的增加會製造更多相同的消費財，並降低其價格。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更多的相同消費財降低消費邊際效用，降低需要，價格將更低。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8075240" cy="1079649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800080"/>
                </a:solidFill>
              </a:rPr>
              <a:t>3.3c  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800080"/>
                </a:solidFill>
              </a:rPr>
              <a:t>財會折舊</a:t>
            </a:r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9268BA-9F93-4E69-AC6C-52316D349B17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628800"/>
            <a:ext cx="8424937" cy="4968552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circleNumWdWhitePlain"/>
            </a:pPr>
            <a:r>
              <a:rPr lang="zh-TW" altLang="en-US" sz="3200" dirty="0" smtClean="0"/>
              <a:t>載體材質會耗損。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None/>
            </a:pPr>
            <a:r>
              <a:rPr lang="zh-TW" altLang="en-US" sz="3200" dirty="0" smtClean="0"/>
              <a:t>      但材質耗損，其內嵌知識並不減少，只是其展現內嵌知識之產出能力已打折扣，直到材質完全耗損。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circleNumWdWhitePlain"/>
            </a:pPr>
            <a:r>
              <a:rPr lang="zh-TW" altLang="en-US" sz="3200" dirty="0" smtClean="0"/>
              <a:t>載體結構不會耗損。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None/>
            </a:pPr>
            <a:r>
              <a:rPr lang="zh-TW" altLang="en-US" sz="3200" dirty="0" smtClean="0"/>
              <a:t>      但當材質耗損後，架構會變形，而影響內嵌知識的生產力</a:t>
            </a:r>
            <a:r>
              <a:rPr lang="zh-TW" altLang="en-US" sz="3200" dirty="0" smtClean="0"/>
              <a:t>。</a:t>
            </a:r>
            <a:endParaRPr lang="zh-TW" altLang="en-US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資本的概念</a:t>
            </a:r>
          </a:p>
        </p:txBody>
      </p:sp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ADCF53-5510-46E0-840E-14C4169D91F9}" type="slidenum">
              <a:rPr lang="en-US" altLang="zh-TW" sz="1200">
                <a:latin typeface="Arial Black" pitchFamily="34" charset="0"/>
              </a:rPr>
              <a:pPr algn="r"/>
              <a:t>3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47248" cy="93610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3.4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折舊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是價值的減損</a:t>
            </a:r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5DB2C6-3353-4889-9010-697E7B2410FF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55650" y="1557338"/>
            <a:ext cx="8137525" cy="4751387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折舊不是機器的損壞，是價值的減損。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價值指向未來，當未來效益降低時，折舊就出現。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當內嵌知識的未來效益降低時，知識的折舊就出現，其載體的價值也跟著降低。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知識不會消失，但失去市場就等於滅亡。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147248" cy="86409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3.5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財的內嵌知識量</a:t>
            </a:r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4E10A2-AB9E-46D0-B064-B829A5766E16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628800"/>
            <a:ext cx="8352730" cy="4768825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z="3200" dirty="0" smtClean="0"/>
              <a:t>資本財內嵌知識量愈多（愈好），質量愈高。</a:t>
            </a:r>
          </a:p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z="3200" dirty="0" smtClean="0"/>
              <a:t>資本財內嵌知識量的提升需要時間，而內嵌知識量常隨時間累積。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z="3200" dirty="0" smtClean="0"/>
              <a:t>新投資的資本財在質量上勝過舊的資本財。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042988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3.6 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財的異質性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99B5B2-BFE8-4C8C-AB9A-7E6137AECC8F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700807"/>
            <a:ext cx="8246690" cy="4728567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由於生產過程的主觀性，個人使用的實體資本財可能不同，所採的生產階段數亦不相同。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每一生產階段所投入的資本財成多樣化。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不同的資本財可以組合成不同的生產過程，雖然有些組合沒有意義。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/>
              <a:t>資本財的組合是無限多的。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3.7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財的報酬率</a:t>
            </a:r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B21009-5F83-42AE-8F30-2131C5EE919C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1571625"/>
            <a:ext cx="8258175" cy="4948238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不同的資本財，因其在生產中的角色不同，其報酬率也不同。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個人主觀地雇用資本財，包括人力資本財，故其報酬率並非利率。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利率是資金的借貸價格，在借貸市場中決定。</a:t>
            </a:r>
            <a:endParaRPr lang="en-US" altLang="zh-TW" sz="32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資本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理論</a:t>
            </a:r>
            <a:endParaRPr lang="zh-TW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新細明體" pitchFamily="18" charset="-120"/>
            </a:endParaRPr>
          </a:p>
        </p:txBody>
      </p:sp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ADCF53-5510-46E0-840E-14C4169D91F9}" type="slidenum">
              <a:rPr lang="en-US" altLang="zh-TW" sz="1200">
                <a:latin typeface="Arial Black" pitchFamily="34" charset="0"/>
              </a:rPr>
              <a:pPr algn="r"/>
              <a:t>34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</a:rPr>
              <a:t>4.1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理論的問題</a:t>
            </a:r>
            <a:endParaRPr lang="en-US" altLang="zh-TW" sz="4000" b="1" dirty="0" smtClean="0">
              <a:solidFill>
                <a:srgbClr val="660066"/>
              </a:solidFill>
            </a:endParaRPr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1C5961-A650-4BBA-B5AC-0F1008FBCBC8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700808"/>
            <a:ext cx="8043862" cy="4082455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TW" altLang="en-US" sz="3200" dirty="0" smtClean="0"/>
              <a:t>新古典理論討論同質的資本（財），因此其問題只有</a:t>
            </a:r>
            <a:r>
              <a:rPr lang="zh-TW" altLang="en-US" sz="3200" dirty="0" smtClean="0">
                <a:solidFill>
                  <a:srgbClr val="660066"/>
                </a:solidFill>
              </a:rPr>
              <a:t>資本（財）的最適數量問題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eaLnBrk="1" hangingPunct="1">
              <a:lnSpc>
                <a:spcPct val="150000"/>
              </a:lnSpc>
            </a:pPr>
            <a:r>
              <a:rPr lang="zh-TW" altLang="en-US" sz="3200" dirty="0" smtClean="0"/>
              <a:t>奧派的資本財因具有結構性，故其問題在於</a:t>
            </a:r>
            <a:r>
              <a:rPr lang="zh-TW" altLang="en-US" sz="3200" dirty="0" smtClean="0">
                <a:solidFill>
                  <a:srgbClr val="660066"/>
                </a:solidFill>
              </a:rPr>
              <a:t>資本財（內嵌知識）的分工、演化與結合問題</a:t>
            </a:r>
            <a:r>
              <a:rPr lang="zh-TW" altLang="en-US" sz="3200" dirty="0" smtClean="0"/>
              <a:t>。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9"/>
            <a:ext cx="8229600" cy="936104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4.2 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知識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的分工與組合</a:t>
            </a:r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BA0CFD-2654-42B7-8876-AFBC6BD458B0}" type="slidenum">
              <a:rPr lang="en-US" altLang="zh-TW" smtClean="0"/>
              <a:pPr/>
              <a:t>36</a:t>
            </a:fld>
            <a:endParaRPr lang="en-US" altLang="zh-TW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643063"/>
            <a:ext cx="8229600" cy="41529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勞動分工，發展成勞動專業化。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勞動專業化，發展成知識分工，同時也創造新知識和雛形資本財。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雛形資本財，在公開的修正與改進下，接納異質知識而進一步發展。</a:t>
            </a:r>
            <a:endParaRPr lang="en-US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4.3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內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嵌知識的更新</a:t>
            </a:r>
          </a:p>
        </p:txBody>
      </p:sp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2CF886-D1D3-46E2-BEF9-02AEBF9ABCEA}" type="slidenum">
              <a:rPr lang="en-US" altLang="zh-TW" smtClean="0"/>
              <a:pPr/>
              <a:t>37</a:t>
            </a:fld>
            <a:endParaRPr lang="en-US" altLang="zh-TW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643063"/>
            <a:ext cx="8229600" cy="41529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資本財：異質知識的組合</a:t>
            </a:r>
            <a:endParaRPr lang="en-US" altLang="zh-TW" sz="3200" dirty="0" smtClean="0"/>
          </a:p>
          <a:p>
            <a:pPr marL="609600" indent="-609600" eaLnBrk="1" hangingPunct="1">
              <a:lnSpc>
                <a:spcPct val="150000"/>
              </a:lnSpc>
            </a:pPr>
            <a:r>
              <a:rPr lang="zh-TW" altLang="en-US" sz="3200" dirty="0" smtClean="0"/>
              <a:t>資本財的演進：</a:t>
            </a:r>
            <a:r>
              <a:rPr lang="en-US" altLang="zh-TW" sz="3200" dirty="0" err="1" smtClean="0"/>
              <a:t>Baetjer</a:t>
            </a:r>
            <a:r>
              <a:rPr lang="en-US" altLang="zh-TW" sz="3200" dirty="0" smtClean="0"/>
              <a:t> 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(1999,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2000)</a:t>
            </a:r>
          </a:p>
          <a:p>
            <a:pPr marL="93345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/>
              <a:t>內嵌知識被更新（資本財的單線演進）</a:t>
            </a:r>
            <a:endParaRPr lang="en-US" altLang="zh-TW" sz="3200" dirty="0" smtClean="0"/>
          </a:p>
          <a:p>
            <a:pPr marL="93345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z="3200" dirty="0" smtClean="0"/>
              <a:t>內嵌新的異質知識（資本財的複雜演進）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47248" cy="86409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4.4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構思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 </a:t>
            </a:r>
            <a:endParaRPr lang="zh-TW" altLang="en-US" sz="4000" b="1" dirty="0" smtClean="0">
              <a:solidFill>
                <a:srgbClr val="660066"/>
              </a:solidFill>
            </a:endParaRP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A35EE-04CB-4772-A162-E2DC8193BB45}" type="slidenum">
              <a:rPr lang="en-US" altLang="zh-TW" smtClean="0"/>
              <a:pPr/>
              <a:t>38</a:t>
            </a:fld>
            <a:endParaRPr lang="en-US" altLang="zh-TW" smtClean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TW" sz="3200" dirty="0" err="1" smtClean="0"/>
              <a:t>Baetjer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and</a:t>
            </a:r>
            <a:r>
              <a:rPr lang="zh-TW" altLang="en-US" sz="3200" dirty="0" smtClean="0"/>
              <a:t> </a:t>
            </a:r>
            <a:r>
              <a:rPr lang="en-US" altLang="zh-TW" sz="3200" dirty="0" err="1" smtClean="0"/>
              <a:t>Lewin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(2005)</a:t>
            </a:r>
          </a:p>
          <a:p>
            <a:pPr>
              <a:lnSpc>
                <a:spcPct val="150000"/>
              </a:lnSpc>
            </a:pPr>
            <a:r>
              <a:rPr lang="zh-TW" altLang="en-US" sz="3200" b="1" dirty="0" smtClean="0">
                <a:solidFill>
                  <a:srgbClr val="660066"/>
                </a:solidFill>
              </a:rPr>
              <a:t>構思  </a:t>
            </a:r>
            <a:r>
              <a:rPr lang="en-US" altLang="zh-TW" sz="3200" dirty="0" smtClean="0"/>
              <a:t>(</a:t>
            </a:r>
            <a:r>
              <a:rPr lang="en-US" altLang="zh-TW" sz="3200" dirty="0" smtClean="0"/>
              <a:t>Idea)</a:t>
            </a:r>
            <a:r>
              <a:rPr lang="zh-TW" altLang="en-US" sz="3200" dirty="0" smtClean="0"/>
              <a:t>：</a:t>
            </a:r>
            <a:r>
              <a:rPr lang="zh-TW" altLang="en-US" sz="3200" dirty="0" smtClean="0"/>
              <a:t>對內嵌知識重新組合的建議</a:t>
            </a:r>
            <a:r>
              <a:rPr lang="zh-TW" altLang="en-US" sz="3200" b="1" dirty="0" smtClean="0">
                <a:solidFill>
                  <a:srgbClr val="660066"/>
                </a:solidFill>
              </a:rPr>
              <a:t>。</a:t>
            </a:r>
            <a:endParaRPr lang="en-US" altLang="zh-TW" sz="3200" dirty="0" smtClean="0"/>
          </a:p>
          <a:p>
            <a:pPr eaLnBrk="1" hangingPunct="1">
              <a:lnSpc>
                <a:spcPct val="150000"/>
              </a:lnSpc>
            </a:pPr>
            <a:r>
              <a:rPr lang="zh-TW" altLang="en-US" sz="3200" dirty="0" smtClean="0"/>
              <a:t>創新：外在知識的預期重新組合，並預期會有正利潤的</a:t>
            </a:r>
            <a:r>
              <a:rPr lang="zh-TW" altLang="en-US" sz="3200" b="1" dirty="0" smtClean="0">
                <a:solidFill>
                  <a:srgbClr val="660066"/>
                </a:solidFill>
              </a:rPr>
              <a:t>構思。</a:t>
            </a:r>
            <a:endParaRPr lang="zh-TW" altLang="zh-TW" sz="3200" b="1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4.5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財的演進</a:t>
            </a:r>
          </a:p>
        </p:txBody>
      </p:sp>
      <p:sp>
        <p:nvSpPr>
          <p:cNvPr id="440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23B9DE-6C90-4F44-996B-DA3A4FA9F6C2}" type="slidenum">
              <a:rPr lang="en-US" altLang="zh-TW" smtClean="0"/>
              <a:pPr/>
              <a:t>39</a:t>
            </a:fld>
            <a:endParaRPr lang="en-US" altLang="zh-TW" smtClean="0"/>
          </a:p>
        </p:txBody>
      </p:sp>
      <p:sp>
        <p:nvSpPr>
          <p:cNvPr id="440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714500"/>
            <a:ext cx="8229600" cy="3886200"/>
          </a:xfrm>
        </p:spPr>
        <p:txBody>
          <a:bodyPr>
            <a:no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嘗試將構思具體化成雛形的資本財。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將雛形資本財開放，允許零散知識的合併（利用）。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將資本財設計成「主版</a:t>
            </a:r>
            <a:r>
              <a:rPr lang="en-US" altLang="zh-TW" sz="3200" dirty="0" smtClean="0">
                <a:latin typeface="新細明體" pitchFamily="18" charset="-120"/>
              </a:rPr>
              <a:t>--</a:t>
            </a:r>
            <a:r>
              <a:rPr lang="zh-TW" altLang="en-US" sz="3200" dirty="0" smtClean="0">
                <a:latin typeface="新細明體" pitchFamily="18" charset="-120"/>
              </a:rPr>
              <a:t>模組」的架構，允許各模組的獨力發展</a:t>
            </a:r>
            <a:endParaRPr lang="zh-TW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75240" cy="1008113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1.1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 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A. Smith</a:t>
            </a:r>
            <a:endParaRPr lang="zh-TW" altLang="en-US" sz="4000" b="1" dirty="0" smtClean="0">
              <a:solidFill>
                <a:srgbClr val="660066"/>
              </a:solidFill>
            </a:endParaRPr>
          </a:p>
        </p:txBody>
      </p:sp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32AD4B-8C82-4C2A-9CF6-D230867FB64A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772816"/>
            <a:ext cx="8280921" cy="4870872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TW" sz="3200" dirty="0" smtClean="0">
                <a:sym typeface="Wingdings" pitchFamily="2" charset="2"/>
              </a:rPr>
              <a:t>The annual product of the land and labor of any nation can be increases in its value…by increasing </a:t>
            </a:r>
            <a:r>
              <a:rPr lang="en-US" altLang="zh-TW" sz="3200" dirty="0" smtClean="0">
                <a:solidFill>
                  <a:srgbClr val="FF0000"/>
                </a:solidFill>
                <a:sym typeface="Wingdings" pitchFamily="2" charset="2"/>
              </a:rPr>
              <a:t>either</a:t>
            </a:r>
            <a:r>
              <a:rPr lang="en-US" altLang="zh-TW" sz="3200" dirty="0" smtClean="0">
                <a:sym typeface="Wingdings" pitchFamily="2" charset="2"/>
              </a:rPr>
              <a:t> the number of its productive labors, or the </a:t>
            </a:r>
            <a:r>
              <a:rPr lang="en-US" altLang="zh-TW" sz="3200" dirty="0" smtClean="0">
                <a:solidFill>
                  <a:srgbClr val="FF0000"/>
                </a:solidFill>
                <a:sym typeface="Wingdings" pitchFamily="2" charset="2"/>
              </a:rPr>
              <a:t>productive powers</a:t>
            </a:r>
            <a:r>
              <a:rPr lang="en-US" altLang="zh-TW" sz="32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zh-TW" sz="3200" dirty="0" smtClean="0">
                <a:sym typeface="Wingdings" pitchFamily="2" charset="2"/>
              </a:rPr>
              <a:t>of those laborers who had before been employed. The number of productive laborers, it is evident, can never be much increases, but in consequences of an increase </a:t>
            </a:r>
            <a:r>
              <a:rPr lang="en-US" altLang="zh-TW" sz="3200" b="1" dirty="0" smtClean="0">
                <a:solidFill>
                  <a:srgbClr val="FF0000"/>
                </a:solidFill>
                <a:sym typeface="Wingdings" pitchFamily="2" charset="2"/>
              </a:rPr>
              <a:t>of capital, or of the fund destined for maintaining them</a:t>
            </a:r>
            <a:r>
              <a:rPr lang="en-US" altLang="zh-TW" sz="3200" dirty="0" smtClean="0">
                <a:sym typeface="Wingdings" pitchFamily="2" charset="2"/>
              </a:rPr>
              <a:t>.</a:t>
            </a:r>
            <a:r>
              <a:rPr lang="en-US" altLang="zh-TW" sz="3200" i="1" dirty="0" smtClean="0"/>
              <a:t> </a:t>
            </a:r>
            <a:r>
              <a:rPr lang="en-US" altLang="zh-TW" sz="3200" dirty="0" smtClean="0">
                <a:sym typeface="Wingdings" pitchFamily="2" charset="2"/>
              </a:rPr>
              <a:t>(</a:t>
            </a:r>
            <a:r>
              <a:rPr lang="en-US" altLang="zh-TW" sz="3200" i="1" dirty="0" smtClean="0"/>
              <a:t>W</a:t>
            </a:r>
            <a:r>
              <a:rPr lang="en-US" altLang="zh-TW" sz="3200" i="1" dirty="0" smtClean="0">
                <a:sym typeface="Wingdings" pitchFamily="2" charset="2"/>
              </a:rPr>
              <a:t>N , p.</a:t>
            </a:r>
            <a:r>
              <a:rPr lang="en-US" altLang="zh-TW" sz="3200" dirty="0" smtClean="0">
                <a:sym typeface="Wingdings" pitchFamily="2" charset="2"/>
              </a:rPr>
              <a:t>343):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4.6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模組化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的優點</a:t>
            </a: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770C96-110E-4C4B-9E3B-60620CF08A95}" type="slidenum">
              <a:rPr lang="en-US" altLang="zh-TW" smtClean="0"/>
              <a:pPr/>
              <a:t>40</a:t>
            </a:fld>
            <a:endParaRPr lang="en-US" altLang="zh-TW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4213" y="1700213"/>
            <a:ext cx="8031162" cy="4371975"/>
          </a:xfrm>
        </p:spPr>
        <p:txBody>
          <a:bodyPr>
            <a:normAutofit/>
          </a:bodyPr>
          <a:lstStyle/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降低參與改進的進入成本。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有利於知識專業化的發展。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有利於模組的改進。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保護參與者的知識產權。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降低資本全面更新的成本。</a:t>
            </a:r>
            <a:endParaRPr lang="zh-TW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4.7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資本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的全面更新</a:t>
            </a:r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9F0348-7186-4A8A-BF47-8A5B64D58C3D}" type="slidenum">
              <a:rPr lang="en-US" altLang="zh-TW" smtClean="0"/>
              <a:pPr/>
              <a:t>41</a:t>
            </a:fld>
            <a:endParaRPr lang="en-US" altLang="zh-TW" smtClean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785938"/>
            <a:ext cx="8229600" cy="3886200"/>
          </a:xfrm>
        </p:spPr>
        <p:txBody>
          <a:bodyPr>
            <a:noAutofit/>
          </a:bodyPr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在資本財「主版</a:t>
            </a:r>
            <a:r>
              <a:rPr lang="en-US" altLang="zh-TW" sz="3200" dirty="0" smtClean="0">
                <a:latin typeface="新細明體" pitchFamily="18" charset="-120"/>
              </a:rPr>
              <a:t>--</a:t>
            </a:r>
            <a:r>
              <a:rPr lang="zh-TW" altLang="en-US" sz="3200" dirty="0" smtClean="0">
                <a:latin typeface="新細明體" pitchFamily="18" charset="-120"/>
              </a:rPr>
              <a:t>模組」化後，各模組將獨力發展，進展差異不一。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b="1" dirty="0" smtClean="0">
                <a:solidFill>
                  <a:srgbClr val="660066"/>
                </a:solidFill>
                <a:latin typeface="新細明體" pitchFamily="18" charset="-120"/>
              </a:rPr>
              <a:t>當多數</a:t>
            </a:r>
            <a:r>
              <a:rPr lang="zh-TW" altLang="en-US" sz="3200" dirty="0" smtClean="0">
                <a:latin typeface="新細明體" pitchFamily="18" charset="-120"/>
              </a:rPr>
              <a:t>模組進步等先一段距離或某些模組呈現進步遲緩時，主版重新設計。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z="3200" dirty="0" smtClean="0">
                <a:latin typeface="新細明體" pitchFamily="18" charset="-120"/>
              </a:rPr>
              <a:t>各模組在新主版下繼續發展。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 eaLnBrk="1" hangingPunct="1">
              <a:buSzTx/>
              <a:buFont typeface="Wingdings" pitchFamily="2" charset="2"/>
              <a:buAutoNum type="arabicParenR"/>
            </a:pPr>
            <a:endParaRPr lang="zh-TW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91252" cy="84013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1.2  D. Ricardo </a:t>
            </a:r>
            <a:endParaRPr lang="zh-TW" altLang="en-US" sz="4000" b="1" dirty="0" smtClean="0">
              <a:solidFill>
                <a:srgbClr val="660066"/>
              </a:solidFill>
            </a:endParaRPr>
          </a:p>
        </p:txBody>
      </p:sp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006081-C0F3-48AD-A10F-E0A265212077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1700808"/>
            <a:ext cx="8103245" cy="4657130"/>
          </a:xfrm>
        </p:spPr>
        <p:txBody>
          <a:bodyPr>
            <a:noAutofit/>
          </a:bodyPr>
          <a:lstStyle/>
          <a:p>
            <a:pPr marL="533400" indent="-533400" eaLnBrk="1" hangingPunct="1">
              <a:lnSpc>
                <a:spcPct val="13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資本可以用 </a:t>
            </a:r>
            <a:r>
              <a:rPr lang="en-US" altLang="zh-TW" sz="3200" b="1" dirty="0" err="1" smtClean="0">
                <a:latin typeface="新細明體" pitchFamily="18" charset="-120"/>
              </a:rPr>
              <a:t>labour</a:t>
            </a:r>
            <a:r>
              <a:rPr lang="en-US" altLang="zh-TW" sz="3200" b="1" dirty="0" smtClean="0">
                <a:latin typeface="新細明體" pitchFamily="18" charset="-120"/>
              </a:rPr>
              <a:t>-hour</a:t>
            </a:r>
            <a:r>
              <a:rPr lang="zh-TW" altLang="en-US" sz="3200" b="1" dirty="0" smtClean="0">
                <a:latin typeface="新細明體" pitchFamily="18" charset="-120"/>
              </a:rPr>
              <a:t> </a:t>
            </a:r>
            <a:r>
              <a:rPr lang="zh-TW" altLang="en-US" sz="3200" dirty="0" smtClean="0">
                <a:latin typeface="新細明體" pitchFamily="18" charset="-120"/>
              </a:rPr>
              <a:t>作為共同的衡量單位，可用於玉米、機器、牛等。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971550" lvl="1" indent="-51435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資本同質化</a:t>
            </a:r>
            <a:r>
              <a:rPr lang="zh-TW" altLang="en-US" sz="3200" dirty="0" smtClean="0">
                <a:latin typeface="新細明體" pitchFamily="18" charset="-120"/>
              </a:rPr>
              <a:t>：用 </a:t>
            </a:r>
            <a:r>
              <a:rPr lang="en-US" altLang="zh-TW" sz="3200" b="1" dirty="0" err="1" smtClean="0">
                <a:latin typeface="新細明體" pitchFamily="18" charset="-120"/>
              </a:rPr>
              <a:t>labour</a:t>
            </a:r>
            <a:r>
              <a:rPr lang="en-US" altLang="zh-TW" sz="3200" b="1" dirty="0" smtClean="0">
                <a:latin typeface="新細明體" pitchFamily="18" charset="-120"/>
              </a:rPr>
              <a:t>-hour</a:t>
            </a:r>
            <a:r>
              <a:rPr lang="zh-TW" altLang="en-US" sz="3200" b="1" dirty="0" smtClean="0">
                <a:latin typeface="新細明體" pitchFamily="18" charset="-120"/>
              </a:rPr>
              <a:t> </a:t>
            </a:r>
            <a:r>
              <a:rPr lang="zh-TW" altLang="en-US" sz="3200" dirty="0" smtClean="0">
                <a:latin typeface="新細明體" pitchFamily="18" charset="-120"/>
              </a:rPr>
              <a:t>衡量後，異質資本都就同質化了。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971550" lvl="1" indent="-51435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價值成本化</a:t>
            </a:r>
            <a:r>
              <a:rPr lang="zh-TW" altLang="en-US" sz="3200" dirty="0" smtClean="0">
                <a:latin typeface="新細明體" pitchFamily="18" charset="-120"/>
              </a:rPr>
              <a:t>：資本的價值可根據其投入的勞力和其他投入計算，但都可追溯成</a:t>
            </a:r>
            <a:r>
              <a:rPr lang="en-US" altLang="zh-TW" sz="3200" dirty="0" err="1" smtClean="0">
                <a:latin typeface="新細明體" pitchFamily="18" charset="-120"/>
              </a:rPr>
              <a:t>labour</a:t>
            </a:r>
            <a:r>
              <a:rPr lang="en-US" altLang="zh-TW" sz="3200" dirty="0" smtClean="0">
                <a:latin typeface="新細明體" pitchFamily="18" charset="-120"/>
              </a:rPr>
              <a:t>-hour</a:t>
            </a:r>
            <a:r>
              <a:rPr lang="zh-TW" altLang="en-US" sz="3200" dirty="0" smtClean="0">
                <a:latin typeface="新細明體" pitchFamily="18" charset="-120"/>
              </a:rPr>
              <a:t>。</a:t>
            </a:r>
            <a:endParaRPr lang="zh-TW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1.3  C. </a:t>
            </a:r>
            <a:r>
              <a:rPr lang="en-US" altLang="zh-TW" sz="4000" b="1" dirty="0" err="1" smtClean="0">
                <a:solidFill>
                  <a:srgbClr val="660066"/>
                </a:solidFill>
              </a:rPr>
              <a:t>Menger</a:t>
            </a:r>
            <a:endParaRPr lang="zh-TW" altLang="en-US" sz="4000" b="1" dirty="0" smtClean="0">
              <a:solidFill>
                <a:srgbClr val="660066"/>
              </a:solidFill>
            </a:endParaRPr>
          </a:p>
        </p:txBody>
      </p:sp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7857BB-BA69-4316-AA71-A55134568CB0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700808"/>
            <a:ext cx="8318128" cy="465713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生產</a:t>
            </a:r>
            <a:r>
              <a:rPr lang="zh-TW" altLang="en-US" sz="3200" dirty="0" smtClean="0">
                <a:latin typeface="新細明體" pitchFamily="18" charset="-120"/>
              </a:rPr>
              <a:t>：生產結構下的序列行為，從最高階財貨開始轉換，直到第一階財貨（消費財）。</a:t>
            </a:r>
            <a:endParaRPr lang="en-US" altLang="zh-TW" sz="3200" dirty="0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資本</a:t>
            </a:r>
            <a:r>
              <a:rPr lang="zh-TW" altLang="en-US" sz="3200" dirty="0" smtClean="0">
                <a:latin typeface="新細明體" pitchFamily="18" charset="-120"/>
              </a:rPr>
              <a:t>：非消費財之前每一階段的產出，都是下一階段的資本。</a:t>
            </a:r>
            <a:endParaRPr lang="en-US" altLang="zh-TW" sz="3200" dirty="0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資本是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</a:rPr>
              <a:t>異質且具有結構</a:t>
            </a:r>
            <a:r>
              <a:rPr lang="zh-TW" altLang="en-US" sz="3200" dirty="0" smtClean="0">
                <a:latin typeface="新細明體" pitchFamily="18" charset="-120"/>
              </a:rPr>
              <a:t>。。</a:t>
            </a:r>
            <a:endParaRPr lang="en-US" altLang="zh-TW" sz="3200" dirty="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37525" cy="720725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1.3a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生產結構</a:t>
            </a:r>
          </a:p>
        </p:txBody>
      </p:sp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1DFF0C-9271-43C2-BF84-A2D5CF6E784B}" type="slidenum">
              <a:rPr lang="en-US" altLang="zh-TW" smtClean="0">
                <a:solidFill>
                  <a:schemeClr val="tx1"/>
                </a:solidFill>
              </a:rPr>
              <a:pPr/>
              <a:t>7</a:t>
            </a:fld>
            <a:endParaRPr lang="en-US" altLang="zh-TW" smtClean="0">
              <a:solidFill>
                <a:schemeClr val="tx1"/>
              </a:solidFill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2267744" y="1772816"/>
            <a:ext cx="41767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latin typeface="Times New Roman" pitchFamily="18" charset="0"/>
              </a:rPr>
              <a:t>Consumption / consumer goods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2267744" y="2636416"/>
            <a:ext cx="1223962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latin typeface="Times New Roman" pitchFamily="18" charset="0"/>
              </a:rPr>
              <a:t>Part 1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5076031" y="2636416"/>
            <a:ext cx="1295400" cy="574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latin typeface="Times New Roman" pitchFamily="18" charset="0"/>
              </a:rPr>
              <a:t>Part 2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1762919" y="3573041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latin typeface="Times New Roman" pitchFamily="18" charset="0"/>
              </a:rPr>
              <a:t>Part 1.2</a:t>
            </a: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394494" y="3573041"/>
            <a:ext cx="936625" cy="5762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latin typeface="Times New Roman" pitchFamily="18" charset="0"/>
              </a:rPr>
              <a:t>Part 1.1</a:t>
            </a:r>
          </a:p>
        </p:txBody>
      </p:sp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6299994" y="3644479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latin typeface="Times New Roman" pitchFamily="18" charset="0"/>
              </a:rPr>
              <a:t>Part 2.2</a:t>
            </a:r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4715669" y="3644479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latin typeface="Times New Roman" pitchFamily="18" charset="0"/>
              </a:rPr>
              <a:t>Part 2.1</a:t>
            </a:r>
          </a:p>
        </p:txBody>
      </p:sp>
      <p:sp>
        <p:nvSpPr>
          <p:cNvPr id="11275" name="Rectangle 10"/>
          <p:cNvSpPr>
            <a:spLocks noChangeArrowheads="1"/>
          </p:cNvSpPr>
          <p:nvPr/>
        </p:nvSpPr>
        <p:spPr bwMode="auto">
          <a:xfrm>
            <a:off x="394494" y="4581104"/>
            <a:ext cx="936625" cy="57626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1.1.1</a:t>
            </a:r>
          </a:p>
        </p:txBody>
      </p:sp>
      <p:sp>
        <p:nvSpPr>
          <p:cNvPr id="11276" name="Rectangle 11"/>
          <p:cNvSpPr>
            <a:spLocks noChangeArrowheads="1"/>
          </p:cNvSpPr>
          <p:nvPr/>
        </p:nvSpPr>
        <p:spPr bwMode="auto">
          <a:xfrm>
            <a:off x="1475581" y="4581104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1.2.1</a:t>
            </a:r>
          </a:p>
        </p:txBody>
      </p:sp>
      <p:sp>
        <p:nvSpPr>
          <p:cNvPr id="11277" name="Rectangle 12"/>
          <p:cNvSpPr>
            <a:spLocks noChangeArrowheads="1"/>
          </p:cNvSpPr>
          <p:nvPr/>
        </p:nvSpPr>
        <p:spPr bwMode="auto">
          <a:xfrm>
            <a:off x="2555081" y="4581104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1.2.2</a:t>
            </a:r>
          </a:p>
        </p:txBody>
      </p:sp>
      <p:sp>
        <p:nvSpPr>
          <p:cNvPr id="11278" name="Rectangle 13"/>
          <p:cNvSpPr>
            <a:spLocks noChangeArrowheads="1"/>
          </p:cNvSpPr>
          <p:nvPr/>
        </p:nvSpPr>
        <p:spPr bwMode="auto">
          <a:xfrm>
            <a:off x="4642644" y="4652541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2.1.1</a:t>
            </a:r>
          </a:p>
        </p:txBody>
      </p:sp>
      <p:sp>
        <p:nvSpPr>
          <p:cNvPr id="11279" name="Rectangle 14"/>
          <p:cNvSpPr>
            <a:spLocks noChangeArrowheads="1"/>
          </p:cNvSpPr>
          <p:nvPr/>
        </p:nvSpPr>
        <p:spPr bwMode="auto">
          <a:xfrm>
            <a:off x="6226969" y="4652541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2.1.2</a:t>
            </a:r>
          </a:p>
        </p:txBody>
      </p:sp>
      <p:sp>
        <p:nvSpPr>
          <p:cNvPr id="11280" name="Rectangle 15"/>
          <p:cNvSpPr>
            <a:spLocks noChangeArrowheads="1"/>
          </p:cNvSpPr>
          <p:nvPr/>
        </p:nvSpPr>
        <p:spPr bwMode="auto">
          <a:xfrm>
            <a:off x="2267744" y="5589166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1.2.2.1</a:t>
            </a:r>
          </a:p>
        </p:txBody>
      </p:sp>
      <p:sp>
        <p:nvSpPr>
          <p:cNvPr id="11281" name="Rectangle 16"/>
          <p:cNvSpPr>
            <a:spLocks noChangeArrowheads="1"/>
          </p:cNvSpPr>
          <p:nvPr/>
        </p:nvSpPr>
        <p:spPr bwMode="auto">
          <a:xfrm>
            <a:off x="3418681" y="5589166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1.2.2.2</a:t>
            </a:r>
          </a:p>
        </p:txBody>
      </p:sp>
      <p:sp>
        <p:nvSpPr>
          <p:cNvPr id="11282" name="Rectangle 17"/>
          <p:cNvSpPr>
            <a:spLocks noChangeArrowheads="1"/>
          </p:cNvSpPr>
          <p:nvPr/>
        </p:nvSpPr>
        <p:spPr bwMode="auto">
          <a:xfrm>
            <a:off x="6948488" y="5084763"/>
            <a:ext cx="936625" cy="576262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2.1.1.2</a:t>
            </a:r>
          </a:p>
        </p:txBody>
      </p:sp>
      <p:sp>
        <p:nvSpPr>
          <p:cNvPr id="11283" name="Rectangle 18"/>
          <p:cNvSpPr>
            <a:spLocks noChangeArrowheads="1"/>
          </p:cNvSpPr>
          <p:nvPr/>
        </p:nvSpPr>
        <p:spPr bwMode="auto">
          <a:xfrm>
            <a:off x="5507831" y="5660604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latin typeface="Times New Roman" pitchFamily="18" charset="0"/>
              </a:rPr>
              <a:t>2.1.1.1</a:t>
            </a:r>
          </a:p>
        </p:txBody>
      </p:sp>
      <p:cxnSp>
        <p:nvCxnSpPr>
          <p:cNvPr id="11284" name="AutoShape 19"/>
          <p:cNvCxnSpPr>
            <a:cxnSpLocks noChangeShapeType="1"/>
            <a:stCxn id="11272" idx="0"/>
            <a:endCxn id="11269" idx="2"/>
          </p:cNvCxnSpPr>
          <p:nvPr/>
        </p:nvCxnSpPr>
        <p:spPr bwMode="auto">
          <a:xfrm rot="-5400000">
            <a:off x="1654969" y="2347491"/>
            <a:ext cx="433387" cy="2017713"/>
          </a:xfrm>
          <a:prstGeom prst="bentConnector3">
            <a:avLst>
              <a:gd name="adj1" fmla="val 5018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85" name="AutoShape 20"/>
          <p:cNvCxnSpPr>
            <a:cxnSpLocks noChangeShapeType="1"/>
            <a:stCxn id="11271" idx="0"/>
            <a:endCxn id="11269" idx="2"/>
          </p:cNvCxnSpPr>
          <p:nvPr/>
        </p:nvCxnSpPr>
        <p:spPr bwMode="auto">
          <a:xfrm rot="-5400000">
            <a:off x="2339181" y="3031704"/>
            <a:ext cx="433387" cy="649288"/>
          </a:xfrm>
          <a:prstGeom prst="bentConnector3">
            <a:avLst>
              <a:gd name="adj1" fmla="val 5018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86" name="AutoShape 21"/>
          <p:cNvCxnSpPr>
            <a:cxnSpLocks noChangeShapeType="1"/>
            <a:stCxn id="11273" idx="0"/>
            <a:endCxn id="11270" idx="2"/>
          </p:cNvCxnSpPr>
          <p:nvPr/>
        </p:nvCxnSpPr>
        <p:spPr bwMode="auto">
          <a:xfrm rot="5400000" flipH="1">
            <a:off x="6036469" y="2912641"/>
            <a:ext cx="419100" cy="1044575"/>
          </a:xfrm>
          <a:prstGeom prst="bentConnector3">
            <a:avLst>
              <a:gd name="adj1" fmla="val 51514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87" name="AutoShape 22"/>
          <p:cNvCxnSpPr>
            <a:cxnSpLocks noChangeShapeType="1"/>
            <a:stCxn id="11274" idx="0"/>
            <a:endCxn id="11270" idx="2"/>
          </p:cNvCxnSpPr>
          <p:nvPr/>
        </p:nvCxnSpPr>
        <p:spPr bwMode="auto">
          <a:xfrm rot="-5400000">
            <a:off x="5244306" y="3165054"/>
            <a:ext cx="419100" cy="539750"/>
          </a:xfrm>
          <a:prstGeom prst="bentConnector3">
            <a:avLst>
              <a:gd name="adj1" fmla="val 51514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88" name="AutoShape 23"/>
          <p:cNvCxnSpPr>
            <a:cxnSpLocks noChangeShapeType="1"/>
            <a:stCxn id="11269" idx="0"/>
            <a:endCxn id="11268" idx="2"/>
          </p:cNvCxnSpPr>
          <p:nvPr/>
        </p:nvCxnSpPr>
        <p:spPr bwMode="auto">
          <a:xfrm rot="-5400000">
            <a:off x="3402807" y="1682328"/>
            <a:ext cx="431800" cy="14763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89" name="AutoShape 24"/>
          <p:cNvCxnSpPr>
            <a:cxnSpLocks noChangeShapeType="1"/>
            <a:stCxn id="11270" idx="0"/>
            <a:endCxn id="11268" idx="2"/>
          </p:cNvCxnSpPr>
          <p:nvPr/>
        </p:nvCxnSpPr>
        <p:spPr bwMode="auto">
          <a:xfrm rot="5400000" flipH="1">
            <a:off x="4831556" y="1729954"/>
            <a:ext cx="417513" cy="1366837"/>
          </a:xfrm>
          <a:prstGeom prst="bentConnector3">
            <a:avLst>
              <a:gd name="adj1" fmla="val 48287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0" name="AutoShape 25"/>
          <p:cNvCxnSpPr>
            <a:cxnSpLocks noChangeShapeType="1"/>
            <a:stCxn id="11275" idx="0"/>
            <a:endCxn id="11272" idx="2"/>
          </p:cNvCxnSpPr>
          <p:nvPr/>
        </p:nvCxnSpPr>
        <p:spPr bwMode="auto">
          <a:xfrm rot="-5400000">
            <a:off x="646906" y="4365204"/>
            <a:ext cx="4318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91" name="AutoShape 26"/>
          <p:cNvCxnSpPr>
            <a:cxnSpLocks noChangeShapeType="1"/>
            <a:stCxn id="11276" idx="0"/>
            <a:endCxn id="11271" idx="2"/>
          </p:cNvCxnSpPr>
          <p:nvPr/>
        </p:nvCxnSpPr>
        <p:spPr bwMode="auto">
          <a:xfrm rot="-5400000">
            <a:off x="1871663" y="4221535"/>
            <a:ext cx="431800" cy="2873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2" name="AutoShape 27"/>
          <p:cNvCxnSpPr>
            <a:cxnSpLocks noChangeShapeType="1"/>
            <a:stCxn id="11277" idx="0"/>
            <a:endCxn id="11271" idx="2"/>
          </p:cNvCxnSpPr>
          <p:nvPr/>
        </p:nvCxnSpPr>
        <p:spPr bwMode="auto">
          <a:xfrm rot="5400000" flipH="1">
            <a:off x="2411413" y="3969122"/>
            <a:ext cx="431800" cy="7921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3" name="AutoShape 28"/>
          <p:cNvCxnSpPr>
            <a:cxnSpLocks noChangeShapeType="1"/>
            <a:stCxn id="11278" idx="0"/>
            <a:endCxn id="11274" idx="2"/>
          </p:cNvCxnSpPr>
          <p:nvPr/>
        </p:nvCxnSpPr>
        <p:spPr bwMode="auto">
          <a:xfrm rot="-5400000">
            <a:off x="4931569" y="4400128"/>
            <a:ext cx="431800" cy="730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4" name="AutoShape 29"/>
          <p:cNvCxnSpPr>
            <a:cxnSpLocks noChangeShapeType="1"/>
            <a:stCxn id="11279" idx="0"/>
            <a:endCxn id="11274" idx="2"/>
          </p:cNvCxnSpPr>
          <p:nvPr/>
        </p:nvCxnSpPr>
        <p:spPr bwMode="auto">
          <a:xfrm rot="5400000" flipH="1">
            <a:off x="5723731" y="3680991"/>
            <a:ext cx="431800" cy="15113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5" name="AutoShape 30"/>
          <p:cNvCxnSpPr>
            <a:cxnSpLocks noChangeShapeType="1"/>
            <a:stCxn id="11280" idx="0"/>
            <a:endCxn id="11277" idx="2"/>
          </p:cNvCxnSpPr>
          <p:nvPr/>
        </p:nvCxnSpPr>
        <p:spPr bwMode="auto">
          <a:xfrm rot="-5400000">
            <a:off x="2663825" y="5229597"/>
            <a:ext cx="431800" cy="2873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6" name="AutoShape 31"/>
          <p:cNvCxnSpPr>
            <a:cxnSpLocks noChangeShapeType="1"/>
            <a:stCxn id="11281" idx="0"/>
            <a:endCxn id="11277" idx="2"/>
          </p:cNvCxnSpPr>
          <p:nvPr/>
        </p:nvCxnSpPr>
        <p:spPr bwMode="auto">
          <a:xfrm rot="5400000" flipH="1">
            <a:off x="3239294" y="4941466"/>
            <a:ext cx="431800" cy="8636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7" name="AutoShape 32"/>
          <p:cNvCxnSpPr>
            <a:cxnSpLocks noChangeShapeType="1"/>
            <a:stCxn id="11283" idx="0"/>
            <a:endCxn id="11279" idx="2"/>
          </p:cNvCxnSpPr>
          <p:nvPr/>
        </p:nvCxnSpPr>
        <p:spPr bwMode="auto">
          <a:xfrm rot="-5400000">
            <a:off x="6119813" y="5085135"/>
            <a:ext cx="431800" cy="7191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98" name="AutoShape 33"/>
          <p:cNvCxnSpPr>
            <a:cxnSpLocks noChangeShapeType="1"/>
            <a:endCxn id="11279" idx="2"/>
          </p:cNvCxnSpPr>
          <p:nvPr/>
        </p:nvCxnSpPr>
        <p:spPr bwMode="auto">
          <a:xfrm rot="5400000" flipH="1">
            <a:off x="6731794" y="5192291"/>
            <a:ext cx="431800" cy="50482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299" name="Line 34"/>
          <p:cNvSpPr>
            <a:spLocks noChangeShapeType="1"/>
          </p:cNvSpPr>
          <p:nvPr/>
        </p:nvSpPr>
        <p:spPr bwMode="auto">
          <a:xfrm flipV="1">
            <a:off x="899319" y="5228804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0" name="Line 35"/>
          <p:cNvSpPr>
            <a:spLocks noChangeShapeType="1"/>
          </p:cNvSpPr>
          <p:nvPr/>
        </p:nvSpPr>
        <p:spPr bwMode="auto">
          <a:xfrm flipV="1">
            <a:off x="2916238" y="5589588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1" name="Line 36"/>
          <p:cNvSpPr>
            <a:spLocks noChangeShapeType="1"/>
          </p:cNvSpPr>
          <p:nvPr/>
        </p:nvSpPr>
        <p:spPr bwMode="auto">
          <a:xfrm flipV="1">
            <a:off x="4067175" y="566102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2" name="Line 37"/>
          <p:cNvSpPr>
            <a:spLocks noChangeShapeType="1"/>
          </p:cNvSpPr>
          <p:nvPr/>
        </p:nvSpPr>
        <p:spPr bwMode="auto">
          <a:xfrm flipV="1">
            <a:off x="5076031" y="5300241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3" name="Line 38"/>
          <p:cNvSpPr>
            <a:spLocks noChangeShapeType="1"/>
          </p:cNvSpPr>
          <p:nvPr/>
        </p:nvSpPr>
        <p:spPr bwMode="auto">
          <a:xfrm flipV="1">
            <a:off x="6227763" y="566102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4" name="Line 39"/>
          <p:cNvSpPr>
            <a:spLocks noChangeShapeType="1"/>
          </p:cNvSpPr>
          <p:nvPr/>
        </p:nvSpPr>
        <p:spPr bwMode="auto">
          <a:xfrm flipV="1">
            <a:off x="7380288" y="566102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5" name="Line 40"/>
          <p:cNvSpPr>
            <a:spLocks noChangeShapeType="1"/>
          </p:cNvSpPr>
          <p:nvPr/>
        </p:nvSpPr>
        <p:spPr bwMode="auto">
          <a:xfrm flipV="1">
            <a:off x="1907381" y="5228804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6" name="Text Box 41"/>
          <p:cNvSpPr txBox="1">
            <a:spLocks noChangeArrowheads="1"/>
          </p:cNvSpPr>
          <p:nvPr/>
        </p:nvSpPr>
        <p:spPr bwMode="auto">
          <a:xfrm>
            <a:off x="7452320" y="1844824"/>
            <a:ext cx="1476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0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th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  <p:sp>
        <p:nvSpPr>
          <p:cNvPr id="11307" name="Text Box 42"/>
          <p:cNvSpPr txBox="1">
            <a:spLocks noChangeArrowheads="1"/>
          </p:cNvSpPr>
          <p:nvPr/>
        </p:nvSpPr>
        <p:spPr bwMode="auto">
          <a:xfrm>
            <a:off x="7452320" y="2708424"/>
            <a:ext cx="1260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latin typeface="Times New Roman" pitchFamily="18" charset="0"/>
              </a:rPr>
              <a:t>1</a:t>
            </a:r>
            <a:r>
              <a:rPr kumimoji="1" lang="en-US" altLang="zh-TW" sz="2000" b="1" i="1" baseline="30000">
                <a:latin typeface="Times New Roman" pitchFamily="18" charset="0"/>
              </a:rPr>
              <a:t>st</a:t>
            </a:r>
            <a:r>
              <a:rPr kumimoji="1" lang="en-US" altLang="zh-TW" sz="2000" b="1" i="1">
                <a:latin typeface="Times New Roman" pitchFamily="18" charset="0"/>
              </a:rPr>
              <a:t> -order</a:t>
            </a:r>
          </a:p>
        </p:txBody>
      </p:sp>
      <p:sp>
        <p:nvSpPr>
          <p:cNvPr id="11308" name="Text Box 43"/>
          <p:cNvSpPr txBox="1">
            <a:spLocks noChangeArrowheads="1"/>
          </p:cNvSpPr>
          <p:nvPr/>
        </p:nvSpPr>
        <p:spPr bwMode="auto">
          <a:xfrm>
            <a:off x="7487245" y="3716487"/>
            <a:ext cx="1441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latin typeface="Times New Roman" pitchFamily="18" charset="0"/>
              </a:rPr>
              <a:t>2</a:t>
            </a:r>
            <a:r>
              <a:rPr kumimoji="1" lang="en-US" altLang="zh-TW" sz="2000" b="1" i="1" baseline="30000">
                <a:latin typeface="Times New Roman" pitchFamily="18" charset="0"/>
              </a:rPr>
              <a:t>nd</a:t>
            </a:r>
            <a:r>
              <a:rPr kumimoji="1" lang="en-US" altLang="zh-TW" sz="2000" b="1" i="1">
                <a:latin typeface="Times New Roman" pitchFamily="18" charset="0"/>
              </a:rPr>
              <a:t>-order</a:t>
            </a:r>
          </a:p>
        </p:txBody>
      </p:sp>
      <p:sp>
        <p:nvSpPr>
          <p:cNvPr id="11309" name="Text Box 44"/>
          <p:cNvSpPr txBox="1">
            <a:spLocks noChangeArrowheads="1"/>
          </p:cNvSpPr>
          <p:nvPr/>
        </p:nvSpPr>
        <p:spPr bwMode="auto">
          <a:xfrm>
            <a:off x="7740650" y="450917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latin typeface="Times New Roman" pitchFamily="18" charset="0"/>
              </a:rPr>
              <a:t>3</a:t>
            </a:r>
            <a:r>
              <a:rPr kumimoji="1" lang="en-US" altLang="zh-TW" sz="2000" b="1" i="1" baseline="30000">
                <a:latin typeface="Times New Roman" pitchFamily="18" charset="0"/>
              </a:rPr>
              <a:t>rd</a:t>
            </a:r>
            <a:r>
              <a:rPr kumimoji="1" lang="en-US" altLang="zh-TW" sz="2000" b="1" i="1">
                <a:latin typeface="Times New Roman" pitchFamily="18" charset="0"/>
              </a:rPr>
              <a:t>-order</a:t>
            </a:r>
          </a:p>
        </p:txBody>
      </p:sp>
      <p:sp>
        <p:nvSpPr>
          <p:cNvPr id="11310" name="Text Box 45"/>
          <p:cNvSpPr txBox="1">
            <a:spLocks noChangeArrowheads="1"/>
          </p:cNvSpPr>
          <p:nvPr/>
        </p:nvSpPr>
        <p:spPr bwMode="auto">
          <a:xfrm>
            <a:off x="7885113" y="5517232"/>
            <a:ext cx="1258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latin typeface="Times New Roman" pitchFamily="18" charset="0"/>
              </a:rPr>
              <a:t>4</a:t>
            </a:r>
            <a:r>
              <a:rPr kumimoji="1" lang="en-US" altLang="zh-TW" sz="2000" b="1" i="1" baseline="30000">
                <a:latin typeface="Times New Roman" pitchFamily="18" charset="0"/>
              </a:rPr>
              <a:t>th</a:t>
            </a:r>
            <a:r>
              <a:rPr kumimoji="1" lang="en-US" altLang="zh-TW" sz="2000" b="1" i="1">
                <a:latin typeface="Times New Roman" pitchFamily="18" charset="0"/>
              </a:rPr>
              <a:t>-order</a:t>
            </a:r>
          </a:p>
        </p:txBody>
      </p:sp>
      <p:sp>
        <p:nvSpPr>
          <p:cNvPr id="11311" name="Text Box 46"/>
          <p:cNvSpPr txBox="1">
            <a:spLocks noChangeArrowheads="1"/>
          </p:cNvSpPr>
          <p:nvPr/>
        </p:nvSpPr>
        <p:spPr bwMode="auto">
          <a:xfrm>
            <a:off x="7632700" y="6092825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400" b="1" i="1">
                <a:latin typeface="Times New Roman" pitchFamily="18" charset="0"/>
              </a:rPr>
              <a:t>K</a:t>
            </a:r>
            <a:r>
              <a:rPr kumimoji="1" lang="en-US" altLang="zh-TW" sz="2400" b="1" i="1" baseline="30000">
                <a:latin typeface="Times New Roman" pitchFamily="18" charset="0"/>
              </a:rPr>
              <a:t>th</a:t>
            </a:r>
            <a:r>
              <a:rPr kumimoji="1" lang="en-US" altLang="zh-TW" sz="2400" b="1" i="1">
                <a:latin typeface="Times New Roman" pitchFamily="18" charset="0"/>
              </a:rPr>
              <a:t>-order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27113"/>
          </a:xfrm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4.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新古典學派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667EC0-426B-488A-9396-3062697450D3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075240" cy="4166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zh-TW" altLang="en-US" sz="3200" dirty="0" smtClean="0">
                <a:latin typeface="+mn-ea"/>
              </a:rPr>
              <a:t>資本的同質性。</a:t>
            </a:r>
            <a:endParaRPr lang="en-US" altLang="zh-TW" sz="32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TW" altLang="en-US" sz="3200" dirty="0" smtClean="0">
                <a:latin typeface="+mn-ea"/>
              </a:rPr>
              <a:t>人力資本替代勞動累積。</a:t>
            </a:r>
            <a:endParaRPr lang="en-US" altLang="zh-TW" sz="32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TW" altLang="en-US" sz="3200" dirty="0" smtClean="0">
                <a:latin typeface="+mn-ea"/>
              </a:rPr>
              <a:t>金融資本取代實物資本。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853777"/>
          </a:xfrm>
        </p:spPr>
        <p:txBody>
          <a:bodyPr/>
          <a:lstStyle/>
          <a:p>
            <a:pPr eaLnBrk="1" hangingPunct="1"/>
            <a:r>
              <a:rPr lang="en-US" altLang="zh-TW" sz="4000" b="1" dirty="0" smtClean="0">
                <a:solidFill>
                  <a:srgbClr val="660066"/>
                </a:solidFill>
              </a:rPr>
              <a:t>5. L. </a:t>
            </a:r>
            <a:r>
              <a:rPr lang="en-US" altLang="zh-TW" sz="4000" b="1" dirty="0" err="1" smtClean="0">
                <a:solidFill>
                  <a:srgbClr val="660066"/>
                </a:solidFill>
              </a:rPr>
              <a:t>Mises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 </a:t>
            </a:r>
            <a:endParaRPr lang="en-US" altLang="zh-TW" sz="4000" b="1" dirty="0" smtClean="0">
              <a:solidFill>
                <a:srgbClr val="660066"/>
              </a:solidFill>
            </a:endParaRPr>
          </a:p>
        </p:txBody>
      </p:sp>
      <p:sp>
        <p:nvSpPr>
          <p:cNvPr id="133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CA7941-4C06-47F9-888F-52610F81E39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937" y="1700808"/>
            <a:ext cx="8501063" cy="4929187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30000"/>
              </a:lnSpc>
              <a:buSzTx/>
              <a:buFont typeface="Arial" charset="0"/>
              <a:buAutoNum type="arabicParenR"/>
            </a:pPr>
            <a:r>
              <a:rPr lang="en-US" altLang="zh-TW" sz="3200" dirty="0" smtClean="0"/>
              <a:t>These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goods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生產結構中的產出）</a:t>
            </a:r>
            <a:r>
              <a:rPr lang="en-US" altLang="zh-TW" sz="3200" dirty="0" smtClean="0"/>
              <a:t>are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called</a:t>
            </a:r>
            <a:r>
              <a:rPr lang="zh-TW" altLang="en-US" sz="3200" dirty="0" smtClean="0"/>
              <a:t> 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capital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goods</a:t>
            </a:r>
            <a:r>
              <a:rPr lang="en-US" altLang="zh-TW" sz="3200" b="1" dirty="0" smtClean="0"/>
              <a:t>.</a:t>
            </a:r>
          </a:p>
          <a:p>
            <a:pPr marL="609600" indent="-609600" eaLnBrk="1" hangingPunct="1">
              <a:lnSpc>
                <a:spcPct val="130000"/>
              </a:lnSpc>
              <a:buSzTx/>
              <a:buFont typeface="Arial" charset="0"/>
              <a:buAutoNum type="arabicParenR"/>
            </a:pPr>
            <a:r>
              <a:rPr lang="en-US" altLang="zh-TW" sz="3200" b="1" dirty="0" smtClean="0">
                <a:solidFill>
                  <a:srgbClr val="FF0066"/>
                </a:solidFill>
              </a:rPr>
              <a:t>Capital</a:t>
            </a:r>
            <a:r>
              <a:rPr lang="zh-TW" altLang="en-US" sz="3200" b="1" dirty="0" smtClean="0"/>
              <a:t> </a:t>
            </a:r>
            <a:r>
              <a:rPr lang="en-US" altLang="zh-TW" sz="3200" dirty="0" smtClean="0"/>
              <a:t>is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sum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money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equivalent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all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assets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minus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sum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money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equivalent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all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liabilities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dedicated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definite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date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to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conduct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the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operations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of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a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definite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business.</a:t>
            </a:r>
            <a:endParaRPr lang="zh-TW" altLang="zh-TW" sz="3200" dirty="0" smtClean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簡報1</Template>
  <TotalTime>1407</TotalTime>
  <Words>2149</Words>
  <Application>Microsoft Office PowerPoint</Application>
  <PresentationFormat>如螢幕大小 (4:3)</PresentationFormat>
  <Paragraphs>259</Paragraphs>
  <Slides>41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41</vt:i4>
      </vt:variant>
    </vt:vector>
  </HeadingPairs>
  <TitlesOfParts>
    <vt:vector size="44" baseType="lpstr">
      <vt:lpstr>哥林多柱設計範本</vt:lpstr>
      <vt:lpstr>中庸</vt:lpstr>
      <vt:lpstr>1_哥林多柱設計範本</vt:lpstr>
      <vt:lpstr>奧地利學派經濟理論  07  資本理論                    </vt:lpstr>
      <vt:lpstr>章節內容</vt:lpstr>
      <vt:lpstr>1.   資本的概念</vt:lpstr>
      <vt:lpstr>1.1   A. Smith</vt:lpstr>
      <vt:lpstr>1.2  D. Ricardo </vt:lpstr>
      <vt:lpstr>1.3  C. Menger</vt:lpstr>
      <vt:lpstr>1.3a 生產結構</vt:lpstr>
      <vt:lpstr>4. 新古典學派</vt:lpstr>
      <vt:lpstr>5. L. Mises </vt:lpstr>
      <vt:lpstr>5.1a  Mises…</vt:lpstr>
      <vt:lpstr>2.  資本財</vt:lpstr>
      <vt:lpstr>2.1  載體</vt:lpstr>
      <vt:lpstr>2.2  傳遞、編碼、解碼</vt:lpstr>
      <vt:lpstr>2.3  載體之例：價格標籤</vt:lpstr>
      <vt:lpstr>2.4 載體之例：禮物</vt:lpstr>
      <vt:lpstr>2.5 載體之例：渡船</vt:lpstr>
      <vt:lpstr>2.6  載體的演化</vt:lpstr>
      <vt:lpstr>2.8  知識的再利用</vt:lpstr>
      <vt:lpstr>2.9  已編碼知識再利用的成本</vt:lpstr>
      <vt:lpstr>2.10  未編碼知識再利用的成本</vt:lpstr>
      <vt:lpstr>2.11 資本財作為勞動的載體</vt:lpstr>
      <vt:lpstr>2.12  資本財作為知識的載體</vt:lpstr>
      <vt:lpstr>3.   資本財的結構</vt:lpstr>
      <vt:lpstr>3.1  資本財的分類</vt:lpstr>
      <vt:lpstr>3.2  資本財的另種分類</vt:lpstr>
      <vt:lpstr>3.3  資本財的特性</vt:lpstr>
      <vt:lpstr>3.3a  資本財可提升勞動邊際生產力</vt:lpstr>
      <vt:lpstr>3.3b  資本財可以累積</vt:lpstr>
      <vt:lpstr>3.3c  資本財會折舊</vt:lpstr>
      <vt:lpstr>3.4  折舊是價值的減損</vt:lpstr>
      <vt:lpstr>3.5  資本財的內嵌知識量</vt:lpstr>
      <vt:lpstr>3.6   資本財的異質性 </vt:lpstr>
      <vt:lpstr>3.7  資本財的報酬率</vt:lpstr>
      <vt:lpstr>4.  資本理論</vt:lpstr>
      <vt:lpstr>4.1  資本理論的問題</vt:lpstr>
      <vt:lpstr>4.2   知識的分工與組合</vt:lpstr>
      <vt:lpstr>4.3  內嵌知識的更新</vt:lpstr>
      <vt:lpstr>4.4  構思 </vt:lpstr>
      <vt:lpstr>4.5  資本財的演進</vt:lpstr>
      <vt:lpstr>4.6  模組化的優點</vt:lpstr>
      <vt:lpstr>4.7  資本的全面更新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cs1101</cp:lastModifiedBy>
  <cp:revision>188</cp:revision>
  <dcterms:created xsi:type="dcterms:W3CDTF">2007-04-05T20:12:20Z</dcterms:created>
  <dcterms:modified xsi:type="dcterms:W3CDTF">2017-11-01T22:13:51Z</dcterms:modified>
</cp:coreProperties>
</file>