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67" r:id="rId3"/>
    <p:sldId id="271" r:id="rId4"/>
    <p:sldId id="266" r:id="rId5"/>
    <p:sldId id="269" r:id="rId6"/>
    <p:sldId id="270" r:id="rId7"/>
    <p:sldId id="265" r:id="rId8"/>
    <p:sldId id="275" r:id="rId9"/>
    <p:sldId id="276" r:id="rId10"/>
    <p:sldId id="277" r:id="rId11"/>
    <p:sldId id="278" r:id="rId12"/>
    <p:sldId id="272" r:id="rId13"/>
    <p:sldId id="274" r:id="rId14"/>
    <p:sldId id="279" r:id="rId15"/>
    <p:sldId id="280" r:id="rId16"/>
    <p:sldId id="281" r:id="rId17"/>
    <p:sldId id="282" r:id="rId18"/>
    <p:sldId id="283" r:id="rId19"/>
    <p:sldId id="284" r:id="rId20"/>
    <p:sldId id="285" r:id="rId21"/>
    <p:sldId id="286"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E3"/>
    <a:srgbClr val="C75F09"/>
    <a:srgbClr val="FEEF94"/>
    <a:srgbClr val="FFFFCC"/>
    <a:srgbClr val="B9C6FF"/>
    <a:srgbClr val="1542FF"/>
    <a:srgbClr val="C9EDFF"/>
    <a:srgbClr val="66CCFF"/>
    <a:srgbClr val="996633"/>
    <a:srgbClr val="0D4F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96" y="-49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82C30-1D48-469C-BB3B-515F3DF7E938}" type="datetimeFigureOut">
              <a:rPr lang="zh-TW" altLang="en-US" smtClean="0"/>
              <a:pPr/>
              <a:t>2013/3/20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1F960-81D0-47D2-ACB4-3ED75581959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16</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17</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18</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19</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20</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21</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22</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23</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24</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25</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26</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27</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28</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29</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4</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31</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32</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33</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34</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35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731F960-81D0-47D2-ACB4-3ED755819596}"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179278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217634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295183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181498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230640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77924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282557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14536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239478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303275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93476FF-E287-420C-8057-E1C6F9765E33}" type="datetimeFigureOut">
              <a:rPr lang="zh-TW" altLang="en-US" smtClean="0"/>
              <a:pPr/>
              <a:t>2013/3/20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10068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476FF-E287-420C-8057-E1C6F9765E33}" type="datetimeFigureOut">
              <a:rPr lang="zh-TW" altLang="en-US" smtClean="0"/>
              <a:pPr/>
              <a:t>2013/3/20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6147-0050-4655-8C21-55DF5D0D974A}" type="slidenum">
              <a:rPr lang="zh-TW" altLang="en-US" smtClean="0"/>
              <a:pPr/>
              <a:t>‹#›</a:t>
            </a:fld>
            <a:endParaRPr lang="zh-TW" altLang="en-US"/>
          </a:p>
        </p:txBody>
      </p:sp>
    </p:spTree>
    <p:extLst>
      <p:ext uri="{BB962C8B-B14F-4D97-AF65-F5344CB8AC3E}">
        <p14:creationId xmlns:p14="http://schemas.microsoft.com/office/powerpoint/2010/main" xmlns="" val="1593253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val="0"/>
              </a:ext>
            </a:extLst>
          </a:blip>
          <a:stretch>
            <a:fillRect/>
          </a:stretch>
        </p:blipFill>
        <p:spPr>
          <a:xfrm>
            <a:off x="-7794" y="1"/>
            <a:ext cx="9155483" cy="6885384"/>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94" y="-2263"/>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五邊形 14"/>
          <p:cNvSpPr/>
          <p:nvPr/>
        </p:nvSpPr>
        <p:spPr>
          <a:xfrm>
            <a:off x="-36512" y="5373810"/>
            <a:ext cx="9966362" cy="1412776"/>
          </a:xfrm>
          <a:prstGeom prst="homePlate">
            <a:avLst>
              <a:gd name="adj" fmla="val 48377"/>
            </a:avLst>
          </a:prstGeom>
          <a:solidFill>
            <a:schemeClr val="tx2">
              <a:lumMod val="75000"/>
            </a:schemeClr>
          </a:solidFill>
          <a:ln>
            <a:noFill/>
          </a:ln>
          <a:effectLst>
            <a:glow rad="127000">
              <a:schemeClr val="accent1">
                <a:lumMod val="50000"/>
                <a:alpha val="24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五邊形 6"/>
          <p:cNvSpPr/>
          <p:nvPr/>
        </p:nvSpPr>
        <p:spPr>
          <a:xfrm>
            <a:off x="-36512" y="5429264"/>
            <a:ext cx="9894924" cy="1285884"/>
          </a:xfrm>
          <a:prstGeom prst="homePlate">
            <a:avLst>
              <a:gd name="adj" fmla="val 49102"/>
            </a:avLst>
          </a:prstGeom>
          <a:gradFill flip="none" rotWithShape="1">
            <a:gsLst>
              <a:gs pos="0">
                <a:schemeClr val="bg1"/>
              </a:gs>
              <a:gs pos="22000">
                <a:schemeClr val="bg1"/>
              </a:gs>
              <a:gs pos="93000">
                <a:srgbClr val="FEEF94"/>
              </a:gs>
            </a:gsLst>
            <a:lin ang="5400000" scaled="1"/>
            <a:tileRect/>
          </a:gradFill>
          <a:ln w="12700">
            <a:solidFill>
              <a:schemeClr val="tx1"/>
            </a:solidFill>
          </a:ln>
          <a:effectLst>
            <a:glow rad="127000">
              <a:schemeClr val="accent1">
                <a:lumMod val="50000"/>
                <a:alpha val="24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142844" y="5433361"/>
            <a:ext cx="9001156" cy="1210349"/>
          </a:xfrm>
          <a:noFill/>
          <a:ln>
            <a:noFill/>
          </a:ln>
          <a:effectLst>
            <a:outerShdw blurRad="50800" dist="38100" dir="2700000" algn="tl" rotWithShape="0">
              <a:prstClr val="black">
                <a:alpha val="40000"/>
              </a:prstClr>
            </a:outerShdw>
          </a:effectLst>
        </p:spPr>
        <p:txBody>
          <a:bodyPr>
            <a:normAutofit fontScale="90000"/>
          </a:bodyPr>
          <a:lstStyle/>
          <a:p>
            <a:pPr algn="l"/>
            <a:r>
              <a:rPr lang="en-US" altLang="zh-TW" sz="2700" dirty="0" smtClean="0">
                <a:ln w="0" cap="rnd">
                  <a:noFill/>
                  <a:round/>
                </a:ln>
                <a:effectLst>
                  <a:glow rad="228600">
                    <a:schemeClr val="bg1">
                      <a:alpha val="19000"/>
                    </a:schemeClr>
                  </a:glow>
                </a:effectLst>
              </a:rPr>
              <a:t>Evolution and Sustainability of a Wildlife Monitoring Sensor Network</a:t>
            </a:r>
            <a:r>
              <a:rPr lang="en-US" altLang="zh-TW" sz="2400" dirty="0" smtClean="0">
                <a:ln w="0" cap="rnd">
                  <a:noFill/>
                  <a:round/>
                </a:ln>
                <a:effectLst>
                  <a:glow rad="228600">
                    <a:schemeClr val="bg1">
                      <a:alpha val="19000"/>
                    </a:schemeClr>
                  </a:glow>
                </a:effectLst>
              </a:rPr>
              <a:t/>
            </a:r>
            <a:br>
              <a:rPr lang="en-US" altLang="zh-TW" sz="2400" dirty="0" smtClean="0">
                <a:ln w="0" cap="rnd">
                  <a:noFill/>
                  <a:round/>
                </a:ln>
                <a:effectLst>
                  <a:glow rad="228600">
                    <a:schemeClr val="bg1">
                      <a:alpha val="19000"/>
                    </a:schemeClr>
                  </a:glow>
                </a:effectLst>
              </a:rPr>
            </a:br>
            <a:r>
              <a:rPr lang="en-US" altLang="zh-TW" sz="1300" dirty="0" smtClean="0">
                <a:ln w="0" cap="rnd">
                  <a:noFill/>
                  <a:round/>
                </a:ln>
                <a:effectLst>
                  <a:glow rad="228600">
                    <a:schemeClr val="bg1">
                      <a:alpha val="19000"/>
                    </a:schemeClr>
                  </a:glow>
                </a:effectLst>
              </a:rPr>
              <a:t>Vladimir </a:t>
            </a:r>
            <a:r>
              <a:rPr lang="en-US" altLang="zh-TW" sz="1300" dirty="0" err="1" smtClean="0">
                <a:ln w="0" cap="rnd">
                  <a:noFill/>
                  <a:round/>
                </a:ln>
                <a:effectLst>
                  <a:glow rad="228600">
                    <a:schemeClr val="bg1">
                      <a:alpha val="19000"/>
                    </a:schemeClr>
                  </a:glow>
                </a:effectLst>
              </a:rPr>
              <a:t>Dyo</a:t>
            </a:r>
            <a:r>
              <a:rPr lang="en-US" altLang="zh-TW" sz="1300" dirty="0" smtClean="0">
                <a:ln w="0" cap="rnd">
                  <a:noFill/>
                  <a:round/>
                </a:ln>
                <a:effectLst>
                  <a:glow rad="228600">
                    <a:schemeClr val="bg1">
                      <a:alpha val="19000"/>
                    </a:schemeClr>
                  </a:glow>
                </a:effectLst>
              </a:rPr>
              <a:t>, Stephen A. Ellwood†, David W. Macdonald†, Andrew Markham‡</a:t>
            </a:r>
            <a:br>
              <a:rPr lang="en-US" altLang="zh-TW" sz="1300" dirty="0" smtClean="0">
                <a:ln w="0" cap="rnd">
                  <a:noFill/>
                  <a:round/>
                </a:ln>
                <a:effectLst>
                  <a:glow rad="228600">
                    <a:schemeClr val="bg1">
                      <a:alpha val="19000"/>
                    </a:schemeClr>
                  </a:glow>
                </a:effectLst>
              </a:rPr>
            </a:br>
            <a:r>
              <a:rPr lang="en-US" altLang="zh-TW" sz="1300" dirty="0" smtClean="0">
                <a:ln w="0" cap="rnd">
                  <a:noFill/>
                  <a:round/>
                </a:ln>
                <a:effectLst>
                  <a:glow rad="228600">
                    <a:schemeClr val="bg1">
                      <a:alpha val="19000"/>
                    </a:schemeClr>
                  </a:glow>
                </a:effectLst>
              </a:rPr>
              <a:t>Cecilia </a:t>
            </a:r>
            <a:r>
              <a:rPr lang="en-US" altLang="zh-TW" sz="1300" dirty="0" err="1" smtClean="0">
                <a:ln w="0" cap="rnd">
                  <a:noFill/>
                  <a:round/>
                </a:ln>
                <a:effectLst>
                  <a:glow rad="228600">
                    <a:schemeClr val="bg1">
                      <a:alpha val="19000"/>
                    </a:schemeClr>
                  </a:glow>
                </a:effectLst>
              </a:rPr>
              <a:t>Mascolo</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Bence</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P´asztor</a:t>
            </a:r>
            <a:r>
              <a:rPr lang="en-US" altLang="zh-TW" sz="1300" dirty="0" smtClean="0">
                <a:ln w="0" cap="rnd">
                  <a:noFill/>
                  <a:round/>
                </a:ln>
                <a:effectLst>
                  <a:glow rad="228600">
                    <a:schemeClr val="bg1">
                      <a:alpha val="19000"/>
                    </a:schemeClr>
                  </a:glow>
                </a:effectLst>
              </a:rPr>
              <a:t>§, Salvatore </a:t>
            </a:r>
            <a:r>
              <a:rPr lang="en-US" altLang="zh-TW" sz="1300" dirty="0" err="1" smtClean="0">
                <a:ln w="0" cap="rnd">
                  <a:noFill/>
                  <a:round/>
                </a:ln>
                <a:effectLst>
                  <a:glow rad="228600">
                    <a:schemeClr val="bg1">
                      <a:alpha val="19000"/>
                    </a:schemeClr>
                  </a:glow>
                </a:effectLst>
              </a:rPr>
              <a:t>Scellato</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Niki</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Trigoni</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Ricklef</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Wohlers</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Kharsim</a:t>
            </a:r>
            <a:r>
              <a:rPr lang="en-US" altLang="zh-TW" sz="1300" dirty="0" smtClean="0">
                <a:ln w="0" cap="rnd">
                  <a:noFill/>
                  <a:round/>
                </a:ln>
                <a:effectLst>
                  <a:glow rad="228600">
                    <a:schemeClr val="bg1">
                      <a:alpha val="19000"/>
                    </a:schemeClr>
                  </a:glow>
                </a:effectLst>
              </a:rPr>
              <a:t> </a:t>
            </a:r>
            <a:r>
              <a:rPr lang="en-US" altLang="zh-TW" sz="1300" dirty="0" err="1" smtClean="0">
                <a:ln w="0" cap="rnd">
                  <a:noFill/>
                  <a:round/>
                </a:ln>
                <a:effectLst>
                  <a:glow rad="228600">
                    <a:schemeClr val="bg1">
                      <a:alpha val="19000"/>
                    </a:schemeClr>
                  </a:glow>
                </a:effectLst>
              </a:rPr>
              <a:t>Yousef</a:t>
            </a:r>
            <a:r>
              <a:rPr lang="en-US" altLang="zh-TW" sz="1300" dirty="0" smtClean="0">
                <a:ln w="0" cap="rnd">
                  <a:noFill/>
                  <a:round/>
                </a:ln>
                <a:effectLst>
                  <a:glow rad="228600">
                    <a:schemeClr val="bg1">
                      <a:alpha val="19000"/>
                    </a:schemeClr>
                  </a:glow>
                </a:effectLst>
              </a:rPr>
              <a:t>§</a:t>
            </a:r>
            <a:br>
              <a:rPr lang="en-US" altLang="zh-TW" sz="1300" dirty="0" smtClean="0">
                <a:ln w="0" cap="rnd">
                  <a:noFill/>
                  <a:round/>
                </a:ln>
                <a:effectLst>
                  <a:glow rad="228600">
                    <a:schemeClr val="bg1">
                      <a:alpha val="19000"/>
                    </a:schemeClr>
                  </a:glow>
                </a:effectLst>
              </a:rPr>
            </a:br>
            <a:r>
              <a:rPr lang="en-US" altLang="zh-TW" sz="1300" dirty="0" smtClean="0">
                <a:ln w="0" cap="rnd">
                  <a:noFill/>
                  <a:round/>
                </a:ln>
                <a:effectLst>
                  <a:glow rad="228600">
                    <a:schemeClr val="bg1">
                      <a:alpha val="19000"/>
                    </a:schemeClr>
                  </a:glow>
                </a:effectLst>
              </a:rPr>
              <a:t>Dept. of Computer Science and Technology, University of Bedfordshire, UK  §Computer Lab, University of Cambridge, UK</a:t>
            </a:r>
            <a:br>
              <a:rPr lang="en-US" altLang="zh-TW" sz="1300" dirty="0" smtClean="0">
                <a:ln w="0" cap="rnd">
                  <a:noFill/>
                  <a:round/>
                </a:ln>
                <a:effectLst>
                  <a:glow rad="228600">
                    <a:schemeClr val="bg1">
                      <a:alpha val="19000"/>
                    </a:schemeClr>
                  </a:glow>
                </a:effectLst>
              </a:rPr>
            </a:br>
            <a:r>
              <a:rPr lang="en-US" altLang="zh-TW" sz="1300" dirty="0" smtClean="0">
                <a:ln w="0" cap="rnd">
                  <a:noFill/>
                  <a:round/>
                </a:ln>
                <a:effectLst>
                  <a:glow rad="228600">
                    <a:schemeClr val="bg1">
                      <a:alpha val="19000"/>
                    </a:schemeClr>
                  </a:glow>
                </a:effectLst>
              </a:rPr>
              <a:t>†Wildlife Conservation Research Unit, Dept. of Zoology and ‡Computing Laboratory, University of Oxford, UK</a:t>
            </a:r>
            <a:endParaRPr lang="zh-TW" altLang="en-US" sz="2400" dirty="0">
              <a:ln w="0" cap="rnd">
                <a:noFill/>
                <a:round/>
              </a:ln>
              <a:effectLst>
                <a:glow rad="228600">
                  <a:schemeClr val="bg1">
                    <a:alpha val="19000"/>
                  </a:schemeClr>
                </a:glow>
              </a:effectLst>
            </a:endParaRPr>
          </a:p>
        </p:txBody>
      </p:sp>
    </p:spTree>
    <p:extLst>
      <p:ext uri="{BB962C8B-B14F-4D97-AF65-F5344CB8AC3E}">
        <p14:creationId xmlns:p14="http://schemas.microsoft.com/office/powerpoint/2010/main" xmlns="" val="5591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600200"/>
            <a:ext cx="9144000" cy="4900634"/>
          </a:xfrm>
        </p:spPr>
        <p:txBody>
          <a:bodyPr>
            <a:normAutofit fontScale="77500" lnSpcReduction="20000"/>
          </a:bodyPr>
          <a:lstStyle/>
          <a:p>
            <a:pPr marL="457200" indent="-457200"/>
            <a:r>
              <a:rPr lang="en-US" altLang="zh-TW" sz="2800" b="1" dirty="0" smtClean="0">
                <a:solidFill>
                  <a:schemeClr val="tx2"/>
                </a:solidFill>
                <a:latin typeface="微軟正黑體" pitchFamily="34" charset="-120"/>
                <a:ea typeface="微軟正黑體" pitchFamily="34" charset="-120"/>
              </a:rPr>
              <a:t>Routing</a:t>
            </a:r>
            <a:endParaRPr lang="en-US" altLang="zh-TW" sz="2100" b="1" dirty="0" smtClean="0">
              <a:solidFill>
                <a:schemeClr val="tx2"/>
              </a:solidFill>
              <a:latin typeface="微軟正黑體" pitchFamily="34" charset="-120"/>
              <a:ea typeface="微軟正黑體" pitchFamily="34" charset="-120"/>
            </a:endParaRPr>
          </a:p>
          <a:p>
            <a:pPr marL="457200" indent="-457200"/>
            <a:endParaRPr lang="en-US" altLang="zh-TW" sz="2400" dirty="0" smtClean="0">
              <a:solidFill>
                <a:schemeClr val="tx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Low-volume data (such as network status messages) are forwarded to the fixed 3G gateway node using a proactive </a:t>
            </a:r>
            <a:r>
              <a:rPr lang="en-US" altLang="zh-TW" sz="2400" b="1" u="sng" dirty="0" smtClean="0">
                <a:solidFill>
                  <a:schemeClr val="bg2"/>
                </a:solidFill>
                <a:latin typeface="微軟正黑體" pitchFamily="34" charset="-120"/>
                <a:ea typeface="微軟正黑體" pitchFamily="34" charset="-120"/>
              </a:rPr>
              <a:t>shortest path routing algorithm</a:t>
            </a:r>
            <a:r>
              <a:rPr lang="en-US" altLang="zh-TW" sz="2400" dirty="0" smtClean="0">
                <a:solidFill>
                  <a:schemeClr val="bg2"/>
                </a:solidFill>
                <a:latin typeface="微軟正黑體" pitchFamily="34" charset="-120"/>
                <a:ea typeface="微軟正黑體" pitchFamily="34" charset="-120"/>
              </a:rPr>
              <a:t>.</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Every node maintains a routing table containing its </a:t>
            </a:r>
            <a:r>
              <a:rPr lang="en-US" altLang="zh-TW" sz="2400" b="1" i="1" dirty="0" smtClean="0">
                <a:solidFill>
                  <a:schemeClr val="bg2"/>
                </a:solidFill>
                <a:latin typeface="微軟正黑體" pitchFamily="34" charset="-120"/>
                <a:ea typeface="微軟正黑體" pitchFamily="34" charset="-120"/>
              </a:rPr>
              <a:t>distance</a:t>
            </a:r>
            <a:r>
              <a:rPr lang="en-US" altLang="zh-TW" sz="2400" dirty="0" smtClean="0">
                <a:solidFill>
                  <a:schemeClr val="bg2"/>
                </a:solidFill>
                <a:latin typeface="微軟正黑體" pitchFamily="34" charset="-120"/>
                <a:ea typeface="微軟正黑體" pitchFamily="34" charset="-120"/>
              </a:rPr>
              <a:t> to the gateway</a:t>
            </a:r>
            <a:r>
              <a:rPr lang="zh-TW" altLang="en-US" sz="2400" dirty="0" smtClean="0">
                <a:solidFill>
                  <a:schemeClr val="bg2"/>
                </a:solidFill>
                <a:latin typeface="微軟正黑體" pitchFamily="34" charset="-120"/>
                <a:ea typeface="微軟正黑體" pitchFamily="34" charset="-120"/>
              </a:rPr>
              <a:t> </a:t>
            </a:r>
            <a:r>
              <a:rPr lang="en-US" altLang="zh-TW" sz="2400" dirty="0" smtClean="0">
                <a:solidFill>
                  <a:schemeClr val="bg2"/>
                </a:solidFill>
                <a:latin typeface="微軟正黑體" pitchFamily="34" charset="-120"/>
                <a:ea typeface="微軟正黑體" pitchFamily="34" charset="-120"/>
              </a:rPr>
              <a:t>node.</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The distance from a node to the gateway is evaluated</a:t>
            </a:r>
            <a:r>
              <a:rPr lang="zh-TW" altLang="en-US" sz="2400" dirty="0" smtClean="0">
                <a:solidFill>
                  <a:schemeClr val="bg2"/>
                </a:solidFill>
                <a:latin typeface="微軟正黑體" pitchFamily="34" charset="-120"/>
                <a:ea typeface="微軟正黑體" pitchFamily="34" charset="-120"/>
              </a:rPr>
              <a:t> </a:t>
            </a:r>
            <a:r>
              <a:rPr lang="en-US" altLang="zh-TW" sz="2400" dirty="0" smtClean="0">
                <a:solidFill>
                  <a:schemeClr val="bg2"/>
                </a:solidFill>
                <a:latin typeface="微軟正黑體" pitchFamily="34" charset="-120"/>
                <a:ea typeface="微軟正黑體" pitchFamily="34" charset="-120"/>
              </a:rPr>
              <a:t>taking into account the </a:t>
            </a:r>
            <a:r>
              <a:rPr lang="en-US" altLang="zh-TW" sz="2400" u="sng" dirty="0" smtClean="0">
                <a:solidFill>
                  <a:schemeClr val="bg2"/>
                </a:solidFill>
                <a:latin typeface="微軟正黑體" pitchFamily="34" charset="-120"/>
                <a:ea typeface="微軟正黑體" pitchFamily="34" charset="-120"/>
              </a:rPr>
              <a:t>link qualities</a:t>
            </a:r>
            <a:r>
              <a:rPr lang="en-US" altLang="zh-TW" sz="2400" dirty="0" smtClean="0">
                <a:solidFill>
                  <a:schemeClr val="bg2"/>
                </a:solidFill>
                <a:latin typeface="微軟正黑體" pitchFamily="34" charset="-120"/>
                <a:ea typeface="微軟正黑體" pitchFamily="34" charset="-120"/>
              </a:rPr>
              <a:t> along the route.</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The expected transmissions </a:t>
            </a:r>
            <a:r>
              <a:rPr lang="en-US" altLang="zh-TW" sz="2400" dirty="0" err="1" smtClean="0">
                <a:solidFill>
                  <a:schemeClr val="bg2"/>
                </a:solidFill>
                <a:latin typeface="微軟正黑體" pitchFamily="34" charset="-120"/>
                <a:ea typeface="微軟正黑體" pitchFamily="34" charset="-120"/>
              </a:rPr>
              <a:t>etx</a:t>
            </a:r>
            <a:r>
              <a:rPr lang="en-US" altLang="zh-TW" sz="2400" dirty="0" smtClean="0">
                <a:solidFill>
                  <a:schemeClr val="bg2"/>
                </a:solidFill>
                <a:latin typeface="微軟正黑體" pitchFamily="34" charset="-120"/>
                <a:ea typeface="微軟正黑體" pitchFamily="34" charset="-120"/>
              </a:rPr>
              <a:t> per message</a:t>
            </a:r>
            <a:r>
              <a:rPr lang="zh-TW" altLang="en-US" sz="2400" dirty="0" smtClean="0">
                <a:solidFill>
                  <a:schemeClr val="bg2"/>
                </a:solidFill>
                <a:latin typeface="微軟正黑體" pitchFamily="34" charset="-120"/>
                <a:ea typeface="微軟正黑體" pitchFamily="34" charset="-120"/>
              </a:rPr>
              <a:t> </a:t>
            </a:r>
            <a:r>
              <a:rPr lang="en-US" altLang="zh-TW" sz="2400" dirty="0" smtClean="0">
                <a:solidFill>
                  <a:schemeClr val="bg2"/>
                </a:solidFill>
                <a:latin typeface="微軟正黑體" pitchFamily="34" charset="-120"/>
                <a:ea typeface="微軟正黑體" pitchFamily="34" charset="-120"/>
              </a:rPr>
              <a:t>from the current node to a neighbor node N is computed</a:t>
            </a:r>
            <a:r>
              <a:rPr lang="zh-TW" altLang="en-US" sz="2400" dirty="0" smtClean="0">
                <a:solidFill>
                  <a:schemeClr val="bg2"/>
                </a:solidFill>
                <a:latin typeface="微軟正黑體" pitchFamily="34" charset="-120"/>
                <a:ea typeface="微軟正黑體" pitchFamily="34" charset="-120"/>
              </a:rPr>
              <a:t> </a:t>
            </a:r>
            <a:r>
              <a:rPr lang="en-US" altLang="zh-TW" sz="2400" dirty="0" smtClean="0">
                <a:solidFill>
                  <a:schemeClr val="bg2"/>
                </a:solidFill>
                <a:latin typeface="微軟正黑體" pitchFamily="34" charset="-120"/>
                <a:ea typeface="微軟正黑體" pitchFamily="34" charset="-120"/>
              </a:rPr>
              <a:t>as follows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buNone/>
            </a:pPr>
            <a:r>
              <a:rPr lang="en-US" altLang="zh-TW" sz="2400" dirty="0" smtClean="0">
                <a:solidFill>
                  <a:schemeClr val="bg2"/>
                </a:solidFill>
                <a:latin typeface="微軟正黑體" pitchFamily="34" charset="-120"/>
                <a:ea typeface="微軟正黑體" pitchFamily="34" charset="-120"/>
              </a:rPr>
              <a:t>			</a:t>
            </a:r>
            <a:r>
              <a:rPr lang="en-US" altLang="zh-TW" sz="2400" dirty="0" err="1" smtClean="0">
                <a:solidFill>
                  <a:schemeClr val="bg2"/>
                </a:solidFill>
                <a:latin typeface="微軟正黑體" pitchFamily="34" charset="-120"/>
                <a:ea typeface="微軟正黑體" pitchFamily="34" charset="-120"/>
              </a:rPr>
              <a:t>etx</a:t>
            </a:r>
            <a:r>
              <a:rPr lang="en-US" altLang="zh-TW" sz="2400" dirty="0" smtClean="0">
                <a:solidFill>
                  <a:schemeClr val="bg2"/>
                </a:solidFill>
                <a:latin typeface="微軟正黑體" pitchFamily="34" charset="-120"/>
                <a:ea typeface="微軟正黑體" pitchFamily="34" charset="-120"/>
              </a:rPr>
              <a:t>(N)=</a:t>
            </a:r>
            <a:r>
              <a:rPr lang="en-US" altLang="zh-TW" sz="2400" dirty="0" err="1" smtClean="0">
                <a:solidFill>
                  <a:schemeClr val="bg2"/>
                </a:solidFill>
                <a:latin typeface="微軟正黑體" pitchFamily="34" charset="-120"/>
                <a:ea typeface="微軟正黑體" pitchFamily="34" charset="-120"/>
              </a:rPr>
              <a:t>attemptedtx</a:t>
            </a:r>
            <a:r>
              <a:rPr lang="en-US" altLang="zh-TW" sz="2400" dirty="0" smtClean="0">
                <a:solidFill>
                  <a:schemeClr val="bg2"/>
                </a:solidFill>
                <a:latin typeface="微軟正黑體" pitchFamily="34" charset="-120"/>
                <a:ea typeface="微軟正黑體" pitchFamily="34" charset="-120"/>
              </a:rPr>
              <a:t>(N)/</a:t>
            </a:r>
            <a:r>
              <a:rPr lang="en-US" altLang="zh-TW" sz="2400" dirty="0" err="1" smtClean="0">
                <a:solidFill>
                  <a:schemeClr val="bg2"/>
                </a:solidFill>
                <a:latin typeface="微軟正黑體" pitchFamily="34" charset="-120"/>
                <a:ea typeface="微軟正黑體" pitchFamily="34" charset="-120"/>
              </a:rPr>
              <a:t>successfultx</a:t>
            </a:r>
            <a:r>
              <a:rPr lang="en-US" altLang="zh-TW" sz="2400" dirty="0" smtClean="0">
                <a:solidFill>
                  <a:schemeClr val="bg2"/>
                </a:solidFill>
                <a:latin typeface="微軟正黑體" pitchFamily="34" charset="-120"/>
                <a:ea typeface="微軟正黑體" pitchFamily="34" charset="-120"/>
              </a:rPr>
              <a:t>(N)   </a:t>
            </a:r>
          </a:p>
          <a:p>
            <a:pPr marL="457200" indent="-457200">
              <a:buNone/>
            </a:pPr>
            <a:r>
              <a:rPr lang="en-US" altLang="zh-TW" sz="2400" dirty="0" smtClean="0">
                <a:solidFill>
                  <a:schemeClr val="bg2"/>
                </a:solidFill>
                <a:latin typeface="微軟正黑體" pitchFamily="34" charset="-120"/>
                <a:ea typeface="微軟正黑體" pitchFamily="34" charset="-120"/>
              </a:rPr>
              <a:t>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tx2"/>
              </a:solidFill>
              <a:latin typeface="微軟正黑體" pitchFamily="34" charset="-120"/>
              <a:ea typeface="微軟正黑體" pitchFamily="34" charset="-120"/>
            </a:endParaRPr>
          </a:p>
          <a:p>
            <a:pPr marL="457200" indent="-457200">
              <a:buFont typeface="+mj-lt"/>
              <a:buAutoNum type="arabicPeriod"/>
            </a:pPr>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Initial System Design: Data Collection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2" end="2"/>
                                            </p:txEl>
                                          </p:spTgt>
                                        </p:tgtEl>
                                        <p:attrNameLst>
                                          <p:attrName>style.color</p:attrName>
                                        </p:attrNameLst>
                                      </p:cBhvr>
                                      <p:to>
                                        <a:schemeClr val="tx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500" fill="hold"/>
                                        <p:tgtEl>
                                          <p:spTgt spid="3">
                                            <p:txEl>
                                              <p:pRg st="4" end="4"/>
                                            </p:txEl>
                                          </p:spTgt>
                                        </p:tgtEl>
                                        <p:attrNameLst>
                                          <p:attrName>style.color</p:attrName>
                                        </p:attrNameLst>
                                      </p:cBhvr>
                                      <p:to>
                                        <a:schemeClr val="tx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500" fill="hold"/>
                                        <p:tgtEl>
                                          <p:spTgt spid="3">
                                            <p:txEl>
                                              <p:pRg st="6" end="6"/>
                                            </p:txEl>
                                          </p:spTgt>
                                        </p:tgtEl>
                                        <p:attrNameLst>
                                          <p:attrName>style.color</p:attrName>
                                        </p:attrNameLst>
                                      </p:cBhvr>
                                      <p:to>
                                        <a:schemeClr val="tx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p:cBhvr override="childStyle">
                                        <p:cTn id="18" dur="500" fill="hold"/>
                                        <p:tgtEl>
                                          <p:spTgt spid="3">
                                            <p:txEl>
                                              <p:pRg st="8" end="8"/>
                                            </p:txEl>
                                          </p:spTgt>
                                        </p:tgtEl>
                                        <p:attrNameLst>
                                          <p:attrName>style.color</p:attrName>
                                        </p:attrNameLst>
                                      </p:cBhvr>
                                      <p:to>
                                        <a:schemeClr val="tx2"/>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p:cBhvr override="childStyle">
                                        <p:cTn id="22" dur="500" fill="hold"/>
                                        <p:tgtEl>
                                          <p:spTgt spid="3">
                                            <p:txEl>
                                              <p:pRg st="10" end="10"/>
                                            </p:txEl>
                                          </p:spTgt>
                                        </p:tgtEl>
                                        <p:attrNameLst>
                                          <p:attrName>style.color</p:attrName>
                                        </p:attrNameLst>
                                      </p:cBhvr>
                                      <p:to>
                                        <a:schemeClr val="tx2"/>
                                      </p:to>
                                    </p:animClr>
                                  </p:childTnLst>
                                </p:cTn>
                              </p:par>
                              <p:par>
                                <p:cTn id="23" presetID="3" presetClass="emph" presetSubtype="2" fill="hold" nodeType="withEffect">
                                  <p:stCondLst>
                                    <p:cond delay="0"/>
                                  </p:stCondLst>
                                  <p:childTnLst>
                                    <p:animClr clrSpc="rgb">
                                      <p:cBhvr override="childStyle">
                                        <p:cTn id="24" dur="500" fill="hold"/>
                                        <p:tgtEl>
                                          <p:spTgt spid="3">
                                            <p:txEl>
                                              <p:pRg st="11" end="11"/>
                                            </p:txEl>
                                          </p:spTgt>
                                        </p:tgtEl>
                                        <p:attrNameLst>
                                          <p:attrName>style.color</p:attrName>
                                        </p:attrNameLst>
                                      </p:cBhvr>
                                      <p:to>
                                        <a:srgbClr val="FF0F0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600200"/>
            <a:ext cx="9144000" cy="4900634"/>
          </a:xfrm>
        </p:spPr>
        <p:txBody>
          <a:bodyPr>
            <a:normAutofit fontScale="92500" lnSpcReduction="20000"/>
          </a:bodyPr>
          <a:lstStyle/>
          <a:p>
            <a:pPr marL="457200" indent="-457200"/>
            <a:r>
              <a:rPr lang="en-US" altLang="zh-TW" sz="2800" b="1" dirty="0" smtClean="0">
                <a:solidFill>
                  <a:schemeClr val="tx2"/>
                </a:solidFill>
                <a:latin typeface="微軟正黑體" pitchFamily="34" charset="-120"/>
                <a:ea typeface="微軟正黑體" pitchFamily="34" charset="-120"/>
              </a:rPr>
              <a:t>Routing</a:t>
            </a:r>
            <a:endParaRPr lang="en-US" altLang="zh-TW" sz="2100" b="1" dirty="0" smtClean="0">
              <a:solidFill>
                <a:schemeClr val="tx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Every node broadcasts its distance to the gateway every 30 minutes.</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Upon receiving an advertisement from a neighbor N, a node compares the advertised distance (</a:t>
            </a:r>
            <a:r>
              <a:rPr lang="en-US" altLang="zh-TW" sz="2400" dirty="0" err="1" smtClean="0">
                <a:solidFill>
                  <a:schemeClr val="bg2"/>
                </a:solidFill>
                <a:latin typeface="微軟正黑體" pitchFamily="34" charset="-120"/>
                <a:ea typeface="微軟正黑體" pitchFamily="34" charset="-120"/>
              </a:rPr>
              <a:t>advDist</a:t>
            </a:r>
            <a:r>
              <a:rPr lang="en-US" altLang="zh-TW" sz="2400" dirty="0" smtClean="0">
                <a:solidFill>
                  <a:schemeClr val="bg2"/>
                </a:solidFill>
                <a:latin typeface="微軟正黑體" pitchFamily="34" charset="-120"/>
                <a:ea typeface="微軟正黑體" pitchFamily="34" charset="-120"/>
              </a:rPr>
              <a:t>) to the distance in its local routing table (</a:t>
            </a:r>
            <a:r>
              <a:rPr lang="en-US" altLang="zh-TW" sz="2400" dirty="0" err="1" smtClean="0">
                <a:solidFill>
                  <a:schemeClr val="bg2"/>
                </a:solidFill>
                <a:latin typeface="微軟正黑體" pitchFamily="34" charset="-120"/>
                <a:ea typeface="微軟正黑體" pitchFamily="34" charset="-120"/>
              </a:rPr>
              <a:t>rtDist</a:t>
            </a:r>
            <a:r>
              <a:rPr lang="en-US" altLang="zh-TW" sz="2400" dirty="0" smtClean="0">
                <a:solidFill>
                  <a:schemeClr val="bg2"/>
                </a:solidFill>
                <a:latin typeface="微軟正黑體" pitchFamily="34" charset="-120"/>
                <a:ea typeface="微軟正黑體" pitchFamily="34" charset="-120"/>
              </a:rPr>
              <a:t>).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If </a:t>
            </a:r>
            <a:r>
              <a:rPr lang="en-US" altLang="zh-TW" sz="2400" b="1" dirty="0" err="1" smtClean="0">
                <a:solidFill>
                  <a:schemeClr val="bg2"/>
                </a:solidFill>
                <a:latin typeface="微軟正黑體" pitchFamily="34" charset="-120"/>
                <a:ea typeface="微軟正黑體" pitchFamily="34" charset="-120"/>
              </a:rPr>
              <a:t>advDist</a:t>
            </a:r>
            <a:r>
              <a:rPr lang="en-US" altLang="zh-TW" sz="2400" b="1" dirty="0" smtClean="0">
                <a:solidFill>
                  <a:schemeClr val="bg2"/>
                </a:solidFill>
                <a:latin typeface="微軟正黑體" pitchFamily="34" charset="-120"/>
                <a:ea typeface="微軟正黑體" pitchFamily="34" charset="-120"/>
              </a:rPr>
              <a:t> + </a:t>
            </a:r>
            <a:r>
              <a:rPr lang="en-US" altLang="zh-TW" sz="2400" b="1" dirty="0" err="1" smtClean="0">
                <a:solidFill>
                  <a:schemeClr val="bg2"/>
                </a:solidFill>
                <a:latin typeface="微軟正黑體" pitchFamily="34" charset="-120"/>
                <a:ea typeface="微軟正黑體" pitchFamily="34" charset="-120"/>
              </a:rPr>
              <a:t>etx</a:t>
            </a:r>
            <a:r>
              <a:rPr lang="en-US" altLang="zh-TW" sz="2400" b="1" dirty="0" smtClean="0">
                <a:solidFill>
                  <a:schemeClr val="bg2"/>
                </a:solidFill>
                <a:latin typeface="微軟正黑體" pitchFamily="34" charset="-120"/>
                <a:ea typeface="微軟正黑體" pitchFamily="34" charset="-120"/>
              </a:rPr>
              <a:t>(N) &lt; </a:t>
            </a:r>
            <a:r>
              <a:rPr lang="en-US" altLang="zh-TW" sz="2400" b="1" dirty="0" err="1" smtClean="0">
                <a:solidFill>
                  <a:schemeClr val="bg2"/>
                </a:solidFill>
                <a:latin typeface="微軟正黑體" pitchFamily="34" charset="-120"/>
                <a:ea typeface="微軟正黑體" pitchFamily="34" charset="-120"/>
              </a:rPr>
              <a:t>rtDist</a:t>
            </a:r>
            <a:r>
              <a:rPr lang="en-US" altLang="zh-TW" sz="2400" b="1" dirty="0" smtClean="0">
                <a:solidFill>
                  <a:schemeClr val="bg2"/>
                </a:solidFill>
                <a:latin typeface="微軟正黑體" pitchFamily="34" charset="-120"/>
                <a:ea typeface="微軟正黑體" pitchFamily="34" charset="-120"/>
              </a:rPr>
              <a:t> </a:t>
            </a:r>
            <a:r>
              <a:rPr lang="en-US" altLang="zh-TW" sz="2400" dirty="0" smtClean="0">
                <a:solidFill>
                  <a:schemeClr val="bg2"/>
                </a:solidFill>
                <a:latin typeface="微軟正黑體" pitchFamily="34" charset="-120"/>
                <a:ea typeface="微軟正黑體" pitchFamily="34" charset="-120"/>
              </a:rPr>
              <a:t>then it sets </a:t>
            </a:r>
            <a:r>
              <a:rPr lang="en-US" altLang="zh-TW" sz="2400" b="1" dirty="0" err="1" smtClean="0">
                <a:solidFill>
                  <a:schemeClr val="bg2"/>
                </a:solidFill>
                <a:latin typeface="微軟正黑體" pitchFamily="34" charset="-120"/>
                <a:ea typeface="微軟正黑體" pitchFamily="34" charset="-120"/>
              </a:rPr>
              <a:t>rtDist</a:t>
            </a:r>
            <a:r>
              <a:rPr lang="en-US" altLang="zh-TW" sz="2400" b="1" dirty="0" smtClean="0">
                <a:solidFill>
                  <a:schemeClr val="bg2"/>
                </a:solidFill>
                <a:latin typeface="微軟正黑體" pitchFamily="34" charset="-120"/>
                <a:ea typeface="微軟正黑體" pitchFamily="34" charset="-120"/>
              </a:rPr>
              <a:t> = </a:t>
            </a:r>
            <a:r>
              <a:rPr lang="en-US" altLang="zh-TW" sz="2400" b="1" dirty="0" err="1" smtClean="0">
                <a:solidFill>
                  <a:schemeClr val="bg2"/>
                </a:solidFill>
                <a:latin typeface="微軟正黑體" pitchFamily="34" charset="-120"/>
                <a:ea typeface="微軟正黑體" pitchFamily="34" charset="-120"/>
              </a:rPr>
              <a:t>advDist</a:t>
            </a:r>
            <a:r>
              <a:rPr lang="en-US" altLang="zh-TW" sz="2400" b="1" dirty="0" smtClean="0">
                <a:solidFill>
                  <a:schemeClr val="bg2"/>
                </a:solidFill>
                <a:latin typeface="微軟正黑體" pitchFamily="34" charset="-120"/>
                <a:ea typeface="微軟正黑體" pitchFamily="34" charset="-120"/>
              </a:rPr>
              <a:t> +</a:t>
            </a:r>
            <a:r>
              <a:rPr lang="en-US" altLang="zh-TW" sz="2400" b="1" dirty="0" err="1" smtClean="0">
                <a:solidFill>
                  <a:schemeClr val="bg2"/>
                </a:solidFill>
                <a:latin typeface="微軟正黑體" pitchFamily="34" charset="-120"/>
                <a:ea typeface="微軟正黑體" pitchFamily="34" charset="-120"/>
              </a:rPr>
              <a:t>etx</a:t>
            </a:r>
            <a:r>
              <a:rPr lang="en-US" altLang="zh-TW" sz="2400" b="1" dirty="0" smtClean="0">
                <a:solidFill>
                  <a:schemeClr val="bg2"/>
                </a:solidFill>
                <a:latin typeface="微軟正黑體" pitchFamily="34" charset="-120"/>
                <a:ea typeface="微軟正黑體" pitchFamily="34" charset="-120"/>
              </a:rPr>
              <a:t>(N) </a:t>
            </a:r>
            <a:r>
              <a:rPr lang="en-US" altLang="zh-TW" sz="2400" dirty="0" smtClean="0">
                <a:solidFill>
                  <a:schemeClr val="bg2"/>
                </a:solidFill>
                <a:latin typeface="微軟正黑體" pitchFamily="34" charset="-120"/>
                <a:ea typeface="微軟正黑體" pitchFamily="34" charset="-120"/>
              </a:rPr>
              <a:t>and sets neighbor N as its next hop.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If the route quality deteriorates significantly, a node will simply select the next best available route.</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tx2"/>
              </a:solidFill>
              <a:latin typeface="微軟正黑體" pitchFamily="34" charset="-120"/>
              <a:ea typeface="微軟正黑體" pitchFamily="34" charset="-120"/>
            </a:endParaRPr>
          </a:p>
          <a:p>
            <a:pPr marL="457200" indent="-457200">
              <a:buFont typeface="+mj-lt"/>
              <a:buAutoNum type="arabicPeriod"/>
            </a:pPr>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Initial System Design: Data Collection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2" end="2"/>
                                            </p:txEl>
                                          </p:spTgt>
                                        </p:tgtEl>
                                        <p:attrNameLst>
                                          <p:attrName>style.color</p:attrName>
                                        </p:attrNameLst>
                                      </p:cBhvr>
                                      <p:to>
                                        <a:schemeClr val="tx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500" fill="hold"/>
                                        <p:tgtEl>
                                          <p:spTgt spid="3">
                                            <p:txEl>
                                              <p:pRg st="4" end="4"/>
                                            </p:txEl>
                                          </p:spTgt>
                                        </p:tgtEl>
                                        <p:attrNameLst>
                                          <p:attrName>style.color</p:attrName>
                                        </p:attrNameLst>
                                      </p:cBhvr>
                                      <p:to>
                                        <a:schemeClr val="tx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500" fill="hold"/>
                                        <p:tgtEl>
                                          <p:spTgt spid="3">
                                            <p:txEl>
                                              <p:pRg st="6" end="6"/>
                                            </p:txEl>
                                          </p:spTgt>
                                        </p:tgtEl>
                                        <p:attrNameLst>
                                          <p:attrName>style.color</p:attrName>
                                        </p:attrNameLst>
                                      </p:cBhvr>
                                      <p:to>
                                        <a:schemeClr val="tx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p:cBhvr override="childStyle">
                                        <p:cTn id="18" dur="500" fill="hold"/>
                                        <p:tgtEl>
                                          <p:spTgt spid="3">
                                            <p:txEl>
                                              <p:pRg st="8" end="8"/>
                                            </p:txEl>
                                          </p:spTgt>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bg2"/>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bg2"/>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bg2"/>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bg2"/>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bg2"/>
                </a:solidFill>
                <a:latin typeface="微軟正黑體" pitchFamily="34" charset="-120"/>
                <a:ea typeface="微軟正黑體" pitchFamily="34" charset="-120"/>
              </a:rPr>
              <a:t>Network Maintenance </a:t>
            </a:r>
            <a:r>
              <a:rPr lang="en-US" altLang="zh-TW" sz="2400" dirty="0" smtClean="0">
                <a:solidFill>
                  <a:schemeClr val="bg2"/>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bg2"/>
                </a:solidFill>
                <a:latin typeface="微軟正黑體" pitchFamily="34" charset="-120"/>
                <a:ea typeface="微軟正黑體" pitchFamily="34" charset="-120"/>
              </a:rPr>
              <a:t>Conclusions </a:t>
            </a:r>
            <a:r>
              <a:rPr lang="en-US" altLang="zh-TW" sz="2400" dirty="0" smtClean="0">
                <a:solidFill>
                  <a:schemeClr val="bg2"/>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p:cBhvr override="childStyle">
                                        <p:cTn id="6" dur="500" fill="hold"/>
                                        <p:tgtEl>
                                          <p:spTgt spid="3">
                                            <p:txEl>
                                              <p:pRg st="2" end="2"/>
                                            </p:txEl>
                                          </p:spTgt>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p:txBody>
          <a:bodyPr/>
          <a:lstStyle/>
          <a:p>
            <a:r>
              <a:rPr lang="en-US" altLang="zh-TW" dirty="0" smtClean="0">
                <a:solidFill>
                  <a:schemeClr val="tx2"/>
                </a:solidFill>
              </a:rPr>
              <a:t>The main weaknesses of our initial design were the high energy consumption of the badger detection nodes (RFID readers), and the heavy communication load around the fixed gateway.</a:t>
            </a:r>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a:xfrm>
            <a:off x="457200" y="1600200"/>
            <a:ext cx="8229600" cy="5257800"/>
          </a:xfrm>
        </p:spPr>
        <p:txBody>
          <a:bodyPr>
            <a:normAutofit fontScale="70000" lnSpcReduction="20000"/>
          </a:bodyPr>
          <a:lstStyle/>
          <a:p>
            <a:r>
              <a:rPr lang="en-US" altLang="zh-TW" dirty="0" smtClean="0">
                <a:solidFill>
                  <a:schemeClr val="tx2"/>
                </a:solidFill>
              </a:rPr>
              <a:t>Adaptive Sensing</a:t>
            </a:r>
          </a:p>
          <a:p>
            <a:pPr lvl="1"/>
            <a:r>
              <a:rPr lang="en-US" altLang="zh-TW" dirty="0" smtClean="0">
                <a:solidFill>
                  <a:schemeClr val="tx2"/>
                </a:solidFill>
              </a:rPr>
              <a:t>RFID readers are the major source of power consumption on detection nodes.</a:t>
            </a:r>
          </a:p>
          <a:p>
            <a:pPr lvl="1"/>
            <a:endParaRPr lang="en-US" altLang="zh-TW" dirty="0" smtClean="0">
              <a:solidFill>
                <a:schemeClr val="tx2"/>
              </a:solidFill>
            </a:endParaRPr>
          </a:p>
          <a:p>
            <a:r>
              <a:rPr lang="en-US" altLang="zh-TW" dirty="0" smtClean="0">
                <a:solidFill>
                  <a:schemeClr val="tx2"/>
                </a:solidFill>
              </a:rPr>
              <a:t>An obvious way to save energy is to duty cycle the RFID reader by periodically turning it on for a fixed duration of          seconds every     </a:t>
            </a:r>
            <a:r>
              <a:rPr lang="zh-TW" altLang="en-US" dirty="0" smtClean="0">
                <a:solidFill>
                  <a:schemeClr val="tx2"/>
                </a:solidFill>
              </a:rPr>
              <a:t>     </a:t>
            </a:r>
            <a:r>
              <a:rPr lang="en-US" altLang="zh-TW" dirty="0" smtClean="0">
                <a:solidFill>
                  <a:schemeClr val="tx2"/>
                </a:solidFill>
              </a:rPr>
              <a:t>	</a:t>
            </a:r>
            <a:r>
              <a:rPr lang="zh-TW" altLang="en-US" dirty="0" smtClean="0">
                <a:solidFill>
                  <a:schemeClr val="tx2"/>
                </a:solidFill>
              </a:rPr>
              <a:t>       </a:t>
            </a:r>
            <a:r>
              <a:rPr lang="en-US" altLang="zh-TW" dirty="0" smtClean="0">
                <a:solidFill>
                  <a:schemeClr val="tx2"/>
                </a:solidFill>
              </a:rPr>
              <a:t>seconds. </a:t>
            </a:r>
          </a:p>
          <a:p>
            <a:endParaRPr lang="en-US" altLang="zh-TW" dirty="0" smtClean="0">
              <a:solidFill>
                <a:schemeClr val="tx2"/>
              </a:solidFill>
            </a:endParaRPr>
          </a:p>
          <a:p>
            <a:r>
              <a:rPr lang="en-US" altLang="zh-TW" dirty="0" smtClean="0">
                <a:solidFill>
                  <a:schemeClr val="tx2"/>
                </a:solidFill>
              </a:rPr>
              <a:t>Nevertheless, setting optimal parameters is not straightforward: a high frequency sampling may be too wasteful, whereas low frequency sampling may lose important contacts.</a:t>
            </a:r>
          </a:p>
          <a:p>
            <a:pPr lvl="1"/>
            <a:endParaRPr lang="en-US" altLang="zh-TW" dirty="0" smtClean="0">
              <a:solidFill>
                <a:schemeClr val="tx2"/>
              </a:solidFill>
            </a:endParaRPr>
          </a:p>
          <a:p>
            <a:r>
              <a:rPr lang="en-US" altLang="zh-TW" dirty="0" smtClean="0">
                <a:solidFill>
                  <a:schemeClr val="tx2"/>
                </a:solidFill>
              </a:rPr>
              <a:t>The approach is composed of two main components:</a:t>
            </a:r>
          </a:p>
          <a:p>
            <a:pPr lvl="1"/>
            <a:r>
              <a:rPr lang="en-US" altLang="zh-TW" dirty="0" smtClean="0">
                <a:solidFill>
                  <a:schemeClr val="tx2"/>
                </a:solidFill>
              </a:rPr>
              <a:t>Short-term adaptation</a:t>
            </a:r>
          </a:p>
          <a:p>
            <a:pPr lvl="1"/>
            <a:r>
              <a:rPr lang="en-US" altLang="zh-TW" dirty="0" smtClean="0">
                <a:solidFill>
                  <a:schemeClr val="tx2"/>
                </a:solidFill>
              </a:rPr>
              <a:t>Long-term adaptation</a:t>
            </a:r>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993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57950" y="3071810"/>
            <a:ext cx="392031" cy="323851"/>
          </a:xfrm>
          <a:prstGeom prst="rect">
            <a:avLst/>
          </a:prstGeom>
          <a:noFill/>
        </p:spPr>
      </p:pic>
      <p:sp>
        <p:nvSpPr>
          <p:cNvPr id="399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993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00100" y="3286124"/>
            <a:ext cx="886329" cy="3238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p:txBody>
          <a:bodyPr>
            <a:normAutofit lnSpcReduction="10000"/>
          </a:bodyPr>
          <a:lstStyle/>
          <a:p>
            <a:r>
              <a:rPr lang="en-US" altLang="zh-TW" dirty="0" smtClean="0">
                <a:solidFill>
                  <a:schemeClr val="tx2"/>
                </a:solidFill>
              </a:rPr>
              <a:t>Short-term adaptation</a:t>
            </a:r>
            <a:r>
              <a:rPr lang="zh-TW" altLang="en-US" dirty="0" smtClean="0">
                <a:solidFill>
                  <a:schemeClr val="tx2"/>
                </a:solidFill>
              </a:rPr>
              <a:t> </a:t>
            </a:r>
            <a:r>
              <a:rPr lang="en-US" altLang="zh-TW" dirty="0" smtClean="0">
                <a:solidFill>
                  <a:schemeClr val="tx2"/>
                </a:solidFill>
              </a:rPr>
              <a:t>extends the awake</a:t>
            </a:r>
            <a:r>
              <a:rPr lang="zh-TW" altLang="en-US" dirty="0" smtClean="0">
                <a:solidFill>
                  <a:schemeClr val="tx2"/>
                </a:solidFill>
              </a:rPr>
              <a:t> </a:t>
            </a:r>
            <a:r>
              <a:rPr lang="en-US" altLang="zh-TW" dirty="0" smtClean="0">
                <a:solidFill>
                  <a:schemeClr val="tx2"/>
                </a:solidFill>
              </a:rPr>
              <a:t>time </a:t>
            </a:r>
            <a:r>
              <a:rPr lang="zh-TW" altLang="en-US" dirty="0" smtClean="0">
                <a:solidFill>
                  <a:schemeClr val="tx2"/>
                </a:solidFill>
              </a:rPr>
              <a:t>     </a:t>
            </a:r>
            <a:r>
              <a:rPr lang="en-US" altLang="zh-TW" dirty="0" smtClean="0">
                <a:solidFill>
                  <a:schemeClr val="tx2"/>
                </a:solidFill>
              </a:rPr>
              <a:t>of the reader by a fixed short period of </a:t>
            </a:r>
            <a:r>
              <a:rPr lang="zh-TW" altLang="en-US" dirty="0" smtClean="0">
                <a:solidFill>
                  <a:schemeClr val="tx2"/>
                </a:solidFill>
              </a:rPr>
              <a:t> </a:t>
            </a:r>
            <a:r>
              <a:rPr lang="en-US" altLang="zh-TW" dirty="0" smtClean="0">
                <a:solidFill>
                  <a:schemeClr val="tx2"/>
                </a:solidFill>
              </a:rPr>
              <a:t>	 seconds</a:t>
            </a:r>
            <a:r>
              <a:rPr lang="zh-TW" altLang="en-US" dirty="0" smtClean="0">
                <a:solidFill>
                  <a:schemeClr val="tx2"/>
                </a:solidFill>
              </a:rPr>
              <a:t> </a:t>
            </a:r>
            <a:r>
              <a:rPr lang="en-US" altLang="zh-TW" dirty="0" smtClean="0">
                <a:solidFill>
                  <a:schemeClr val="tx2"/>
                </a:solidFill>
              </a:rPr>
              <a:t>each time badger activity is detected (i.e., a tag is in range).</a:t>
            </a:r>
            <a:r>
              <a:rPr lang="zh-TW" altLang="en-US" dirty="0" smtClean="0">
                <a:solidFill>
                  <a:schemeClr val="tx2"/>
                </a:solidFill>
              </a:rPr>
              <a:t> </a:t>
            </a:r>
            <a:endParaRPr lang="en-US" altLang="zh-TW" dirty="0" smtClean="0">
              <a:solidFill>
                <a:schemeClr val="tx2"/>
              </a:solidFill>
            </a:endParaRPr>
          </a:p>
          <a:p>
            <a:endParaRPr lang="en-US" altLang="zh-TW" dirty="0" smtClean="0">
              <a:solidFill>
                <a:schemeClr val="tx2"/>
              </a:solidFill>
            </a:endParaRPr>
          </a:p>
          <a:p>
            <a:r>
              <a:rPr lang="en-US" altLang="zh-TW" dirty="0" smtClean="0">
                <a:solidFill>
                  <a:schemeClr val="tx2"/>
                </a:solidFill>
              </a:rPr>
              <a:t>The </a:t>
            </a:r>
            <a:r>
              <a:rPr lang="en-US" altLang="zh-TW" b="1" dirty="0" smtClean="0">
                <a:solidFill>
                  <a:schemeClr val="tx2"/>
                </a:solidFill>
              </a:rPr>
              <a:t>drawback</a:t>
            </a:r>
            <a:r>
              <a:rPr lang="en-US" altLang="zh-TW" dirty="0" smtClean="0">
                <a:solidFill>
                  <a:schemeClr val="tx2"/>
                </a:solidFill>
              </a:rPr>
              <a:t> of the periodic sampling</a:t>
            </a:r>
            <a:r>
              <a:rPr lang="zh-TW" altLang="en-US" dirty="0" smtClean="0">
                <a:solidFill>
                  <a:schemeClr val="tx2"/>
                </a:solidFill>
              </a:rPr>
              <a:t> </a:t>
            </a:r>
            <a:r>
              <a:rPr lang="en-US" altLang="zh-TW" dirty="0" smtClean="0">
                <a:solidFill>
                  <a:schemeClr val="tx2"/>
                </a:solidFill>
              </a:rPr>
              <a:t>technique, even in the presence of short-term adaptation, is</a:t>
            </a:r>
            <a:r>
              <a:rPr lang="zh-TW" altLang="en-US" dirty="0" smtClean="0">
                <a:solidFill>
                  <a:schemeClr val="tx2"/>
                </a:solidFill>
              </a:rPr>
              <a:t> </a:t>
            </a:r>
            <a:r>
              <a:rPr lang="en-US" altLang="zh-TW" dirty="0" smtClean="0">
                <a:solidFill>
                  <a:schemeClr val="tx2"/>
                </a:solidFill>
              </a:rPr>
              <a:t>that it </a:t>
            </a:r>
            <a:r>
              <a:rPr lang="en-US" altLang="zh-TW" u="sng" dirty="0" smtClean="0">
                <a:solidFill>
                  <a:schemeClr val="tx2"/>
                </a:solidFill>
              </a:rPr>
              <a:t>assumes uniform badger activity throughout the day</a:t>
            </a:r>
            <a:r>
              <a:rPr lang="en-US" altLang="zh-TW" dirty="0" smtClean="0">
                <a:solidFill>
                  <a:schemeClr val="tx2"/>
                </a:solidFill>
              </a:rPr>
              <a:t>.</a:t>
            </a:r>
          </a:p>
          <a:p>
            <a:endParaRPr lang="en-US" altLang="zh-TW" dirty="0" smtClean="0">
              <a:solidFill>
                <a:schemeClr val="tx2"/>
              </a:solidFill>
            </a:endParaRP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8"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14480" y="2143116"/>
            <a:ext cx="392031" cy="323851"/>
          </a:xfrm>
          <a:prstGeom prst="rect">
            <a:avLst/>
          </a:prstGeom>
          <a:noFill/>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788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71538" y="2571744"/>
            <a:ext cx="391029" cy="2857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p:txBody>
          <a:bodyPr>
            <a:normAutofit lnSpcReduction="10000"/>
          </a:bodyPr>
          <a:lstStyle/>
          <a:p>
            <a:r>
              <a:rPr lang="en-US" altLang="zh-TW" dirty="0" smtClean="0">
                <a:solidFill>
                  <a:schemeClr val="tx2"/>
                </a:solidFill>
              </a:rPr>
              <a:t>Short-term adaptation</a:t>
            </a:r>
            <a:r>
              <a:rPr lang="zh-TW" altLang="en-US" dirty="0" smtClean="0">
                <a:solidFill>
                  <a:schemeClr val="tx2"/>
                </a:solidFill>
              </a:rPr>
              <a:t> </a:t>
            </a:r>
            <a:r>
              <a:rPr lang="en-US" altLang="zh-TW" dirty="0" smtClean="0">
                <a:solidFill>
                  <a:schemeClr val="tx2"/>
                </a:solidFill>
              </a:rPr>
              <a:t>extends the awake</a:t>
            </a:r>
            <a:r>
              <a:rPr lang="zh-TW" altLang="en-US" dirty="0" smtClean="0">
                <a:solidFill>
                  <a:schemeClr val="tx2"/>
                </a:solidFill>
              </a:rPr>
              <a:t> </a:t>
            </a:r>
            <a:r>
              <a:rPr lang="en-US" altLang="zh-TW" dirty="0" smtClean="0">
                <a:solidFill>
                  <a:schemeClr val="tx2"/>
                </a:solidFill>
              </a:rPr>
              <a:t>time </a:t>
            </a:r>
            <a:r>
              <a:rPr lang="zh-TW" altLang="en-US" dirty="0" smtClean="0">
                <a:solidFill>
                  <a:schemeClr val="tx2"/>
                </a:solidFill>
              </a:rPr>
              <a:t>     </a:t>
            </a:r>
            <a:r>
              <a:rPr lang="en-US" altLang="zh-TW" dirty="0" smtClean="0">
                <a:solidFill>
                  <a:schemeClr val="tx2"/>
                </a:solidFill>
              </a:rPr>
              <a:t>of the reader by a fixed short period of </a:t>
            </a:r>
            <a:r>
              <a:rPr lang="zh-TW" altLang="en-US" dirty="0" smtClean="0">
                <a:solidFill>
                  <a:schemeClr val="tx2"/>
                </a:solidFill>
              </a:rPr>
              <a:t> </a:t>
            </a:r>
            <a:r>
              <a:rPr lang="en-US" altLang="zh-TW" dirty="0" smtClean="0">
                <a:solidFill>
                  <a:schemeClr val="tx2"/>
                </a:solidFill>
              </a:rPr>
              <a:t>	 seconds</a:t>
            </a:r>
            <a:r>
              <a:rPr lang="zh-TW" altLang="en-US" dirty="0" smtClean="0">
                <a:solidFill>
                  <a:schemeClr val="tx2"/>
                </a:solidFill>
              </a:rPr>
              <a:t> </a:t>
            </a:r>
            <a:r>
              <a:rPr lang="en-US" altLang="zh-TW" dirty="0" smtClean="0">
                <a:solidFill>
                  <a:schemeClr val="tx2"/>
                </a:solidFill>
              </a:rPr>
              <a:t>each time badger activity is detected (i.e., a tag is in range).</a:t>
            </a:r>
            <a:r>
              <a:rPr lang="zh-TW" altLang="en-US" dirty="0" smtClean="0">
                <a:solidFill>
                  <a:schemeClr val="tx2"/>
                </a:solidFill>
              </a:rPr>
              <a:t> </a:t>
            </a:r>
            <a:endParaRPr lang="en-US" altLang="zh-TW" dirty="0" smtClean="0">
              <a:solidFill>
                <a:schemeClr val="tx2"/>
              </a:solidFill>
            </a:endParaRPr>
          </a:p>
          <a:p>
            <a:endParaRPr lang="en-US" altLang="zh-TW" dirty="0" smtClean="0">
              <a:solidFill>
                <a:schemeClr val="tx2"/>
              </a:solidFill>
            </a:endParaRPr>
          </a:p>
          <a:p>
            <a:r>
              <a:rPr lang="en-US" altLang="zh-TW" dirty="0" smtClean="0">
                <a:solidFill>
                  <a:schemeClr val="tx2"/>
                </a:solidFill>
              </a:rPr>
              <a:t>The </a:t>
            </a:r>
            <a:r>
              <a:rPr lang="en-US" altLang="zh-TW" b="1" dirty="0" smtClean="0">
                <a:solidFill>
                  <a:schemeClr val="tx2"/>
                </a:solidFill>
              </a:rPr>
              <a:t>drawback</a:t>
            </a:r>
            <a:r>
              <a:rPr lang="en-US" altLang="zh-TW" dirty="0" smtClean="0">
                <a:solidFill>
                  <a:schemeClr val="tx2"/>
                </a:solidFill>
              </a:rPr>
              <a:t> of the periodic sampling</a:t>
            </a:r>
            <a:r>
              <a:rPr lang="zh-TW" altLang="en-US" dirty="0" smtClean="0">
                <a:solidFill>
                  <a:schemeClr val="tx2"/>
                </a:solidFill>
              </a:rPr>
              <a:t> </a:t>
            </a:r>
            <a:r>
              <a:rPr lang="en-US" altLang="zh-TW" dirty="0" smtClean="0">
                <a:solidFill>
                  <a:schemeClr val="tx2"/>
                </a:solidFill>
              </a:rPr>
              <a:t>technique, even in the presence of short-term adaptation, is</a:t>
            </a:r>
            <a:r>
              <a:rPr lang="zh-TW" altLang="en-US" dirty="0" smtClean="0">
                <a:solidFill>
                  <a:schemeClr val="tx2"/>
                </a:solidFill>
              </a:rPr>
              <a:t> </a:t>
            </a:r>
            <a:r>
              <a:rPr lang="en-US" altLang="zh-TW" dirty="0" smtClean="0">
                <a:solidFill>
                  <a:schemeClr val="tx2"/>
                </a:solidFill>
              </a:rPr>
              <a:t>that it </a:t>
            </a:r>
            <a:r>
              <a:rPr lang="en-US" altLang="zh-TW" u="sng" dirty="0" smtClean="0">
                <a:solidFill>
                  <a:schemeClr val="tx2"/>
                </a:solidFill>
              </a:rPr>
              <a:t>assumes uniform badger activity throughout the day</a:t>
            </a:r>
            <a:r>
              <a:rPr lang="en-US" altLang="zh-TW" dirty="0" smtClean="0">
                <a:solidFill>
                  <a:schemeClr val="tx2"/>
                </a:solidFill>
              </a:rPr>
              <a:t>.</a:t>
            </a:r>
          </a:p>
          <a:p>
            <a:endParaRPr lang="en-US" altLang="zh-TW" dirty="0" smtClean="0">
              <a:solidFill>
                <a:schemeClr val="tx2"/>
              </a:solidFill>
            </a:endParaRP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8"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14480" y="2143116"/>
            <a:ext cx="392031" cy="323851"/>
          </a:xfrm>
          <a:prstGeom prst="rect">
            <a:avLst/>
          </a:prstGeom>
          <a:noFill/>
        </p:spPr>
      </p:pic>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788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71538" y="2571744"/>
            <a:ext cx="391029" cy="28575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p:txBody>
          <a:bodyPr>
            <a:normAutofit/>
          </a:bodyPr>
          <a:lstStyle/>
          <a:p>
            <a:r>
              <a:rPr lang="en-US" altLang="zh-TW" dirty="0" smtClean="0">
                <a:solidFill>
                  <a:schemeClr val="tx2"/>
                </a:solidFill>
              </a:rPr>
              <a:t>The Long-term adaptation component </a:t>
            </a:r>
            <a:r>
              <a:rPr lang="en-US" altLang="zh-TW" u="sng" dirty="0" smtClean="0">
                <a:solidFill>
                  <a:schemeClr val="tx2"/>
                </a:solidFill>
              </a:rPr>
              <a:t>learns daily patterns of badger activity </a:t>
            </a:r>
            <a:r>
              <a:rPr lang="en-US" altLang="zh-TW" dirty="0" smtClean="0">
                <a:solidFill>
                  <a:schemeClr val="tx2"/>
                </a:solidFill>
              </a:rPr>
              <a:t>and adapts the interval             accordingly.</a:t>
            </a:r>
          </a:p>
          <a:p>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tx2"/>
              </a:solidFill>
            </a:endParaRP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0"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57488" y="2643182"/>
            <a:ext cx="1000132" cy="36543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4286248" y="4929198"/>
            <a:ext cx="4133850" cy="1552575"/>
          </a:xfrm>
          <a:prstGeom prst="rect">
            <a:avLst/>
          </a:prstGeom>
          <a:noFill/>
          <a:ln w="9525">
            <a:noFill/>
            <a:miter lim="800000"/>
            <a:headEnd/>
            <a:tailEnd/>
          </a:ln>
          <a:effectLst/>
        </p:spPr>
      </p:pic>
      <p:sp>
        <p:nvSpPr>
          <p:cNvPr id="12" name="內容版面配置區 6"/>
          <p:cNvSpPr txBox="1">
            <a:spLocks/>
          </p:cNvSpPr>
          <p:nvPr/>
        </p:nvSpPr>
        <p:spPr>
          <a:xfrm>
            <a:off x="609600" y="1752601"/>
            <a:ext cx="8229600" cy="3605226"/>
          </a:xfrm>
          <a:prstGeom prst="rect">
            <a:avLst/>
          </a:prstGeom>
        </p:spPr>
        <p:txBody>
          <a:bodyPr vert="horz" lIns="91440" tIns="45720" rIns="91440" bIns="45720" rtlCol="0">
            <a:normAutofit lnSpcReduction="10000"/>
          </a:bodyPr>
          <a:lstStyle/>
          <a:p>
            <a:pPr marL="342900" indent="-342900">
              <a:spcBef>
                <a:spcPct val="20000"/>
              </a:spcBef>
              <a:buFont typeface="Arial" pitchFamily="34" charset="0"/>
              <a:buChar char="•"/>
            </a:pPr>
            <a:r>
              <a:rPr lang="en-US" altLang="zh-TW" sz="3200" dirty="0" smtClean="0">
                <a:solidFill>
                  <a:schemeClr val="tx2"/>
                </a:solidFill>
              </a:rPr>
              <a:t>We define a target daily budget B as the amount of seconds that a badger detection node should spend in active state per day. Each day is divided in N equal time slots. Then, each node computes the expected number of sightings E(d, t) during a day d for timeslot t and assigns a budget B(d, t), proportional to E(d, t), to each timeslot:</a:t>
            </a:r>
            <a:endParaRPr kumimoji="0" lang="en-US" altLang="zh-TW" sz="32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a:xfrm>
            <a:off x="457200" y="1600200"/>
            <a:ext cx="8229600" cy="5615014"/>
          </a:xfrm>
        </p:spPr>
        <p:txBody>
          <a:bodyPr>
            <a:normAutofit/>
          </a:bodyPr>
          <a:lstStyle/>
          <a:p>
            <a:r>
              <a:rPr lang="en-US" altLang="zh-TW" dirty="0" smtClean="0">
                <a:solidFill>
                  <a:schemeClr val="tx2"/>
                </a:solidFill>
              </a:rPr>
              <a:t>Each day is divided in N equal time slots, and the length of a slot time is T.</a:t>
            </a:r>
          </a:p>
          <a:p>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bg2"/>
              </a:solidFill>
            </a:endParaRPr>
          </a:p>
          <a:p>
            <a:r>
              <a:rPr lang="en-US" altLang="zh-TW" dirty="0" smtClean="0">
                <a:solidFill>
                  <a:schemeClr val="bg2"/>
                </a:solidFill>
              </a:rPr>
              <a:t>Since in a timeslot</a:t>
            </a:r>
            <a:r>
              <a:rPr lang="zh-TW" altLang="en-US" dirty="0" smtClean="0">
                <a:solidFill>
                  <a:schemeClr val="bg2"/>
                </a:solidFill>
              </a:rPr>
              <a:t> </a:t>
            </a:r>
            <a:r>
              <a:rPr lang="en-US" altLang="zh-TW" dirty="0" smtClean="0">
                <a:solidFill>
                  <a:schemeClr val="bg2"/>
                </a:solidFill>
              </a:rPr>
              <a:t>of length T the reader is to be active only for B(d, t) seconds,</a:t>
            </a:r>
            <a:r>
              <a:rPr lang="zh-TW" altLang="en-US" dirty="0" smtClean="0">
                <a:solidFill>
                  <a:schemeClr val="bg2"/>
                </a:solidFill>
              </a:rPr>
              <a:t> </a:t>
            </a:r>
            <a:r>
              <a:rPr lang="en-US" altLang="zh-TW" dirty="0" smtClean="0">
                <a:solidFill>
                  <a:schemeClr val="bg2"/>
                </a:solidFill>
              </a:rPr>
              <a:t>we have that </a:t>
            </a:r>
          </a:p>
          <a:p>
            <a:r>
              <a:rPr lang="en-US" altLang="zh-TW" dirty="0" smtClean="0">
                <a:solidFill>
                  <a:schemeClr val="bg2"/>
                </a:solidFill>
              </a:rPr>
              <a:t>or</a:t>
            </a:r>
            <a:r>
              <a:rPr lang="en-US" altLang="zh-TW" dirty="0" smtClean="0">
                <a:solidFill>
                  <a:schemeClr val="tx2"/>
                </a:solidFill>
              </a:rPr>
              <a:t>		</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2" name="向右箭號 11"/>
          <p:cNvSpPr/>
          <p:nvPr/>
        </p:nvSpPr>
        <p:spPr>
          <a:xfrm>
            <a:off x="785786" y="3143248"/>
            <a:ext cx="7929618"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單箭頭接點 13"/>
          <p:cNvCxnSpPr/>
          <p:nvPr/>
        </p:nvCxnSpPr>
        <p:spPr>
          <a:xfrm rot="5400000" flipH="1" flipV="1">
            <a:off x="1213620" y="3143248"/>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直線單箭頭接點 14"/>
          <p:cNvCxnSpPr/>
          <p:nvPr/>
        </p:nvCxnSpPr>
        <p:spPr>
          <a:xfrm rot="5400000" flipH="1" flipV="1">
            <a:off x="2643968" y="314245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線單箭頭接點 15"/>
          <p:cNvCxnSpPr/>
          <p:nvPr/>
        </p:nvCxnSpPr>
        <p:spPr>
          <a:xfrm rot="5400000" flipH="1" flipV="1">
            <a:off x="4072728" y="314245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直線單箭頭接點 16"/>
          <p:cNvCxnSpPr/>
          <p:nvPr/>
        </p:nvCxnSpPr>
        <p:spPr>
          <a:xfrm rot="5400000" flipH="1" flipV="1">
            <a:off x="5501488" y="314245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直線單箭頭接點 17"/>
          <p:cNvCxnSpPr/>
          <p:nvPr/>
        </p:nvCxnSpPr>
        <p:spPr>
          <a:xfrm rot="5400000" flipH="1" flipV="1">
            <a:off x="6930248" y="3142454"/>
            <a:ext cx="85725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文字方塊 18"/>
          <p:cNvSpPr txBox="1"/>
          <p:nvPr/>
        </p:nvSpPr>
        <p:spPr>
          <a:xfrm>
            <a:off x="7715272" y="2857496"/>
            <a:ext cx="1143008" cy="461665"/>
          </a:xfrm>
          <a:prstGeom prst="rect">
            <a:avLst/>
          </a:prstGeom>
          <a:noFill/>
        </p:spPr>
        <p:txBody>
          <a:bodyPr wrap="square" rtlCol="0">
            <a:spAutoFit/>
          </a:bodyPr>
          <a:lstStyle/>
          <a:p>
            <a:r>
              <a:rPr lang="en-US" altLang="zh-TW" sz="2400" b="1" dirty="0" smtClean="0"/>
              <a:t>……</a:t>
            </a:r>
            <a:endParaRPr lang="zh-TW" altLang="en-US" sz="2400" b="1" dirty="0"/>
          </a:p>
        </p:txBody>
      </p:sp>
      <p:sp>
        <p:nvSpPr>
          <p:cNvPr id="20" name="文字方塊 19"/>
          <p:cNvSpPr txBox="1"/>
          <p:nvPr/>
        </p:nvSpPr>
        <p:spPr>
          <a:xfrm>
            <a:off x="714348" y="2857496"/>
            <a:ext cx="1143008" cy="461665"/>
          </a:xfrm>
          <a:prstGeom prst="rect">
            <a:avLst/>
          </a:prstGeom>
          <a:noFill/>
        </p:spPr>
        <p:txBody>
          <a:bodyPr wrap="square" rtlCol="0">
            <a:spAutoFit/>
          </a:bodyPr>
          <a:lstStyle/>
          <a:p>
            <a:r>
              <a:rPr lang="en-US" altLang="zh-TW" sz="2400" b="1" dirty="0" smtClean="0"/>
              <a:t>……</a:t>
            </a:r>
            <a:endParaRPr lang="zh-TW" altLang="en-US" sz="2400" b="1" dirty="0"/>
          </a:p>
        </p:txBody>
      </p:sp>
      <p:cxnSp>
        <p:nvCxnSpPr>
          <p:cNvPr id="23" name="直線單箭頭接點 22"/>
          <p:cNvCxnSpPr/>
          <p:nvPr/>
        </p:nvCxnSpPr>
        <p:spPr>
          <a:xfrm>
            <a:off x="1571604" y="3786190"/>
            <a:ext cx="1571636"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5" name="文字方塊 24"/>
          <p:cNvSpPr txBox="1"/>
          <p:nvPr/>
        </p:nvSpPr>
        <p:spPr>
          <a:xfrm>
            <a:off x="1928794" y="3610277"/>
            <a:ext cx="857256" cy="461665"/>
          </a:xfrm>
          <a:prstGeom prst="rect">
            <a:avLst/>
          </a:prstGeom>
          <a:solidFill>
            <a:schemeClr val="bg1"/>
          </a:solidFill>
        </p:spPr>
        <p:txBody>
          <a:bodyPr wrap="square" rtlCol="0">
            <a:spAutoFit/>
          </a:bodyPr>
          <a:lstStyle/>
          <a:p>
            <a:r>
              <a:rPr lang="en-US" altLang="zh-TW" sz="2400" b="1" dirty="0" smtClean="0"/>
              <a:t>    T</a:t>
            </a:r>
            <a:endParaRPr lang="zh-TW" altLang="en-US" sz="2400" b="1" dirty="0"/>
          </a:p>
        </p:txBody>
      </p:sp>
      <p:sp>
        <p:nvSpPr>
          <p:cNvPr id="27" name="文字方塊 26"/>
          <p:cNvSpPr txBox="1"/>
          <p:nvPr/>
        </p:nvSpPr>
        <p:spPr>
          <a:xfrm>
            <a:off x="7429520" y="3571876"/>
            <a:ext cx="1285884" cy="369332"/>
          </a:xfrm>
          <a:prstGeom prst="rect">
            <a:avLst/>
          </a:prstGeom>
          <a:noFill/>
        </p:spPr>
        <p:txBody>
          <a:bodyPr wrap="square" rtlCol="0">
            <a:spAutoFit/>
          </a:bodyPr>
          <a:lstStyle/>
          <a:p>
            <a:r>
              <a:rPr lang="en-US" altLang="zh-TW" dirty="0" smtClean="0"/>
              <a:t>Time line</a:t>
            </a:r>
            <a:endParaRPr lang="zh-TW" altLang="en-US" dirty="0"/>
          </a:p>
        </p:txBody>
      </p:sp>
      <p:pic>
        <p:nvPicPr>
          <p:cNvPr id="50178" name="Picture 2"/>
          <p:cNvPicPr>
            <a:picLocks noChangeAspect="1" noChangeArrowheads="1"/>
          </p:cNvPicPr>
          <p:nvPr/>
        </p:nvPicPr>
        <p:blipFill>
          <a:blip r:embed="rId4" cstate="print"/>
          <a:srcRect/>
          <a:stretch>
            <a:fillRect/>
          </a:stretch>
        </p:blipFill>
        <p:spPr bwMode="auto">
          <a:xfrm>
            <a:off x="2214546" y="5486418"/>
            <a:ext cx="4343400" cy="514350"/>
          </a:xfrm>
          <a:prstGeom prst="rect">
            <a:avLst/>
          </a:prstGeom>
          <a:noFill/>
          <a:ln w="9525">
            <a:noFill/>
            <a:miter lim="800000"/>
            <a:headEnd/>
            <a:tailEnd/>
          </a:ln>
          <a:effectLst/>
        </p:spPr>
      </p:pic>
      <p:grpSp>
        <p:nvGrpSpPr>
          <p:cNvPr id="32" name="群組 31"/>
          <p:cNvGrpSpPr/>
          <p:nvPr/>
        </p:nvGrpSpPr>
        <p:grpSpPr>
          <a:xfrm>
            <a:off x="1571604" y="3929066"/>
            <a:ext cx="1633550" cy="461665"/>
            <a:chOff x="1571604" y="3929066"/>
            <a:chExt cx="1633550" cy="461665"/>
          </a:xfrm>
        </p:grpSpPr>
        <p:cxnSp>
          <p:nvCxnSpPr>
            <p:cNvPr id="30" name="直線單箭頭接點 29"/>
            <p:cNvCxnSpPr/>
            <p:nvPr/>
          </p:nvCxnSpPr>
          <p:spPr>
            <a:xfrm>
              <a:off x="1571604" y="4143380"/>
              <a:ext cx="500066" cy="1588"/>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31" name="文字方塊 30"/>
            <p:cNvSpPr txBox="1"/>
            <p:nvPr/>
          </p:nvSpPr>
          <p:spPr>
            <a:xfrm>
              <a:off x="2071670" y="3929066"/>
              <a:ext cx="1133484" cy="461665"/>
            </a:xfrm>
            <a:prstGeom prst="rect">
              <a:avLst/>
            </a:prstGeom>
            <a:noFill/>
          </p:spPr>
          <p:txBody>
            <a:bodyPr wrap="square" rtlCol="0">
              <a:spAutoFit/>
            </a:bodyPr>
            <a:lstStyle/>
            <a:p>
              <a:r>
                <a:rPr lang="en-US" altLang="zh-TW" sz="2400" b="1" dirty="0" smtClean="0"/>
                <a:t> B(d, t)</a:t>
              </a:r>
              <a:endParaRPr lang="zh-TW" altLang="en-US" sz="2400" b="1" dirty="0"/>
            </a:p>
          </p:txBody>
        </p:sp>
      </p:grpSp>
      <p:pic>
        <p:nvPicPr>
          <p:cNvPr id="50179" name="Picture 3"/>
          <p:cNvPicPr>
            <a:picLocks noChangeAspect="1" noChangeArrowheads="1"/>
          </p:cNvPicPr>
          <p:nvPr/>
        </p:nvPicPr>
        <p:blipFill>
          <a:blip r:embed="rId5" cstate="print"/>
          <a:srcRect/>
          <a:stretch>
            <a:fillRect/>
          </a:stretch>
        </p:blipFill>
        <p:spPr bwMode="auto">
          <a:xfrm>
            <a:off x="2714612" y="6072206"/>
            <a:ext cx="3057525" cy="666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7">
                                            <p:txEl>
                                              <p:pRg st="4" end="4"/>
                                            </p:txEl>
                                          </p:spTgt>
                                        </p:tgtEl>
                                        <p:attrNameLst>
                                          <p:attrName>style.color</p:attrName>
                                        </p:attrNameLst>
                                      </p:cBhvr>
                                      <p:to>
                                        <a:schemeClr val="tx2"/>
                                      </p:to>
                                    </p:animClr>
                                  </p:childTnLst>
                                </p:cTn>
                              </p:par>
                            </p:childTnLst>
                          </p:cTn>
                        </p:par>
                        <p:par>
                          <p:cTn id="7" fill="hold">
                            <p:stCondLst>
                              <p:cond delay="500"/>
                            </p:stCondLst>
                            <p:childTnLst>
                              <p:par>
                                <p:cTn id="8" presetID="22" presetClass="entr" presetSubtype="1" fill="hold" nodeType="afterEffect">
                                  <p:stCondLst>
                                    <p:cond delay="0"/>
                                  </p:stCondLst>
                                  <p:childTnLst>
                                    <p:set>
                                      <p:cBhvr>
                                        <p:cTn id="9" dur="1" fill="hold">
                                          <p:stCondLst>
                                            <p:cond delay="0"/>
                                          </p:stCondLst>
                                        </p:cTn>
                                        <p:tgtEl>
                                          <p:spTgt spid="50178"/>
                                        </p:tgtEl>
                                        <p:attrNameLst>
                                          <p:attrName>style.visibility</p:attrName>
                                        </p:attrNameLst>
                                      </p:cBhvr>
                                      <p:to>
                                        <p:strVal val="visible"/>
                                      </p:to>
                                    </p:set>
                                    <p:animEffect transition="in" filter="wipe(up)">
                                      <p:cBhvr>
                                        <p:cTn id="10" dur="500"/>
                                        <p:tgtEl>
                                          <p:spTgt spid="50178"/>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p:cBhvr override="childStyle">
                                        <p:cTn id="17" dur="500" fill="hold"/>
                                        <p:tgtEl>
                                          <p:spTgt spid="7">
                                            <p:txEl>
                                              <p:pRg st="5" end="5"/>
                                            </p:txEl>
                                          </p:spTgt>
                                        </p:tgtEl>
                                        <p:attrNameLst>
                                          <p:attrName>style.color</p:attrName>
                                        </p:attrNameLst>
                                      </p:cBhvr>
                                      <p:to>
                                        <a:schemeClr val="tx2"/>
                                      </p:to>
                                    </p:animClr>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50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accent1">
                    <a:lumMod val="50000"/>
                  </a:schemeClr>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accent1">
                    <a:lumMod val="50000"/>
                  </a:schemeClr>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accent1">
                    <a:lumMod val="50000"/>
                  </a:schemeClr>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accent1">
                    <a:lumMod val="50000"/>
                  </a:schemeClr>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accent1">
                    <a:lumMod val="50000"/>
                  </a:schemeClr>
                </a:solidFill>
                <a:latin typeface="微軟正黑體" pitchFamily="34" charset="-120"/>
                <a:ea typeface="微軟正黑體" pitchFamily="34" charset="-120"/>
              </a:rPr>
              <a:t>Network Maintenance </a:t>
            </a:r>
            <a:r>
              <a:rPr lang="en-US" altLang="zh-TW" sz="2400" dirty="0" smtClean="0">
                <a:solidFill>
                  <a:schemeClr val="accent1">
                    <a:lumMod val="50000"/>
                  </a:schemeClr>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accent1">
                    <a:lumMod val="50000"/>
                  </a:schemeClr>
                </a:solidFill>
                <a:latin typeface="微軟正黑體" pitchFamily="34" charset="-120"/>
                <a:ea typeface="微軟正黑體" pitchFamily="34" charset="-120"/>
              </a:rPr>
              <a:t>Conclusions </a:t>
            </a:r>
            <a:r>
              <a:rPr lang="en-US" altLang="zh-TW" sz="2400" dirty="0" smtClean="0">
                <a:solidFill>
                  <a:schemeClr val="accent1">
                    <a:lumMod val="50000"/>
                  </a:schemeClr>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p:txBody>
          <a:bodyPr>
            <a:normAutofit lnSpcReduction="10000"/>
          </a:bodyPr>
          <a:lstStyle/>
          <a:p>
            <a:r>
              <a:rPr lang="en-US" altLang="zh-TW" dirty="0" smtClean="0">
                <a:solidFill>
                  <a:schemeClr val="tx2"/>
                </a:solidFill>
              </a:rPr>
              <a:t>Then, the expected number of sightings </a:t>
            </a:r>
            <a:r>
              <a:rPr lang="en-US" altLang="zh-TW" dirty="0" smtClean="0">
                <a:solidFill>
                  <a:schemeClr val="tx2"/>
                </a:solidFill>
              </a:rPr>
              <a:t>E(d</a:t>
            </a:r>
            <a:r>
              <a:rPr lang="en-US" altLang="zh-TW" dirty="0" smtClean="0">
                <a:solidFill>
                  <a:schemeClr val="tx2"/>
                </a:solidFill>
              </a:rPr>
              <a:t>,</a:t>
            </a:r>
            <a:r>
              <a:rPr lang="en-US" altLang="zh-TW" dirty="0" smtClean="0">
                <a:solidFill>
                  <a:schemeClr val="tx2"/>
                </a:solidFill>
              </a:rPr>
              <a:t> </a:t>
            </a:r>
            <a:r>
              <a:rPr lang="en-US" altLang="zh-TW" dirty="0" smtClean="0">
                <a:solidFill>
                  <a:schemeClr val="tx2"/>
                </a:solidFill>
              </a:rPr>
              <a:t>t) in timeslot t of a particular day d is evaluated as follows:</a:t>
            </a:r>
          </a:p>
          <a:p>
            <a:endParaRPr lang="en-US" altLang="zh-TW" dirty="0" smtClean="0">
              <a:solidFill>
                <a:schemeClr val="tx2"/>
              </a:solidFill>
            </a:endParaRPr>
          </a:p>
          <a:p>
            <a:endParaRPr lang="en-US" altLang="zh-TW" dirty="0" smtClean="0">
              <a:solidFill>
                <a:schemeClr val="tx2"/>
              </a:solidFill>
            </a:endParaRPr>
          </a:p>
          <a:p>
            <a:r>
              <a:rPr lang="en-US" altLang="zh-TW" dirty="0" smtClean="0">
                <a:solidFill>
                  <a:schemeClr val="tx2"/>
                </a:solidFill>
              </a:rPr>
              <a:t>where O(d-1, t) is the actual number of sightings that were observed in the same timeslot on the previous day and a is a weight in the range [0,1].</a:t>
            </a:r>
          </a:p>
          <a:p>
            <a:endParaRPr lang="en-US" altLang="zh-TW" dirty="0" smtClean="0">
              <a:solidFill>
                <a:schemeClr val="tx2"/>
              </a:solidFill>
            </a:endParaRPr>
          </a:p>
          <a:p>
            <a:endParaRPr lang="en-US" altLang="zh-TW" dirty="0" smtClean="0">
              <a:solidFill>
                <a:schemeClr val="tx2"/>
              </a:solidFill>
            </a:endParaRP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52227" name="Picture 3"/>
          <p:cNvPicPr>
            <a:picLocks noChangeAspect="1" noChangeArrowheads="1"/>
          </p:cNvPicPr>
          <p:nvPr/>
        </p:nvPicPr>
        <p:blipFill>
          <a:blip r:embed="rId4" cstate="print"/>
          <a:srcRect/>
          <a:stretch>
            <a:fillRect/>
          </a:stretch>
        </p:blipFill>
        <p:spPr bwMode="auto">
          <a:xfrm>
            <a:off x="1000100" y="3286124"/>
            <a:ext cx="7172315" cy="5639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ea typeface="微軟正黑體" pitchFamily="34" charset="-120"/>
              </a:rPr>
              <a:t>Evolution Stage 1: Improving Sensing and Data Collection</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53251" name="Picture 3"/>
          <p:cNvPicPr>
            <a:picLocks noChangeAspect="1" noChangeArrowheads="1"/>
          </p:cNvPicPr>
          <p:nvPr/>
        </p:nvPicPr>
        <p:blipFill>
          <a:blip r:embed="rId4" cstate="print"/>
          <a:srcRect/>
          <a:stretch>
            <a:fillRect/>
          </a:stretch>
        </p:blipFill>
        <p:spPr bwMode="auto">
          <a:xfrm>
            <a:off x="285720" y="2357430"/>
            <a:ext cx="8576861"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2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a:xfrm>
            <a:off x="457200" y="1600200"/>
            <a:ext cx="8229600" cy="4972072"/>
          </a:xfrm>
        </p:spPr>
        <p:txBody>
          <a:bodyPr>
            <a:normAutofit fontScale="85000" lnSpcReduction="20000"/>
          </a:bodyPr>
          <a:lstStyle/>
          <a:p>
            <a:r>
              <a:rPr lang="en-US" altLang="zh-TW" dirty="0" smtClean="0">
                <a:solidFill>
                  <a:schemeClr val="tx2"/>
                </a:solidFill>
              </a:rPr>
              <a:t>Data priorities:</a:t>
            </a:r>
          </a:p>
          <a:p>
            <a:pPr lvl="1"/>
            <a:r>
              <a:rPr lang="en-US" altLang="zh-TW" dirty="0" smtClean="0">
                <a:solidFill>
                  <a:schemeClr val="tx2"/>
                </a:solidFill>
              </a:rPr>
              <a:t>Priority class 1: Maximum of a few hours delay</a:t>
            </a:r>
          </a:p>
          <a:p>
            <a:pPr lvl="1"/>
            <a:r>
              <a:rPr lang="en-US" altLang="zh-TW" dirty="0" smtClean="0">
                <a:solidFill>
                  <a:schemeClr val="tx2"/>
                </a:solidFill>
              </a:rPr>
              <a:t>Priority class 2: Maximum of a few days delay</a:t>
            </a:r>
          </a:p>
          <a:p>
            <a:pPr lvl="1"/>
            <a:r>
              <a:rPr lang="en-US" altLang="zh-TW" dirty="0" smtClean="0">
                <a:solidFill>
                  <a:schemeClr val="tx2"/>
                </a:solidFill>
              </a:rPr>
              <a:t>Priority class 3: Delays of weeks are acceptable</a:t>
            </a:r>
          </a:p>
          <a:p>
            <a:pPr lvl="1"/>
            <a:endParaRPr lang="en-US" altLang="zh-TW" dirty="0" smtClean="0">
              <a:solidFill>
                <a:schemeClr val="tx2"/>
              </a:solidFill>
            </a:endParaRPr>
          </a:p>
          <a:p>
            <a:r>
              <a:rPr lang="en-US" altLang="zh-TW" dirty="0" smtClean="0">
                <a:solidFill>
                  <a:schemeClr val="tx2"/>
                </a:solidFill>
              </a:rPr>
              <a:t>Node priorities:</a:t>
            </a:r>
          </a:p>
          <a:p>
            <a:pPr lvl="1"/>
            <a:r>
              <a:rPr lang="en-US" altLang="zh-TW" dirty="0" smtClean="0">
                <a:solidFill>
                  <a:schemeClr val="tx2"/>
                </a:solidFill>
              </a:rPr>
              <a:t>Each node is assigned a priority class PN based on the frequency it is expected to be visited by mobile sinks for data collection.</a:t>
            </a:r>
          </a:p>
          <a:p>
            <a:pPr lvl="1"/>
            <a:endParaRPr lang="en-US" altLang="zh-TW" dirty="0" smtClean="0">
              <a:solidFill>
                <a:schemeClr val="tx2"/>
              </a:solidFill>
            </a:endParaRPr>
          </a:p>
          <a:p>
            <a:pPr lvl="1"/>
            <a:r>
              <a:rPr lang="en-US" altLang="zh-TW" u="sng" dirty="0" smtClean="0">
                <a:solidFill>
                  <a:schemeClr val="tx2"/>
                </a:solidFill>
              </a:rPr>
              <a:t>The more frequently visited a node is, the lower the expected data delivery time</a:t>
            </a:r>
            <a:r>
              <a:rPr lang="en-US" altLang="zh-TW" dirty="0" smtClean="0">
                <a:solidFill>
                  <a:schemeClr val="tx2"/>
                </a:solidFill>
              </a:rPr>
              <a:t>, and the lower the assigned node priority class.</a:t>
            </a:r>
          </a:p>
          <a:p>
            <a:pPr lvl="1"/>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tx2"/>
              </a:solidFill>
            </a:endParaRP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200" dirty="0" smtClean="0">
                <a:solidFill>
                  <a:schemeClr val="accent6">
                    <a:lumMod val="75000"/>
                  </a:schemeClr>
                </a:solidFill>
                <a:ea typeface="微軟正黑體" pitchFamily="34" charset="-120"/>
              </a:rPr>
              <a:t>Evolution Stage 1: Improving Sensing and Data Collection</a:t>
            </a:r>
          </a:p>
        </p:txBody>
      </p:sp>
      <p:sp>
        <p:nvSpPr>
          <p:cNvPr id="7" name="內容版面配置區 6"/>
          <p:cNvSpPr>
            <a:spLocks noGrp="1"/>
          </p:cNvSpPr>
          <p:nvPr>
            <p:ph idx="1"/>
          </p:nvPr>
        </p:nvSpPr>
        <p:spPr>
          <a:xfrm>
            <a:off x="457200" y="1600200"/>
            <a:ext cx="8229600" cy="4972072"/>
          </a:xfrm>
        </p:spPr>
        <p:txBody>
          <a:bodyPr>
            <a:normAutofit/>
          </a:bodyPr>
          <a:lstStyle/>
          <a:p>
            <a:pPr lvl="1"/>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tx2"/>
              </a:solidFill>
            </a:endParaRPr>
          </a:p>
          <a:p>
            <a:endParaRPr lang="en-US" altLang="zh-TW" dirty="0" smtClean="0">
              <a:solidFill>
                <a:schemeClr val="tx2"/>
              </a:solidFill>
            </a:endParaRP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54275" name="Picture 3"/>
          <p:cNvPicPr>
            <a:picLocks noChangeAspect="1" noChangeArrowheads="1"/>
          </p:cNvPicPr>
          <p:nvPr/>
        </p:nvPicPr>
        <p:blipFill>
          <a:blip r:embed="rId4" cstate="print"/>
          <a:srcRect/>
          <a:stretch>
            <a:fillRect/>
          </a:stretch>
        </p:blipFill>
        <p:spPr bwMode="auto">
          <a:xfrm>
            <a:off x="285720" y="1928802"/>
            <a:ext cx="8582888"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tx2"/>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Network Maintenance </a:t>
            </a:r>
            <a:r>
              <a:rPr lang="en-US" altLang="zh-TW" sz="2400" dirty="0" smtClean="0">
                <a:solidFill>
                  <a:schemeClr val="bg1">
                    <a:lumMod val="75000"/>
                  </a:schemeClr>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Conclusions </a:t>
            </a:r>
            <a:r>
              <a:rPr lang="en-US" altLang="zh-TW" sz="2400" dirty="0" smtClean="0">
                <a:solidFill>
                  <a:schemeClr val="bg1">
                    <a:lumMod val="75000"/>
                  </a:schemeClr>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smtClean="0">
                <a:solidFill>
                  <a:schemeClr val="accent6">
                    <a:lumMod val="75000"/>
                  </a:schemeClr>
                </a:solidFill>
              </a:rPr>
              <a:t>Evolution Stage 2: Hardware Improvements</a:t>
            </a:r>
            <a:endParaRPr lang="zh-TW" altLang="en-US" sz="3600" dirty="0">
              <a:solidFill>
                <a:schemeClr val="accent6">
                  <a:lumMod val="75000"/>
                </a:schemeClr>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050" name="Picture 2"/>
          <p:cNvPicPr>
            <a:picLocks noChangeAspect="1" noChangeArrowheads="1"/>
          </p:cNvPicPr>
          <p:nvPr/>
        </p:nvPicPr>
        <p:blipFill>
          <a:blip r:embed="rId4" cstate="print"/>
          <a:srcRect/>
          <a:stretch>
            <a:fillRect/>
          </a:stretch>
        </p:blipFill>
        <p:spPr bwMode="auto">
          <a:xfrm>
            <a:off x="323528" y="1556792"/>
            <a:ext cx="5095875" cy="280035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92080" y="4005064"/>
            <a:ext cx="360045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smtClean="0">
                <a:solidFill>
                  <a:schemeClr val="accent6">
                    <a:lumMod val="75000"/>
                  </a:schemeClr>
                </a:solidFill>
              </a:rPr>
              <a:t>Evolution Stage 2: Hardware Improvements</a:t>
            </a:r>
            <a:endParaRPr lang="zh-TW" altLang="en-US" sz="3600" dirty="0">
              <a:solidFill>
                <a:schemeClr val="accent6">
                  <a:lumMod val="75000"/>
                </a:schemeClr>
              </a:solidFill>
            </a:endParaRPr>
          </a:p>
        </p:txBody>
      </p:sp>
      <p:sp>
        <p:nvSpPr>
          <p:cNvPr id="7" name="內容版面配置區 6"/>
          <p:cNvSpPr>
            <a:spLocks noGrp="1"/>
          </p:cNvSpPr>
          <p:nvPr>
            <p:ph idx="1"/>
          </p:nvPr>
        </p:nvSpPr>
        <p:spPr/>
        <p:txBody>
          <a:bodyPr/>
          <a:lstStyle/>
          <a:p>
            <a:r>
              <a:rPr lang="en-US" altLang="zh-TW" dirty="0" smtClean="0"/>
              <a:t>The original </a:t>
            </a:r>
            <a:r>
              <a:rPr lang="en-US" altLang="zh-TW" dirty="0" err="1" smtClean="0"/>
              <a:t>T</a:t>
            </a:r>
            <a:r>
              <a:rPr lang="en-US" altLang="zh-TW" sz="1800" dirty="0" err="1" smtClean="0"/>
              <a:t>interval</a:t>
            </a:r>
            <a:r>
              <a:rPr lang="en-US" altLang="zh-TW" dirty="0" smtClean="0"/>
              <a:t> was set to 330s, with a duty cycle of 9%.</a:t>
            </a:r>
          </a:p>
          <a:p>
            <a:r>
              <a:rPr lang="en-US" altLang="zh-TW" dirty="0" smtClean="0"/>
              <a:t>It had the drawback of not being able to react to the presence of animals outside of the normal predicted times.</a:t>
            </a:r>
          </a:p>
          <a:p>
            <a:r>
              <a:rPr lang="en-US" altLang="zh-TW" dirty="0" smtClean="0"/>
              <a:t>we modified T</a:t>
            </a:r>
            <a:r>
              <a:rPr lang="en-US" altLang="zh-TW" sz="1800" dirty="0" smtClean="0"/>
              <a:t>on</a:t>
            </a:r>
            <a:r>
              <a:rPr lang="en-US" altLang="zh-TW" dirty="0" smtClean="0"/>
              <a:t> to be 1s, with </a:t>
            </a:r>
            <a:r>
              <a:rPr lang="en-US" altLang="zh-TW" dirty="0" err="1" smtClean="0"/>
              <a:t>T</a:t>
            </a:r>
            <a:r>
              <a:rPr lang="en-US" altLang="zh-TW" sz="1800" dirty="0" err="1" smtClean="0"/>
              <a:t>interval</a:t>
            </a:r>
            <a:r>
              <a:rPr lang="en-US" altLang="zh-TW" dirty="0" smtClean="0"/>
              <a:t> to be 11s.</a:t>
            </a:r>
          </a:p>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8" name="Picture 3"/>
          <p:cNvPicPr>
            <a:picLocks noChangeAspect="1" noChangeArrowheads="1"/>
          </p:cNvPicPr>
          <p:nvPr/>
        </p:nvPicPr>
        <p:blipFill>
          <a:blip r:embed="rId4" cstate="print"/>
          <a:srcRect/>
          <a:stretch>
            <a:fillRect/>
          </a:stretch>
        </p:blipFill>
        <p:spPr bwMode="auto">
          <a:xfrm>
            <a:off x="3779912" y="3645024"/>
            <a:ext cx="5114925" cy="287655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251520" y="1196752"/>
            <a:ext cx="5112568"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mph" presetSubtype="0" grpId="0" nodeType="clickEffect">
                                  <p:stCondLst>
                                    <p:cond delay="0"/>
                                  </p:stCondLst>
                                  <p:childTnLst>
                                    <p:set>
                                      <p:cBhvr rctx="PPT">
                                        <p:cTn id="18" dur="indefinite"/>
                                        <p:tgtEl>
                                          <p:spTgt spid="7">
                                            <p:txEl>
                                              <p:pRg st="0" end="0"/>
                                            </p:txEl>
                                          </p:spTgt>
                                        </p:tgtEl>
                                        <p:attrNameLst>
                                          <p:attrName>style.opacity</p:attrName>
                                        </p:attrNameLst>
                                      </p:cBhvr>
                                      <p:to>
                                        <p:strVal val="0.25"/>
                                      </p:to>
                                    </p:set>
                                    <p:animEffect filter="image" prLst="opacity: 0.25">
                                      <p:cBhvr rctx="IE">
                                        <p:cTn id="19" dur="indefinite"/>
                                        <p:tgtEl>
                                          <p:spTgt spid="7">
                                            <p:txEl>
                                              <p:pRg st="0" end="0"/>
                                            </p:txEl>
                                          </p:spTgt>
                                        </p:tgtEl>
                                      </p:cBhvr>
                                    </p:animEffect>
                                  </p:childTnLst>
                                </p:cTn>
                              </p:par>
                              <p:par>
                                <p:cTn id="20" presetID="9" presetClass="emph" presetSubtype="0" grpId="0" nodeType="withEffect">
                                  <p:stCondLst>
                                    <p:cond delay="0"/>
                                  </p:stCondLst>
                                  <p:childTnLst>
                                    <p:set>
                                      <p:cBhvr rctx="PPT">
                                        <p:cTn id="21" dur="indefinite"/>
                                        <p:tgtEl>
                                          <p:spTgt spid="7">
                                            <p:txEl>
                                              <p:pRg st="1" end="1"/>
                                            </p:txEl>
                                          </p:spTgt>
                                        </p:tgtEl>
                                        <p:attrNameLst>
                                          <p:attrName>style.opacity</p:attrName>
                                        </p:attrNameLst>
                                      </p:cBhvr>
                                      <p:to>
                                        <p:strVal val="0.25"/>
                                      </p:to>
                                    </p:set>
                                    <p:animEffect filter="image" prLst="opacity: 0.25">
                                      <p:cBhvr rctx="IE">
                                        <p:cTn id="22" dur="indefinite"/>
                                        <p:tgtEl>
                                          <p:spTgt spid="7">
                                            <p:txEl>
                                              <p:pRg st="1" end="1"/>
                                            </p:txEl>
                                          </p:spTgt>
                                        </p:tgtEl>
                                      </p:cBhvr>
                                    </p:animEffect>
                                  </p:childTnLst>
                                </p:cTn>
                              </p:par>
                              <p:par>
                                <p:cTn id="23" presetID="9" presetClass="emph" presetSubtype="0" grpId="0" nodeType="withEffect">
                                  <p:stCondLst>
                                    <p:cond delay="0"/>
                                  </p:stCondLst>
                                  <p:childTnLst>
                                    <p:set>
                                      <p:cBhvr rctx="PPT">
                                        <p:cTn id="24" dur="indefinite"/>
                                        <p:tgtEl>
                                          <p:spTgt spid="7">
                                            <p:txEl>
                                              <p:pRg st="2" end="2"/>
                                            </p:txEl>
                                          </p:spTgt>
                                        </p:tgtEl>
                                        <p:attrNameLst>
                                          <p:attrName>style.opacity</p:attrName>
                                        </p:attrNameLst>
                                      </p:cBhvr>
                                      <p:to>
                                        <p:strVal val="0.25"/>
                                      </p:to>
                                    </p:set>
                                    <p:animEffect filter="image" prLst="opacity: 0.25">
                                      <p:cBhvr rctx="IE">
                                        <p:cTn id="25" dur="indefinite"/>
                                        <p:tgtEl>
                                          <p:spTgt spid="7">
                                            <p:txEl>
                                              <p:pRg st="2" end="2"/>
                                            </p:txEl>
                                          </p:spTgt>
                                        </p:tgtEl>
                                      </p:cBhvr>
                                    </p:animEffect>
                                  </p:childTnLst>
                                </p:cTn>
                              </p:par>
                              <p:par>
                                <p:cTn id="26" presetID="9" presetClass="emph" presetSubtype="0" grpId="0" nodeType="withEffect">
                                  <p:stCondLst>
                                    <p:cond delay="0"/>
                                  </p:stCondLst>
                                  <p:childTnLst>
                                    <p:set>
                                      <p:cBhvr rctx="PPT">
                                        <p:cTn id="27" dur="indefinite"/>
                                        <p:tgtEl>
                                          <p:spTgt spid="5"/>
                                        </p:tgtEl>
                                        <p:attrNameLst>
                                          <p:attrName>style.opacity</p:attrName>
                                        </p:attrNameLst>
                                      </p:cBhvr>
                                      <p:to>
                                        <p:strVal val="0.25"/>
                                      </p:to>
                                    </p:set>
                                    <p:animEffect filter="image" prLst="opacity: 0.25">
                                      <p:cBhvr rctx="IE">
                                        <p:cTn id="28" dur="indefinite"/>
                                        <p:tgtEl>
                                          <p:spTgt spid="5"/>
                                        </p:tgtEl>
                                      </p:cBhvr>
                                    </p:animEffect>
                                  </p:childTnLst>
                                </p:cTn>
                              </p:par>
                            </p:childTnLst>
                          </p:cTn>
                        </p:par>
                        <p:par>
                          <p:cTn id="29" fill="hold">
                            <p:stCondLst>
                              <p:cond delay="0"/>
                            </p:stCondLst>
                            <p:childTnLst>
                              <p:par>
                                <p:cTn id="30" presetID="4"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par>
                                <p:cTn id="33" presetID="3" presetClass="entr" presetSubtype="1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smtClean="0">
                <a:solidFill>
                  <a:schemeClr val="accent6">
                    <a:lumMod val="75000"/>
                  </a:schemeClr>
                </a:solidFill>
              </a:rPr>
              <a:t>Evolution Stage 2: Hardware Improvements</a:t>
            </a:r>
            <a:endParaRPr lang="zh-TW" altLang="en-US" sz="3600" dirty="0">
              <a:solidFill>
                <a:schemeClr val="accent6">
                  <a:lumMod val="75000"/>
                </a:schemeClr>
              </a:solidFill>
            </a:endParaRPr>
          </a:p>
        </p:txBody>
      </p:sp>
      <p:sp>
        <p:nvSpPr>
          <p:cNvPr id="7" name="內容版面配置區 6"/>
          <p:cNvSpPr>
            <a:spLocks noGrp="1"/>
          </p:cNvSpPr>
          <p:nvPr>
            <p:ph idx="1"/>
          </p:nvPr>
        </p:nvSpPr>
        <p:spPr/>
        <p:txBody>
          <a:bodyPr/>
          <a:lstStyle/>
          <a:p>
            <a:r>
              <a:rPr lang="en-US" altLang="zh-TW" dirty="0" smtClean="0"/>
              <a:t>In summary</a:t>
            </a:r>
          </a:p>
          <a:p>
            <a:pPr lvl="1"/>
            <a:r>
              <a:rPr lang="en-US" altLang="zh-TW" sz="2400" dirty="0" smtClean="0"/>
              <a:t>the detection node has dropped the power consumption by nearly an order of magnitude.</a:t>
            </a:r>
          </a:p>
          <a:p>
            <a:pPr lvl="1"/>
            <a:r>
              <a:rPr lang="en-US" altLang="zh-TW" sz="2400" dirty="0" smtClean="0"/>
              <a:t>The storage space has been increased to such an extent that it allows for 40 years of storage.</a:t>
            </a:r>
          </a:p>
          <a:p>
            <a:pPr lvl="1"/>
            <a:r>
              <a:rPr lang="en-US" altLang="zh-TW" sz="2400" dirty="0" smtClean="0"/>
              <a:t>The communication range has also been increased greatly.</a:t>
            </a:r>
            <a:endParaRPr lang="zh-TW" altLang="en-US" sz="2400"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爆炸 1 8"/>
          <p:cNvSpPr/>
          <p:nvPr/>
        </p:nvSpPr>
        <p:spPr>
          <a:xfrm>
            <a:off x="467544" y="692696"/>
            <a:ext cx="8424936" cy="55446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691680" y="2780928"/>
            <a:ext cx="6048672" cy="1384995"/>
          </a:xfrm>
          <a:prstGeom prst="rect">
            <a:avLst/>
          </a:prstGeom>
          <a:noFill/>
        </p:spPr>
        <p:txBody>
          <a:bodyPr wrap="square" rtlCol="0">
            <a:spAutoFit/>
          </a:bodyPr>
          <a:lstStyle/>
          <a:p>
            <a:r>
              <a:rPr lang="en-US" altLang="zh-TW" sz="2800" dirty="0" smtClean="0"/>
              <a:t>The hardware improvements introduced in Stage 2 had a</a:t>
            </a:r>
            <a:r>
              <a:rPr lang="zh-TW" altLang="en-US" sz="2800" dirty="0" smtClean="0"/>
              <a:t> </a:t>
            </a:r>
            <a:r>
              <a:rPr lang="en-US" altLang="zh-TW" sz="2800" dirty="0" smtClean="0"/>
              <a:t>dual effect on the data collection process.</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7">
                                            <p:txEl>
                                              <p:pRg st="0" end="0"/>
                                            </p:txEl>
                                          </p:spTgt>
                                        </p:tgtEl>
                                        <p:attrNameLst>
                                          <p:attrName>style.opacity</p:attrName>
                                        </p:attrNameLst>
                                      </p:cBhvr>
                                      <p:to>
                                        <p:strVal val="0.25"/>
                                      </p:to>
                                    </p:set>
                                    <p:animEffect filter="image" prLst="opacity: 0.25">
                                      <p:cBhvr rctx="IE">
                                        <p:cTn id="23" dur="indefinite"/>
                                        <p:tgtEl>
                                          <p:spTgt spid="7">
                                            <p:txEl>
                                              <p:pRg st="0" end="0"/>
                                            </p:txEl>
                                          </p:spTgt>
                                        </p:tgtEl>
                                      </p:cBhvr>
                                    </p:animEffect>
                                  </p:childTnLst>
                                </p:cTn>
                              </p:par>
                              <p:par>
                                <p:cTn id="24" presetID="9" presetClass="emph" presetSubtype="0" grpId="0" nodeType="withEffect">
                                  <p:stCondLst>
                                    <p:cond delay="0"/>
                                  </p:stCondLst>
                                  <p:childTnLst>
                                    <p:set>
                                      <p:cBhvr rctx="PPT">
                                        <p:cTn id="25" dur="indefinite"/>
                                        <p:tgtEl>
                                          <p:spTgt spid="7">
                                            <p:txEl>
                                              <p:pRg st="1" end="1"/>
                                            </p:txEl>
                                          </p:spTgt>
                                        </p:tgtEl>
                                        <p:attrNameLst>
                                          <p:attrName>style.opacity</p:attrName>
                                        </p:attrNameLst>
                                      </p:cBhvr>
                                      <p:to>
                                        <p:strVal val="0.25"/>
                                      </p:to>
                                    </p:set>
                                    <p:animEffect filter="image" prLst="opacity: 0.25">
                                      <p:cBhvr rctx="IE">
                                        <p:cTn id="26" dur="indefinite"/>
                                        <p:tgtEl>
                                          <p:spTgt spid="7">
                                            <p:txEl>
                                              <p:pRg st="1" end="1"/>
                                            </p:txEl>
                                          </p:spTgt>
                                        </p:tgtEl>
                                      </p:cBhvr>
                                    </p:animEffect>
                                  </p:childTnLst>
                                </p:cTn>
                              </p:par>
                              <p:par>
                                <p:cTn id="27" presetID="9" presetClass="emph" presetSubtype="0" grpId="0" nodeType="withEffect">
                                  <p:stCondLst>
                                    <p:cond delay="0"/>
                                  </p:stCondLst>
                                  <p:childTnLst>
                                    <p:set>
                                      <p:cBhvr rctx="PPT">
                                        <p:cTn id="28" dur="indefinite"/>
                                        <p:tgtEl>
                                          <p:spTgt spid="7">
                                            <p:txEl>
                                              <p:pRg st="2" end="2"/>
                                            </p:txEl>
                                          </p:spTgt>
                                        </p:tgtEl>
                                        <p:attrNameLst>
                                          <p:attrName>style.opacity</p:attrName>
                                        </p:attrNameLst>
                                      </p:cBhvr>
                                      <p:to>
                                        <p:strVal val="0.25"/>
                                      </p:to>
                                    </p:set>
                                    <p:animEffect filter="image" prLst="opacity: 0.25">
                                      <p:cBhvr rctx="IE">
                                        <p:cTn id="29" dur="indefinite"/>
                                        <p:tgtEl>
                                          <p:spTgt spid="7">
                                            <p:txEl>
                                              <p:pRg st="2" end="2"/>
                                            </p:txEl>
                                          </p:spTgt>
                                        </p:tgtEl>
                                      </p:cBhvr>
                                    </p:animEffect>
                                  </p:childTnLst>
                                </p:cTn>
                              </p:par>
                              <p:par>
                                <p:cTn id="30" presetID="9" presetClass="emph" presetSubtype="0" grpId="0" nodeType="withEffect">
                                  <p:stCondLst>
                                    <p:cond delay="0"/>
                                  </p:stCondLst>
                                  <p:childTnLst>
                                    <p:set>
                                      <p:cBhvr rctx="PPT">
                                        <p:cTn id="31" dur="indefinite"/>
                                        <p:tgtEl>
                                          <p:spTgt spid="7">
                                            <p:txEl>
                                              <p:pRg st="3" end="3"/>
                                            </p:txEl>
                                          </p:spTgt>
                                        </p:tgtEl>
                                        <p:attrNameLst>
                                          <p:attrName>style.opacity</p:attrName>
                                        </p:attrNameLst>
                                      </p:cBhvr>
                                      <p:to>
                                        <p:strVal val="0.25"/>
                                      </p:to>
                                    </p:set>
                                    <p:animEffect filter="image" prLst="opacity: 0.25">
                                      <p:cBhvr rctx="IE">
                                        <p:cTn id="32" dur="indefinite"/>
                                        <p:tgtEl>
                                          <p:spTgt spid="7">
                                            <p:txEl>
                                              <p:pRg st="3" end="3"/>
                                            </p:txEl>
                                          </p:spTgt>
                                        </p:tgtEl>
                                      </p:cBhvr>
                                    </p:animEffect>
                                  </p:childTnLst>
                                </p:cTn>
                              </p:par>
                              <p:par>
                                <p:cTn id="33" presetID="9" presetClass="emph" presetSubtype="0" grpId="0" nodeType="withEffect">
                                  <p:stCondLst>
                                    <p:cond delay="0"/>
                                  </p:stCondLst>
                                  <p:childTnLst>
                                    <p:set>
                                      <p:cBhvr rctx="PPT">
                                        <p:cTn id="34" dur="indefinite"/>
                                        <p:tgtEl>
                                          <p:spTgt spid="5"/>
                                        </p:tgtEl>
                                        <p:attrNameLst>
                                          <p:attrName>style.opacity</p:attrName>
                                        </p:attrNameLst>
                                      </p:cBhvr>
                                      <p:to>
                                        <p:strVal val="0.25"/>
                                      </p:to>
                                    </p:set>
                                    <p:animEffect filter="image" prLst="opacity: 0.25">
                                      <p:cBhvr rctx="IE">
                                        <p:cTn id="35" dur="indefinite"/>
                                        <p:tgtEl>
                                          <p:spTgt spid="5"/>
                                        </p:tgtEl>
                                      </p:cBhvr>
                                    </p:animEffect>
                                  </p:childTnLst>
                                </p:cTn>
                              </p:par>
                              <p:par>
                                <p:cTn id="36" presetID="9" presetClass="emph" presetSubtype="0" nodeType="withEffect">
                                  <p:stCondLst>
                                    <p:cond delay="0"/>
                                  </p:stCondLst>
                                  <p:childTnLst>
                                    <p:set>
                                      <p:cBhvr rctx="PPT">
                                        <p:cTn id="37" dur="indefinite"/>
                                        <p:tgtEl>
                                          <p:spTgt spid="4"/>
                                        </p:tgtEl>
                                        <p:attrNameLst>
                                          <p:attrName>style.opacity</p:attrName>
                                        </p:attrNameLst>
                                      </p:cBhvr>
                                      <p:to>
                                        <p:strVal val="0.25"/>
                                      </p:to>
                                    </p:set>
                                    <p:animEffect filter="image" prLst="opacity: 0.25">
                                      <p:cBhvr rctx="IE">
                                        <p:cTn id="38" dur="indefinite"/>
                                        <p:tgtEl>
                                          <p:spTgt spid="4"/>
                                        </p:tgtEl>
                                      </p:cBhvr>
                                    </p:animEffect>
                                  </p:childTnLst>
                                </p:cTn>
                              </p:par>
                            </p:childTnLst>
                          </p:cTn>
                        </p:par>
                        <p:par>
                          <p:cTn id="39" fill="hold">
                            <p:stCondLst>
                              <p:cond delay="0"/>
                            </p:stCondLst>
                            <p:childTnLst>
                              <p:par>
                                <p:cTn id="40" presetID="3" presetClass="entr" presetSubtype="1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p:bldP spid="9"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smtClean="0">
                <a:solidFill>
                  <a:schemeClr val="accent6">
                    <a:lumMod val="75000"/>
                  </a:schemeClr>
                </a:solidFill>
              </a:rPr>
              <a:t>Evolution Stage 2: Hardware Improvements</a:t>
            </a:r>
            <a:endParaRPr lang="zh-TW" altLang="en-US" sz="3600" dirty="0">
              <a:solidFill>
                <a:schemeClr val="accent6">
                  <a:lumMod val="75000"/>
                </a:schemeClr>
              </a:solidFill>
            </a:endParaRPr>
          </a:p>
        </p:txBody>
      </p:sp>
      <p:sp>
        <p:nvSpPr>
          <p:cNvPr id="7" name="內容版面配置區 6"/>
          <p:cNvSpPr>
            <a:spLocks noGrp="1"/>
          </p:cNvSpPr>
          <p:nvPr>
            <p:ph idx="1"/>
          </p:nvPr>
        </p:nvSpPr>
        <p:spPr/>
        <p:txBody>
          <a:bodyPr>
            <a:normAutofit/>
          </a:bodyPr>
          <a:lstStyle/>
          <a:p>
            <a:r>
              <a:rPr lang="en-US" altLang="zh-TW" dirty="0" smtClean="0"/>
              <a:t>Recall that the</a:t>
            </a:r>
            <a:r>
              <a:rPr lang="zh-TW" altLang="en-US" dirty="0" smtClean="0"/>
              <a:t> </a:t>
            </a:r>
            <a:r>
              <a:rPr lang="en-US" altLang="zh-TW" dirty="0" smtClean="0"/>
              <a:t>hardware optimizations introduced in the second stage dramatically</a:t>
            </a:r>
            <a:r>
              <a:rPr lang="zh-TW" altLang="en-US" dirty="0" smtClean="0"/>
              <a:t> </a:t>
            </a:r>
            <a:r>
              <a:rPr lang="en-US" altLang="zh-TW" dirty="0" smtClean="0"/>
              <a:t>increased the communication range of sensor and</a:t>
            </a:r>
            <a:r>
              <a:rPr lang="zh-TW" altLang="en-US" dirty="0" smtClean="0"/>
              <a:t> </a:t>
            </a:r>
            <a:r>
              <a:rPr lang="en-US" altLang="zh-TW" dirty="0" smtClean="0"/>
              <a:t>badger detection nodes from 50m to 1km.</a:t>
            </a:r>
          </a:p>
          <a:p>
            <a:r>
              <a:rPr lang="en-US" altLang="zh-TW" dirty="0" smtClean="0"/>
              <a:t>As a result, all</a:t>
            </a:r>
            <a:r>
              <a:rPr lang="zh-TW" altLang="en-US" dirty="0" smtClean="0"/>
              <a:t> </a:t>
            </a:r>
            <a:r>
              <a:rPr lang="en-US" altLang="zh-TW" dirty="0" smtClean="0"/>
              <a:t>nodes now have one-hop connectivity to the fixed 3G gateway,</a:t>
            </a:r>
            <a:r>
              <a:rPr lang="zh-TW" altLang="en-US" dirty="0" smtClean="0"/>
              <a:t> </a:t>
            </a:r>
            <a:r>
              <a:rPr lang="en-US" altLang="zh-TW" dirty="0" smtClean="0"/>
              <a:t>and no longer need to make use of mobile sinks.</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z="3600" dirty="0" smtClean="0">
                <a:solidFill>
                  <a:schemeClr val="accent6">
                    <a:lumMod val="75000"/>
                  </a:schemeClr>
                </a:solidFill>
              </a:rPr>
              <a:t>Evolution Stage 2: Hardware Improvements</a:t>
            </a:r>
            <a:endParaRPr lang="zh-TW" altLang="en-US" sz="3600" dirty="0">
              <a:solidFill>
                <a:schemeClr val="accent6">
                  <a:lumMod val="75000"/>
                </a:schemeClr>
              </a:solidFill>
            </a:endParaRPr>
          </a:p>
        </p:txBody>
      </p:sp>
      <p:sp>
        <p:nvSpPr>
          <p:cNvPr id="7" name="內容版面配置區 6"/>
          <p:cNvSpPr>
            <a:spLocks noGrp="1"/>
          </p:cNvSpPr>
          <p:nvPr>
            <p:ph idx="1"/>
          </p:nvPr>
        </p:nvSpPr>
        <p:spPr>
          <a:xfrm>
            <a:off x="683568" y="1268760"/>
            <a:ext cx="8229600" cy="4525963"/>
          </a:xfrm>
        </p:spPr>
        <p:txBody>
          <a:bodyPr>
            <a:normAutofit/>
          </a:bodyPr>
          <a:lstStyle/>
          <a:p>
            <a:r>
              <a:rPr lang="en-US" altLang="zh-TW" dirty="0" smtClean="0"/>
              <a:t>Hence, in the second evolution stage, the hierarchy of</a:t>
            </a:r>
            <a:r>
              <a:rPr lang="zh-TW" altLang="en-US" dirty="0" smtClean="0"/>
              <a:t> </a:t>
            </a:r>
            <a:r>
              <a:rPr lang="en-US" altLang="zh-TW" dirty="0" smtClean="0"/>
              <a:t>nodes (based on priorities) collapsed and the use of mobile</a:t>
            </a:r>
            <a:r>
              <a:rPr lang="zh-TW" altLang="en-US" dirty="0" smtClean="0"/>
              <a:t> </a:t>
            </a:r>
            <a:r>
              <a:rPr lang="en-US" altLang="zh-TW" dirty="0" smtClean="0"/>
              <a:t>sinks to collect data efficiently and relieve the fixed network,</a:t>
            </a:r>
            <a:r>
              <a:rPr lang="zh-TW" altLang="en-US" dirty="0" smtClean="0"/>
              <a:t> </a:t>
            </a:r>
            <a:r>
              <a:rPr lang="en-US" altLang="zh-TW" dirty="0" smtClean="0"/>
              <a:t>became less relevant.</a:t>
            </a:r>
          </a:p>
          <a:p>
            <a:r>
              <a:rPr lang="en-US" altLang="zh-TW" dirty="0" smtClean="0"/>
              <a:t>However, we expect it to become relevant again in</a:t>
            </a:r>
            <a:r>
              <a:rPr lang="zh-TW" altLang="en-US" dirty="0" smtClean="0"/>
              <a:t> </a:t>
            </a:r>
            <a:r>
              <a:rPr lang="en-US" altLang="zh-TW" dirty="0" smtClean="0"/>
              <a:t>the near future, when we proceed to the third evolution stage</a:t>
            </a:r>
            <a:r>
              <a:rPr lang="zh-TW" altLang="en-US" dirty="0" smtClean="0"/>
              <a:t> </a:t>
            </a:r>
            <a:r>
              <a:rPr lang="en-US" altLang="zh-TW" dirty="0" smtClean="0"/>
              <a:t>of the system.</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Network Maintenance </a:t>
            </a:r>
            <a:r>
              <a:rPr lang="en-US" altLang="zh-TW" sz="2400" dirty="0" smtClean="0">
                <a:solidFill>
                  <a:schemeClr val="bg1">
                    <a:lumMod val="75000"/>
                  </a:schemeClr>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Conclusions </a:t>
            </a:r>
            <a:r>
              <a:rPr lang="en-US" altLang="zh-TW" sz="2400" dirty="0" smtClean="0">
                <a:solidFill>
                  <a:schemeClr val="bg1">
                    <a:lumMod val="75000"/>
                  </a:schemeClr>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p:cBhvr override="childStyle">
                                        <p:cTn id="6" dur="500" fill="hold"/>
                                        <p:tgtEl>
                                          <p:spTgt spid="3">
                                            <p:txEl>
                                              <p:pRg st="0" end="0"/>
                                            </p:txEl>
                                          </p:spTgt>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tx2"/>
                </a:solidFill>
                <a:latin typeface="微軟正黑體" pitchFamily="34" charset="-120"/>
                <a:ea typeface="微軟正黑體" pitchFamily="34" charset="-120"/>
              </a:rPr>
              <a:t>Network Maintenance </a:t>
            </a:r>
            <a:r>
              <a:rPr lang="en-US" altLang="zh-TW" sz="2400" dirty="0" smtClean="0">
                <a:solidFill>
                  <a:schemeClr val="tx2"/>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Conclusions </a:t>
            </a:r>
            <a:r>
              <a:rPr lang="en-US" altLang="zh-TW" sz="2400" dirty="0" smtClean="0">
                <a:solidFill>
                  <a:schemeClr val="bg1">
                    <a:lumMod val="75000"/>
                  </a:schemeClr>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latin typeface="微軟正黑體" pitchFamily="34" charset="-120"/>
                <a:ea typeface="微軟正黑體" pitchFamily="34" charset="-120"/>
              </a:rPr>
              <a:t>Network Maintenance Costs</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4" name="Picture 2"/>
          <p:cNvPicPr>
            <a:picLocks noChangeAspect="1" noChangeArrowheads="1"/>
          </p:cNvPicPr>
          <p:nvPr/>
        </p:nvPicPr>
        <p:blipFill>
          <a:blip r:embed="rId4" cstate="print"/>
          <a:srcRect/>
          <a:stretch>
            <a:fillRect/>
          </a:stretch>
        </p:blipFill>
        <p:spPr bwMode="auto">
          <a:xfrm>
            <a:off x="251520" y="4797152"/>
            <a:ext cx="8568952" cy="1298716"/>
          </a:xfrm>
          <a:prstGeom prst="rect">
            <a:avLst/>
          </a:prstGeom>
          <a:noFill/>
          <a:ln w="9525">
            <a:noFill/>
            <a:miter lim="800000"/>
            <a:headEnd/>
            <a:tailEnd/>
          </a:ln>
        </p:spPr>
      </p:pic>
      <p:sp>
        <p:nvSpPr>
          <p:cNvPr id="9" name="內容版面配置區 6"/>
          <p:cNvSpPr>
            <a:spLocks noGrp="1"/>
          </p:cNvSpPr>
          <p:nvPr>
            <p:ph idx="1"/>
          </p:nvPr>
        </p:nvSpPr>
        <p:spPr>
          <a:xfrm>
            <a:off x="457200" y="1600200"/>
            <a:ext cx="8229600" cy="4525963"/>
          </a:xfrm>
        </p:spPr>
        <p:txBody>
          <a:bodyPr>
            <a:normAutofit/>
          </a:bodyPr>
          <a:lstStyle/>
          <a:p>
            <a:r>
              <a:rPr lang="en-US" altLang="zh-TW" dirty="0" smtClean="0"/>
              <a:t>There are several other methods of animal</a:t>
            </a:r>
            <a:r>
              <a:rPr lang="zh-TW" altLang="en-US" dirty="0" smtClean="0"/>
              <a:t> </a:t>
            </a:r>
            <a:r>
              <a:rPr lang="en-US" altLang="zh-TW" dirty="0" smtClean="0"/>
              <a:t>tracking, such as the GPS and ARGOS satellite-based systems</a:t>
            </a:r>
            <a:r>
              <a:rPr lang="zh-TW" altLang="en-US" dirty="0" smtClean="0"/>
              <a:t> </a:t>
            </a:r>
            <a:r>
              <a:rPr lang="en-US" altLang="zh-TW" dirty="0" smtClean="0"/>
              <a:t>that we do not include in the direct comparison.</a:t>
            </a:r>
          </a:p>
          <a:p>
            <a:pPr lvl="1"/>
            <a:r>
              <a:rPr lang="en-US" altLang="zh-TW" dirty="0" smtClean="0"/>
              <a:t>Inferior spatial resolution (ARGOS)</a:t>
            </a:r>
          </a:p>
          <a:p>
            <a:pPr lvl="1"/>
            <a:r>
              <a:rPr lang="en-US" altLang="zh-TW" dirty="0" smtClean="0"/>
              <a:t>Reliability (GPS performs poorly in woodland).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Network Maintenance </a:t>
            </a:r>
            <a:r>
              <a:rPr lang="en-US" altLang="zh-TW" sz="2400" dirty="0" smtClean="0">
                <a:solidFill>
                  <a:schemeClr val="bg1">
                    <a:lumMod val="75000"/>
                  </a:schemeClr>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tx2"/>
                </a:solidFill>
                <a:latin typeface="微軟正黑體" pitchFamily="34" charset="-120"/>
                <a:ea typeface="微軟正黑體" pitchFamily="34" charset="-120"/>
              </a:rPr>
              <a:t>Conclusions </a:t>
            </a:r>
            <a:r>
              <a:rPr lang="en-US" altLang="zh-TW" sz="2400" dirty="0" smtClean="0">
                <a:solidFill>
                  <a:schemeClr val="tx2"/>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latin typeface="微軟正黑體" pitchFamily="34" charset="-120"/>
                <a:ea typeface="微軟正黑體" pitchFamily="34" charset="-120"/>
              </a:rPr>
              <a:t>Conclusions and Lessons Learned</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內容版面配置區 6"/>
          <p:cNvSpPr>
            <a:spLocks noGrp="1"/>
          </p:cNvSpPr>
          <p:nvPr>
            <p:ph idx="1"/>
          </p:nvPr>
        </p:nvSpPr>
        <p:spPr>
          <a:xfrm>
            <a:off x="467544" y="1556792"/>
            <a:ext cx="8229600" cy="4525963"/>
          </a:xfrm>
        </p:spPr>
        <p:txBody>
          <a:bodyPr>
            <a:normAutofit/>
          </a:bodyPr>
          <a:lstStyle/>
          <a:p>
            <a:r>
              <a:rPr lang="en-US" altLang="zh-TW" dirty="0" smtClean="0"/>
              <a:t>Network maintenance should not be an afterthought,</a:t>
            </a:r>
            <a:r>
              <a:rPr lang="zh-TW" altLang="en-US" dirty="0" smtClean="0"/>
              <a:t> </a:t>
            </a:r>
            <a:r>
              <a:rPr lang="en-US" altLang="zh-TW" dirty="0" smtClean="0"/>
              <a:t>but a key consideration in the original design of the system.</a:t>
            </a:r>
          </a:p>
          <a:p>
            <a:r>
              <a:rPr lang="en-US" altLang="zh-TW" dirty="0" smtClean="0"/>
              <a:t>Before delving into</a:t>
            </a:r>
            <a:r>
              <a:rPr lang="zh-TW" altLang="en-US" dirty="0" smtClean="0"/>
              <a:t> </a:t>
            </a:r>
            <a:r>
              <a:rPr lang="en-US" altLang="zh-TW" dirty="0" smtClean="0"/>
              <a:t>algorithmic improvements and strenuous testing of new software,</a:t>
            </a:r>
            <a:r>
              <a:rPr lang="zh-TW" altLang="en-US" dirty="0" smtClean="0"/>
              <a:t> </a:t>
            </a:r>
            <a:r>
              <a:rPr lang="en-US" altLang="zh-TW" dirty="0" smtClean="0"/>
              <a:t>it is important to carefully consider hardware limitations.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latin typeface="微軟正黑體" pitchFamily="34" charset="-120"/>
                <a:ea typeface="微軟正黑體" pitchFamily="34" charset="-120"/>
              </a:rPr>
              <a:t>Conclusions and Lessons Learned</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內容版面配置區 6"/>
          <p:cNvSpPr>
            <a:spLocks noGrp="1"/>
          </p:cNvSpPr>
          <p:nvPr>
            <p:ph idx="1"/>
          </p:nvPr>
        </p:nvSpPr>
        <p:spPr>
          <a:xfrm>
            <a:off x="467544" y="1556792"/>
            <a:ext cx="8229600" cy="4525963"/>
          </a:xfrm>
        </p:spPr>
        <p:txBody>
          <a:bodyPr>
            <a:normAutofit/>
          </a:bodyPr>
          <a:lstStyle/>
          <a:p>
            <a:r>
              <a:rPr lang="en-US" altLang="zh-TW" dirty="0" smtClean="0"/>
              <a:t>An algorithmic</a:t>
            </a:r>
            <a:r>
              <a:rPr lang="zh-TW" altLang="en-US" dirty="0" smtClean="0"/>
              <a:t> </a:t>
            </a:r>
            <a:r>
              <a:rPr lang="en-US" altLang="zh-TW" dirty="0" smtClean="0"/>
              <a:t>improvement that yields significant benefits on one platform</a:t>
            </a:r>
            <a:r>
              <a:rPr lang="zh-TW" altLang="en-US" dirty="0" smtClean="0"/>
              <a:t> </a:t>
            </a:r>
            <a:r>
              <a:rPr lang="en-US" altLang="zh-TW" dirty="0" smtClean="0"/>
              <a:t>may be less efficient or even inapplicable to another.</a:t>
            </a:r>
          </a:p>
          <a:p>
            <a:r>
              <a:rPr lang="en-US" altLang="zh-TW" dirty="0" smtClean="0"/>
              <a:t>These changes must be performed in a controlled manner</a:t>
            </a:r>
            <a:r>
              <a:rPr lang="zh-TW" altLang="en-US" dirty="0" smtClean="0"/>
              <a:t> </a:t>
            </a:r>
            <a:r>
              <a:rPr lang="en-US" altLang="zh-TW" dirty="0" smtClean="0"/>
              <a:t>so that they do not disrupt the data collection process.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571472" y="2928934"/>
            <a:ext cx="8229600" cy="12527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r>
              <a:rPr lang="en-US" altLang="zh-TW" sz="3600" dirty="0" smtClean="0">
                <a:solidFill>
                  <a:schemeClr val="accent6">
                    <a:lumMod val="75000"/>
                  </a:schemeClr>
                </a:solidFill>
                <a:latin typeface="微軟正黑體" pitchFamily="34" charset="-120"/>
                <a:ea typeface="微軟正黑體" pitchFamily="34" charset="-120"/>
              </a:rPr>
              <a:t>Thanks for your attention!</a:t>
            </a:r>
            <a:endParaRPr lang="en-US" altLang="zh-TW" sz="3600" dirty="0" smtClean="0">
              <a:solidFill>
                <a:schemeClr val="accent6">
                  <a:lumMod val="75000"/>
                </a:schemeClr>
              </a:solidFill>
              <a:latin typeface="微軟正黑體" pitchFamily="34" charset="-120"/>
              <a:ea typeface="微軟正黑體" pitchFamily="34" charset="-120"/>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Wildlife Monitoring Application</a:t>
            </a:r>
            <a:endParaRPr lang="zh-TW" altLang="en-US" dirty="0">
              <a:solidFill>
                <a:schemeClr val="accent6">
                  <a:lumMod val="75000"/>
                </a:schemeClr>
              </a:solidFill>
            </a:endParaRPr>
          </a:p>
        </p:txBody>
      </p:sp>
      <p:sp>
        <p:nvSpPr>
          <p:cNvPr id="7" name="內容版面配置區 6"/>
          <p:cNvSpPr>
            <a:spLocks noGrp="1"/>
          </p:cNvSpPr>
          <p:nvPr>
            <p:ph idx="1"/>
          </p:nvPr>
        </p:nvSpPr>
        <p:spPr/>
        <p:txBody>
          <a:bodyPr/>
          <a:lstStyle/>
          <a:p>
            <a:r>
              <a:rPr lang="en-US" altLang="zh-TW" dirty="0" smtClean="0">
                <a:solidFill>
                  <a:schemeClr val="tx2"/>
                </a:solidFill>
              </a:rPr>
              <a:t>Badger(</a:t>
            </a:r>
            <a:r>
              <a:rPr lang="zh-TW" altLang="en-US" dirty="0" smtClean="0">
                <a:solidFill>
                  <a:schemeClr val="tx2"/>
                </a:solidFill>
              </a:rPr>
              <a:t>獾</a:t>
            </a:r>
            <a:r>
              <a:rPr lang="en-US" altLang="zh-TW" dirty="0" smtClean="0">
                <a:solidFill>
                  <a:schemeClr val="tx2"/>
                </a:solidFill>
              </a:rPr>
              <a:t>)</a:t>
            </a:r>
          </a:p>
          <a:p>
            <a:r>
              <a:rPr lang="en-US" altLang="zh-TW" dirty="0" smtClean="0">
                <a:solidFill>
                  <a:schemeClr val="tx2"/>
                </a:solidFill>
              </a:rPr>
              <a:t>Nocturnal mammal</a:t>
            </a:r>
          </a:p>
          <a:p>
            <a:r>
              <a:rPr lang="en-US" altLang="zh-TW" dirty="0" smtClean="0">
                <a:solidFill>
                  <a:schemeClr val="tx2"/>
                </a:solidFill>
              </a:rPr>
              <a:t>Living in multi-entrance burrow system</a:t>
            </a:r>
          </a:p>
          <a:p>
            <a:r>
              <a:rPr lang="en-US" altLang="zh-TW" dirty="0" smtClean="0">
                <a:solidFill>
                  <a:schemeClr val="tx2"/>
                </a:solidFill>
              </a:rPr>
              <a:t>Also visiting specific places, “latrines”</a:t>
            </a:r>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7170" name="Picture 2" descr="http://i200.photobucket.com/albums/aa248/confuZion3/Badger-badger.jpg"/>
          <p:cNvPicPr>
            <a:picLocks noChangeAspect="1" noChangeArrowheads="1"/>
          </p:cNvPicPr>
          <p:nvPr/>
        </p:nvPicPr>
        <p:blipFill>
          <a:blip r:embed="rId4" cstate="print"/>
          <a:srcRect/>
          <a:stretch>
            <a:fillRect/>
          </a:stretch>
        </p:blipFill>
        <p:spPr bwMode="auto">
          <a:xfrm>
            <a:off x="2857488" y="4143380"/>
            <a:ext cx="238125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38" name="Picture 2" descr="http://watercharity.org/images/landis/conclusion/1.jpg"/>
          <p:cNvPicPr>
            <a:picLocks noChangeAspect="1" noChangeArrowheads="1"/>
          </p:cNvPicPr>
          <p:nvPr/>
        </p:nvPicPr>
        <p:blipFill>
          <a:blip r:embed="rId5" cstate="print"/>
          <a:srcRect/>
          <a:stretch>
            <a:fillRect/>
          </a:stretch>
        </p:blipFill>
        <p:spPr bwMode="auto">
          <a:xfrm>
            <a:off x="6000760" y="4000500"/>
            <a:ext cx="28575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內容版面配置區 6"/>
          <p:cNvSpPr>
            <a:spLocks noGrp="1"/>
          </p:cNvSpPr>
          <p:nvPr>
            <p:ph idx="1"/>
          </p:nvPr>
        </p:nvSpPr>
        <p:spPr/>
        <p:txBody>
          <a:bodyPr/>
          <a:lstStyle/>
          <a:p>
            <a:endParaRPr lang="zh-TW" altLang="en-US" dirty="0">
              <a:solidFill>
                <a:schemeClr val="tx2"/>
              </a:solidFill>
            </a:endParaRP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25602" name="Picture 2" descr="http://www.albinoblacksheep.com/flash/960/badgers.jpg"/>
          <p:cNvPicPr>
            <a:picLocks noChangeAspect="1" noChangeArrowheads="1"/>
          </p:cNvPicPr>
          <p:nvPr/>
        </p:nvPicPr>
        <p:blipFill>
          <a:blip r:embed="rId4" cstate="print"/>
          <a:srcRect/>
          <a:stretch>
            <a:fillRect/>
          </a:stretch>
        </p:blipFill>
        <p:spPr bwMode="auto">
          <a:xfrm>
            <a:off x="0" y="1071581"/>
            <a:ext cx="9144000" cy="5143501"/>
          </a:xfrm>
          <a:prstGeom prst="rect">
            <a:avLst/>
          </a:prstGeom>
          <a:noFill/>
        </p:spPr>
      </p:pic>
      <p:sp>
        <p:nvSpPr>
          <p:cNvPr id="9" name="文字方塊 8"/>
          <p:cNvSpPr txBox="1"/>
          <p:nvPr/>
        </p:nvSpPr>
        <p:spPr>
          <a:xfrm>
            <a:off x="4786314" y="6581001"/>
            <a:ext cx="4357686" cy="276999"/>
          </a:xfrm>
          <a:prstGeom prst="rect">
            <a:avLst/>
          </a:prstGeom>
          <a:noFill/>
        </p:spPr>
        <p:txBody>
          <a:bodyPr wrap="square" rtlCol="0">
            <a:spAutoFit/>
          </a:bodyPr>
          <a:lstStyle/>
          <a:p>
            <a:r>
              <a:rPr lang="en-US" altLang="zh-TW" sz="1200" dirty="0" smtClean="0"/>
              <a:t>Source: http://www.albinoblacksheep.com/flash/960/badgers.jpg</a:t>
            </a:r>
            <a:endParaRPr lang="zh-TW" altLang="en-US" sz="1200" dirty="0"/>
          </a:p>
        </p:txBody>
      </p:sp>
      <p:sp>
        <p:nvSpPr>
          <p:cNvPr id="10" name="文字方塊 9"/>
          <p:cNvSpPr txBox="1"/>
          <p:nvPr/>
        </p:nvSpPr>
        <p:spPr>
          <a:xfrm>
            <a:off x="2285984" y="1214422"/>
            <a:ext cx="4786346" cy="769441"/>
          </a:xfrm>
          <a:prstGeom prst="rect">
            <a:avLst/>
          </a:prstGeom>
          <a:noFill/>
        </p:spPr>
        <p:txBody>
          <a:bodyPr wrap="square" rtlCol="0">
            <a:spAutoFit/>
          </a:bodyPr>
          <a:lstStyle/>
          <a:p>
            <a:r>
              <a:rPr lang="en-US" altLang="zh-TW" sz="4400" dirty="0" smtClean="0">
                <a:solidFill>
                  <a:schemeClr val="tx1">
                    <a:lumMod val="85000"/>
                    <a:lumOff val="15000"/>
                  </a:schemeClr>
                </a:solidFill>
              </a:rPr>
              <a:t>Badgers Monitoring</a:t>
            </a:r>
            <a:endParaRPr lang="zh-TW" altLang="en-US" sz="4400" dirty="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1.94444E-6 -1.85185E-6 L -1.94444E-6 -0.12153 " pathEditMode="relative" rAng="0" ptsTypes="AA">
                                      <p:cBhvr>
                                        <p:cTn id="6" dur="250" accel="50000" decel="50000" autoRev="1" fill="hold">
                                          <p:stCondLst>
                                            <p:cond delay="0"/>
                                          </p:stCondLst>
                                        </p:cTn>
                                        <p:tgtEl>
                                          <p:spTgt spid="10"/>
                                        </p:tgtEl>
                                        <p:attrNameLst>
                                          <p:attrName>ppt_x</p:attrName>
                                          <p:attrName>ppt_y</p:attrName>
                                        </p:attrNameLst>
                                      </p:cBhvr>
                                      <p:rCtr x="0" y="-61"/>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600200"/>
            <a:ext cx="8972584" cy="4525963"/>
          </a:xfrm>
        </p:spPr>
        <p:txBody>
          <a:bodyPr/>
          <a:lstStyle/>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Wildlife Monitoring Application</a:t>
            </a:r>
          </a:p>
          <a:p>
            <a:pPr marL="457200" indent="-457200">
              <a:buFont typeface="+mj-lt"/>
              <a:buAutoNum type="arabicPeriod"/>
            </a:pPr>
            <a:r>
              <a:rPr lang="en-US" altLang="zh-TW" sz="2400" dirty="0" smtClean="0">
                <a:solidFill>
                  <a:schemeClr val="tx2"/>
                </a:solidFill>
                <a:latin typeface="微軟正黑體" pitchFamily="34" charset="-120"/>
                <a:ea typeface="微軟正黑體" pitchFamily="34" charset="-120"/>
              </a:rPr>
              <a:t>Initial System Design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1: Improving Sensing and Data Collection</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Evolution Stage 2: Hardware Improvements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Network Maintenance </a:t>
            </a:r>
            <a:r>
              <a:rPr lang="en-US" altLang="zh-TW" sz="2400" dirty="0" smtClean="0">
                <a:solidFill>
                  <a:schemeClr val="bg1">
                    <a:lumMod val="75000"/>
                  </a:schemeClr>
                </a:solidFill>
                <a:latin typeface="微軟正黑體" pitchFamily="34" charset="-120"/>
                <a:ea typeface="微軟正黑體" pitchFamily="34" charset="-120"/>
              </a:rPr>
              <a:t>Costs</a:t>
            </a:r>
          </a:p>
          <a:p>
            <a:pPr marL="457200" indent="-457200">
              <a:buFont typeface="+mj-lt"/>
              <a:buAutoNum type="arabicPeriod"/>
            </a:pPr>
            <a:r>
              <a:rPr lang="en-US" altLang="zh-TW" sz="2400" dirty="0" smtClean="0">
                <a:solidFill>
                  <a:schemeClr val="bg1">
                    <a:lumMod val="75000"/>
                  </a:schemeClr>
                </a:solidFill>
                <a:latin typeface="微軟正黑體" pitchFamily="34" charset="-120"/>
                <a:ea typeface="微軟正黑體" pitchFamily="34" charset="-120"/>
              </a:rPr>
              <a:t>Conclusions </a:t>
            </a:r>
            <a:r>
              <a:rPr lang="en-US" altLang="zh-TW" sz="2400" dirty="0" smtClean="0">
                <a:solidFill>
                  <a:schemeClr val="bg1">
                    <a:lumMod val="75000"/>
                  </a:schemeClr>
                </a:solidFill>
                <a:latin typeface="微軟正黑體" pitchFamily="34" charset="-120"/>
                <a:ea typeface="微軟正黑體" pitchFamily="34" charset="-120"/>
              </a:rPr>
              <a:t>and Lessons Learned</a:t>
            </a:r>
          </a:p>
          <a:p>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Outline</a:t>
            </a:r>
            <a:endParaRPr lang="zh-TW" altLang="en-US"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en-US" altLang="zh-TW" dirty="0" smtClean="0">
              <a:solidFill>
                <a:schemeClr val="accent1">
                  <a:lumMod val="50000"/>
                </a:schemeClr>
              </a:solidFill>
            </a:endParaRPr>
          </a:p>
          <a:p>
            <a:pPr lvl="1"/>
            <a:endParaRPr lang="en-US" altLang="zh-TW" dirty="0" smtClean="0"/>
          </a:p>
          <a:p>
            <a:endParaRPr lang="zh-TW" altLang="en-US" dirty="0"/>
          </a:p>
        </p:txBody>
      </p:sp>
      <p:grpSp>
        <p:nvGrpSpPr>
          <p:cNvPr id="23" name="群組 22"/>
          <p:cNvGrpSpPr/>
          <p:nvPr/>
        </p:nvGrpSpPr>
        <p:grpSpPr>
          <a:xfrm>
            <a:off x="-11485" y="0"/>
            <a:ext cx="9243963" cy="5500702"/>
            <a:chOff x="-11485" y="0"/>
            <a:chExt cx="9243963" cy="5500702"/>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Initial System Design: Sensing</a:t>
              </a:r>
              <a:endParaRPr lang="zh-TW" altLang="en-US" dirty="0">
                <a:solidFill>
                  <a:schemeClr val="accent6">
                    <a:lumMod val="75000"/>
                  </a:schemeClr>
                </a:solidFill>
              </a:endParaRPr>
            </a:p>
          </p:txBody>
        </p:sp>
        <p:pic>
          <p:nvPicPr>
            <p:cNvPr id="5121" name="Picture 1"/>
            <p:cNvPicPr>
              <a:picLocks noChangeAspect="1" noChangeArrowheads="1"/>
            </p:cNvPicPr>
            <p:nvPr/>
          </p:nvPicPr>
          <p:blipFill>
            <a:blip r:embed="rId4" cstate="print"/>
            <a:srcRect/>
            <a:stretch>
              <a:fillRect/>
            </a:stretch>
          </p:blipFill>
          <p:spPr bwMode="auto">
            <a:xfrm>
              <a:off x="0" y="1500174"/>
              <a:ext cx="9232478" cy="4000528"/>
            </a:xfrm>
            <a:prstGeom prst="rect">
              <a:avLst/>
            </a:prstGeom>
            <a:noFill/>
            <a:ln w="9525">
              <a:noFill/>
              <a:miter lim="800000"/>
              <a:headEnd/>
              <a:tailEnd/>
            </a:ln>
            <a:effectLst/>
          </p:spPr>
        </p:pic>
      </p:grpSp>
      <p:grpSp>
        <p:nvGrpSpPr>
          <p:cNvPr id="9" name="群組 8"/>
          <p:cNvGrpSpPr/>
          <p:nvPr/>
        </p:nvGrpSpPr>
        <p:grpSpPr>
          <a:xfrm>
            <a:off x="1500166" y="1357298"/>
            <a:ext cx="3714776" cy="2286016"/>
            <a:chOff x="5072066" y="4071942"/>
            <a:chExt cx="3714776" cy="2286016"/>
          </a:xfrm>
        </p:grpSpPr>
        <p:sp>
          <p:nvSpPr>
            <p:cNvPr id="11" name="矩形 10"/>
            <p:cNvSpPr/>
            <p:nvPr/>
          </p:nvSpPr>
          <p:spPr>
            <a:xfrm>
              <a:off x="5072066" y="4071942"/>
              <a:ext cx="3714776" cy="22860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8" name="文字方塊 7"/>
            <p:cNvSpPr txBox="1"/>
            <p:nvPr/>
          </p:nvSpPr>
          <p:spPr>
            <a:xfrm>
              <a:off x="5143504" y="4214818"/>
              <a:ext cx="3643338" cy="2102763"/>
            </a:xfrm>
            <a:prstGeom prst="rect">
              <a:avLst/>
            </a:prstGeom>
            <a:noFill/>
          </p:spPr>
          <p:txBody>
            <a:bodyPr wrap="square" rtlCol="0">
              <a:spAutoFit/>
            </a:bodyPr>
            <a:lstStyle/>
            <a:p>
              <a:pPr>
                <a:buFont typeface="Wingdings" pitchFamily="2" charset="2"/>
                <a:buChar char="l"/>
              </a:pPr>
              <a:r>
                <a:rPr lang="en-US" altLang="zh-TW" sz="1400" b="1" dirty="0" smtClean="0">
                  <a:solidFill>
                    <a:schemeClr val="tx2"/>
                  </a:solidFill>
                  <a:latin typeface="微軟正黑體" pitchFamily="34" charset="-120"/>
                  <a:ea typeface="微軟正黑體" pitchFamily="34" charset="-120"/>
                </a:rPr>
                <a:t>Tmote Sky Node</a:t>
              </a:r>
              <a:r>
                <a:rPr lang="zh-TW" altLang="en-US" sz="1400" b="1" dirty="0" smtClean="0">
                  <a:solidFill>
                    <a:schemeClr val="tx2"/>
                  </a:solidFill>
                  <a:latin typeface="微軟正黑體" pitchFamily="34" charset="-120"/>
                  <a:ea typeface="微軟正黑體" pitchFamily="34" charset="-120"/>
                </a:rPr>
                <a:t> </a:t>
              </a:r>
              <a:r>
                <a:rPr lang="en-US" altLang="zh-TW" sz="1400" b="1" dirty="0" smtClean="0">
                  <a:solidFill>
                    <a:schemeClr val="tx2"/>
                  </a:solidFill>
                  <a:latin typeface="微軟正黑體" pitchFamily="34" charset="-120"/>
                  <a:ea typeface="微軟正黑體" pitchFamily="34" charset="-120"/>
                </a:rPr>
                <a:t>with two sensor</a:t>
              </a: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zh-TW" altLang="en-US" sz="1400" b="1" dirty="0" smtClean="0">
                  <a:solidFill>
                    <a:schemeClr val="tx2"/>
                  </a:solidFill>
                  <a:latin typeface="微軟正黑體" pitchFamily="34" charset="-120"/>
                  <a:ea typeface="微軟正黑體" pitchFamily="34" charset="-120"/>
                </a:rPr>
                <a:t>微氣候監測</a:t>
              </a: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zh-TW" altLang="en-US" sz="1400" b="1" dirty="0" smtClean="0">
                  <a:solidFill>
                    <a:schemeClr val="tx2"/>
                  </a:solidFill>
                  <a:latin typeface="微軟正黑體" pitchFamily="34" charset="-120"/>
                  <a:ea typeface="微軟正黑體" pitchFamily="34" charset="-120"/>
                </a:rPr>
                <a:t>溫度</a:t>
              </a:r>
              <a:r>
                <a:rPr lang="en-US" altLang="zh-TW" sz="1400" b="1" dirty="0" smtClean="0">
                  <a:solidFill>
                    <a:schemeClr val="tx2"/>
                  </a:solidFill>
                  <a:latin typeface="微軟正黑體" pitchFamily="34" charset="-120"/>
                  <a:ea typeface="微軟正黑體" pitchFamily="34" charset="-120"/>
                </a:rPr>
                <a:t>:</a:t>
              </a:r>
              <a:r>
                <a:rPr lang="zh-TW" altLang="en-US" sz="1400" b="1" dirty="0" smtClean="0">
                  <a:solidFill>
                    <a:schemeClr val="tx2"/>
                  </a:solidFill>
                  <a:latin typeface="微軟正黑體" pitchFamily="34" charset="-120"/>
                  <a:ea typeface="微軟正黑體" pitchFamily="34" charset="-120"/>
                </a:rPr>
                <a:t> 放置在地下</a:t>
              </a:r>
              <a:r>
                <a:rPr lang="en-US" altLang="zh-TW" sz="1400" b="1" dirty="0" smtClean="0">
                  <a:solidFill>
                    <a:schemeClr val="tx2"/>
                  </a:solidFill>
                  <a:latin typeface="微軟正黑體" pitchFamily="34" charset="-120"/>
                  <a:ea typeface="微軟正黑體" pitchFamily="34" charset="-120"/>
                </a:rPr>
                <a:t>30</a:t>
              </a:r>
              <a:r>
                <a:rPr lang="zh-TW" altLang="en-US" sz="1400" b="1" dirty="0" smtClean="0">
                  <a:solidFill>
                    <a:schemeClr val="tx2"/>
                  </a:solidFill>
                  <a:latin typeface="微軟正黑體" pitchFamily="34" charset="-120"/>
                  <a:ea typeface="微軟正黑體" pitchFamily="34" charset="-120"/>
                </a:rPr>
                <a:t>公分</a:t>
              </a: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zh-TW" altLang="en-US" sz="1400" b="1" dirty="0" smtClean="0">
                  <a:solidFill>
                    <a:schemeClr val="tx2"/>
                  </a:solidFill>
                  <a:latin typeface="微軟正黑體" pitchFamily="34" charset="-120"/>
                  <a:ea typeface="微軟正黑體" pitchFamily="34" charset="-120"/>
                </a:rPr>
                <a:t>濕度</a:t>
              </a:r>
              <a:r>
                <a:rPr lang="en-US" altLang="zh-TW" sz="1400" b="1" dirty="0" smtClean="0">
                  <a:solidFill>
                    <a:schemeClr val="tx2"/>
                  </a:solidFill>
                  <a:latin typeface="微軟正黑體" pitchFamily="34" charset="-120"/>
                  <a:ea typeface="微軟正黑體" pitchFamily="34" charset="-120"/>
                </a:rPr>
                <a:t>:</a:t>
              </a:r>
              <a:r>
                <a:rPr lang="zh-TW" altLang="en-US" sz="1400" b="1" dirty="0" smtClean="0">
                  <a:solidFill>
                    <a:schemeClr val="tx2"/>
                  </a:solidFill>
                  <a:latin typeface="微軟正黑體" pitchFamily="34" charset="-120"/>
                  <a:ea typeface="微軟正黑體" pitchFamily="34" charset="-120"/>
                </a:rPr>
                <a:t> 放置在一公尺高</a:t>
              </a: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en-US" altLang="zh-TW" sz="1400" b="1" dirty="0" smtClean="0">
                  <a:solidFill>
                    <a:schemeClr val="tx2"/>
                  </a:solidFill>
                  <a:latin typeface="微軟正黑體" pitchFamily="34" charset="-120"/>
                  <a:ea typeface="微軟正黑體" pitchFamily="34" charset="-120"/>
                </a:rPr>
                <a:t>Low energy consumption: 30</a:t>
              </a:r>
              <a:r>
                <a:rPr lang="el-GR" altLang="zh-TW" sz="1400" b="1" dirty="0" smtClean="0">
                  <a:solidFill>
                    <a:schemeClr val="tx2"/>
                  </a:solidFill>
                  <a:latin typeface="微軟正黑體" pitchFamily="34" charset="-120"/>
                  <a:ea typeface="微軟正黑體" pitchFamily="34" charset="-120"/>
                </a:rPr>
                <a:t>μ</a:t>
              </a:r>
              <a:r>
                <a:rPr lang="en-US" altLang="zh-TW" sz="1400" b="1" dirty="0" smtClean="0">
                  <a:solidFill>
                    <a:schemeClr val="tx2"/>
                  </a:solidFill>
                  <a:latin typeface="微軟正黑體" pitchFamily="34" charset="-120"/>
                  <a:ea typeface="微軟正黑體" pitchFamily="34" charset="-120"/>
                </a:rPr>
                <a:t>A</a:t>
              </a:r>
            </a:p>
          </p:txBody>
        </p:sp>
      </p:grpSp>
      <p:grpSp>
        <p:nvGrpSpPr>
          <p:cNvPr id="16" name="群組 15"/>
          <p:cNvGrpSpPr/>
          <p:nvPr/>
        </p:nvGrpSpPr>
        <p:grpSpPr>
          <a:xfrm>
            <a:off x="285720" y="1714488"/>
            <a:ext cx="3286148" cy="2390775"/>
            <a:chOff x="1071538" y="4286256"/>
            <a:chExt cx="3286148" cy="2390775"/>
          </a:xfrm>
        </p:grpSpPr>
        <p:pic>
          <p:nvPicPr>
            <p:cNvPr id="10" name="Picture 2" descr="http://i200.photobucket.com/albums/aa248/confuZion3/Badger-badger.jpg"/>
            <p:cNvPicPr>
              <a:picLocks noChangeAspect="1" noChangeArrowheads="1"/>
            </p:cNvPicPr>
            <p:nvPr/>
          </p:nvPicPr>
          <p:blipFill>
            <a:blip r:embed="rId5" cstate="print"/>
            <a:srcRect/>
            <a:stretch>
              <a:fillRect/>
            </a:stretch>
          </p:blipFill>
          <p:spPr bwMode="auto">
            <a:xfrm>
              <a:off x="1071538" y="4286256"/>
              <a:ext cx="2381250" cy="2390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文字方塊 14"/>
            <p:cNvSpPr txBox="1"/>
            <p:nvPr/>
          </p:nvSpPr>
          <p:spPr>
            <a:xfrm>
              <a:off x="3428992" y="6286520"/>
              <a:ext cx="928694" cy="369332"/>
            </a:xfrm>
            <a:prstGeom prst="rect">
              <a:avLst/>
            </a:prstGeom>
            <a:noFill/>
          </p:spPr>
          <p:txBody>
            <a:bodyPr wrap="square" rtlCol="0">
              <a:spAutoFit/>
            </a:bodyPr>
            <a:lstStyle/>
            <a:p>
              <a:r>
                <a:rPr lang="en-US" altLang="zh-TW" dirty="0" smtClean="0"/>
                <a:t>Badger</a:t>
              </a:r>
              <a:endParaRPr lang="zh-TW" altLang="en-US" dirty="0"/>
            </a:p>
          </p:txBody>
        </p:sp>
      </p:grpSp>
      <p:sp>
        <p:nvSpPr>
          <p:cNvPr id="17" name="向右箭號 16"/>
          <p:cNvSpPr/>
          <p:nvPr/>
        </p:nvSpPr>
        <p:spPr>
          <a:xfrm>
            <a:off x="3000364" y="2857496"/>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5500694" y="2357430"/>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向右箭號 21"/>
          <p:cNvSpPr/>
          <p:nvPr/>
        </p:nvSpPr>
        <p:spPr>
          <a:xfrm>
            <a:off x="6357950" y="4572008"/>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 name="群組 23"/>
          <p:cNvGrpSpPr/>
          <p:nvPr/>
        </p:nvGrpSpPr>
        <p:grpSpPr>
          <a:xfrm>
            <a:off x="285720" y="642918"/>
            <a:ext cx="5786478" cy="5286411"/>
            <a:chOff x="285720" y="500042"/>
            <a:chExt cx="5786478" cy="5286411"/>
          </a:xfrm>
        </p:grpSpPr>
        <p:grpSp>
          <p:nvGrpSpPr>
            <p:cNvPr id="19" name="群組 18"/>
            <p:cNvGrpSpPr/>
            <p:nvPr/>
          </p:nvGrpSpPr>
          <p:grpSpPr>
            <a:xfrm>
              <a:off x="285720" y="500042"/>
              <a:ext cx="5786478" cy="5286411"/>
              <a:chOff x="5072066" y="4071942"/>
              <a:chExt cx="3714776" cy="1944427"/>
            </a:xfrm>
          </p:grpSpPr>
          <p:sp>
            <p:nvSpPr>
              <p:cNvPr id="20" name="矩形 19"/>
              <p:cNvSpPr/>
              <p:nvPr/>
            </p:nvSpPr>
            <p:spPr>
              <a:xfrm>
                <a:off x="5072066" y="4071942"/>
                <a:ext cx="3714776" cy="19444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dirty="0"/>
              </a:p>
            </p:txBody>
          </p:sp>
          <p:sp>
            <p:nvSpPr>
              <p:cNvPr id="21" name="文字方塊 20"/>
              <p:cNvSpPr txBox="1"/>
              <p:nvPr/>
            </p:nvSpPr>
            <p:spPr>
              <a:xfrm>
                <a:off x="5117927" y="5333192"/>
                <a:ext cx="3643338" cy="667911"/>
              </a:xfrm>
              <a:prstGeom prst="rect">
                <a:avLst/>
              </a:prstGeom>
              <a:noFill/>
            </p:spPr>
            <p:txBody>
              <a:bodyPr wrap="square" rtlCol="0">
                <a:spAutoFit/>
              </a:bodyPr>
              <a:lstStyle/>
              <a:p>
                <a:pPr>
                  <a:buFont typeface="Wingdings" pitchFamily="2" charset="2"/>
                  <a:buChar char="l"/>
                </a:pPr>
                <a:r>
                  <a:rPr lang="en-US" altLang="zh-TW" sz="1400" b="1" dirty="0" smtClean="0">
                    <a:solidFill>
                      <a:schemeClr val="tx2"/>
                    </a:solidFill>
                    <a:latin typeface="微軟正黑體" pitchFamily="34" charset="-120"/>
                    <a:ea typeface="微軟正黑體" pitchFamily="34" charset="-120"/>
                  </a:rPr>
                  <a:t>Detection Node (Left)  &amp;   RFID Tag (Right)</a:t>
                </a: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en-US" altLang="zh-TW" sz="1400" b="1" dirty="0" smtClean="0">
                    <a:solidFill>
                      <a:schemeClr val="tx2"/>
                    </a:solidFill>
                    <a:latin typeface="微軟正黑體" pitchFamily="34" charset="-120"/>
                    <a:ea typeface="微軟正黑體" pitchFamily="34" charset="-120"/>
                  </a:rPr>
                  <a:t>Sensor nodes and detection nodes were all connected through the same network</a:t>
                </a: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en-US" altLang="zh-TW" sz="1400" b="1" dirty="0" smtClean="0">
                    <a:solidFill>
                      <a:schemeClr val="tx2"/>
                    </a:solidFill>
                    <a:latin typeface="微軟正黑體" pitchFamily="34" charset="-120"/>
                    <a:ea typeface="微軟正黑體" pitchFamily="34" charset="-120"/>
                  </a:rPr>
                  <a:t>It were placed in key location throughout the woods</a:t>
                </a:r>
              </a:p>
              <a:p>
                <a:pPr>
                  <a:buFont typeface="Wingdings" pitchFamily="2" charset="2"/>
                  <a:buChar char="l"/>
                </a:pPr>
                <a:endParaRPr lang="en-US" altLang="zh-TW" sz="1400" b="1" dirty="0" smtClean="0">
                  <a:solidFill>
                    <a:schemeClr val="tx2"/>
                  </a:solidFill>
                  <a:latin typeface="微軟正黑體" pitchFamily="34" charset="-120"/>
                  <a:ea typeface="微軟正黑體" pitchFamily="34" charset="-120"/>
                </a:endParaRPr>
              </a:p>
              <a:p>
                <a:pPr>
                  <a:buFont typeface="Wingdings" pitchFamily="2" charset="2"/>
                  <a:buChar char="l"/>
                </a:pPr>
                <a:r>
                  <a:rPr lang="en-US" altLang="zh-TW" sz="1400" b="1" dirty="0" smtClean="0">
                    <a:solidFill>
                      <a:schemeClr val="tx2"/>
                    </a:solidFill>
                    <a:latin typeface="微軟正黑體" pitchFamily="34" charset="-120"/>
                    <a:ea typeface="微軟正黑體" pitchFamily="34" charset="-120"/>
                  </a:rPr>
                  <a:t>Only a single solar powered gateway with </a:t>
                </a:r>
                <a:r>
                  <a:rPr lang="en-US" altLang="zh-TW" sz="1400" b="1" u="sng" dirty="0" smtClean="0">
                    <a:solidFill>
                      <a:schemeClr val="tx2"/>
                    </a:solidFill>
                    <a:latin typeface="微軟正黑體" pitchFamily="34" charset="-120"/>
                    <a:ea typeface="微軟正黑體" pitchFamily="34" charset="-120"/>
                  </a:rPr>
                  <a:t>cellular connectivity</a:t>
                </a:r>
              </a:p>
            </p:txBody>
          </p:sp>
        </p:grpSp>
        <p:pic>
          <p:nvPicPr>
            <p:cNvPr id="8193" name="Picture 1"/>
            <p:cNvPicPr>
              <a:picLocks noChangeAspect="1" noChangeArrowheads="1"/>
            </p:cNvPicPr>
            <p:nvPr/>
          </p:nvPicPr>
          <p:blipFill>
            <a:blip r:embed="rId6" cstate="print"/>
            <a:srcRect/>
            <a:stretch>
              <a:fillRect/>
            </a:stretch>
          </p:blipFill>
          <p:spPr bwMode="auto">
            <a:xfrm>
              <a:off x="571472" y="785794"/>
              <a:ext cx="4505325" cy="2990850"/>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0" presetClass="path" presetSubtype="0" repeatCount="2000" accel="50000" decel="50000" fill="hold" grpId="0" nodeType="withEffect">
                                  <p:stCondLst>
                                    <p:cond delay="0"/>
                                  </p:stCondLst>
                                  <p:childTnLst>
                                    <p:animMotion origin="layout" path="M -0.02482 -3.16374E-6 L -0.00903 -3.16374E-6 " pathEditMode="relative" rAng="0" ptsTypes="AA">
                                      <p:cBhvr>
                                        <p:cTn id="8" dur="500" fill="hold"/>
                                        <p:tgtEl>
                                          <p:spTgt spid="17"/>
                                        </p:tgtEl>
                                        <p:attrNameLst>
                                          <p:attrName>ppt_x</p:attrName>
                                          <p:attrName>ppt_y</p:attrName>
                                        </p:attrNameLst>
                                      </p:cBhvr>
                                      <p:rCtr x="8" y="0"/>
                                    </p:animMotion>
                                  </p:childTnLst>
                                </p:cTn>
                              </p:par>
                            </p:childTnLst>
                          </p:cTn>
                        </p:par>
                        <p:par>
                          <p:cTn id="9" fill="hold">
                            <p:stCondLst>
                              <p:cond delay="1000"/>
                            </p:stCondLst>
                            <p:childTnLst>
                              <p:par>
                                <p:cTn id="10" presetID="9" presetClass="emph" presetSubtype="0" nodeType="afterEffect">
                                  <p:stCondLst>
                                    <p:cond delay="0"/>
                                  </p:stCondLst>
                                  <p:endCondLst>
                                    <p:cond evt="onNext" delay="0">
                                      <p:tgtEl>
                                        <p:sldTgt/>
                                      </p:tgtEl>
                                    </p:cond>
                                  </p:endCondLst>
                                  <p:childTnLst>
                                    <p:set>
                                      <p:cBhvr rctx="PPT">
                                        <p:cTn id="11" dur="indefinite"/>
                                        <p:tgtEl>
                                          <p:spTgt spid="23"/>
                                        </p:tgtEl>
                                        <p:attrNameLst>
                                          <p:attrName>style.opacity</p:attrName>
                                        </p:attrNameLst>
                                      </p:cBhvr>
                                      <p:to>
                                        <p:strVal val="0.25"/>
                                      </p:to>
                                    </p:set>
                                    <p:animEffect filter="image" prLst="opacity: 0.25">
                                      <p:cBhvr rctx="IE">
                                        <p:cTn id="12" dur="indefinite"/>
                                        <p:tgtEl>
                                          <p:spTgt spid="23"/>
                                        </p:tgtEl>
                                      </p:cBhvr>
                                    </p:animEffect>
                                  </p:childTnLst>
                                </p:cTn>
                              </p:par>
                            </p:childTnLst>
                          </p:cTn>
                        </p:par>
                        <p:par>
                          <p:cTn id="13" fill="hold">
                            <p:stCondLst>
                              <p:cond delay="1000"/>
                            </p:stCondLst>
                            <p:childTnLst>
                              <p:par>
                                <p:cTn id="14" presetID="22" presetClass="entr" presetSubtype="2"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0" presetClass="path" presetSubtype="0" repeatCount="2000" accel="50000" decel="50000" fill="hold" grpId="0" nodeType="withEffect">
                                  <p:stCondLst>
                                    <p:cond delay="0"/>
                                  </p:stCondLst>
                                  <p:childTnLst>
                                    <p:animMotion origin="layout" path="M -0.02482 -3.16374E-6 L -0.00903 -3.16374E-6 " pathEditMode="relative" rAng="0" ptsTypes="AA">
                                      <p:cBhvr>
                                        <p:cTn id="28" dur="500" fill="hold"/>
                                        <p:tgtEl>
                                          <p:spTgt spid="18"/>
                                        </p:tgtEl>
                                        <p:attrNameLst>
                                          <p:attrName>ppt_x</p:attrName>
                                          <p:attrName>ppt_y</p:attrName>
                                        </p:attrNameLst>
                                      </p:cBhvr>
                                      <p:rCtr x="8" y="0"/>
                                    </p:animMotion>
                                  </p:childTnLst>
                                </p:cTn>
                              </p:par>
                            </p:childTnLst>
                          </p:cTn>
                        </p:par>
                        <p:par>
                          <p:cTn id="29" fill="hold">
                            <p:stCondLst>
                              <p:cond delay="1000"/>
                            </p:stCondLst>
                            <p:childTnLst>
                              <p:par>
                                <p:cTn id="30" presetID="9" presetClass="emph" presetSubtype="0" nodeType="afterEffect">
                                  <p:stCondLst>
                                    <p:cond delay="0"/>
                                  </p:stCondLst>
                                  <p:endCondLst>
                                    <p:cond evt="onNext" delay="0">
                                      <p:tgtEl>
                                        <p:sldTgt/>
                                      </p:tgtEl>
                                    </p:cond>
                                  </p:endCondLst>
                                  <p:childTnLst>
                                    <p:set>
                                      <p:cBhvr rctx="PPT">
                                        <p:cTn id="31" dur="indefinite"/>
                                        <p:tgtEl>
                                          <p:spTgt spid="23"/>
                                        </p:tgtEl>
                                        <p:attrNameLst>
                                          <p:attrName>style.opacity</p:attrName>
                                        </p:attrNameLst>
                                      </p:cBhvr>
                                      <p:to>
                                        <p:strVal val="0.25"/>
                                      </p:to>
                                    </p:set>
                                    <p:animEffect filter="image" prLst="opacity: 0.25">
                                      <p:cBhvr rctx="IE">
                                        <p:cTn id="32" dur="indefinite"/>
                                        <p:tgtEl>
                                          <p:spTgt spid="23"/>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0" presetClass="path" presetSubtype="0" repeatCount="2000" accel="50000" decel="50000" fill="hold" grpId="0" nodeType="withEffect">
                                  <p:stCondLst>
                                    <p:cond delay="0"/>
                                  </p:stCondLst>
                                  <p:childTnLst>
                                    <p:animMotion origin="layout" path="M -0.02482 -3.16374E-6 L -0.00903 -3.16374E-6 " pathEditMode="relative" rAng="0" ptsTypes="AA">
                                      <p:cBhvr>
                                        <p:cTn id="48" dur="500" fill="hold"/>
                                        <p:tgtEl>
                                          <p:spTgt spid="22"/>
                                        </p:tgtEl>
                                        <p:attrNameLst>
                                          <p:attrName>ppt_x</p:attrName>
                                          <p:attrName>ppt_y</p:attrName>
                                        </p:attrNameLst>
                                      </p:cBhvr>
                                      <p:rCtr x="8" y="0"/>
                                    </p:animMotion>
                                  </p:childTnLst>
                                </p:cTn>
                              </p:par>
                            </p:childTnLst>
                          </p:cTn>
                        </p:par>
                        <p:par>
                          <p:cTn id="49" fill="hold">
                            <p:stCondLst>
                              <p:cond delay="1000"/>
                            </p:stCondLst>
                            <p:childTnLst>
                              <p:par>
                                <p:cTn id="50" presetID="9" presetClass="emph" presetSubtype="0" nodeType="afterEffect">
                                  <p:stCondLst>
                                    <p:cond delay="0"/>
                                  </p:stCondLst>
                                  <p:endCondLst>
                                    <p:cond evt="onNext" delay="0">
                                      <p:tgtEl>
                                        <p:sldTgt/>
                                      </p:tgtEl>
                                    </p:cond>
                                  </p:endCondLst>
                                  <p:childTnLst>
                                    <p:set>
                                      <p:cBhvr rctx="PPT">
                                        <p:cTn id="51" dur="indefinite"/>
                                        <p:tgtEl>
                                          <p:spTgt spid="23"/>
                                        </p:tgtEl>
                                        <p:attrNameLst>
                                          <p:attrName>style.opacity</p:attrName>
                                        </p:attrNameLst>
                                      </p:cBhvr>
                                      <p:to>
                                        <p:strVal val="0.25"/>
                                      </p:to>
                                    </p:set>
                                    <p:animEffect filter="image" prLst="opacity: 0.25">
                                      <p:cBhvr rctx="IE">
                                        <p:cTn id="52" dur="indefinite"/>
                                        <p:tgtEl>
                                          <p:spTgt spid="23"/>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4"/>
                                        </p:tgtEl>
                                        <p:attrNameLst>
                                          <p:attrName>style.visibility</p:attrName>
                                        </p:attrNameLst>
                                      </p:cBhvr>
                                      <p:to>
                                        <p:strVal val="hidden"/>
                                      </p:to>
                                    </p:set>
                                  </p:childTnLst>
                                </p:cTn>
                              </p:par>
                              <p:par>
                                <p:cTn id="61" presetID="1" presetClass="exit" presetSubtype="0" fill="hold" grpId="2" nodeType="withEffect">
                                  <p:stCondLst>
                                    <p:cond delay="0"/>
                                  </p:stCondLst>
                                  <p:childTnLst>
                                    <p:set>
                                      <p:cBhvr>
                                        <p:cTn id="6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8" grpId="0" animBg="1"/>
      <p:bldP spid="18" grpId="1" animBg="1"/>
      <p:bldP spid="18" grpId="2" animBg="1"/>
      <p:bldP spid="22" grpId="0" animBg="1"/>
      <p:bldP spid="22" grpId="1" animBg="1"/>
      <p:bldP spid="2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Initial System Design: Sensing</a:t>
            </a:r>
          </a:p>
        </p:txBody>
      </p:sp>
      <p:sp>
        <p:nvSpPr>
          <p:cNvPr id="6" name="內容版面配置區 5"/>
          <p:cNvSpPr>
            <a:spLocks noGrp="1"/>
          </p:cNvSpPr>
          <p:nvPr>
            <p:ph idx="1"/>
          </p:nvPr>
        </p:nvSpPr>
        <p:spPr/>
        <p:txBody>
          <a:bodyPr/>
          <a:lstStyle/>
          <a:p>
            <a:endParaRPr lang="zh-TW" altLang="en-US"/>
          </a:p>
        </p:txBody>
      </p:sp>
      <p:pic>
        <p:nvPicPr>
          <p:cNvPr id="35842" name="Picture 2"/>
          <p:cNvPicPr>
            <a:picLocks noChangeAspect="1" noChangeArrowheads="1"/>
          </p:cNvPicPr>
          <p:nvPr/>
        </p:nvPicPr>
        <p:blipFill>
          <a:blip r:embed="rId4" cstate="print"/>
          <a:srcRect/>
          <a:stretch>
            <a:fillRect/>
          </a:stretch>
        </p:blipFill>
        <p:spPr bwMode="auto">
          <a:xfrm>
            <a:off x="642910" y="1714488"/>
            <a:ext cx="7739979" cy="46815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0" y="1600200"/>
            <a:ext cx="9144000" cy="4900634"/>
          </a:xfrm>
        </p:spPr>
        <p:txBody>
          <a:bodyPr>
            <a:normAutofit fontScale="92500" lnSpcReduction="10000"/>
          </a:bodyPr>
          <a:lstStyle/>
          <a:p>
            <a:pPr marL="457200" indent="-457200"/>
            <a:r>
              <a:rPr lang="en-US" altLang="zh-TW" sz="2600" b="1" dirty="0" smtClean="0">
                <a:solidFill>
                  <a:schemeClr val="tx2"/>
                </a:solidFill>
                <a:latin typeface="微軟正黑體" pitchFamily="34" charset="-120"/>
                <a:ea typeface="微軟正黑體" pitchFamily="34" charset="-120"/>
              </a:rPr>
              <a:t>Compression and Local Storage</a:t>
            </a:r>
          </a:p>
          <a:p>
            <a:pPr marL="457200" indent="-457200"/>
            <a:endParaRPr lang="en-US" altLang="zh-TW" sz="2400" dirty="0" smtClean="0">
              <a:solidFill>
                <a:schemeClr val="tx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In essence, we simply encode the difference between a base RFID observation and subsequent readings.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Each raw reading, which consists of a timestamp, tag age and  received signal strength occupies </a:t>
            </a:r>
            <a:r>
              <a:rPr lang="en-US" altLang="zh-TW" sz="2400" u="sng" dirty="0" smtClean="0">
                <a:solidFill>
                  <a:schemeClr val="bg2"/>
                </a:solidFill>
                <a:latin typeface="微軟正黑體" pitchFamily="34" charset="-120"/>
                <a:ea typeface="微軟正黑體" pitchFamily="34" charset="-120"/>
              </a:rPr>
              <a:t>10 bytes </a:t>
            </a:r>
            <a:r>
              <a:rPr lang="en-US" altLang="zh-TW" sz="2400" dirty="0" smtClean="0">
                <a:solidFill>
                  <a:schemeClr val="bg2"/>
                </a:solidFill>
                <a:latin typeface="微軟正黑體" pitchFamily="34" charset="-120"/>
                <a:ea typeface="微軟正黑體" pitchFamily="34" charset="-120"/>
              </a:rPr>
              <a:t>in its uncompressed form.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The difference between an observation and the base record can be stored using only </a:t>
            </a:r>
            <a:r>
              <a:rPr lang="en-US" altLang="zh-TW" sz="2400" u="sng" dirty="0" smtClean="0">
                <a:solidFill>
                  <a:schemeClr val="bg2"/>
                </a:solidFill>
                <a:latin typeface="微軟正黑體" pitchFamily="34" charset="-120"/>
                <a:ea typeface="微軟正黑體" pitchFamily="34" charset="-120"/>
              </a:rPr>
              <a:t>3 bytes </a:t>
            </a:r>
            <a:r>
              <a:rPr lang="en-US" altLang="zh-TW" sz="2400" dirty="0" smtClean="0">
                <a:solidFill>
                  <a:schemeClr val="bg2"/>
                </a:solidFill>
                <a:latin typeface="微軟正黑體" pitchFamily="34" charset="-120"/>
                <a:ea typeface="微軟正黑體" pitchFamily="34" charset="-120"/>
              </a:rPr>
              <a:t>of information. </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r>
              <a:rPr lang="en-US" altLang="zh-TW" sz="2400" dirty="0" smtClean="0">
                <a:solidFill>
                  <a:schemeClr val="bg2"/>
                </a:solidFill>
                <a:latin typeface="微軟正黑體" pitchFamily="34" charset="-120"/>
                <a:ea typeface="微軟正黑體" pitchFamily="34" charset="-120"/>
              </a:rPr>
              <a:t>Using this simple scheme, raw data is typically compressed by an average factor of </a:t>
            </a:r>
            <a:r>
              <a:rPr lang="en-US" altLang="zh-TW" sz="2400" b="1" dirty="0" smtClean="0">
                <a:solidFill>
                  <a:schemeClr val="bg2"/>
                </a:solidFill>
                <a:latin typeface="微軟正黑體" pitchFamily="34" charset="-120"/>
                <a:ea typeface="微軟正黑體" pitchFamily="34" charset="-120"/>
              </a:rPr>
              <a:t>2.7x</a:t>
            </a:r>
            <a:r>
              <a:rPr lang="en-US" altLang="zh-TW" sz="2400" dirty="0" smtClean="0">
                <a:solidFill>
                  <a:schemeClr val="bg2"/>
                </a:solidFill>
                <a:latin typeface="微軟正黑體" pitchFamily="34" charset="-120"/>
                <a:ea typeface="微軟正黑體" pitchFamily="34" charset="-120"/>
              </a:rPr>
              <a:t>.</a:t>
            </a: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endParaRPr lang="en-US" altLang="zh-TW" sz="2400" dirty="0" smtClean="0">
              <a:solidFill>
                <a:schemeClr val="bg2"/>
              </a:solidFill>
              <a:latin typeface="微軟正黑體" pitchFamily="34" charset="-120"/>
              <a:ea typeface="微軟正黑體" pitchFamily="34" charset="-120"/>
            </a:endParaRPr>
          </a:p>
          <a:p>
            <a:pPr marL="457200" indent="-457200">
              <a:buFont typeface="+mj-lt"/>
              <a:buAutoNum type="arabicPeriod"/>
            </a:pPr>
            <a:endParaRPr lang="en-US" altLang="zh-TW" sz="2400" dirty="0" smtClean="0">
              <a:solidFill>
                <a:schemeClr val="accent1">
                  <a:lumMod val="50000"/>
                </a:schemeClr>
              </a:solidFill>
              <a:latin typeface="微軟正黑體" pitchFamily="34" charset="-120"/>
              <a:ea typeface="微軟正黑體" pitchFamily="34" charset="-120"/>
            </a:endParaRPr>
          </a:p>
          <a:p>
            <a:endParaRPr lang="en-US" altLang="zh-TW" sz="2400" dirty="0" smtClean="0">
              <a:solidFill>
                <a:schemeClr val="accent1">
                  <a:lumMod val="50000"/>
                </a:schemeClr>
              </a:solidFill>
              <a:latin typeface="微軟正黑體" pitchFamily="34" charset="-120"/>
              <a:ea typeface="微軟正黑體" pitchFamily="34" charset="-120"/>
            </a:endParaRPr>
          </a:p>
          <a:p>
            <a:pPr lvl="1"/>
            <a:endParaRPr lang="zh-TW" alt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85" y="0"/>
            <a:ext cx="9155483"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標題 1"/>
          <p:cNvSpPr txBox="1">
            <a:spLocks/>
          </p:cNvSpPr>
          <p:nvPr/>
        </p:nvSpPr>
        <p:spPr>
          <a:xfrm>
            <a:off x="440824" y="285728"/>
            <a:ext cx="8229600" cy="1252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dirty="0" smtClean="0">
                <a:solidFill>
                  <a:schemeClr val="accent6">
                    <a:lumMod val="75000"/>
                  </a:schemeClr>
                </a:solidFill>
              </a:rPr>
              <a:t>Initial System Design: Data Collection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2" end="2"/>
                                            </p:txEl>
                                          </p:spTgt>
                                        </p:tgtEl>
                                        <p:attrNameLst>
                                          <p:attrName>style.color</p:attrName>
                                        </p:attrNameLst>
                                      </p:cBhvr>
                                      <p:to>
                                        <a:schemeClr val="tx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500" fill="hold"/>
                                        <p:tgtEl>
                                          <p:spTgt spid="3">
                                            <p:txEl>
                                              <p:pRg st="4" end="4"/>
                                            </p:txEl>
                                          </p:spTgt>
                                        </p:tgtEl>
                                        <p:attrNameLst>
                                          <p:attrName>style.color</p:attrName>
                                        </p:attrNameLst>
                                      </p:cBhvr>
                                      <p:to>
                                        <a:schemeClr val="tx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p:cBhvr override="childStyle">
                                        <p:cTn id="14" dur="500" fill="hold"/>
                                        <p:tgtEl>
                                          <p:spTgt spid="3">
                                            <p:txEl>
                                              <p:pRg st="6" end="6"/>
                                            </p:txEl>
                                          </p:spTgt>
                                        </p:tgtEl>
                                        <p:attrNameLst>
                                          <p:attrName>style.color</p:attrName>
                                        </p:attrNameLst>
                                      </p:cBhvr>
                                      <p:to>
                                        <a:schemeClr val="tx2"/>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p:cBhvr override="childStyle">
                                        <p:cTn id="18" dur="500" fill="hold"/>
                                        <p:tgtEl>
                                          <p:spTgt spid="3">
                                            <p:txEl>
                                              <p:pRg st="8" end="8"/>
                                            </p:txEl>
                                          </p:spTgt>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TotalTime>
  <Words>1505</Words>
  <Application>Microsoft Office PowerPoint</Application>
  <PresentationFormat>如螢幕大小 (4:3)</PresentationFormat>
  <Paragraphs>261</Paragraphs>
  <Slides>35</Slides>
  <Notes>34</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Office 佈景主題</vt:lpstr>
      <vt:lpstr>Evolution and Sustainability of a Wildlife Monitoring Sensor Network Vladimir Dyo, Stephen A. Ellwood†, David W. Macdonald†, Andrew Markham‡ Cecilia Mascolo§, Bence P´asztor§, Salvatore Scellato§, Niki Trigoni‡, Ricklef Wohlers‡, Kharsim Yousef§ Dept. of Computer Science and Technology, University of Bedfordshire, UK  §Computer Lab, University of Cambridge, UK †Wildlife Conservation Research Unit, Dept. of Zoology and ‡Computing Laboratory, University of Oxford, UK</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Aim-hi Project progress report: WSN</dc:title>
  <dc:creator>wen</dc:creator>
  <cp:lastModifiedBy>MD710</cp:lastModifiedBy>
  <cp:revision>412</cp:revision>
  <dcterms:created xsi:type="dcterms:W3CDTF">2012-11-22T03:24:49Z</dcterms:created>
  <dcterms:modified xsi:type="dcterms:W3CDTF">2013-03-20T12:51:22Z</dcterms:modified>
</cp:coreProperties>
</file>