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74" r:id="rId3"/>
    <p:sldId id="260" r:id="rId4"/>
    <p:sldId id="261" r:id="rId5"/>
    <p:sldId id="257" r:id="rId6"/>
    <p:sldId id="265" r:id="rId7"/>
    <p:sldId id="263" r:id="rId8"/>
    <p:sldId id="264" r:id="rId9"/>
    <p:sldId id="262" r:id="rId10"/>
    <p:sldId id="266" r:id="rId11"/>
    <p:sldId id="268" r:id="rId12"/>
    <p:sldId id="267" r:id="rId13"/>
    <p:sldId id="269" r:id="rId14"/>
    <p:sldId id="258" r:id="rId15"/>
    <p:sldId id="259" r:id="rId16"/>
    <p:sldId id="270" r:id="rId17"/>
    <p:sldId id="273" r:id="rId18"/>
    <p:sldId id="272" r:id="rId19"/>
    <p:sldId id="271" r:id="rId20"/>
    <p:sldId id="276" r:id="rId21"/>
    <p:sldId id="275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D5FAC-07A4-4DB9-A354-979A531651D8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32BE5-54D4-4B61-995A-6C016EC492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48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 smtClean="0"/>
              <a:t>Primary buffer is super capacitor</a:t>
            </a:r>
          </a:p>
          <a:p>
            <a:pPr marL="228600" indent="-228600">
              <a:buAutoNum type="arabicPeriod"/>
            </a:pPr>
            <a:r>
              <a:rPr lang="en-US" altLang="zh-TW" dirty="0" smtClean="0"/>
              <a:t>Use MCU to do</a:t>
            </a:r>
            <a:r>
              <a:rPr lang="en-US" altLang="zh-TW" baseline="0" dirty="0" smtClean="0"/>
              <a:t> power management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2BE5-54D4-4B61-995A-6C016EC4920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136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2BE5-54D4-4B61-995A-6C016EC4920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8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2BE5-54D4-4B61-995A-6C016EC4920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84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1M </a:t>
            </a:r>
            <a:r>
              <a:rPr lang="zh-TW" altLang="en-US" dirty="0" smtClean="0"/>
              <a:t>誤差雖大  但功耗少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2BE5-54D4-4B61-995A-6C016EC4920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31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充電的方法很多  可以純硬體  也可以軟應配合  也可純軟  選純軟最簡單 省電 又能執行複雜的</a:t>
            </a:r>
            <a:r>
              <a:rPr lang="en-US" altLang="zh-TW" dirty="0" smtClean="0"/>
              <a:t>scheme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2BE5-54D4-4B61-995A-6C016EC4920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67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D0D1-B7A8-4503-BF98-7D769D7C576A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0E0A-99A8-4B57-8B57-730ABBB27A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54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D0D1-B7A8-4503-BF98-7D769D7C576A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0E0A-99A8-4B57-8B57-730ABBB27A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81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D0D1-B7A8-4503-BF98-7D769D7C576A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0E0A-99A8-4B57-8B57-730ABBB27A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29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D0D1-B7A8-4503-BF98-7D769D7C576A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0E0A-99A8-4B57-8B57-730ABBB27A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3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D0D1-B7A8-4503-BF98-7D769D7C576A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0E0A-99A8-4B57-8B57-730ABBB27A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45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D0D1-B7A8-4503-BF98-7D769D7C576A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0E0A-99A8-4B57-8B57-730ABBB27A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40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D0D1-B7A8-4503-BF98-7D769D7C576A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0E0A-99A8-4B57-8B57-730ABBB27A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58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D0D1-B7A8-4503-BF98-7D769D7C576A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0E0A-99A8-4B57-8B57-730ABBB27A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18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D0D1-B7A8-4503-BF98-7D769D7C576A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0E0A-99A8-4B57-8B57-730ABBB27A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54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D0D1-B7A8-4503-BF98-7D769D7C576A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0E0A-99A8-4B57-8B57-730ABBB27A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96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D0D1-B7A8-4503-BF98-7D769D7C576A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0E0A-99A8-4B57-8B57-730ABBB27A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9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D0D1-B7A8-4503-BF98-7D769D7C576A}" type="datetimeFigureOut">
              <a:rPr lang="zh-TW" altLang="en-US" smtClean="0"/>
              <a:t>2013/3/28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D0E0A-99A8-4B57-8B57-730ABBB27A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493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Perpetual Environmentally Powered Sensor Networks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00" y="3752552"/>
            <a:ext cx="6358599" cy="17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Primary Buffer: </a:t>
            </a:r>
            <a:r>
              <a:rPr lang="en-US" altLang="zh-TW" dirty="0" err="1"/>
              <a:t>Supercapacitor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Primary buffer </a:t>
            </a:r>
            <a:r>
              <a:rPr lang="en-US" altLang="zh-TW" dirty="0" err="1" smtClean="0"/>
              <a:t>supercapcitor</a:t>
            </a:r>
            <a:r>
              <a:rPr lang="en-US" altLang="zh-TW" dirty="0" smtClean="0"/>
              <a:t> should be as </a:t>
            </a:r>
            <a:r>
              <a:rPr lang="en-US" altLang="zh-TW" dirty="0"/>
              <a:t>large </a:t>
            </a:r>
            <a:r>
              <a:rPr lang="en-US" altLang="zh-TW" dirty="0" smtClean="0"/>
              <a:t>as possible </a:t>
            </a:r>
            <a:r>
              <a:rPr lang="en-US" altLang="zh-TW" dirty="0"/>
              <a:t>to prolong </a:t>
            </a:r>
            <a:r>
              <a:rPr lang="en-US" altLang="zh-TW" dirty="0" smtClean="0"/>
              <a:t>lifetime.</a:t>
            </a:r>
            <a:endParaRPr lang="en-US" altLang="zh-TW" dirty="0"/>
          </a:p>
          <a:p>
            <a:pPr>
              <a:buFont typeface="Symbol" panose="05050102010706020507" pitchFamily="18" charset="2"/>
              <a:buChar char="Þ"/>
            </a:pPr>
            <a:r>
              <a:rPr lang="en-US" altLang="zh-TW" dirty="0">
                <a:solidFill>
                  <a:srgbClr val="FFFF00"/>
                </a:solidFill>
              </a:rPr>
              <a:t>The larger the capacity, </a:t>
            </a:r>
            <a:r>
              <a:rPr lang="en-US" altLang="zh-TW" dirty="0" smtClean="0">
                <a:solidFill>
                  <a:srgbClr val="FFFF00"/>
                </a:solidFill>
              </a:rPr>
              <a:t>the </a:t>
            </a:r>
            <a:r>
              <a:rPr lang="en-US" altLang="zh-TW" dirty="0">
                <a:solidFill>
                  <a:srgbClr val="FFFF00"/>
                </a:solidFill>
              </a:rPr>
              <a:t>larger the leakage current</a:t>
            </a:r>
            <a:r>
              <a:rPr lang="en-US" altLang="zh-TW" dirty="0" smtClean="0">
                <a:solidFill>
                  <a:srgbClr val="FFFF00"/>
                </a:solidFill>
              </a:rPr>
              <a:t>.</a:t>
            </a:r>
            <a:endParaRPr lang="en-US" altLang="zh-TW" dirty="0">
              <a:solidFill>
                <a:srgbClr val="FFFF00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255520" y="3152503"/>
            <a:ext cx="5651863" cy="3631474"/>
            <a:chOff x="6938963" y="1491600"/>
            <a:chExt cx="5157244" cy="454797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8963" y="1491600"/>
              <a:ext cx="5157244" cy="409263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5041" y="5719172"/>
              <a:ext cx="4045088" cy="320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42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Primary Buffer: </a:t>
            </a:r>
            <a:r>
              <a:rPr lang="en-US" altLang="zh-TW" dirty="0" err="1"/>
              <a:t>Supercapacitor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Configuration to reduce </a:t>
            </a:r>
            <a:r>
              <a:rPr lang="en-US" altLang="zh-TW" dirty="0" smtClean="0"/>
              <a:t>leakage.</a:t>
            </a:r>
            <a:endParaRPr lang="en-US" altLang="zh-TW" dirty="0"/>
          </a:p>
          <a:p>
            <a:r>
              <a:rPr lang="en-US" altLang="zh-TW" dirty="0"/>
              <a:t>Leakage is proportional to energy </a:t>
            </a:r>
            <a:r>
              <a:rPr lang="en-US" altLang="zh-TW" dirty="0" smtClean="0"/>
              <a:t>level.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=&gt;Lower by wiring two </a:t>
            </a:r>
            <a:r>
              <a:rPr lang="en-US" altLang="zh-TW" dirty="0" err="1" smtClean="0"/>
              <a:t>supercapacitors</a:t>
            </a:r>
            <a:r>
              <a:rPr lang="en-US" altLang="zh-TW" dirty="0" smtClean="0"/>
              <a:t>: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295" y="2856412"/>
            <a:ext cx="1473207" cy="5524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5" y="3408865"/>
            <a:ext cx="5715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1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Secondary Buffer: Lithium Battery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When the primary </a:t>
            </a:r>
            <a:r>
              <a:rPr lang="en-US" altLang="zh-TW" dirty="0" smtClean="0"/>
              <a:t>exhausted</a:t>
            </a:r>
            <a:r>
              <a:rPr lang="en-US" altLang="zh-TW" dirty="0"/>
              <a:t>, the secondary buffer </a:t>
            </a:r>
            <a:r>
              <a:rPr lang="en-US" altLang="zh-TW" dirty="0" smtClean="0"/>
              <a:t>is used.</a:t>
            </a:r>
          </a:p>
          <a:p>
            <a:r>
              <a:rPr lang="en-US" altLang="zh-TW" dirty="0"/>
              <a:t>hold </a:t>
            </a:r>
            <a:r>
              <a:rPr lang="en-US" altLang="zh-TW" dirty="0" smtClean="0"/>
              <a:t>energy </a:t>
            </a:r>
            <a:r>
              <a:rPr lang="en-US" altLang="zh-TW" dirty="0"/>
              <a:t>for a long period of </a:t>
            </a:r>
            <a:r>
              <a:rPr lang="en-US" altLang="zh-TW" dirty="0" smtClean="0"/>
              <a:t>time.</a:t>
            </a:r>
          </a:p>
          <a:p>
            <a:r>
              <a:rPr lang="en-US" altLang="zh-TW" dirty="0"/>
              <a:t>low leakage but not charged or discharged </a:t>
            </a:r>
            <a:r>
              <a:rPr lang="en-US" altLang="zh-TW" dirty="0" smtClean="0"/>
              <a:t>frequently.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7" y="4328160"/>
            <a:ext cx="8907865" cy="1848803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182880" y="5860869"/>
            <a:ext cx="8843052" cy="1741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Software compensation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7713" y="1825625"/>
            <a:ext cx="4041733" cy="4351338"/>
          </a:xfrm>
        </p:spPr>
        <p:txBody>
          <a:bodyPr/>
          <a:lstStyle/>
          <a:p>
            <a:r>
              <a:rPr lang="en-US" altLang="zh-TW" dirty="0" smtClean="0"/>
              <a:t>This may trigger a charge when not necessary.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Use software make compensated readings for true battery capacity.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447" y="2273921"/>
            <a:ext cx="4769980" cy="35346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446" y="5831728"/>
            <a:ext cx="4850522" cy="5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Sensing and Control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Application with an active period at least once an hour is sufficient</a:t>
            </a:r>
          </a:p>
          <a:p>
            <a:r>
              <a:rPr lang="en-US" altLang="zh-TW" dirty="0" smtClean="0"/>
              <a:t>Internal reference voltages of </a:t>
            </a:r>
            <a:r>
              <a:rPr lang="en-US" altLang="zh-TW" dirty="0" err="1" smtClean="0"/>
              <a:t>Telos</a:t>
            </a:r>
            <a:r>
              <a:rPr lang="en-US" altLang="zh-TW" dirty="0" smtClean="0"/>
              <a:t> are only 2.5V 1.5V =&gt; use 1M ohms resistor as divider instead of 1k ohms resistor 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71" y="3458675"/>
            <a:ext cx="2384923" cy="33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8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Charging Circuit &amp; Driver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162" y="4725913"/>
            <a:ext cx="4812576" cy="1707235"/>
          </a:xfrm>
          <a:prstGeom prst="rect">
            <a:avLst/>
          </a:prstGeom>
        </p:spPr>
      </p:pic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521277" y="2132091"/>
            <a:ext cx="7994073" cy="3601959"/>
          </a:xfrm>
        </p:spPr>
        <p:txBody>
          <a:bodyPr>
            <a:normAutofit/>
          </a:bodyPr>
          <a:lstStyle/>
          <a:p>
            <a:r>
              <a:rPr lang="en-US" altLang="zh-TW" dirty="0"/>
              <a:t>Software control all the </a:t>
            </a:r>
            <a:r>
              <a:rPr lang="en-US" altLang="zh-TW" dirty="0" smtClean="0"/>
              <a:t>power management.</a:t>
            </a:r>
            <a:endParaRPr lang="zh-TW" altLang="en-US" dirty="0"/>
          </a:p>
          <a:p>
            <a:r>
              <a:rPr lang="en-US" altLang="zh-TW" dirty="0"/>
              <a:t>Shallow </a:t>
            </a:r>
            <a:r>
              <a:rPr lang="en-US" altLang="zh-TW" dirty="0" smtClean="0"/>
              <a:t>discharge/charge can extend the battery’s life.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286" y="3425430"/>
            <a:ext cx="21431" cy="71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586" y="3539730"/>
            <a:ext cx="21431" cy="71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738" y="3319344"/>
            <a:ext cx="4280262" cy="31077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233851" y="6244046"/>
            <a:ext cx="1985554" cy="186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11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Dynamical Duty Cycle</a:t>
            </a:r>
            <a:endParaRPr lang="zh-TW" altLang="en-US" dirty="0"/>
          </a:p>
        </p:txBody>
      </p:sp>
      <p:sp>
        <p:nvSpPr>
          <p:cNvPr id="6" name="直排文字版面配置區 5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Dynamically adjust duty cycle based on energy in the primary buffer.</a:t>
            </a:r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42" y="2778301"/>
            <a:ext cx="6423252" cy="37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 &amp; </a:t>
            </a:r>
            <a:r>
              <a:rPr lang="en-US" altLang="zh-TW" dirty="0" smtClean="0"/>
              <a:t>Analysis(Scenario 1)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043" b="17211"/>
          <a:stretch/>
        </p:blipFill>
        <p:spPr>
          <a:xfrm>
            <a:off x="4241322" y="1825625"/>
            <a:ext cx="4902678" cy="3524901"/>
          </a:xfrm>
          <a:prstGeom prst="rect">
            <a:avLst/>
          </a:prstGeom>
        </p:spPr>
      </p:pic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" y="1825625"/>
            <a:ext cx="4241322" cy="4351338"/>
          </a:xfrm>
        </p:spPr>
        <p:txBody>
          <a:bodyPr vert="horz"/>
          <a:lstStyle/>
          <a:p>
            <a:r>
              <a:rPr lang="en-US" altLang="zh-TW" dirty="0" smtClean="0"/>
              <a:t>Conditions:</a:t>
            </a:r>
          </a:p>
          <a:p>
            <a:pPr lvl="1"/>
            <a:r>
              <a:rPr lang="en-US" altLang="zh-TW" dirty="0"/>
              <a:t>Reference voltage changing</a:t>
            </a:r>
          </a:p>
          <a:p>
            <a:pPr lvl="1"/>
            <a:r>
              <a:rPr lang="en-US" altLang="zh-TW" dirty="0"/>
              <a:t>1% duty cycle</a:t>
            </a:r>
          </a:p>
          <a:p>
            <a:pPr lvl="1"/>
            <a:r>
              <a:rPr lang="en-US" altLang="zh-TW" dirty="0"/>
              <a:t>During the night and energy in </a:t>
            </a:r>
            <a:r>
              <a:rPr lang="en-US" altLang="zh-TW" dirty="0" err="1"/>
              <a:t>supercap</a:t>
            </a:r>
            <a:r>
              <a:rPr lang="en-US" altLang="zh-TW" dirty="0"/>
              <a:t> is low</a:t>
            </a:r>
            <a:endParaRPr lang="zh-TW" altLang="en-US" dirty="0"/>
          </a:p>
          <a:p>
            <a:r>
              <a:rPr lang="en-US" altLang="zh-TW" dirty="0" smtClean="0"/>
              <a:t>Reference voltage</a:t>
            </a:r>
          </a:p>
          <a:p>
            <a:pPr lvl="1"/>
            <a:r>
              <a:rPr lang="en-US" altLang="zh-TW" dirty="0" smtClean="0"/>
              <a:t>2.5v -&gt; 1.5v -&gt; 2.5v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5" name="矩形 4"/>
          <p:cNvSpPr/>
          <p:nvPr/>
        </p:nvSpPr>
        <p:spPr>
          <a:xfrm>
            <a:off x="8130448" y="1938969"/>
            <a:ext cx="384902" cy="2875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473546" y="2115238"/>
            <a:ext cx="384902" cy="2761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7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54040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Result &amp; Analysis(Scenario 2)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6608" y="1825625"/>
            <a:ext cx="3624550" cy="4351338"/>
          </a:xfrm>
        </p:spPr>
        <p:txBody>
          <a:bodyPr vert="horz"/>
          <a:lstStyle/>
          <a:p>
            <a:r>
              <a:rPr lang="en-US" altLang="zh-TW" dirty="0" smtClean="0"/>
              <a:t>Initiation of charging</a:t>
            </a:r>
          </a:p>
          <a:p>
            <a:r>
              <a:rPr lang="en-US" altLang="zh-TW" dirty="0" smtClean="0"/>
              <a:t>1% duty cycle</a:t>
            </a:r>
          </a:p>
          <a:p>
            <a:r>
              <a:rPr lang="en-US" altLang="zh-TW" dirty="0" smtClean="0"/>
              <a:t>During sunrise</a:t>
            </a:r>
          </a:p>
          <a:p>
            <a:r>
              <a:rPr lang="en-US" altLang="zh-TW" dirty="0" smtClean="0"/>
              <a:t>Start with low battery level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4139585" y="2020485"/>
            <a:ext cx="4762500" cy="4156478"/>
            <a:chOff x="2190749" y="1603766"/>
            <a:chExt cx="4762500" cy="415647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0749" y="1603766"/>
              <a:ext cx="4762500" cy="382905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3182" y="5432816"/>
              <a:ext cx="4597635" cy="327428"/>
            </a:xfrm>
            <a:prstGeom prst="rect">
              <a:avLst/>
            </a:prstGeom>
          </p:spPr>
        </p:pic>
      </p:grpSp>
      <p:grpSp>
        <p:nvGrpSpPr>
          <p:cNvPr id="22" name="群組 21"/>
          <p:cNvGrpSpPr/>
          <p:nvPr/>
        </p:nvGrpSpPr>
        <p:grpSpPr>
          <a:xfrm>
            <a:off x="5771690" y="1679603"/>
            <a:ext cx="2337872" cy="3021213"/>
            <a:chOff x="3536414" y="1356662"/>
            <a:chExt cx="2337872" cy="3021213"/>
          </a:xfrm>
        </p:grpSpPr>
        <p:grpSp>
          <p:nvGrpSpPr>
            <p:cNvPr id="17" name="群組 16"/>
            <p:cNvGrpSpPr/>
            <p:nvPr/>
          </p:nvGrpSpPr>
          <p:grpSpPr>
            <a:xfrm>
              <a:off x="3536414" y="1356662"/>
              <a:ext cx="2337872" cy="2367039"/>
              <a:chOff x="3536414" y="1356662"/>
              <a:chExt cx="2337872" cy="236703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536414" y="2016087"/>
                <a:ext cx="275422" cy="72711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536414" y="3122460"/>
                <a:ext cx="275422" cy="60124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6" name="群組 15"/>
              <p:cNvGrpSpPr/>
              <p:nvPr/>
            </p:nvGrpSpPr>
            <p:grpSpPr>
              <a:xfrm>
                <a:off x="3783150" y="1356662"/>
                <a:ext cx="2091136" cy="1949164"/>
                <a:chOff x="3783150" y="1356662"/>
                <a:chExt cx="2091136" cy="1949164"/>
              </a:xfrm>
            </p:grpSpPr>
            <p:cxnSp>
              <p:nvCxnSpPr>
                <p:cNvPr id="10" name="直線單箭頭接點 9"/>
                <p:cNvCxnSpPr/>
                <p:nvPr/>
              </p:nvCxnSpPr>
              <p:spPr>
                <a:xfrm flipH="1">
                  <a:off x="3783150" y="1910518"/>
                  <a:ext cx="679716" cy="139530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直線圖說文字 2 11"/>
                <p:cNvSpPr/>
                <p:nvPr/>
              </p:nvSpPr>
              <p:spPr>
                <a:xfrm>
                  <a:off x="4307594" y="1356662"/>
                  <a:ext cx="1566692" cy="584085"/>
                </a:xfrm>
                <a:prstGeom prst="borderCallout2">
                  <a:avLst>
                    <a:gd name="adj1" fmla="val 16864"/>
                    <a:gd name="adj2" fmla="val 1646"/>
                    <a:gd name="adj3" fmla="val 18750"/>
                    <a:gd name="adj4" fmla="val -16667"/>
                    <a:gd name="adj5" fmla="val 118158"/>
                    <a:gd name="adj6" fmla="val -35409"/>
                  </a:avLst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>
                      <a:solidFill>
                        <a:srgbClr val="FF0000"/>
                      </a:solidFill>
                    </a:rPr>
                    <a:t>Charging start</a:t>
                  </a:r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0" name="直線接點 19"/>
            <p:cNvCxnSpPr>
              <a:stCxn id="12" idx="1"/>
            </p:cNvCxnSpPr>
            <p:nvPr/>
          </p:nvCxnSpPr>
          <p:spPr>
            <a:xfrm flipH="1">
              <a:off x="3674125" y="1940747"/>
              <a:ext cx="1416815" cy="243712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92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 &amp; Analysis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altLang="zh-TW" dirty="0" smtClean="0"/>
              <a:t>No light condition with 200mAh battery:</a:t>
            </a:r>
          </a:p>
          <a:p>
            <a:endParaRPr lang="en-US" altLang="zh-TW" dirty="0"/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69" y="2970488"/>
            <a:ext cx="8814259" cy="107270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578" y="2328336"/>
            <a:ext cx="3659161" cy="3707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41" y="4190157"/>
            <a:ext cx="7446714" cy="2489517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5007429" y="3274423"/>
            <a:ext cx="1010194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6666412" y="3226526"/>
            <a:ext cx="2233748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78669" y="3631475"/>
            <a:ext cx="2320691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76251"/>
            <a:ext cx="7886700" cy="4600712"/>
          </a:xfrm>
        </p:spPr>
        <p:txBody>
          <a:bodyPr/>
          <a:lstStyle/>
          <a:p>
            <a:r>
              <a:rPr lang="en-US" altLang="zh-TW" dirty="0" smtClean="0"/>
              <a:t>Prometheus</a:t>
            </a:r>
          </a:p>
          <a:p>
            <a:r>
              <a:rPr lang="en-US" altLang="zh-TW" dirty="0"/>
              <a:t>[</a:t>
            </a:r>
            <a:r>
              <a:rPr lang="en-US" altLang="zh-TW" dirty="0" err="1"/>
              <a:t>prəˋmi</a:t>
            </a:r>
            <a:r>
              <a:rPr lang="el-GR" altLang="zh-TW" dirty="0"/>
              <a:t>θ</a:t>
            </a:r>
            <a:r>
              <a:rPr lang="en-US" altLang="zh-TW" dirty="0" err="1"/>
              <a:t>jəs</a:t>
            </a:r>
            <a:r>
              <a:rPr lang="en-US" altLang="zh-TW" dirty="0"/>
              <a:t>]</a:t>
            </a:r>
            <a:endParaRPr lang="en-US" altLang="zh-TW" dirty="0" smtClean="0"/>
          </a:p>
          <a:p>
            <a:r>
              <a:rPr lang="en-US" altLang="zh-TW" dirty="0" smtClean="0"/>
              <a:t>【</a:t>
            </a:r>
            <a:r>
              <a:rPr lang="zh-TW" altLang="en-US" dirty="0"/>
              <a:t>希神</a:t>
            </a:r>
            <a:r>
              <a:rPr lang="en-US" altLang="zh-TW" dirty="0"/>
              <a:t>】</a:t>
            </a:r>
            <a:r>
              <a:rPr lang="zh-TW" altLang="en-US" dirty="0"/>
              <a:t>普羅米</a:t>
            </a:r>
            <a:r>
              <a:rPr lang="zh-TW" altLang="en-US" dirty="0" smtClean="0"/>
              <a:t>修斯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 descr="http://blog.creaders.net/ebola/upload_file/20080608070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04" y="323624"/>
            <a:ext cx="4567016" cy="62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72" y="3274128"/>
            <a:ext cx="2232874" cy="345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0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5" y="1488860"/>
            <a:ext cx="8316686" cy="147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pic.pimg.tw/beforesunset/1339642669-2193542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82" y="2966568"/>
            <a:ext cx="3003912" cy="389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END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Thanks for your attention!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13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006782"/>
            <a:ext cx="7886700" cy="3483191"/>
          </a:xfrm>
        </p:spPr>
        <p:txBody>
          <a:bodyPr/>
          <a:lstStyle/>
          <a:p>
            <a:r>
              <a:rPr lang="en-US" altLang="zh-TW" dirty="0" smtClean="0"/>
              <a:t>Scenario :</a:t>
            </a:r>
          </a:p>
          <a:p>
            <a:pPr lvl="1"/>
            <a:r>
              <a:rPr lang="en-US" altLang="zh-TW" dirty="0" smtClean="0"/>
              <a:t>Operating at low duty cycles.</a:t>
            </a:r>
          </a:p>
          <a:p>
            <a:pPr lvl="1"/>
            <a:r>
              <a:rPr lang="en-US" altLang="zh-TW" dirty="0" smtClean="0"/>
              <a:t>Unpredictable environment.</a:t>
            </a:r>
          </a:p>
          <a:p>
            <a:pPr lvl="1"/>
            <a:r>
              <a:rPr lang="en-US" altLang="zh-TW" dirty="0" smtClean="0"/>
              <a:t>System should adapt to available energy reserve.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70" y="3599461"/>
            <a:ext cx="4203415" cy="31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Problems:</a:t>
            </a:r>
          </a:p>
          <a:p>
            <a:pPr lvl="1"/>
            <a:r>
              <a:rPr lang="en-US" altLang="zh-TW" dirty="0" smtClean="0"/>
              <a:t>Physical deterioration of the energy storage device.</a:t>
            </a:r>
          </a:p>
          <a:p>
            <a:pPr lvl="1"/>
            <a:r>
              <a:rPr lang="en-US" altLang="zh-TW" dirty="0" smtClean="0"/>
              <a:t>Ex: Rechargeable batteries have about 300 to 500 recharge cycles.</a:t>
            </a:r>
          </a:p>
          <a:p>
            <a:pPr marL="0" indent="0">
              <a:buNone/>
            </a:pP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Challenge:</a:t>
            </a:r>
          </a:p>
          <a:p>
            <a:pPr lvl="1"/>
            <a:r>
              <a:rPr lang="en-US" altLang="zh-TW" dirty="0" smtClean="0"/>
              <a:t>Reducing the stain on storage element while preserving simple hardware and software architecture.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14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Architecture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598" y="1323703"/>
            <a:ext cx="8034804" cy="55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Power Management Policy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supercapacitor</a:t>
            </a:r>
            <a:r>
              <a:rPr lang="en-US" altLang="zh-TW" dirty="0" smtClean="0"/>
              <a:t> must provide energy to consumer most of the time.</a:t>
            </a:r>
          </a:p>
          <a:p>
            <a:r>
              <a:rPr lang="en-US" altLang="zh-TW" dirty="0" smtClean="0"/>
              <a:t>Minimize access to the secondary buffer to prolong its lifetime.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1" t="-6705" r="5121" b="6705"/>
          <a:stretch/>
        </p:blipFill>
        <p:spPr>
          <a:xfrm>
            <a:off x="2454002" y="3029159"/>
            <a:ext cx="4591232" cy="35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Solar Panel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/>
              <a:t> The size of the solar panel should </a:t>
            </a:r>
            <a:r>
              <a:rPr lang="en-US" altLang="zh-TW" dirty="0" smtClean="0"/>
              <a:t>be determined based </a:t>
            </a:r>
            <a:r>
              <a:rPr lang="en-US" altLang="zh-TW" dirty="0"/>
              <a:t>on how fast the primary </a:t>
            </a:r>
            <a:r>
              <a:rPr lang="en-US" altLang="zh-TW" dirty="0" smtClean="0"/>
              <a:t>buffer </a:t>
            </a:r>
            <a:r>
              <a:rPr lang="en-US" altLang="zh-TW" dirty="0"/>
              <a:t>should be </a:t>
            </a:r>
            <a:r>
              <a:rPr lang="en-US" altLang="zh-TW" dirty="0" smtClean="0"/>
              <a:t>replenished.</a:t>
            </a:r>
          </a:p>
          <a:p>
            <a:r>
              <a:rPr lang="en-US" altLang="zh-TW" dirty="0" smtClean="0"/>
              <a:t>Larger solar </a:t>
            </a:r>
            <a:r>
              <a:rPr lang="en-US" altLang="zh-TW" dirty="0"/>
              <a:t>cells only yield quicker </a:t>
            </a:r>
            <a:r>
              <a:rPr lang="en-US" altLang="zh-TW" dirty="0" smtClean="0"/>
              <a:t>charging.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456" y="4138544"/>
            <a:ext cx="3115492" cy="27194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4" y="4313244"/>
            <a:ext cx="2505429" cy="32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0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Wireless Sensor Node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sensor node influences the system’s power consumption </a:t>
            </a:r>
            <a:r>
              <a:rPr lang="en-US" altLang="zh-TW" dirty="0" smtClean="0"/>
              <a:t>by changing </a:t>
            </a:r>
            <a:r>
              <a:rPr lang="en-US" altLang="zh-TW" dirty="0"/>
              <a:t>its duty </a:t>
            </a:r>
            <a:r>
              <a:rPr lang="en-US" altLang="zh-TW" dirty="0" smtClean="0"/>
              <a:t>cycle.</a:t>
            </a:r>
          </a:p>
          <a:p>
            <a:endParaRPr lang="en-US" altLang="zh-TW" dirty="0" smtClean="0"/>
          </a:p>
          <a:p>
            <a:r>
              <a:rPr lang="en-US" altLang="zh-TW" dirty="0"/>
              <a:t>D is chosen by the </a:t>
            </a:r>
            <a:r>
              <a:rPr lang="en-US" altLang="zh-TW" dirty="0" smtClean="0"/>
              <a:t>application.</a:t>
            </a:r>
          </a:p>
          <a:p>
            <a:r>
              <a:rPr lang="en-US" altLang="zh-TW" dirty="0"/>
              <a:t>if the application knows the energy levels of the two buffers, it </a:t>
            </a:r>
            <a:r>
              <a:rPr lang="en-US" altLang="zh-TW" dirty="0" smtClean="0"/>
              <a:t>can adjust </a:t>
            </a:r>
            <a:r>
              <a:rPr lang="en-US" altLang="zh-TW" dirty="0"/>
              <a:t>duty cycle intelligently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Ex: </a:t>
            </a:r>
            <a:r>
              <a:rPr lang="en-US" altLang="zh-TW" dirty="0" smtClean="0"/>
              <a:t>this information </a:t>
            </a:r>
            <a:r>
              <a:rPr lang="en-US" altLang="zh-TW" dirty="0"/>
              <a:t>can be shared across nodes to make routing </a:t>
            </a:r>
            <a:r>
              <a:rPr lang="en-US" altLang="zh-TW" dirty="0" smtClean="0"/>
              <a:t>decisions.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9" y="2828417"/>
            <a:ext cx="5706890" cy="3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Primary Buffer: </a:t>
            </a:r>
            <a:r>
              <a:rPr lang="en-US" altLang="zh-TW" dirty="0" err="1" smtClean="0"/>
              <a:t>Supercapacitor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Advantages:</a:t>
            </a:r>
          </a:p>
          <a:p>
            <a:pPr lvl="1"/>
            <a:r>
              <a:rPr lang="en-US" altLang="zh-TW" dirty="0" smtClean="0"/>
              <a:t>Virtual infinite charge cycles  </a:t>
            </a:r>
          </a:p>
          <a:p>
            <a:pPr lvl="1"/>
            <a:r>
              <a:rPr lang="en-US" altLang="zh-TW" dirty="0" smtClean="0"/>
              <a:t>Ideal for frequent pulsing application </a:t>
            </a:r>
          </a:p>
          <a:p>
            <a:pPr lvl="2"/>
            <a:r>
              <a:rPr lang="en-US" altLang="zh-TW" dirty="0"/>
              <a:t>Volatile input and  frequent charge cycles.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Without time deterioration</a:t>
            </a:r>
          </a:p>
          <a:p>
            <a:r>
              <a:rPr lang="en-US" altLang="zh-TW" dirty="0" smtClean="0"/>
              <a:t>Drawbacks:</a:t>
            </a:r>
          </a:p>
          <a:p>
            <a:pPr lvl="1"/>
            <a:r>
              <a:rPr lang="en-US" altLang="zh-TW" dirty="0" smtClean="0"/>
              <a:t>Higher leakage current</a:t>
            </a:r>
          </a:p>
          <a:p>
            <a:pPr lvl="1"/>
            <a:r>
              <a:rPr lang="en-US" altLang="zh-TW" dirty="0" smtClean="0"/>
              <a:t>Larger size</a:t>
            </a:r>
          </a:p>
          <a:p>
            <a:pPr lvl="1"/>
            <a:r>
              <a:rPr lang="en-US" altLang="zh-TW" dirty="0" smtClean="0"/>
              <a:t>Cost</a:t>
            </a:r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5398286" y="3429495"/>
            <a:ext cx="3819151" cy="3294115"/>
            <a:chOff x="6862354" y="1717341"/>
            <a:chExt cx="5092201" cy="439215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2354" y="1717341"/>
              <a:ext cx="5092201" cy="405798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1129" y="5842794"/>
              <a:ext cx="2914650" cy="2667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7" y="5687719"/>
            <a:ext cx="5291944" cy="823709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>
          <a:xfrm flipH="1">
            <a:off x="3701143" y="5238917"/>
            <a:ext cx="2155954" cy="4488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2917371" y="6287589"/>
            <a:ext cx="862149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6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531</Words>
  <Application>Microsoft Office PowerPoint</Application>
  <PresentationFormat>如螢幕大小 (4:3)</PresentationFormat>
  <Paragraphs>95</Paragraphs>
  <Slides>21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Theme</vt:lpstr>
      <vt:lpstr>Perpetual Environmentally Powered Sensor Networks</vt:lpstr>
      <vt:lpstr>Introduction</vt:lpstr>
      <vt:lpstr>Introduction</vt:lpstr>
      <vt:lpstr>Introduction</vt:lpstr>
      <vt:lpstr>Architecture</vt:lpstr>
      <vt:lpstr>Power Management Policy</vt:lpstr>
      <vt:lpstr>Solar Panel</vt:lpstr>
      <vt:lpstr>Wireless Sensor Node</vt:lpstr>
      <vt:lpstr>Primary Buffer: Supercapacitor</vt:lpstr>
      <vt:lpstr>Primary Buffer: Supercapacitor</vt:lpstr>
      <vt:lpstr>Primary Buffer: Supercapacitor</vt:lpstr>
      <vt:lpstr>Secondary Buffer: Lithium Battery</vt:lpstr>
      <vt:lpstr>Software compensation</vt:lpstr>
      <vt:lpstr>Sensing and Control</vt:lpstr>
      <vt:lpstr>Charging Circuit &amp; Driver</vt:lpstr>
      <vt:lpstr>Example: Dynamical Duty Cycle</vt:lpstr>
      <vt:lpstr>Result &amp; Analysis(Scenario 1)</vt:lpstr>
      <vt:lpstr>Result &amp; Analysis(Scenario 2)</vt:lpstr>
      <vt:lpstr>Result &amp; Analysis</vt:lpstr>
      <vt:lpstr>Conclusion</vt:lpstr>
      <vt:lpstr>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Perpetual Environmentally Powered Sensor Networks</dc:title>
  <dc:creator>Huang Huang-Bin</dc:creator>
  <cp:lastModifiedBy>Egbert</cp:lastModifiedBy>
  <cp:revision>133</cp:revision>
  <dcterms:created xsi:type="dcterms:W3CDTF">2013-03-23T07:11:37Z</dcterms:created>
  <dcterms:modified xsi:type="dcterms:W3CDTF">2013-03-28T04:54:44Z</dcterms:modified>
  <cp:contentStatus>完稿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