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39"/>
  </p:handoutMasterIdLst>
  <p:sldIdLst>
    <p:sldId id="256" r:id="rId2"/>
    <p:sldId id="297" r:id="rId3"/>
    <p:sldId id="303" r:id="rId4"/>
    <p:sldId id="299" r:id="rId5"/>
    <p:sldId id="300" r:id="rId6"/>
    <p:sldId id="301" r:id="rId7"/>
    <p:sldId id="302" r:id="rId8"/>
    <p:sldId id="309" r:id="rId9"/>
    <p:sldId id="304" r:id="rId10"/>
    <p:sldId id="310" r:id="rId11"/>
    <p:sldId id="311" r:id="rId12"/>
    <p:sldId id="312" r:id="rId13"/>
    <p:sldId id="305" r:id="rId14"/>
    <p:sldId id="325" r:id="rId15"/>
    <p:sldId id="326" r:id="rId16"/>
    <p:sldId id="327" r:id="rId17"/>
    <p:sldId id="328" r:id="rId18"/>
    <p:sldId id="329" r:id="rId19"/>
    <p:sldId id="330" r:id="rId20"/>
    <p:sldId id="333" r:id="rId21"/>
    <p:sldId id="331" r:id="rId22"/>
    <p:sldId id="332" r:id="rId23"/>
    <p:sldId id="334" r:id="rId24"/>
    <p:sldId id="30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08" r:id="rId34"/>
    <p:sldId id="314" r:id="rId35"/>
    <p:sldId id="315" r:id="rId36"/>
    <p:sldId id="316" r:id="rId37"/>
    <p:sldId id="298" r:id="rId38"/>
  </p:sldIdLst>
  <p:sldSz cx="9144000" cy="6858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F6722-5BC0-4BAF-94A8-BA3835F35B11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EB8CF-A41A-4003-91F7-DF05722741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5B7DB51-0FA8-4BDD-9C78-3EE764EF2A8A}" type="datetimeFigureOut">
              <a:rPr lang="zh-TW" altLang="en-US" smtClean="0"/>
              <a:pPr/>
              <a:t>2013/4/25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CD81AF7-443E-4580-97E8-A6AE4634AC9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7158" y="928670"/>
            <a:ext cx="8496944" cy="1470025"/>
          </a:xfrm>
        </p:spPr>
        <p:txBody>
          <a:bodyPr>
            <a:noAutofit/>
          </a:bodyPr>
          <a:lstStyle/>
          <a:p>
            <a:pPr algn="ctr"/>
            <a:r>
              <a:rPr lang="en-US" altLang="zh-TW" sz="4800" b="1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System Architecture Direction for Networked Sensors</a:t>
            </a:r>
            <a:endParaRPr lang="zh-TW" altLang="en-US" sz="4800" b="1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14348" y="5286388"/>
            <a:ext cx="7715304" cy="1143008"/>
          </a:xfrm>
        </p:spPr>
        <p:txBody>
          <a:bodyPr>
            <a:noAutofit/>
          </a:bodyPr>
          <a:lstStyle/>
          <a:p>
            <a:pPr algn="ctr"/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Group 4</a:t>
            </a:r>
          </a:p>
          <a:p>
            <a:pPr algn="ctr"/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499415130	601415010	 601441045</a:t>
            </a:r>
          </a:p>
          <a:p>
            <a:pPr algn="ctr"/>
            <a:r>
              <a:rPr lang="zh-TW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王維寬</a:t>
            </a:r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	</a:t>
            </a:r>
            <a:r>
              <a:rPr lang="zh-TW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林奕丞</a:t>
            </a:r>
            <a:r>
              <a:rPr lang="en-US" altLang="zh-TW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	</a:t>
            </a:r>
            <a:r>
              <a:rPr lang="zh-TW" alt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微軟正黑體" pitchFamily="34" charset="-120"/>
              </a:rPr>
              <a:t>鄭賜福</a:t>
            </a:r>
            <a:endParaRPr lang="zh-TW" alt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57158" y="2571744"/>
            <a:ext cx="8496944" cy="12144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Jason</a:t>
            </a:r>
            <a:r>
              <a:rPr kumimoji="0" lang="zh-TW" alt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Hill, Robert </a:t>
            </a:r>
            <a:r>
              <a:rPr kumimoji="0" lang="en-US" altLang="zh-TW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Szewczyk</a:t>
            </a:r>
            <a:r>
              <a:rPr kumimoji="0" lang="en-US" altLang="zh-TW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,</a:t>
            </a:r>
            <a:r>
              <a:rPr kumimoji="0" lang="en-US" altLang="zh-TW" sz="25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Alec Woo,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5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Seth </a:t>
            </a:r>
            <a:r>
              <a:rPr kumimoji="0" lang="en-US" altLang="zh-TW" sz="25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Hollar</a:t>
            </a:r>
            <a:r>
              <a:rPr kumimoji="0" lang="en-US" altLang="zh-TW" sz="25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, David Culler, </a:t>
            </a:r>
            <a:r>
              <a:rPr kumimoji="0" lang="en-US" altLang="zh-TW" sz="25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Kristofer</a:t>
            </a:r>
            <a:r>
              <a:rPr kumimoji="0" lang="en-US" altLang="zh-TW" sz="25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kumimoji="0" lang="en-US" altLang="zh-TW" sz="25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Pister</a:t>
            </a:r>
            <a:endParaRPr kumimoji="0" lang="zh-TW" altLang="en-US" sz="2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357158" y="4214818"/>
            <a:ext cx="8496944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Department</a:t>
            </a:r>
            <a:r>
              <a:rPr kumimoji="0" lang="en-US" altLang="zh-TW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of Electrical Engineering and Computer Sciences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University of California, Berkeley</a:t>
            </a:r>
            <a:endParaRPr kumimoji="0" lang="en-US" altLang="zh-TW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878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Hardware configuration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357298"/>
            <a:ext cx="5142909" cy="5188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4714884"/>
            <a:ext cx="2571768" cy="1445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2984"/>
          </a:xfrm>
        </p:spPr>
        <p:txBody>
          <a:bodyPr/>
          <a:lstStyle/>
          <a:p>
            <a:r>
              <a:rPr lang="en-US" altLang="zh-TW" dirty="0" smtClean="0"/>
              <a:t>Hardware organization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5786454"/>
          </a:xfrm>
        </p:spPr>
        <p:txBody>
          <a:bodyPr>
            <a:normAutofit fontScale="62500" lnSpcReduction="20000"/>
          </a:bodyPr>
          <a:lstStyle/>
          <a:p>
            <a:r>
              <a:rPr lang="en-US" altLang="zh-TW" b="1" dirty="0" smtClean="0"/>
              <a:t>Processor :</a:t>
            </a:r>
          </a:p>
          <a:p>
            <a:pPr lvl="1"/>
            <a:r>
              <a:rPr lang="en-US" altLang="zh-TW" dirty="0" smtClean="0"/>
              <a:t>Using the MCU - ATMEL AT90LS8535.</a:t>
            </a:r>
          </a:p>
          <a:p>
            <a:pPr lvl="1"/>
            <a:r>
              <a:rPr lang="en-US" altLang="zh-TW" dirty="0" smtClean="0"/>
              <a:t>8-bit Harvard architecture with 16-bit addresses.</a:t>
            </a:r>
          </a:p>
          <a:p>
            <a:pPr lvl="1"/>
            <a:r>
              <a:rPr lang="en-US" altLang="zh-TW" dirty="0" smtClean="0"/>
              <a:t>32 8-bit general registers.</a:t>
            </a:r>
          </a:p>
          <a:p>
            <a:pPr lvl="1"/>
            <a:r>
              <a:rPr lang="en-US" altLang="zh-TW" dirty="0" smtClean="0"/>
              <a:t>Processing at 4 </a:t>
            </a:r>
            <a:r>
              <a:rPr lang="en-US" altLang="zh-TW" dirty="0" err="1" smtClean="0"/>
              <a:t>MHz.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Operating voltage 3 V.</a:t>
            </a:r>
          </a:p>
          <a:p>
            <a:pPr lvl="1"/>
            <a:r>
              <a:rPr lang="en-US" altLang="zh-TW" dirty="0" smtClean="0"/>
              <a:t>8 KB of flash and 512 bytes of SRAM.     </a:t>
            </a:r>
            <a:r>
              <a:rPr lang="en-US" altLang="zh-TW" dirty="0" smtClean="0">
                <a:solidFill>
                  <a:srgbClr val="FF0000"/>
                </a:solidFill>
              </a:rPr>
              <a:t>&lt;-- The memory is very constrained !!</a:t>
            </a:r>
          </a:p>
          <a:p>
            <a:pPr lvl="1"/>
            <a:r>
              <a:rPr lang="en-US" altLang="zh-TW" dirty="0" smtClean="0"/>
              <a:t>3 sleep modes : idle, power down and power save.</a:t>
            </a:r>
          </a:p>
          <a:p>
            <a:r>
              <a:rPr lang="en-US" altLang="zh-TW" b="1" dirty="0" smtClean="0"/>
              <a:t>LEDs :</a:t>
            </a:r>
          </a:p>
          <a:p>
            <a:pPr lvl="1"/>
            <a:r>
              <a:rPr lang="en-US" altLang="zh-TW" dirty="0" smtClean="0"/>
              <a:t>3</a:t>
            </a:r>
            <a:r>
              <a:rPr lang="zh-TW" altLang="en-US" dirty="0" smtClean="0"/>
              <a:t> </a:t>
            </a:r>
            <a:r>
              <a:rPr lang="en-US" altLang="zh-TW" dirty="0" smtClean="0"/>
              <a:t>LEDs are connected through general I/O ports.</a:t>
            </a:r>
          </a:p>
          <a:p>
            <a:r>
              <a:rPr lang="en-US" altLang="zh-TW" b="1" dirty="0" smtClean="0"/>
              <a:t>Photo sensor :</a:t>
            </a:r>
          </a:p>
          <a:p>
            <a:pPr lvl="1"/>
            <a:r>
              <a:rPr lang="en-US" altLang="zh-TW" dirty="0" smtClean="0"/>
              <a:t>Connected through ADC.</a:t>
            </a:r>
          </a:p>
          <a:p>
            <a:r>
              <a:rPr lang="en-US" altLang="zh-TW" b="1" dirty="0" smtClean="0"/>
              <a:t>Radio :</a:t>
            </a:r>
          </a:p>
          <a:p>
            <a:pPr lvl="1"/>
            <a:r>
              <a:rPr lang="en-US" altLang="zh-TW" dirty="0" smtClean="0"/>
              <a:t>An RF </a:t>
            </a:r>
            <a:r>
              <a:rPr lang="en-US" altLang="zh-TW" dirty="0" err="1" smtClean="0"/>
              <a:t>Monolithics</a:t>
            </a:r>
            <a:r>
              <a:rPr lang="en-US" altLang="zh-TW" dirty="0" smtClean="0"/>
              <a:t> 916.50 MHz transceiver ( TR1000 ) .</a:t>
            </a:r>
          </a:p>
          <a:p>
            <a:r>
              <a:rPr lang="en-US" altLang="zh-TW" b="1" dirty="0" smtClean="0"/>
              <a:t>Temperature sensor :</a:t>
            </a:r>
          </a:p>
          <a:p>
            <a:pPr lvl="1"/>
            <a:r>
              <a:rPr lang="en-US" altLang="zh-TW" dirty="0" smtClean="0"/>
              <a:t>Analog devices  - AD7428.</a:t>
            </a:r>
          </a:p>
          <a:p>
            <a:r>
              <a:rPr lang="en-US" altLang="zh-TW" b="1" dirty="0" smtClean="0"/>
              <a:t>Serial port - UART:</a:t>
            </a:r>
          </a:p>
          <a:p>
            <a:pPr lvl="1"/>
            <a:r>
              <a:rPr lang="en-US" altLang="zh-TW" dirty="0" smtClean="0"/>
              <a:t>Transmit mode : taking a byte of data and shifting it out. </a:t>
            </a:r>
          </a:p>
          <a:p>
            <a:pPr lvl="1"/>
            <a:r>
              <a:rPr lang="en-US" altLang="zh-TW" dirty="0" smtClean="0"/>
              <a:t>Receive  mode  :  sampling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input pin and shifting in bits.</a:t>
            </a:r>
          </a:p>
          <a:p>
            <a:r>
              <a:rPr lang="en-US" altLang="zh-TW" b="1" dirty="0" smtClean="0"/>
              <a:t>Coprocessor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:</a:t>
            </a:r>
          </a:p>
          <a:p>
            <a:pPr lvl="1"/>
            <a:r>
              <a:rPr lang="en-US" altLang="zh-TW" dirty="0" smtClean="0"/>
              <a:t>Using the MCU - ATMEL AT90LS2343</a:t>
            </a:r>
          </a:p>
          <a:p>
            <a:pPr lvl="1"/>
            <a:r>
              <a:rPr lang="en-US" altLang="zh-TW" dirty="0" smtClean="0"/>
              <a:t>Reprogramming the main microcontroller.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Power characteristics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txBody>
          <a:bodyPr>
            <a:normAutofit lnSpcReduction="10000"/>
          </a:bodyPr>
          <a:lstStyle/>
          <a:p>
            <a:r>
              <a:rPr lang="en-US" altLang="zh-TW" sz="2500" b="1" dirty="0" smtClean="0"/>
              <a:t>Table 1 :</a:t>
            </a:r>
          </a:p>
          <a:p>
            <a:endParaRPr lang="en-US" altLang="zh-TW" sz="2500" b="1" dirty="0" smtClean="0"/>
          </a:p>
          <a:p>
            <a:endParaRPr lang="en-US" altLang="zh-TW" sz="2500" b="1" dirty="0" smtClean="0"/>
          </a:p>
          <a:p>
            <a:endParaRPr lang="en-US" altLang="zh-TW" sz="2500" b="1" dirty="0" smtClean="0"/>
          </a:p>
          <a:p>
            <a:endParaRPr lang="en-US" altLang="zh-TW" sz="2500" b="1" dirty="0" smtClean="0"/>
          </a:p>
          <a:p>
            <a:endParaRPr lang="en-US" altLang="zh-TW" sz="2500" b="1" dirty="0" smtClean="0"/>
          </a:p>
          <a:p>
            <a:pPr lvl="1"/>
            <a:r>
              <a:rPr lang="en-US" altLang="zh-TW" sz="2100" dirty="0" smtClean="0"/>
              <a:t>Powered by an Energizer CR2450 lithium battery</a:t>
            </a:r>
            <a:endParaRPr lang="en-US" altLang="zh-TW" sz="2100" b="1" dirty="0" smtClean="0"/>
          </a:p>
          <a:p>
            <a:r>
              <a:rPr lang="en-US" altLang="zh-TW" sz="2500" b="1" dirty="0" smtClean="0"/>
              <a:t>2 configurations :</a:t>
            </a:r>
          </a:p>
          <a:p>
            <a:pPr lvl="1"/>
            <a:r>
              <a:rPr lang="en-US" altLang="zh-TW" sz="2100" dirty="0" smtClean="0"/>
              <a:t>Mobile sensor</a:t>
            </a:r>
          </a:p>
          <a:p>
            <a:pPr lvl="2"/>
            <a:r>
              <a:rPr lang="en-US" altLang="zh-TW" sz="1700" dirty="0" smtClean="0"/>
              <a:t>Temperature and light reading</a:t>
            </a:r>
          </a:p>
          <a:p>
            <a:pPr lvl="2"/>
            <a:r>
              <a:rPr lang="en-US" altLang="zh-TW" sz="1700" dirty="0" smtClean="0"/>
              <a:t>Limited energy</a:t>
            </a:r>
          </a:p>
          <a:p>
            <a:pPr lvl="1"/>
            <a:r>
              <a:rPr lang="en-US" altLang="zh-TW" sz="2100" dirty="0" smtClean="0"/>
              <a:t>Stationary sensor</a:t>
            </a:r>
          </a:p>
          <a:p>
            <a:pPr lvl="2"/>
            <a:r>
              <a:rPr lang="en-US" altLang="zh-TW" sz="1700" dirty="0" smtClean="0"/>
              <a:t>Bridging the radio network</a:t>
            </a:r>
          </a:p>
          <a:p>
            <a:pPr lvl="2"/>
            <a:r>
              <a:rPr lang="en-US" altLang="zh-TW" sz="1700" dirty="0" smtClean="0"/>
              <a:t>Having power supplied.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643050"/>
            <a:ext cx="4038233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Network Sensor Characteristics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Example Design Point</a:t>
            </a:r>
          </a:p>
          <a:p>
            <a:r>
              <a:rPr lang="en-US" altLang="zh-TW" dirty="0" smtClean="0"/>
              <a:t>Tiny </a:t>
            </a:r>
            <a:r>
              <a:rPr lang="en-US" altLang="zh-TW" dirty="0" err="1" smtClean="0"/>
              <a:t>Microthreading</a:t>
            </a:r>
            <a:r>
              <a:rPr lang="en-US" altLang="zh-TW" dirty="0" smtClean="0"/>
              <a:t> Operating System (</a:t>
            </a:r>
            <a:r>
              <a:rPr lang="en-US" altLang="zh-TW" dirty="0" err="1" smtClean="0"/>
              <a:t>TinyOS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Related Work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4 Component parts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A set of fixed-size frame</a:t>
            </a:r>
          </a:p>
          <a:p>
            <a:r>
              <a:rPr lang="en-US" altLang="zh-TW" dirty="0" smtClean="0"/>
              <a:t>Event handler</a:t>
            </a:r>
          </a:p>
          <a:p>
            <a:r>
              <a:rPr lang="en-US" altLang="zh-TW" dirty="0" smtClean="0"/>
              <a:t>A Bundle of simple task</a:t>
            </a:r>
          </a:p>
          <a:p>
            <a:r>
              <a:rPr lang="en-US" altLang="zh-TW" dirty="0" smtClean="0"/>
              <a:t>Command handler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dirty="0"/>
              <a:t>A set of fixed-size </a:t>
            </a:r>
            <a:r>
              <a:rPr lang="en-US" altLang="zh-TW" dirty="0" smtClean="0"/>
              <a:t>frame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It </a:t>
            </a:r>
            <a:r>
              <a:rPr lang="en-US" altLang="zh-TW" dirty="0"/>
              <a:t>prevents the overhead associated with dynamic </a:t>
            </a:r>
            <a:r>
              <a:rPr lang="en-US" altLang="zh-TW" dirty="0" smtClean="0"/>
              <a:t>allocation.</a:t>
            </a:r>
          </a:p>
          <a:p>
            <a:endParaRPr lang="en-US" altLang="zh-TW" dirty="0" smtClean="0"/>
          </a:p>
          <a:p>
            <a:r>
              <a:rPr lang="en-US" altLang="zh-TW" dirty="0"/>
              <a:t>E</a:t>
            </a:r>
            <a:r>
              <a:rPr lang="en-US" altLang="zh-TW" dirty="0" smtClean="0"/>
              <a:t>xecution </a:t>
            </a:r>
            <a:r>
              <a:rPr lang="en-US" altLang="zh-TW" dirty="0"/>
              <a:t>time savings because variable locations can be statically compiled </a:t>
            </a:r>
            <a:r>
              <a:rPr lang="en-US" altLang="zh-TW" dirty="0" smtClean="0"/>
              <a:t>into the </a:t>
            </a:r>
            <a:r>
              <a:rPr lang="en-US" altLang="zh-TW" dirty="0"/>
              <a:t>program instead of accessing thread state via pointers.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14764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dirty="0"/>
              <a:t>Event </a:t>
            </a:r>
            <a:r>
              <a:rPr lang="en-US" altLang="zh-TW" dirty="0" smtClean="0"/>
              <a:t>handler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325112"/>
          </a:xfrm>
        </p:spPr>
        <p:txBody>
          <a:bodyPr/>
          <a:lstStyle/>
          <a:p>
            <a:r>
              <a:rPr lang="en-US" altLang="zh-TW" dirty="0"/>
              <a:t>The lowest </a:t>
            </a:r>
            <a:r>
              <a:rPr lang="en-US" altLang="zh-TW" dirty="0" smtClean="0"/>
              <a:t>level components </a:t>
            </a:r>
            <a:r>
              <a:rPr lang="en-US" altLang="zh-TW" dirty="0"/>
              <a:t>have handlers connected directly to hardware </a:t>
            </a:r>
            <a:r>
              <a:rPr lang="en-US" altLang="zh-TW" dirty="0" smtClean="0"/>
              <a:t>interrupts</a:t>
            </a:r>
          </a:p>
          <a:p>
            <a:pPr marL="0" indent="0">
              <a:buNone/>
            </a:pPr>
            <a:r>
              <a:rPr lang="en-US" altLang="zh-TW" dirty="0" smtClean="0"/>
              <a:t> </a:t>
            </a:r>
          </a:p>
          <a:p>
            <a:r>
              <a:rPr lang="en-US" altLang="zh-TW" dirty="0" smtClean="0"/>
              <a:t>An </a:t>
            </a:r>
            <a:r>
              <a:rPr lang="en-US" altLang="zh-TW" dirty="0"/>
              <a:t>event handler can deposit information into its frame, post </a:t>
            </a:r>
            <a:r>
              <a:rPr lang="en-US" altLang="zh-TW" dirty="0" smtClean="0"/>
              <a:t>tasks, signal </a:t>
            </a:r>
            <a:r>
              <a:rPr lang="en-US" altLang="zh-TW" dirty="0"/>
              <a:t>higher level events or call lower level commands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89223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Command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/>
              <a:t>command will </a:t>
            </a:r>
            <a:r>
              <a:rPr lang="en-US" altLang="zh-TW" dirty="0" smtClean="0"/>
              <a:t>deposit request </a:t>
            </a:r>
            <a:r>
              <a:rPr lang="en-US" altLang="zh-TW" dirty="0"/>
              <a:t>parameters into its frame and conditionally post a </a:t>
            </a:r>
            <a:r>
              <a:rPr lang="en-US" altLang="zh-TW" dirty="0" smtClean="0"/>
              <a:t>task </a:t>
            </a:r>
            <a:r>
              <a:rPr lang="en-US" altLang="zh-TW" dirty="0"/>
              <a:t>for later execution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A </a:t>
            </a:r>
            <a:r>
              <a:rPr lang="en-US" altLang="zh-TW" dirty="0" smtClean="0"/>
              <a:t>command must </a:t>
            </a:r>
            <a:r>
              <a:rPr lang="en-US" altLang="zh-TW" dirty="0"/>
              <a:t>provide feedback to its caller by returning status indicating whether it was successful or </a:t>
            </a:r>
            <a:r>
              <a:rPr lang="en-US" altLang="zh-TW" dirty="0" smtClean="0"/>
              <a:t>not.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7826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Task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Tasks </a:t>
            </a:r>
            <a:r>
              <a:rPr lang="en-US" altLang="zh-TW" dirty="0"/>
              <a:t>allow us to simulate concurrency </a:t>
            </a:r>
            <a:r>
              <a:rPr lang="en-US" altLang="zh-TW" dirty="0" smtClean="0"/>
              <a:t>within each </a:t>
            </a:r>
            <a:r>
              <a:rPr lang="en-US" altLang="zh-TW" dirty="0"/>
              <a:t>component, since they </a:t>
            </a:r>
            <a:r>
              <a:rPr lang="en-US" altLang="zh-TW" dirty="0" smtClean="0"/>
              <a:t>execute asynchronously </a:t>
            </a:r>
            <a:r>
              <a:rPr lang="en-US" altLang="zh-TW" dirty="0"/>
              <a:t>with respect to events</a:t>
            </a:r>
            <a:r>
              <a:rPr lang="en-US" altLang="zh-TW" dirty="0" smtClean="0"/>
              <a:t>.</a:t>
            </a:r>
          </a:p>
          <a:p>
            <a:endParaRPr lang="en-US" altLang="zh-TW" dirty="0"/>
          </a:p>
          <a:p>
            <a:r>
              <a:rPr lang="en-US" altLang="zh-TW" dirty="0"/>
              <a:t>FIFO </a:t>
            </a:r>
            <a:r>
              <a:rPr lang="en-US" altLang="zh-TW" dirty="0" smtClean="0"/>
              <a:t>scheduler.</a:t>
            </a:r>
          </a:p>
          <a:p>
            <a:endParaRPr lang="en-US" altLang="zh-TW" dirty="0"/>
          </a:p>
          <a:p>
            <a:r>
              <a:rPr lang="en-US" altLang="zh-TW" dirty="0" smtClean="0"/>
              <a:t>Our prototype </a:t>
            </a:r>
            <a:r>
              <a:rPr lang="en-US" altLang="zh-TW" dirty="0"/>
              <a:t>puts the </a:t>
            </a:r>
            <a:r>
              <a:rPr lang="en-US" altLang="zh-TW" dirty="0" smtClean="0"/>
              <a:t>processor to </a:t>
            </a:r>
            <a:r>
              <a:rPr lang="en-US" altLang="zh-TW" dirty="0"/>
              <a:t>sleep when the </a:t>
            </a:r>
            <a:r>
              <a:rPr lang="en-US" altLang="zh-TW" dirty="0" smtClean="0"/>
              <a:t>task </a:t>
            </a:r>
            <a:r>
              <a:rPr lang="en-US" altLang="zh-TW" dirty="0"/>
              <a:t>queue is </a:t>
            </a:r>
            <a:r>
              <a:rPr lang="en-US" altLang="zh-TW" dirty="0" smtClean="0"/>
              <a:t>empty.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368192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Component types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Hardware abstraction</a:t>
            </a:r>
          </a:p>
          <a:p>
            <a:r>
              <a:rPr lang="en-US" altLang="zh-TW" dirty="0" smtClean="0"/>
              <a:t>Synthetic hardware</a:t>
            </a:r>
          </a:p>
          <a:p>
            <a:r>
              <a:rPr lang="en-US" altLang="zh-TW" dirty="0" smtClean="0"/>
              <a:t>The high level software components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380469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Network Sensor Characteristics</a:t>
            </a:r>
          </a:p>
          <a:p>
            <a:r>
              <a:rPr lang="en-US" altLang="zh-TW" dirty="0" smtClean="0"/>
              <a:t>Example Design Point</a:t>
            </a:r>
          </a:p>
          <a:p>
            <a:r>
              <a:rPr lang="en-US" altLang="zh-TW" dirty="0" smtClean="0"/>
              <a:t>Tiny </a:t>
            </a:r>
            <a:r>
              <a:rPr lang="en-US" altLang="zh-TW" dirty="0" err="1" smtClean="0"/>
              <a:t>Microthreading</a:t>
            </a:r>
            <a:r>
              <a:rPr lang="en-US" altLang="zh-TW" dirty="0" smtClean="0"/>
              <a:t> Operating System (</a:t>
            </a:r>
            <a:r>
              <a:rPr lang="en-US" altLang="zh-TW" dirty="0" err="1" smtClean="0"/>
              <a:t>TinyOS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Evaluation</a:t>
            </a:r>
          </a:p>
          <a:p>
            <a:r>
              <a:rPr lang="en-US" altLang="zh-TW" dirty="0" smtClean="0"/>
              <a:t>Related Work</a:t>
            </a:r>
          </a:p>
          <a:p>
            <a:r>
              <a:rPr lang="en-US" altLang="zh-TW" dirty="0" smtClean="0"/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8679005" cy="5538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A sample messaging component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8764167" cy="3717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7353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Put it together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2511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Each </a:t>
            </a:r>
            <a:r>
              <a:rPr lang="en-US" altLang="zh-TW" dirty="0"/>
              <a:t>sensor can act as a router for packets traveling from sensors that are </a:t>
            </a:r>
            <a:r>
              <a:rPr lang="en-US" altLang="zh-TW" dirty="0" smtClean="0"/>
              <a:t>out of </a:t>
            </a:r>
            <a:r>
              <a:rPr lang="en-US" altLang="zh-TW" dirty="0"/>
              <a:t>range of the base station</a:t>
            </a:r>
            <a:r>
              <a:rPr lang="en-US" altLang="zh-TW" dirty="0" smtClean="0"/>
              <a:t>.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Each device must respond to : the arrival if a rout update, the arrival of a message that needs to be forwarded, the collection of new data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346028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04"/>
            <a:ext cx="7034641" cy="607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Network Sensor Characteristics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Example Design Point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Tiny 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Microthreading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 Operating System (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TinyOS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en-US" altLang="zh-TW" dirty="0" smtClean="0"/>
              <a:t>Evaluation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Related Work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r>
              <a:rPr lang="en-US" altLang="zh-TW" dirty="0"/>
              <a:t>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325112"/>
          </a:xfrm>
        </p:spPr>
        <p:txBody>
          <a:bodyPr/>
          <a:lstStyle/>
          <a:p>
            <a:r>
              <a:rPr lang="en-US" altLang="zh-TW" sz="2800" b="1" dirty="0"/>
              <a:t>Small physical </a:t>
            </a:r>
            <a:r>
              <a:rPr lang="en-US" altLang="zh-TW" sz="2800" b="1" dirty="0" smtClean="0"/>
              <a:t>size</a:t>
            </a:r>
          </a:p>
          <a:p>
            <a:r>
              <a:rPr lang="en-US" altLang="zh-TW" sz="2800" b="1" dirty="0"/>
              <a:t>Concurrency-intensive </a:t>
            </a:r>
            <a:r>
              <a:rPr lang="en-US" altLang="zh-TW" sz="2800" b="1" dirty="0" smtClean="0"/>
              <a:t>operation</a:t>
            </a:r>
          </a:p>
          <a:p>
            <a:r>
              <a:rPr lang="en-US" altLang="zh-TW" sz="2800" b="1" dirty="0"/>
              <a:t>Efficient </a:t>
            </a:r>
            <a:r>
              <a:rPr lang="en-US" altLang="zh-TW" sz="2800" b="1" dirty="0" smtClean="0"/>
              <a:t>modularity</a:t>
            </a:r>
          </a:p>
          <a:p>
            <a:r>
              <a:rPr lang="en-US" altLang="zh-TW" sz="2800" b="1" dirty="0"/>
              <a:t>Limited physical parallelism and controller hierarchy</a:t>
            </a:r>
          </a:p>
          <a:p>
            <a:r>
              <a:rPr lang="en-US" altLang="zh-TW" sz="2800" b="1" dirty="0"/>
              <a:t>Diversity in usage and robust operation</a:t>
            </a:r>
          </a:p>
          <a:p>
            <a:endParaRPr lang="en-US" altLang="zh-TW" b="1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9592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76664"/>
          </a:xfrm>
        </p:spPr>
        <p:txBody>
          <a:bodyPr>
            <a:normAutofit/>
          </a:bodyPr>
          <a:lstStyle/>
          <a:p>
            <a:r>
              <a:rPr lang="en-US" altLang="zh-TW" sz="2800" b="1" dirty="0" smtClean="0"/>
              <a:t>Small physical size:</a:t>
            </a:r>
          </a:p>
          <a:p>
            <a:pPr lvl="1"/>
            <a:r>
              <a:rPr lang="en-US" altLang="zh-TW" sz="2400" dirty="0" smtClean="0"/>
              <a:t>Table 2 shows the code and data size      </a:t>
            </a:r>
          </a:p>
          <a:p>
            <a:pPr marL="0" indent="0">
              <a:buNone/>
            </a:pPr>
            <a:r>
              <a:rPr lang="en-US" altLang="zh-TW" sz="2000" dirty="0"/>
              <a:t>      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zh-TW" alt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785926"/>
            <a:ext cx="4241179" cy="439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5420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571480"/>
            <a:ext cx="8892480" cy="5593824"/>
          </a:xfrm>
        </p:spPr>
        <p:txBody>
          <a:bodyPr>
            <a:normAutofit/>
          </a:bodyPr>
          <a:lstStyle/>
          <a:p>
            <a:r>
              <a:rPr lang="en-US" altLang="zh-TW" sz="2800" b="1" dirty="0"/>
              <a:t>Concurrency-intensive operation</a:t>
            </a:r>
            <a:r>
              <a:rPr lang="en-US" altLang="zh-TW" sz="2800" b="1" dirty="0" smtClean="0"/>
              <a:t>:</a:t>
            </a:r>
          </a:p>
          <a:p>
            <a:pPr lvl="1"/>
            <a:r>
              <a:rPr lang="en-US" altLang="zh-TW" sz="2400" dirty="0" smtClean="0"/>
              <a:t>important baseline characteristic -&gt; context switch speed</a:t>
            </a:r>
          </a:p>
          <a:p>
            <a:pPr lvl="1"/>
            <a:r>
              <a:rPr lang="en-US" altLang="zh-TW" sz="2400" dirty="0" smtClean="0"/>
              <a:t>Table 3 shows intrinsic hardware cost for moving bytes in memory.</a:t>
            </a:r>
          </a:p>
          <a:p>
            <a:pPr lvl="1"/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143248"/>
            <a:ext cx="572029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9455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4214770"/>
            <a:ext cx="8748464" cy="2643230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altLang="zh-TW" dirty="0" smtClean="0"/>
          </a:p>
          <a:p>
            <a:pPr marL="514350" indent="-514350">
              <a:buNone/>
            </a:pPr>
            <a:r>
              <a:rPr lang="en-US" altLang="zh-TW" sz="5500" dirty="0" smtClean="0"/>
              <a:t>Step 0 : Starting </a:t>
            </a:r>
            <a:r>
              <a:rPr lang="en-US" altLang="zh-TW" sz="5500" dirty="0"/>
              <a:t>from the hardware timer </a:t>
            </a:r>
            <a:r>
              <a:rPr lang="en-US" altLang="zh-TW" sz="5500" dirty="0" smtClean="0"/>
              <a:t>interrupt</a:t>
            </a:r>
          </a:p>
          <a:p>
            <a:pPr marL="514350" indent="-514350">
              <a:buNone/>
            </a:pPr>
            <a:r>
              <a:rPr lang="en-US" altLang="zh-TW" sz="5500" dirty="0"/>
              <a:t>S</a:t>
            </a:r>
            <a:r>
              <a:rPr lang="en-US" altLang="zh-TW" sz="5500" dirty="0" smtClean="0"/>
              <a:t>tep 1 : Events </a:t>
            </a:r>
            <a:r>
              <a:rPr lang="en-US" altLang="zh-TW" sz="5500" dirty="0"/>
              <a:t>propagate up through </a:t>
            </a:r>
            <a:r>
              <a:rPr lang="en-US" altLang="zh-TW" sz="5500" dirty="0" smtClean="0"/>
              <a:t>the </a:t>
            </a:r>
            <a:r>
              <a:rPr lang="en-US" altLang="zh-TW" sz="5500" dirty="0" err="1" smtClean="0"/>
              <a:t>TX_bit_evt</a:t>
            </a:r>
            <a:r>
              <a:rPr lang="en-US" altLang="zh-TW" sz="5500" dirty="0" smtClean="0"/>
              <a:t> </a:t>
            </a:r>
            <a:r>
              <a:rPr lang="en-US" altLang="zh-TW" sz="5500" dirty="0"/>
              <a:t>into byte-level </a:t>
            </a:r>
            <a:r>
              <a:rPr lang="en-US" altLang="zh-TW" sz="5500" dirty="0" smtClean="0"/>
              <a:t>	processing.</a:t>
            </a:r>
            <a:endParaRPr lang="en-US" altLang="zh-TW" sz="5500" dirty="0"/>
          </a:p>
          <a:p>
            <a:pPr marL="0" indent="0">
              <a:buNone/>
            </a:pPr>
            <a:r>
              <a:rPr lang="en-US" altLang="zh-TW" sz="5500" dirty="0" smtClean="0"/>
              <a:t>Step 2 : Handler </a:t>
            </a:r>
            <a:r>
              <a:rPr lang="en-US" altLang="zh-TW" sz="5500" dirty="0"/>
              <a:t>issues a command to transmit </a:t>
            </a:r>
            <a:r>
              <a:rPr lang="en-US" altLang="zh-TW" sz="5500" dirty="0" smtClean="0"/>
              <a:t>the final bit and then fires the </a:t>
            </a:r>
          </a:p>
          <a:p>
            <a:pPr marL="0" indent="0">
              <a:buNone/>
            </a:pPr>
            <a:r>
              <a:rPr lang="en-US" altLang="zh-TW" sz="5500" dirty="0" smtClean="0"/>
              <a:t>              </a:t>
            </a:r>
            <a:r>
              <a:rPr lang="en-US" altLang="zh-TW" sz="5500" dirty="0" err="1" smtClean="0"/>
              <a:t>TX_byte_ready</a:t>
            </a:r>
            <a:r>
              <a:rPr lang="en-US" altLang="zh-TW" sz="5500" dirty="0" smtClean="0"/>
              <a:t> event to signal </a:t>
            </a:r>
            <a:r>
              <a:rPr lang="en-US" altLang="zh-TW" sz="5500" dirty="0"/>
              <a:t>the end of the byte</a:t>
            </a:r>
            <a:r>
              <a:rPr lang="en-US" altLang="zh-TW" sz="5500" dirty="0" smtClean="0"/>
              <a:t>.</a:t>
            </a:r>
          </a:p>
          <a:p>
            <a:pPr marL="0" indent="0">
              <a:buNone/>
            </a:pPr>
            <a:r>
              <a:rPr lang="en-US" altLang="zh-TW" sz="5500" dirty="0" smtClean="0"/>
              <a:t>Step 3 : Trigger </a:t>
            </a:r>
            <a:r>
              <a:rPr lang="en-US" altLang="zh-TW" sz="5500" dirty="0" err="1" smtClean="0"/>
              <a:t>TX_packet</a:t>
            </a:r>
            <a:r>
              <a:rPr lang="en-US" altLang="zh-TW" sz="5500" dirty="0" err="1"/>
              <a:t>_</a:t>
            </a:r>
            <a:r>
              <a:rPr lang="en-US" altLang="zh-TW" sz="5500" dirty="0" err="1" smtClean="0"/>
              <a:t>done</a:t>
            </a:r>
            <a:endParaRPr lang="en-US" altLang="zh-TW" sz="5500" dirty="0"/>
          </a:p>
          <a:p>
            <a:pPr marL="0" indent="0">
              <a:buNone/>
            </a:pPr>
            <a:r>
              <a:rPr lang="en-US" altLang="zh-TW" sz="5500" dirty="0" smtClean="0"/>
              <a:t>Step 4 : Signal </a:t>
            </a:r>
            <a:r>
              <a:rPr lang="en-US" altLang="zh-TW" sz="5500" dirty="0"/>
              <a:t>the application that </a:t>
            </a:r>
            <a:r>
              <a:rPr lang="en-US" altLang="zh-TW" sz="5500" dirty="0" smtClean="0"/>
              <a:t>the </a:t>
            </a:r>
            <a:r>
              <a:rPr lang="en-US" altLang="zh-TW" sz="5500" dirty="0" err="1" smtClean="0"/>
              <a:t>send_msg</a:t>
            </a:r>
            <a:r>
              <a:rPr lang="en-US" altLang="zh-TW" sz="5500" dirty="0" smtClean="0"/>
              <a:t> </a:t>
            </a:r>
            <a:r>
              <a:rPr lang="en-US" altLang="zh-TW" sz="5500" dirty="0"/>
              <a:t>command has finished</a:t>
            </a:r>
          </a:p>
          <a:p>
            <a:pPr marL="0" indent="0">
              <a:buNone/>
            </a:pPr>
            <a:r>
              <a:rPr lang="en-US" altLang="zh-TW" sz="5500" dirty="0" smtClean="0"/>
              <a:t>Step 5 : </a:t>
            </a:r>
            <a:r>
              <a:rPr lang="en-US" altLang="zh-TW" sz="5500" dirty="0"/>
              <a:t>I</a:t>
            </a:r>
            <a:r>
              <a:rPr lang="en-US" altLang="zh-TW" sz="5500" dirty="0" smtClean="0"/>
              <a:t>ssues </a:t>
            </a:r>
            <a:r>
              <a:rPr lang="en-US" altLang="zh-TW" sz="5500" dirty="0"/>
              <a:t>another asynchronous </a:t>
            </a:r>
            <a:r>
              <a:rPr lang="en-US" altLang="zh-TW" sz="5500" dirty="0" err="1"/>
              <a:t>send_msg</a:t>
            </a:r>
            <a:r>
              <a:rPr lang="en-US" altLang="zh-TW" sz="5500" dirty="0"/>
              <a:t> command </a:t>
            </a:r>
            <a:endParaRPr lang="en-US" altLang="zh-TW" sz="5500" dirty="0" smtClean="0"/>
          </a:p>
          <a:p>
            <a:pPr marL="0" indent="0">
              <a:buNone/>
            </a:pPr>
            <a:r>
              <a:rPr lang="en-US" altLang="zh-TW" sz="5500" dirty="0" smtClean="0"/>
              <a:t>Step 6 : Post a task </a:t>
            </a:r>
            <a:r>
              <a:rPr lang="en-US" altLang="zh-TW" sz="5500" dirty="0"/>
              <a:t>at </a:t>
            </a:r>
            <a:r>
              <a:rPr lang="en-US" altLang="zh-TW" sz="5500" dirty="0" smtClean="0"/>
              <a:t>to </a:t>
            </a:r>
            <a:r>
              <a:rPr lang="en-US" altLang="zh-TW" sz="5500" dirty="0"/>
              <a:t>send </a:t>
            </a:r>
            <a:r>
              <a:rPr lang="en-US" altLang="zh-TW" sz="5500" dirty="0" smtClean="0"/>
              <a:t>the packet.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71612"/>
            <a:ext cx="6357982" cy="2789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內容版面配置區 2"/>
          <p:cNvSpPr txBox="1">
            <a:spLocks/>
          </p:cNvSpPr>
          <p:nvPr/>
        </p:nvSpPr>
        <p:spPr>
          <a:xfrm>
            <a:off x="251520" y="357166"/>
            <a:ext cx="8892480" cy="264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Efficient modularity: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Events and commands can propagate through components quickly.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455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714356"/>
            <a:ext cx="8435280" cy="5954434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b="1" dirty="0" smtClean="0"/>
              <a:t>Limited </a:t>
            </a:r>
            <a:r>
              <a:rPr lang="en-US" altLang="zh-TW" b="1" dirty="0"/>
              <a:t>physical parallelism and controller hierarchy</a:t>
            </a:r>
            <a:r>
              <a:rPr lang="en-US" altLang="zh-TW" b="1" dirty="0" smtClean="0"/>
              <a:t>: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processor is idle approximately 50% of the time in </a:t>
            </a:r>
            <a:r>
              <a:rPr lang="en-US" altLang="zh-TW" dirty="0" smtClean="0"/>
              <a:t>highly </a:t>
            </a:r>
            <a:r>
              <a:rPr lang="en-US" altLang="zh-TW" dirty="0"/>
              <a:t>active period and  the remaining time </a:t>
            </a:r>
            <a:r>
              <a:rPr lang="en-US" altLang="zh-TW" dirty="0" smtClean="0"/>
              <a:t>used to access other sensors.</a:t>
            </a:r>
          </a:p>
          <a:p>
            <a:pPr lvl="1"/>
            <a:r>
              <a:rPr lang="en-US" altLang="zh-TW" dirty="0" smtClean="0"/>
              <a:t>Implement bit </a:t>
            </a:r>
            <a:r>
              <a:rPr lang="en-US" altLang="zh-TW" dirty="0"/>
              <a:t>level functions on a </a:t>
            </a:r>
            <a:r>
              <a:rPr lang="en-US" altLang="zh-TW" dirty="0" smtClean="0"/>
              <a:t>separate microcontroller incur :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 (a)can’t realize </a:t>
            </a:r>
            <a:r>
              <a:rPr lang="en-US" altLang="zh-TW" sz="2800" dirty="0"/>
              <a:t>a performance gain because of the radio 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      bandwidth limitations</a:t>
            </a:r>
            <a:r>
              <a:rPr lang="en-US" altLang="zh-TW" sz="2800" dirty="0"/>
              <a:t>. 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 (b)additional </a:t>
            </a:r>
            <a:r>
              <a:rPr lang="en-US" altLang="zh-TW" sz="2800" dirty="0"/>
              <a:t>power and </a:t>
            </a:r>
            <a:r>
              <a:rPr lang="en-US" altLang="zh-TW" sz="2800" dirty="0" smtClean="0"/>
              <a:t>time expense </a:t>
            </a:r>
            <a:r>
              <a:rPr lang="en-US" altLang="zh-TW" sz="2800" dirty="0"/>
              <a:t>in </a:t>
            </a:r>
            <a:r>
              <a:rPr lang="en-US" altLang="zh-TW" sz="2800" dirty="0" smtClean="0"/>
              <a:t>transferring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      data between microcontrollers.</a:t>
            </a:r>
          </a:p>
          <a:p>
            <a:r>
              <a:rPr lang="en-US" altLang="zh-TW" b="1" dirty="0" smtClean="0"/>
              <a:t>Diversity </a:t>
            </a:r>
            <a:r>
              <a:rPr lang="en-US" altLang="zh-TW" b="1" dirty="0"/>
              <a:t>in usage and robust </a:t>
            </a:r>
            <a:r>
              <a:rPr lang="en-US" altLang="zh-TW" b="1" dirty="0" smtClean="0"/>
              <a:t>operation</a:t>
            </a:r>
          </a:p>
          <a:p>
            <a:pPr lvl="1"/>
            <a:r>
              <a:rPr lang="en-US" altLang="zh-TW" sz="2600" dirty="0" smtClean="0"/>
              <a:t>The versatility of the architecture .</a:t>
            </a:r>
          </a:p>
          <a:p>
            <a:pPr lvl="1"/>
            <a:r>
              <a:rPr lang="en-US" altLang="zh-TW" sz="2600" dirty="0" smtClean="0"/>
              <a:t>Target multiple CPU architectures in C.</a:t>
            </a:r>
          </a:p>
          <a:p>
            <a:pPr lvl="1"/>
            <a:r>
              <a:rPr lang="en-US" altLang="zh-TW" sz="2600" dirty="0"/>
              <a:t>When </a:t>
            </a:r>
            <a:r>
              <a:rPr lang="en-US" altLang="zh-TW" sz="2600" dirty="0" smtClean="0"/>
              <a:t>one node failure, routing </a:t>
            </a:r>
            <a:r>
              <a:rPr lang="en-US" altLang="zh-TW" sz="2600" dirty="0"/>
              <a:t>application automatically </a:t>
            </a:r>
            <a:r>
              <a:rPr lang="en-US" altLang="zh-TW" sz="2600" dirty="0" smtClean="0"/>
              <a:t>reconfigures itself.</a:t>
            </a:r>
            <a:endParaRPr lang="zh-TW" altLang="en-US" sz="26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9455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Network Sensor Characteristics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Example Design Point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Tiny 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Microthreading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 Operating System (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TinyOS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Related Work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Network Sensor Characteristics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Example Design Point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Tiny 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Microthreading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 Operating System (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TinyOS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altLang="zh-TW" dirty="0" smtClean="0"/>
              <a:t>Related Work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78098"/>
          </a:xfrm>
        </p:spPr>
        <p:txBody>
          <a:bodyPr>
            <a:normAutofit/>
          </a:bodyPr>
          <a:lstStyle/>
          <a:p>
            <a:r>
              <a:rPr lang="en-US" altLang="zh-TW" dirty="0"/>
              <a:t>Related </a:t>
            </a:r>
            <a:r>
              <a:rPr lang="en-US" altLang="zh-TW" dirty="0" smtClean="0"/>
              <a:t>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1428736"/>
            <a:ext cx="8329642" cy="4857760"/>
          </a:xfrm>
        </p:spPr>
        <p:txBody>
          <a:bodyPr>
            <a:normAutofit/>
          </a:bodyPr>
          <a:lstStyle/>
          <a:p>
            <a:r>
              <a:rPr lang="en-US" altLang="zh-TW" sz="2600" b="1" dirty="0" smtClean="0"/>
              <a:t>Developing </a:t>
            </a:r>
            <a:r>
              <a:rPr lang="en-US" altLang="zh-TW" sz="2600" b="1" dirty="0" err="1"/>
              <a:t>microelectromechanical</a:t>
            </a:r>
            <a:r>
              <a:rPr lang="en-US" altLang="zh-TW" sz="2600" b="1" dirty="0"/>
              <a:t> sensors and new communication devices make a strong case for the development of a software platform to support and connect </a:t>
            </a:r>
            <a:r>
              <a:rPr lang="en-US" altLang="zh-TW" sz="2600" b="1" dirty="0" smtClean="0"/>
              <a:t>them.</a:t>
            </a:r>
          </a:p>
          <a:p>
            <a:pPr lvl="1"/>
            <a:r>
              <a:rPr lang="en-US" altLang="zh-TW" sz="2400" dirty="0" smtClean="0"/>
              <a:t>EX: </a:t>
            </a:r>
            <a:r>
              <a:rPr lang="en-US" altLang="zh-TW" sz="2400" dirty="0" err="1" smtClean="0"/>
              <a:t>TinyOS</a:t>
            </a:r>
            <a:r>
              <a:rPr lang="en-US" altLang="zh-TW" sz="2400" b="1" dirty="0" smtClean="0"/>
              <a:t>  </a:t>
            </a:r>
            <a:endParaRPr lang="en-US" altLang="zh-TW" sz="2400" dirty="0" smtClean="0"/>
          </a:p>
          <a:p>
            <a:r>
              <a:rPr lang="en-US" altLang="zh-TW" sz="2600" b="1" dirty="0"/>
              <a:t>Traditional real time embedded operating systems :</a:t>
            </a:r>
          </a:p>
          <a:p>
            <a:pPr marL="0" indent="0">
              <a:buNone/>
            </a:pPr>
            <a:endParaRPr lang="en-US" altLang="zh-TW" sz="2000" b="1" dirty="0" smtClean="0"/>
          </a:p>
          <a:p>
            <a:pPr marL="0" indent="0">
              <a:buNone/>
            </a:pPr>
            <a:endParaRPr lang="en-US" altLang="zh-TW" sz="2000" b="1" dirty="0" smtClean="0"/>
          </a:p>
          <a:p>
            <a:pPr marL="0" indent="0">
              <a:buNone/>
            </a:pPr>
            <a:endParaRPr lang="en-US" altLang="zh-TW" sz="2000" b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000504"/>
            <a:ext cx="8512519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9455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572163"/>
          </a:xfrm>
        </p:spPr>
        <p:txBody>
          <a:bodyPr>
            <a:normAutofit/>
          </a:bodyPr>
          <a:lstStyle/>
          <a:p>
            <a:r>
              <a:rPr lang="en-US" altLang="zh-TW" sz="2800" b="1" dirty="0" smtClean="0"/>
              <a:t>Finite state machine (FSM) description language :</a:t>
            </a:r>
          </a:p>
          <a:p>
            <a:pPr lvl="1"/>
            <a:r>
              <a:rPr lang="en-US" altLang="zh-TW" sz="2400" dirty="0" smtClean="0"/>
              <a:t>express component designs that are compiled down to software.</a:t>
            </a:r>
          </a:p>
          <a:p>
            <a:pPr lvl="1">
              <a:buNone/>
            </a:pPr>
            <a:endParaRPr lang="en-US" altLang="zh-TW" sz="2400" dirty="0" smtClean="0"/>
          </a:p>
          <a:p>
            <a:r>
              <a:rPr lang="en-US" altLang="zh-TW" sz="2800" b="1" dirty="0" smtClean="0"/>
              <a:t>Device side : </a:t>
            </a:r>
          </a:p>
          <a:p>
            <a:pPr lvl="1"/>
            <a:r>
              <a:rPr lang="en-US" altLang="zh-TW" sz="2400" dirty="0" smtClean="0"/>
              <a:t>Cubic millimeter sensor.</a:t>
            </a:r>
          </a:p>
          <a:p>
            <a:pPr lvl="1"/>
            <a:r>
              <a:rPr lang="en-US" altLang="zh-TW" sz="2400" dirty="0" smtClean="0"/>
              <a:t>Low power hardware.</a:t>
            </a:r>
          </a:p>
          <a:p>
            <a:pPr lvl="1"/>
            <a:r>
              <a:rPr lang="en-US" altLang="zh-TW" sz="2400" dirty="0" smtClean="0"/>
              <a:t>Efficient software .</a:t>
            </a:r>
            <a:endParaRPr lang="zh-TW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99455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Network Sensor Characteristics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Example Design Point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Tiny 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Microthreading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 Operating System (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TinyOS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Related Work</a:t>
            </a:r>
          </a:p>
          <a:p>
            <a:r>
              <a:rPr lang="en-US" altLang="zh-TW" dirty="0" smtClean="0"/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Major design question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Whether or not individual microcontrollers should be used to manage each I/O device?</a:t>
            </a:r>
          </a:p>
          <a:p>
            <a:pPr lvl="1"/>
            <a:r>
              <a:rPr lang="en-US" altLang="zh-TW" dirty="0" smtClean="0"/>
              <a:t>The tradeoffs : </a:t>
            </a:r>
          </a:p>
          <a:p>
            <a:pPr lvl="2"/>
            <a:r>
              <a:rPr lang="en-US" altLang="zh-TW" dirty="0" smtClean="0"/>
              <a:t>Power consumption.</a:t>
            </a:r>
          </a:p>
          <a:p>
            <a:pPr lvl="2"/>
            <a:r>
              <a:rPr lang="en-US" altLang="zh-TW" dirty="0" smtClean="0"/>
              <a:t>Speed of off chip communication.</a:t>
            </a:r>
          </a:p>
          <a:p>
            <a:pPr lvl="2"/>
            <a:r>
              <a:rPr lang="en-US" altLang="zh-TW" dirty="0" smtClean="0"/>
              <a:t>Flexibility and functionality.</a:t>
            </a:r>
          </a:p>
          <a:p>
            <a:pPr lvl="1"/>
            <a:r>
              <a:rPr lang="en-US" altLang="zh-TW" dirty="0" smtClean="0"/>
              <a:t>Using a higher performance ARM Thumb.</a:t>
            </a:r>
          </a:p>
          <a:p>
            <a:pPr lvl="2"/>
            <a:r>
              <a:rPr lang="en-US" altLang="zh-TW" dirty="0" smtClean="0"/>
              <a:t>Won’t change the architecture.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Impact of changing architecture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2511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The inclusion of hardware support for events would make significant performance impact.</a:t>
            </a:r>
          </a:p>
          <a:p>
            <a:pPr lvl="1"/>
            <a:r>
              <a:rPr lang="en-US" altLang="zh-TW" dirty="0" smtClean="0"/>
              <a:t>An additional register set for event execution would save about </a:t>
            </a:r>
            <a:r>
              <a:rPr lang="en-US" altLang="zh-TW" dirty="0" smtClean="0">
                <a:solidFill>
                  <a:srgbClr val="FF0000"/>
                </a:solidFill>
              </a:rPr>
              <a:t>20 </a:t>
            </a:r>
            <a:r>
              <a:rPr lang="el-GR" altLang="zh-TW" dirty="0" smtClean="0">
                <a:solidFill>
                  <a:srgbClr val="FF0000"/>
                </a:solidFill>
              </a:rPr>
              <a:t>μ</a:t>
            </a:r>
            <a:r>
              <a:rPr lang="en-US" altLang="zh-TW" dirty="0" smtClean="0">
                <a:solidFill>
                  <a:srgbClr val="FF0000"/>
                </a:solidFill>
              </a:rPr>
              <a:t>s per event</a:t>
            </a:r>
            <a:r>
              <a:rPr lang="en-US" altLang="zh-TW" dirty="0" smtClean="0"/>
              <a:t> or </a:t>
            </a:r>
            <a:r>
              <a:rPr lang="en-US" altLang="zh-TW" dirty="0" smtClean="0">
                <a:solidFill>
                  <a:srgbClr val="FF0000"/>
                </a:solidFill>
              </a:rPr>
              <a:t>20 % of total CPU load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The result shows the hardware support for radio collection would save about </a:t>
            </a:r>
            <a:r>
              <a:rPr lang="en-US" altLang="zh-TW" dirty="0" smtClean="0">
                <a:solidFill>
                  <a:srgbClr val="FF0000"/>
                </a:solidFill>
              </a:rPr>
              <a:t>690 </a:t>
            </a:r>
            <a:r>
              <a:rPr lang="el-GR" altLang="zh-TW" dirty="0" smtClean="0">
                <a:solidFill>
                  <a:srgbClr val="FF0000"/>
                </a:solidFill>
              </a:rPr>
              <a:t>μ </a:t>
            </a:r>
            <a:r>
              <a:rPr lang="en-US" altLang="zh-TW" dirty="0" smtClean="0">
                <a:solidFill>
                  <a:srgbClr val="FF0000"/>
                </a:solidFill>
              </a:rPr>
              <a:t>J per bit </a:t>
            </a:r>
            <a:r>
              <a:rPr lang="en-US" altLang="zh-TW" dirty="0" smtClean="0"/>
              <a:t>in processor overhead.</a:t>
            </a:r>
          </a:p>
          <a:p>
            <a:pPr lvl="1"/>
            <a:r>
              <a:rPr lang="en-US" altLang="zh-TW" dirty="0" smtClean="0"/>
              <a:t>This represents the elimination of bit level processing from the CPU.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Reconfigurable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32511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The traditional system is configured for a particular system niche.</a:t>
            </a:r>
          </a:p>
          <a:p>
            <a:r>
              <a:rPr lang="en-US" altLang="zh-TW" dirty="0" smtClean="0"/>
              <a:t>Reconfigurable computing has the potential of making WSN highly versatile.</a:t>
            </a:r>
          </a:p>
          <a:p>
            <a:r>
              <a:rPr lang="en-US" altLang="zh-TW" dirty="0" smtClean="0"/>
              <a:t>For example : the </a:t>
            </a:r>
            <a:r>
              <a:rPr lang="en-US" altLang="zh-TW" b="1" dirty="0" smtClean="0"/>
              <a:t>Radio Byte</a:t>
            </a:r>
          </a:p>
          <a:p>
            <a:pPr lvl="1"/>
            <a:r>
              <a:rPr lang="en-US" altLang="zh-TW" dirty="0" smtClean="0"/>
              <a:t>it consumes a significant amount of CPU time and must be radio protocol specific.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End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325112"/>
          </a:xfrm>
        </p:spPr>
        <p:txBody>
          <a:bodyPr/>
          <a:lstStyle/>
          <a:p>
            <a:r>
              <a:rPr lang="en-US" altLang="zh-TW" dirty="0" smtClean="0"/>
              <a:t>Thanks for your attentions.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What enables the networked sensor?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/>
          <a:lstStyle/>
          <a:p>
            <a:r>
              <a:rPr lang="en-US" altLang="zh-TW" b="1" dirty="0" smtClean="0"/>
              <a:t>4 important trends:</a:t>
            </a:r>
          </a:p>
          <a:p>
            <a:pPr lvl="1"/>
            <a:r>
              <a:rPr lang="en-US" altLang="zh-TW" dirty="0" smtClean="0"/>
              <a:t>Moore’ s law</a:t>
            </a:r>
          </a:p>
          <a:p>
            <a:pPr lvl="1"/>
            <a:r>
              <a:rPr lang="en-US" altLang="zh-TW" dirty="0" smtClean="0"/>
              <a:t>Systems on a chip</a:t>
            </a:r>
          </a:p>
          <a:p>
            <a:pPr lvl="1"/>
            <a:r>
              <a:rPr lang="en-US" altLang="zh-TW" dirty="0" smtClean="0"/>
              <a:t>Integrated low-power communication</a:t>
            </a:r>
          </a:p>
          <a:p>
            <a:pPr lvl="1"/>
            <a:r>
              <a:rPr lang="en-US" altLang="zh-TW" dirty="0" smtClean="0"/>
              <a:t>Integrated low-power transducers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Two issues for the design regime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325112"/>
          </a:xfrm>
        </p:spPr>
        <p:txBody>
          <a:bodyPr/>
          <a:lstStyle/>
          <a:p>
            <a:r>
              <a:rPr lang="en-US" altLang="zh-TW" b="1" dirty="0" smtClean="0"/>
              <a:t>Concurrency intensive</a:t>
            </a:r>
          </a:p>
          <a:p>
            <a:pPr lvl="1"/>
            <a:r>
              <a:rPr lang="en-US" altLang="zh-TW" dirty="0" smtClean="0"/>
              <a:t>Several flows of data must be kept moving simultaneously.</a:t>
            </a:r>
          </a:p>
          <a:p>
            <a:r>
              <a:rPr lang="en-US" altLang="zh-TW" b="1" dirty="0" smtClean="0"/>
              <a:t>Efficient modularity</a:t>
            </a:r>
          </a:p>
          <a:p>
            <a:pPr lvl="1"/>
            <a:r>
              <a:rPr lang="en-US" altLang="zh-TW" dirty="0" smtClean="0"/>
              <a:t>Hardware specific and application specific components must snap together with little processing and storage overhead.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Following topics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57784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b="1" dirty="0" smtClean="0"/>
              <a:t>Section 2 :</a:t>
            </a:r>
          </a:p>
          <a:p>
            <a:pPr lvl="1"/>
            <a:r>
              <a:rPr lang="en-US" altLang="zh-TW" dirty="0" smtClean="0"/>
              <a:t>Design requirement and </a:t>
            </a:r>
            <a:r>
              <a:rPr lang="en-US" altLang="zh-TW" dirty="0" err="1" smtClean="0"/>
              <a:t>microthreading</a:t>
            </a:r>
            <a:r>
              <a:rPr lang="en-US" altLang="zh-TW" dirty="0" smtClean="0"/>
              <a:t> approach</a:t>
            </a:r>
          </a:p>
          <a:p>
            <a:r>
              <a:rPr lang="en-US" altLang="zh-TW" b="1" dirty="0" smtClean="0"/>
              <a:t>Section 3 :</a:t>
            </a:r>
          </a:p>
          <a:p>
            <a:pPr lvl="1"/>
            <a:r>
              <a:rPr lang="en-US" altLang="zh-TW" dirty="0" smtClean="0"/>
              <a:t>Current-technology hardware design</a:t>
            </a:r>
          </a:p>
          <a:p>
            <a:r>
              <a:rPr lang="en-US" altLang="zh-TW" b="1" dirty="0" smtClean="0"/>
              <a:t>Section 4 :</a:t>
            </a:r>
          </a:p>
          <a:p>
            <a:pPr lvl="1"/>
            <a:r>
              <a:rPr lang="en-US" altLang="zh-TW" dirty="0" smtClean="0"/>
              <a:t>Development of </a:t>
            </a:r>
            <a:r>
              <a:rPr lang="en-US" altLang="zh-TW" dirty="0" err="1" smtClean="0"/>
              <a:t>TinyOS</a:t>
            </a:r>
            <a:endParaRPr lang="en-US" altLang="zh-TW" dirty="0" smtClean="0"/>
          </a:p>
          <a:p>
            <a:r>
              <a:rPr lang="en-US" altLang="zh-TW" b="1" dirty="0" smtClean="0"/>
              <a:t>Section 5 :</a:t>
            </a:r>
          </a:p>
          <a:p>
            <a:pPr lvl="1"/>
            <a:r>
              <a:rPr lang="en-US" altLang="zh-TW" dirty="0" smtClean="0"/>
              <a:t>Evaluation of the effectiveness</a:t>
            </a:r>
          </a:p>
          <a:p>
            <a:r>
              <a:rPr lang="en-US" altLang="zh-TW" b="1" dirty="0" smtClean="0"/>
              <a:t>Section 6 :</a:t>
            </a:r>
          </a:p>
          <a:p>
            <a:pPr lvl="1"/>
            <a:r>
              <a:rPr lang="en-US" altLang="zh-TW" dirty="0" smtClean="0"/>
              <a:t>Contrast with other embedded operating system</a:t>
            </a:r>
          </a:p>
          <a:p>
            <a:r>
              <a:rPr lang="en-US" altLang="zh-TW" b="1" dirty="0" smtClean="0"/>
              <a:t>Section 7 :</a:t>
            </a:r>
          </a:p>
          <a:p>
            <a:pPr lvl="1"/>
            <a:r>
              <a:rPr lang="en-US" altLang="zh-TW" dirty="0" smtClean="0"/>
              <a:t>Implication for the architectural directions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altLang="zh-TW" dirty="0" smtClean="0"/>
              <a:t>Network Sensor Characteristics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Example Design Point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Tiny 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Microthreading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 Operating System (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TinyOS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Related Work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66800"/>
          </a:xfrm>
        </p:spPr>
        <p:txBody>
          <a:bodyPr/>
          <a:lstStyle/>
          <a:p>
            <a:r>
              <a:rPr lang="en-US" altLang="zh-TW" dirty="0" smtClean="0"/>
              <a:t>Design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14488"/>
            <a:ext cx="8258204" cy="4857784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2800" b="1" dirty="0" smtClean="0"/>
              <a:t>Small physical size and low power consumption :</a:t>
            </a:r>
          </a:p>
          <a:p>
            <a:pPr lvl="1"/>
            <a:r>
              <a:rPr lang="en-US" altLang="zh-TW" dirty="0" smtClean="0"/>
              <a:t>Size and power constrain the processing, storage and interconnect capability.</a:t>
            </a:r>
          </a:p>
          <a:p>
            <a:r>
              <a:rPr lang="en-US" altLang="zh-TW" sz="2800" b="1" dirty="0" smtClean="0"/>
              <a:t>Concurrency-intensive operation :</a:t>
            </a:r>
          </a:p>
          <a:p>
            <a:pPr lvl="1"/>
            <a:r>
              <a:rPr lang="en-US" altLang="zh-TW" dirty="0" smtClean="0"/>
              <a:t>The primary mode of operation : Flow information.</a:t>
            </a:r>
          </a:p>
          <a:p>
            <a:r>
              <a:rPr lang="en-US" altLang="zh-TW" sz="2800" b="1" dirty="0" smtClean="0"/>
              <a:t>Limited physical parallelism and controller hierarchy :</a:t>
            </a:r>
          </a:p>
          <a:p>
            <a:pPr lvl="1"/>
            <a:r>
              <a:rPr lang="en-US" altLang="zh-TW" dirty="0" smtClean="0"/>
              <a:t>Capabilities and sophistication of the controller are much lower than conventional systems.</a:t>
            </a:r>
          </a:p>
          <a:p>
            <a:r>
              <a:rPr lang="en-US" altLang="zh-TW" sz="2800" b="1" dirty="0" smtClean="0"/>
              <a:t>Diversity in design and usage :</a:t>
            </a:r>
          </a:p>
          <a:p>
            <a:pPr lvl="1"/>
            <a:r>
              <a:rPr lang="en-US" altLang="zh-TW" dirty="0" smtClean="0"/>
              <a:t>Networked sensor devices tend to be application specific.</a:t>
            </a:r>
          </a:p>
          <a:p>
            <a:r>
              <a:rPr lang="en-US" altLang="zh-TW" sz="2800" b="1" dirty="0" smtClean="0"/>
              <a:t>Robust operation :</a:t>
            </a:r>
          </a:p>
          <a:p>
            <a:pPr lvl="1"/>
            <a:r>
              <a:rPr lang="en-US" altLang="zh-TW" dirty="0" smtClean="0"/>
              <a:t>These devices are unattended and operated in long time.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Network Sensor Characteristics</a:t>
            </a:r>
          </a:p>
          <a:p>
            <a:r>
              <a:rPr lang="en-US" altLang="zh-TW" dirty="0" smtClean="0"/>
              <a:t>Example Design Point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Tiny 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Microthreading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 Operating System (</a:t>
            </a:r>
            <a:r>
              <a:rPr lang="en-US" altLang="zh-TW" dirty="0" err="1" smtClean="0">
                <a:solidFill>
                  <a:schemeClr val="bg1">
                    <a:lumMod val="65000"/>
                  </a:schemeClr>
                </a:solidFill>
              </a:rPr>
              <a:t>TinyOS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Related Work</a:t>
            </a:r>
          </a:p>
          <a:p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Architectural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1222</TotalTime>
  <Words>1220</Words>
  <Application>Microsoft Office PowerPoint</Application>
  <PresentationFormat>如螢幕大小 (4:3)</PresentationFormat>
  <Paragraphs>262</Paragraphs>
  <Slides>37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38" baseType="lpstr">
      <vt:lpstr>都會</vt:lpstr>
      <vt:lpstr>System Architecture Direction for Networked Sensors</vt:lpstr>
      <vt:lpstr>Outline</vt:lpstr>
      <vt:lpstr>Outline</vt:lpstr>
      <vt:lpstr>What enables the networked sensor?</vt:lpstr>
      <vt:lpstr>Two issues for the design regime</vt:lpstr>
      <vt:lpstr>Following topics</vt:lpstr>
      <vt:lpstr>Outline</vt:lpstr>
      <vt:lpstr>Design requirements</vt:lpstr>
      <vt:lpstr>Outline</vt:lpstr>
      <vt:lpstr>Hardware configuration</vt:lpstr>
      <vt:lpstr>Hardware organization</vt:lpstr>
      <vt:lpstr>Power characteristics</vt:lpstr>
      <vt:lpstr>Outline</vt:lpstr>
      <vt:lpstr>4 Component parts</vt:lpstr>
      <vt:lpstr>A set of fixed-size frame</vt:lpstr>
      <vt:lpstr>Event handler</vt:lpstr>
      <vt:lpstr>Command</vt:lpstr>
      <vt:lpstr>Task</vt:lpstr>
      <vt:lpstr>Component types</vt:lpstr>
      <vt:lpstr>投影片 20</vt:lpstr>
      <vt:lpstr>A sample messaging component</vt:lpstr>
      <vt:lpstr>Put it together</vt:lpstr>
      <vt:lpstr>投影片 23</vt:lpstr>
      <vt:lpstr>Outline</vt:lpstr>
      <vt:lpstr>Evaluation</vt:lpstr>
      <vt:lpstr>投影片 26</vt:lpstr>
      <vt:lpstr>投影片 27</vt:lpstr>
      <vt:lpstr>投影片 28</vt:lpstr>
      <vt:lpstr>投影片 29</vt:lpstr>
      <vt:lpstr>Outline</vt:lpstr>
      <vt:lpstr>Related Work</vt:lpstr>
      <vt:lpstr>投影片 32</vt:lpstr>
      <vt:lpstr>Outline</vt:lpstr>
      <vt:lpstr>Major design question</vt:lpstr>
      <vt:lpstr>Impact of changing architecture</vt:lpstr>
      <vt:lpstr>Reconfigurable</vt:lpstr>
      <vt:lpstr>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Sensor Networks</dc:title>
  <dc:creator>A52J</dc:creator>
  <cp:lastModifiedBy>LYC</cp:lastModifiedBy>
  <cp:revision>107</cp:revision>
  <dcterms:created xsi:type="dcterms:W3CDTF">2013-03-13T15:50:43Z</dcterms:created>
  <dcterms:modified xsi:type="dcterms:W3CDTF">2013-04-25T04:47:48Z</dcterms:modified>
</cp:coreProperties>
</file>