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7"/>
  </p:notesMasterIdLst>
  <p:sldIdLst>
    <p:sldId id="256" r:id="rId2"/>
    <p:sldId id="259" r:id="rId3"/>
    <p:sldId id="257" r:id="rId4"/>
    <p:sldId id="258" r:id="rId5"/>
    <p:sldId id="260" r:id="rId6"/>
    <p:sldId id="261" r:id="rId7"/>
    <p:sldId id="263" r:id="rId8"/>
    <p:sldId id="264" r:id="rId9"/>
    <p:sldId id="265" r:id="rId10"/>
    <p:sldId id="266" r:id="rId11"/>
    <p:sldId id="267" r:id="rId12"/>
    <p:sldId id="273" r:id="rId13"/>
    <p:sldId id="268" r:id="rId14"/>
    <p:sldId id="269" r:id="rId15"/>
    <p:sldId id="270" r:id="rId16"/>
    <p:sldId id="271" r:id="rId17"/>
    <p:sldId id="272" r:id="rId18"/>
    <p:sldId id="274" r:id="rId19"/>
    <p:sldId id="275" r:id="rId20"/>
    <p:sldId id="276" r:id="rId21"/>
    <p:sldId id="277" r:id="rId22"/>
    <p:sldId id="280" r:id="rId23"/>
    <p:sldId id="278" r:id="rId24"/>
    <p:sldId id="282" r:id="rId25"/>
    <p:sldId id="279" r:id="rId26"/>
    <p:sldId id="283" r:id="rId27"/>
    <p:sldId id="284" r:id="rId28"/>
    <p:sldId id="285" r:id="rId29"/>
    <p:sldId id="286" r:id="rId30"/>
    <p:sldId id="287" r:id="rId31"/>
    <p:sldId id="288" r:id="rId32"/>
    <p:sldId id="289" r:id="rId33"/>
    <p:sldId id="290" r:id="rId34"/>
    <p:sldId id="291" r:id="rId35"/>
    <p:sldId id="292" r:id="rId3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771" autoAdjust="0"/>
  </p:normalViewPr>
  <p:slideViewPr>
    <p:cSldViewPr>
      <p:cViewPr varScale="1">
        <p:scale>
          <a:sx n="52" d="100"/>
          <a:sy n="52" d="100"/>
        </p:scale>
        <p:origin x="-189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F1A6FE-19F2-41C2-BB15-C8DD1CCA17AF}" type="datetimeFigureOut">
              <a:rPr lang="zh-TW" altLang="en-US" smtClean="0"/>
              <a:t>2013/5/21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4A0321-5BAF-4C5D-967A-FA5B889114DC}"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ieeuc.com.tw/michigan.htm"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b="1" dirty="0" smtClean="0">
                <a:hlinkClick r:id="rId3"/>
              </a:rPr>
              <a:t>密西根大學</a:t>
            </a:r>
            <a:endParaRPr lang="en-US" altLang="zh-TW" dirty="0" smtClean="0"/>
          </a:p>
          <a:p>
            <a:r>
              <a:rPr lang="zh-TW" altLang="en-US" dirty="0" smtClean="0"/>
              <a:t>柏克萊加州大學</a:t>
            </a:r>
            <a:endParaRPr lang="en-US" altLang="zh-TW" dirty="0" smtClean="0"/>
          </a:p>
          <a:p>
            <a:r>
              <a:rPr lang="zh-TW" altLang="en-US" dirty="0" smtClean="0"/>
              <a:t>約翰</a:t>
            </a:r>
            <a:r>
              <a:rPr lang="en-US" altLang="zh-TW" dirty="0" smtClean="0"/>
              <a:t>·</a:t>
            </a:r>
            <a:r>
              <a:rPr lang="zh-TW" altLang="en-US" dirty="0" smtClean="0"/>
              <a:t>霍普金斯大學</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A-MAC發送探測為好，但其同步機制的一部分使用明確的硬件生成的確認。</a:t>
            </a:r>
            <a:br>
              <a:rPr lang="zh-TW" altLang="zh-TW" dirty="0" smtClean="0"/>
            </a:br>
            <a:r>
              <a:rPr lang="zh-TW" altLang="zh-TW" dirty="0" smtClean="0"/>
              <a:t>的探針/ ACK幀交換允許使用A-MAC來判斷迅速，強勁，在固定時間內是否入站流量被掛起。</a:t>
            </a:r>
            <a:r>
              <a:rPr lang="en-US" altLang="zh-TW" dirty="0" smtClean="0"/>
              <a:t>This mechanism, called </a:t>
            </a:r>
            <a:r>
              <a:rPr lang="en-US" altLang="zh-TW" dirty="0" err="1" smtClean="0"/>
              <a:t>backcast</a:t>
            </a:r>
            <a:endParaRPr lang="en-US" altLang="zh-TW" dirty="0" smtClean="0"/>
          </a:p>
          <a:p>
            <a:endParaRPr lang="en-US" altLang="zh-TW" dirty="0" smtClean="0"/>
          </a:p>
          <a:p>
            <a:r>
              <a:rPr lang="en-US" altLang="zh-TW" dirty="0" smtClean="0"/>
              <a:t>a link layer</a:t>
            </a:r>
            <a:r>
              <a:rPr lang="zh-TW" altLang="en-US" dirty="0" smtClean="0"/>
              <a:t> 底層 允許同步偵測所有鄰居 並 能有效區分</a:t>
            </a:r>
            <a:r>
              <a:rPr lang="zh-TW" altLang="en-US" baseline="0" dirty="0" smtClean="0"/>
              <a:t> </a:t>
            </a:r>
            <a:r>
              <a:rPr lang="zh-TW" altLang="en-US" dirty="0" smtClean="0"/>
              <a:t>忙線的</a:t>
            </a:r>
            <a:r>
              <a:rPr lang="en-US" altLang="zh-TW" dirty="0" smtClean="0"/>
              <a:t>case</a:t>
            </a:r>
            <a:r>
              <a:rPr lang="zh-TW" altLang="en-US" dirty="0" smtClean="0"/>
              <a:t>跟 </a:t>
            </a:r>
            <a:r>
              <a:rPr lang="zh-TW" altLang="en-US" dirty="0" smtClean="0"/>
              <a:t>有空閒的</a:t>
            </a:r>
            <a:r>
              <a:rPr lang="en-US" altLang="zh-TW" dirty="0" smtClean="0"/>
              <a:t>case</a:t>
            </a:r>
          </a:p>
          <a:p>
            <a:endParaRPr lang="en-US" altLang="zh-TW" dirty="0" smtClean="0"/>
          </a:p>
          <a:p>
            <a:r>
              <a:rPr lang="zh-TW" altLang="zh-TW" dirty="0" smtClean="0"/>
              <a:t>鏈路層原語，允許節點探測所有鄰國平行及嚴格區分的情況下，從一個或多個回复（表示未決流量）的情況下，零回复（表示沒有掛起交通）。</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12</a:t>
            </a:fld>
            <a:endParaRPr lang="zh-TW"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圖2。一個爭自由轉會（左）和碰撞（右）。雖然自動應答幀的碰撞，他們這樣做非破壞性的，所以接收器正確解碼疊加作為一個有效的框架。因此，接收器的結論是，交通待，所以轉發的探頭明確的競爭窗口，節點3勝。</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13</a:t>
            </a:fld>
            <a:endParaRPr lang="zh-TW"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雖然這些自動-ACKS的的發生碰撞時，他們這樣做非-破壞性的以很高的概率。</a:t>
            </a:r>
            <a:br>
              <a:rPr lang="zh-TW" altLang="zh-TW" dirty="0" smtClean="0"/>
            </a:br>
            <a:r>
              <a:rPr lang="zh-TW" altLang="zh-TW" dirty="0" smtClean="0"/>
              <a:t/>
            </a:r>
            <a:br>
              <a:rPr lang="zh-TW" altLang="zh-TW" dirty="0" smtClean="0"/>
            </a:br>
            <a:r>
              <a:rPr lang="zh-TW" altLang="zh-TW" dirty="0" smtClean="0"/>
              <a:t> 因此，接收器可以作為一個有效的幀解碼的疊加，並得出結論，流量掛起。</a:t>
            </a:r>
            <a:br>
              <a:rPr lang="zh-TW" altLang="zh-TW" dirty="0" smtClean="0"/>
            </a:br>
            <a:r>
              <a:rPr lang="zh-TW" altLang="zh-TW" dirty="0" smtClean="0"/>
              <a:t/>
            </a:r>
            <a:br>
              <a:rPr lang="zh-TW" altLang="zh-TW" dirty="0" smtClean="0"/>
            </a:br>
            <a:r>
              <a:rPr lang="zh-TW" altLang="zh-TW" dirty="0" smtClean="0"/>
              <a:t> 在一個數據幀的的碰撞的的情況下中，的接收器重發認證將探頭報文，與更大範圍內的的爭用窗口中的。</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14</a:t>
            </a:fld>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第3節提出了一個概念，乾淨的石板設計的A-MAC的鏈路層。</a:t>
            </a:r>
            <a:br>
              <a:rPr lang="zh-TW" altLang="zh-TW" dirty="0" smtClean="0"/>
            </a:br>
            <a:r>
              <a:rPr lang="zh-TW" altLang="zh-TW" dirty="0" smtClean="0"/>
              <a:t>不幸的是，現代收音機缺乏能力，進而實現A-MAC設計的硬件和軟件支持。</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15</a:t>
            </a:fld>
            <a:endParaRPr lang="zh-TW"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在典型的接收機啟動的單播通信中，發送者首先偵聽探測幀，然後發送一個數據幀，響應於所述探測。</a:t>
            </a:r>
            <a:endParaRPr lang="en-US" altLang="zh-TW" dirty="0" smtClean="0"/>
          </a:p>
          <a:p>
            <a:r>
              <a:rPr lang="zh-TW" altLang="zh-TW" dirty="0" smtClean="0"/>
              <a:t>A-MAC單播設計不同於傳統的接收機開始設計第一個承認探頭與一個快速和確定性無線電生成框架（一個回溯至二幀交換[13]），然後才發送數據幀。</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17</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22</a:t>
            </a:fld>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發送到廣播地址與</a:t>
            </a:r>
            <a:r>
              <a:rPr lang="en-US" altLang="zh-TW" dirty="0" smtClean="0"/>
              <a:t>”</a:t>
            </a:r>
            <a:r>
              <a:rPr lang="zh-TW" altLang="zh-TW" dirty="0" smtClean="0"/>
              <a:t>響應時請求位設置</a:t>
            </a:r>
            <a:r>
              <a:rPr lang="en-US" altLang="zh-TW" dirty="0" smtClean="0"/>
              <a:t>”</a:t>
            </a:r>
            <a:r>
              <a:rPr lang="zh-TW" altLang="zh-TW" dirty="0" smtClean="0"/>
              <a:t>不符合802.15.4標準（因此只適用於CC2420的）。</a:t>
            </a:r>
            <a:endParaRPr lang="en-US" altLang="zh-TW" dirty="0" smtClean="0"/>
          </a:p>
          <a:p>
            <a:endParaRPr lang="en-US" altLang="zh-TW" dirty="0" smtClean="0"/>
          </a:p>
          <a:p>
            <a:r>
              <a:rPr lang="zh-TW" altLang="zh-TW" dirty="0" smtClean="0"/>
              <a:t>來迴避這個問題的方法之一是</a:t>
            </a:r>
            <a:r>
              <a:rPr lang="en-US" altLang="zh-TW" dirty="0" smtClean="0"/>
              <a:t>”</a:t>
            </a:r>
            <a:r>
              <a:rPr lang="zh-TW" altLang="zh-TW" dirty="0" smtClean="0"/>
              <a:t>保留的喚醒地址</a:t>
            </a:r>
            <a:r>
              <a:rPr lang="en-US" altLang="zh-TW" dirty="0" smtClean="0"/>
              <a:t>”</a:t>
            </a:r>
            <a:r>
              <a:rPr lang="zh-TW" altLang="zh-TW" dirty="0" smtClean="0"/>
              <a:t>，而</a:t>
            </a:r>
            <a:r>
              <a:rPr lang="en-US" altLang="zh-TW" dirty="0" smtClean="0"/>
              <a:t>”</a:t>
            </a:r>
            <a:r>
              <a:rPr lang="zh-TW" altLang="zh-TW" dirty="0" smtClean="0"/>
              <a:t>不是廣播地址</a:t>
            </a:r>
            <a:r>
              <a:rPr lang="en-US" altLang="zh-TW" dirty="0" smtClean="0"/>
              <a:t>”</a:t>
            </a:r>
            <a:r>
              <a:rPr lang="zh-TW" altLang="zh-TW" dirty="0" smtClean="0"/>
              <a:t>發送探測。</a:t>
            </a:r>
            <a:endParaRPr lang="en-US" altLang="zh-TW" dirty="0" smtClean="0"/>
          </a:p>
          <a:p>
            <a:endParaRPr lang="en-US" altLang="zh-TW" dirty="0" smtClean="0"/>
          </a:p>
          <a:p>
            <a:r>
              <a:rPr lang="zh-TW" altLang="en-US" dirty="0" smtClean="0"/>
              <a:t>這兩種設計的方法問題在於萬一</a:t>
            </a:r>
            <a:r>
              <a:rPr lang="en-US" altLang="zh-TW" dirty="0" smtClean="0"/>
              <a:t>P</a:t>
            </a:r>
            <a:r>
              <a:rPr lang="zh-TW" altLang="en-US" dirty="0" smtClean="0"/>
              <a:t>掉了，那他將不會保持清醒而她周圍的人也將是</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23</a:t>
            </a:fld>
            <a:endParaRPr lang="zh-TW"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處理器有足夠的時間</a:t>
            </a:r>
            <a:endParaRPr lang="en-US" altLang="zh-TW" dirty="0" smtClean="0"/>
          </a:p>
          <a:p>
            <a:r>
              <a:rPr lang="zh-TW" altLang="zh-TW" dirty="0" smtClean="0"/>
              <a:t>（一）從收音機的接收FIFO中讀取的地址，而其餘的探頭被接收（即，流水線的讀取和接收），</a:t>
            </a:r>
            <a:br>
              <a:rPr lang="zh-TW" altLang="zh-TW" dirty="0" smtClean="0"/>
            </a:br>
            <a:r>
              <a:rPr lang="zh-TW" altLang="zh-TW" dirty="0" smtClean="0"/>
              <a:t/>
            </a:r>
            <a:br>
              <a:rPr lang="zh-TW" altLang="zh-TW" dirty="0" smtClean="0"/>
            </a:br>
            <a:r>
              <a:rPr lang="zh-TW" altLang="zh-TW" dirty="0" smtClean="0"/>
              <a:t> （二）檢查，如果地址匹配的特殊喚醒地址，</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24</a:t>
            </a:fld>
            <a:endParaRPr lang="zh-TW"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我們首先探索</a:t>
            </a:r>
            <a:r>
              <a:rPr lang="en-US" altLang="zh-TW" dirty="0" smtClean="0"/>
              <a:t>”</a:t>
            </a:r>
            <a:r>
              <a:rPr lang="zh-TW" altLang="zh-TW" dirty="0" smtClean="0"/>
              <a:t>路徑長度的延遲</a:t>
            </a:r>
            <a:r>
              <a:rPr lang="en-US" altLang="zh-TW" dirty="0" smtClean="0"/>
              <a:t>”</a:t>
            </a:r>
            <a:r>
              <a:rPr lang="zh-TW" altLang="zh-TW" dirty="0" smtClean="0"/>
              <a:t>差異如何</a:t>
            </a:r>
            <a:r>
              <a:rPr lang="en-US" altLang="zh-TW" dirty="0" smtClean="0"/>
              <a:t>”</a:t>
            </a:r>
            <a:r>
              <a:rPr lang="zh-TW" altLang="zh-TW" dirty="0" smtClean="0"/>
              <a:t>影響ACK接收率</a:t>
            </a:r>
            <a:r>
              <a:rPr lang="en-US" altLang="zh-TW" dirty="0" smtClean="0"/>
              <a:t>”</a:t>
            </a:r>
            <a:r>
              <a:rPr lang="zh-TW" altLang="zh-TW" dirty="0" smtClean="0"/>
              <a:t>。</a:t>
            </a:r>
            <a:endParaRPr lang="en-US" altLang="zh-TW" dirty="0" smtClean="0"/>
          </a:p>
          <a:p>
            <a:r>
              <a:rPr lang="zh-TW" altLang="zh-TW" dirty="0" smtClean="0"/>
              <a:t/>
            </a:r>
            <a:br>
              <a:rPr lang="zh-TW" altLang="zh-TW" dirty="0" smtClean="0"/>
            </a:br>
            <a:r>
              <a:rPr lang="zh-TW" altLang="zh-TW" dirty="0" smtClean="0"/>
              <a:t> 循環器本質上是一個RF分路器，提供了一種低損耗的RF路徑之間的一些端子（1-2，2</a:t>
            </a:r>
            <a:r>
              <a:rPr lang="en-US" altLang="zh-TW" dirty="0" smtClean="0"/>
              <a:t>-</a:t>
            </a:r>
            <a:r>
              <a:rPr lang="zh-TW" altLang="zh-TW" dirty="0" smtClean="0"/>
              <a:t>3，3-1），但在其他終端之間的一個非常高的損耗的路徑（1對3，2 - ，1，3-2）。</a:t>
            </a:r>
            <a:br>
              <a:rPr lang="zh-TW" altLang="zh-TW" dirty="0" smtClean="0"/>
            </a:br>
            <a:r>
              <a:rPr lang="zh-TW" altLang="zh-TW" dirty="0" smtClean="0"/>
              <a:t> 循環器是用來分割單雙向RF路徑分為兩個單向路徑。</a:t>
            </a:r>
            <a:endParaRPr lang="en-US" altLang="zh-TW" dirty="0" smtClean="0"/>
          </a:p>
          <a:p>
            <a:r>
              <a:rPr lang="zh-TW" altLang="zh-TW" dirty="0" smtClean="0"/>
              <a:t>SR5500允許每個通道可以由幾個獨立的路徑，</a:t>
            </a:r>
            <a:r>
              <a:rPr lang="en-US" altLang="zh-TW" dirty="0" smtClean="0"/>
              <a:t>”</a:t>
            </a:r>
            <a:r>
              <a:rPr lang="zh-TW" altLang="zh-TW" dirty="0" smtClean="0"/>
              <a:t>每一個具有其自己的延遲和衰減</a:t>
            </a:r>
            <a:r>
              <a:rPr lang="en-US" altLang="zh-TW" dirty="0" smtClean="0"/>
              <a:t>”</a:t>
            </a:r>
            <a:r>
              <a:rPr lang="zh-TW"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25</a:t>
            </a:fld>
            <a:endParaRPr lang="zh-TW"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路徑延遲差異的影響</a:t>
            </a:r>
            <a:endParaRPr lang="en-US" altLang="zh-TW" dirty="0" smtClean="0"/>
          </a:p>
          <a:p>
            <a:r>
              <a:rPr lang="en-US" altLang="zh-TW" dirty="0" smtClean="0"/>
              <a:t>packet reception rate:</a:t>
            </a:r>
            <a:r>
              <a:rPr lang="zh-TW" altLang="en-US" dirty="0" smtClean="0"/>
              <a:t>封包接收率</a:t>
            </a:r>
            <a:endParaRPr lang="en-US" altLang="zh-TW" dirty="0" smtClean="0"/>
          </a:p>
          <a:p>
            <a:r>
              <a:rPr lang="en-US" altLang="zh-TW" dirty="0" smtClean="0"/>
              <a:t>Path delay difference:</a:t>
            </a:r>
            <a:r>
              <a:rPr lang="zh-TW" altLang="zh-TW" dirty="0" smtClean="0"/>
              <a:t>路徑延遲差異</a:t>
            </a:r>
            <a:endParaRPr lang="en-US" altLang="zh-TW" dirty="0" smtClean="0"/>
          </a:p>
          <a:p>
            <a:endParaRPr lang="en-US" altLang="zh-TW" dirty="0" smtClean="0"/>
          </a:p>
          <a:p>
            <a:r>
              <a:rPr lang="zh-TW" altLang="zh-TW" dirty="0" smtClean="0"/>
              <a:t>結果示於圖6（b）中，表示的符號間干擾變得有破壞性，正如所料在500和600納秒。</a:t>
            </a:r>
            <a:br>
              <a:rPr lang="zh-TW" altLang="zh-TW" dirty="0" smtClean="0"/>
            </a:br>
            <a:r>
              <a:rPr lang="zh-TW" altLang="zh-TW" dirty="0" smtClean="0"/>
              <a:t>注意</a:t>
            </a:r>
            <a:r>
              <a:rPr lang="en-US" altLang="zh-TW" dirty="0" smtClean="0"/>
              <a:t>”</a:t>
            </a:r>
            <a:r>
              <a:rPr lang="zh-TW" altLang="zh-TW" dirty="0" smtClean="0"/>
              <a:t>500 NS</a:t>
            </a:r>
            <a:r>
              <a:rPr lang="en-US" altLang="zh-TW" dirty="0" smtClean="0"/>
              <a:t>”</a:t>
            </a:r>
            <a:r>
              <a:rPr lang="zh-TW" altLang="zh-TW" dirty="0" smtClean="0"/>
              <a:t>對應響應的延遲路徑延遲差為</a:t>
            </a:r>
            <a:r>
              <a:rPr lang="en-US" altLang="zh-TW" dirty="0" smtClean="0"/>
              <a:t>”</a:t>
            </a:r>
            <a:r>
              <a:rPr lang="zh-TW" altLang="zh-TW" dirty="0" smtClean="0"/>
              <a:t>150米</a:t>
            </a:r>
            <a:r>
              <a:rPr lang="en-US" altLang="zh-TW" dirty="0" smtClean="0"/>
              <a:t>”</a:t>
            </a:r>
            <a:r>
              <a:rPr lang="zh-TW" altLang="zh-TW" dirty="0" smtClean="0"/>
              <a:t>。</a:t>
            </a:r>
            <a:endParaRPr lang="en-US" altLang="zh-TW" dirty="0" smtClean="0"/>
          </a:p>
          <a:p>
            <a:r>
              <a:rPr lang="zh-TW" altLang="zh-TW" dirty="0" smtClean="0"/>
              <a:t>這樣的路徑延遲的差異是罕見的低功耗無線網絡鏈接很少超過幾十米</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26</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A-MAC的效率源於優化這種原始和最後果性的決定，使得低功耗鏈接：是否要保持清醒，或去睡覺後，探測通道。</a:t>
            </a:r>
            <a:endParaRPr lang="en-US" altLang="zh-TW" dirty="0" smtClean="0"/>
          </a:p>
          <a:p>
            <a:endParaRPr lang="en-US" altLang="zh-TW" dirty="0" smtClean="0"/>
          </a:p>
          <a:p>
            <a:r>
              <a:rPr lang="zh-TW" altLang="zh-TW" dirty="0" smtClean="0"/>
              <a:t>今天的接收機發起的協議需要更多的時間和精力，使這個決策，他們表現糟糕的判斷，導致許多誤報和底片，分組傳輸率較低。</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a:t>
            </a:fld>
            <a:endParaRPr lang="zh-TW"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packet reception rate:</a:t>
            </a:r>
            <a:r>
              <a:rPr lang="zh-TW" altLang="en-US" dirty="0" smtClean="0"/>
              <a:t>封包接收率</a:t>
            </a:r>
            <a:endParaRPr lang="en-US" altLang="zh-TW" dirty="0" smtClean="0"/>
          </a:p>
          <a:p>
            <a:r>
              <a:rPr lang="en-US" altLang="zh-TW" dirty="0" smtClean="0"/>
              <a:t>Path power difference:</a:t>
            </a:r>
            <a:r>
              <a:rPr lang="zh-TW" altLang="zh-TW" dirty="0" smtClean="0"/>
              <a:t>路徑的功率差異</a:t>
            </a:r>
            <a:endParaRPr lang="en-US" altLang="zh-TW" dirty="0" smtClean="0"/>
          </a:p>
          <a:p>
            <a:endParaRPr lang="en-US" altLang="zh-TW" dirty="0" smtClean="0"/>
          </a:p>
          <a:p>
            <a:r>
              <a:rPr lang="zh-TW" altLang="zh-TW" dirty="0" smtClean="0"/>
              <a:t/>
            </a:r>
            <a:br>
              <a:rPr lang="zh-TW" altLang="zh-TW" dirty="0" smtClean="0"/>
            </a:br>
            <a:r>
              <a:rPr lang="zh-TW" altLang="zh-TW" dirty="0" smtClean="0"/>
              <a:t> 研究結果表明，第一幀時將到達與3 dB或更高的功率，將被解碼一致地由無線。</a:t>
            </a:r>
            <a:endParaRPr lang="en-US" altLang="zh-TW" dirty="0" smtClean="0"/>
          </a:p>
          <a:p>
            <a:r>
              <a:rPr lang="zh-TW" altLang="zh-TW" dirty="0" smtClean="0"/>
              <a:t>數據還顯示，約1分貝和2.5分貝之間相當線性的過渡區域。</a:t>
            </a:r>
            <a:endParaRPr lang="en-US" altLang="zh-TW" dirty="0" smtClean="0"/>
          </a:p>
          <a:p>
            <a:r>
              <a:rPr lang="zh-TW" altLang="zh-TW" dirty="0" smtClean="0"/>
              <a:t>這些數字建立功率捕獲為主（</a:t>
            </a:r>
            <a:r>
              <a:rPr lang="zh-TW" altLang="en-US" dirty="0" smtClean="0"/>
              <a:t>解釋</a:t>
            </a:r>
            <a:r>
              <a:rPr lang="zh-TW" altLang="zh-TW" dirty="0" smtClean="0"/>
              <a:t>）回溯至二現象最強的ACK時功率超過了一筆約3分貝以上，其餘的ACK。</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27</a:t>
            </a:fld>
            <a:endParaRPr lang="zh-TW"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Large-Scale Performance:</a:t>
            </a:r>
            <a:r>
              <a:rPr lang="zh-TW" altLang="en-US" dirty="0" smtClean="0"/>
              <a:t>大型</a:t>
            </a:r>
            <a:r>
              <a:rPr lang="en-US" altLang="zh-TW" dirty="0" smtClean="0"/>
              <a:t>ACK</a:t>
            </a:r>
          </a:p>
          <a:p>
            <a:r>
              <a:rPr lang="zh-TW" altLang="en-US" dirty="0" smtClean="0"/>
              <a:t>同時</a:t>
            </a:r>
            <a:r>
              <a:rPr lang="zh-TW" altLang="zh-TW" dirty="0" smtClean="0"/>
              <a:t>的ACK的數目從0增加到94，在一個典型的室內部署設置</a:t>
            </a:r>
            <a:r>
              <a:rPr lang="en-US" altLang="zh-TW" dirty="0" smtClean="0"/>
              <a:t>(94</a:t>
            </a:r>
            <a:r>
              <a:rPr lang="zh-TW" altLang="en-US" dirty="0" smtClean="0"/>
              <a:t>個</a:t>
            </a:r>
            <a:r>
              <a:rPr lang="en-US" altLang="zh-TW" dirty="0" smtClean="0"/>
              <a:t>node)</a:t>
            </a:r>
            <a:r>
              <a:rPr lang="zh-TW" altLang="zh-TW" dirty="0" smtClean="0"/>
              <a:t>。</a:t>
            </a:r>
            <a:endParaRPr lang="en-US" altLang="zh-TW" dirty="0" smtClean="0"/>
          </a:p>
          <a:p>
            <a:r>
              <a:rPr lang="en-US" altLang="zh-TW" dirty="0" smtClean="0"/>
              <a:t>X:LQI</a:t>
            </a:r>
          </a:p>
          <a:p>
            <a:r>
              <a:rPr lang="en-US" altLang="zh-TW" dirty="0" smtClean="0"/>
              <a:t>Y:</a:t>
            </a:r>
            <a:r>
              <a:rPr lang="zh-TW" altLang="en-US" dirty="0" smtClean="0"/>
              <a:t>同時</a:t>
            </a:r>
            <a:r>
              <a:rPr lang="zh-TW" altLang="zh-TW" dirty="0" smtClean="0"/>
              <a:t>ACK的數目</a:t>
            </a:r>
            <a:endParaRPr lang="en-US" altLang="zh-TW" dirty="0" smtClean="0"/>
          </a:p>
          <a:p>
            <a:endParaRPr lang="en-US" altLang="zh-TW" dirty="0" smtClean="0"/>
          </a:p>
          <a:p>
            <a:r>
              <a:rPr lang="zh-TW" altLang="en-US" dirty="0" smtClean="0"/>
              <a:t>超出</a:t>
            </a:r>
            <a:r>
              <a:rPr lang="zh-TW" altLang="zh-TW" dirty="0" smtClean="0"/>
              <a:t>約30節點，</a:t>
            </a:r>
            <a:r>
              <a:rPr lang="zh-TW" altLang="zh-TW" dirty="0" smtClean="0"/>
              <a:t>LQI值穩定在</a:t>
            </a:r>
            <a:r>
              <a:rPr lang="zh-TW" altLang="zh-TW" dirty="0" smtClean="0"/>
              <a:t>大約為100，雖然有離群。</a:t>
            </a:r>
            <a:endParaRPr lang="en-US" altLang="zh-TW" dirty="0" smtClean="0"/>
          </a:p>
          <a:p>
            <a:r>
              <a:rPr lang="zh-TW" altLang="zh-TW" dirty="0" smtClean="0"/>
              <a:t>這些數據表明，即使在​​大量的ACK碰撞的存在下，接收器可以成功地ACK幀進行解碼，即使在​​沒有單一的ACK幀的功率佔主導地位。</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28</a:t>
            </a:fld>
            <a:endParaRPr lang="zh-TW"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能源微觀</a:t>
            </a:r>
            <a:endParaRPr lang="en-US" altLang="zh-TW" dirty="0" smtClean="0"/>
          </a:p>
          <a:p>
            <a:r>
              <a:rPr lang="zh-TW" altLang="zh-TW" dirty="0" smtClean="0"/>
              <a:t>圖8的（a）-8（d）示出的用這些基本的痕跡，以及他們的能源成本。</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圖8（F）顯示的平均電流因為探測成本隨探頭期。</a:t>
            </a:r>
            <a:r>
              <a:rPr lang="en-US" altLang="zh-TW" dirty="0" smtClean="0"/>
              <a:t>Average current</a:t>
            </a:r>
            <a:r>
              <a:rPr lang="zh-TW" altLang="zh-TW" dirty="0" smtClean="0"/>
              <a:t>平均電流</a:t>
            </a:r>
            <a:r>
              <a:rPr lang="zh-TW" altLang="en-US" dirty="0" smtClean="0"/>
              <a:t>      </a:t>
            </a:r>
            <a:r>
              <a:rPr lang="zh-TW" altLang="zh-TW" dirty="0" smtClean="0"/>
              <a:t>探頭週期</a:t>
            </a:r>
            <a:r>
              <a:rPr lang="en-US" altLang="zh-TW" dirty="0" smtClean="0"/>
              <a:t>Probe period</a:t>
            </a:r>
          </a:p>
          <a:p>
            <a:r>
              <a:rPr lang="zh-TW" altLang="zh-TW" dirty="0" smtClean="0"/>
              <a:t>圖8（h）是如何在兩個異步通信和同步通信的數據速率的傳輸成本尺度。</a:t>
            </a:r>
            <a:br>
              <a:rPr lang="zh-TW" altLang="zh-TW" dirty="0" smtClean="0"/>
            </a:br>
            <a:endParaRPr lang="en-US" altLang="zh-TW" dirty="0" smtClean="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29</a:t>
            </a:fld>
            <a:endParaRPr lang="zh-TW"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A-MAC探頭狀態和他們的能源合作消耗。</a:t>
            </a:r>
            <a:br>
              <a:rPr lang="zh-TW" altLang="zh-TW" dirty="0" smtClean="0"/>
            </a:br>
            <a:r>
              <a:rPr lang="zh-TW" altLang="zh-TW" dirty="0" smtClean="0"/>
              <a:t/>
            </a:r>
            <a:br>
              <a:rPr lang="zh-TW" altLang="zh-TW" dirty="0" smtClean="0"/>
            </a:br>
            <a:r>
              <a:rPr lang="zh-TW" altLang="zh-TW" dirty="0" smtClean="0"/>
              <a:t>低線的過渡表示狀態的變化。</a:t>
            </a:r>
            <a:br>
              <a:rPr lang="zh-TW" altLang="zh-TW" dirty="0" smtClean="0"/>
            </a:br>
            <a:r>
              <a:rPr lang="zh-TW" altLang="zh-TW" dirty="0" smtClean="0"/>
              <a:t/>
            </a:r>
            <a:br>
              <a:rPr lang="zh-TW" altLang="zh-TW" dirty="0" smtClean="0"/>
            </a:br>
            <a:r>
              <a:rPr lang="zh-TW" altLang="zh-TW" dirty="0" smtClean="0"/>
              <a:t>總消費量為263.56μJ。擊穿：</a:t>
            </a:r>
            <a:br>
              <a:rPr lang="zh-TW" altLang="zh-TW" dirty="0" smtClean="0"/>
            </a:br>
            <a:r>
              <a:rPr lang="zh-TW" altLang="zh-TW" dirty="0" smtClean="0"/>
              <a:t/>
            </a:r>
            <a:br>
              <a:rPr lang="zh-TW" altLang="zh-TW" dirty="0" smtClean="0"/>
            </a:br>
            <a:r>
              <a:rPr lang="zh-TW" altLang="zh-TW" dirty="0" smtClean="0"/>
              <a:t> （一）啟動（μJ40.98）;</a:t>
            </a:r>
            <a:br>
              <a:rPr lang="zh-TW" altLang="zh-TW" dirty="0" smtClean="0"/>
            </a:br>
            <a:r>
              <a:rPr lang="zh-TW" altLang="zh-TW" dirty="0" smtClean="0"/>
              <a:t> （2）負載探頭（μJ60.60）;</a:t>
            </a:r>
            <a:br>
              <a:rPr lang="zh-TW" altLang="zh-TW" dirty="0" smtClean="0"/>
            </a:br>
            <a:r>
              <a:rPr lang="zh-TW" altLang="zh-TW" dirty="0" smtClean="0"/>
              <a:t> （ⅲ）負載做（μJ22.7）;</a:t>
            </a:r>
            <a:br>
              <a:rPr lang="zh-TW" altLang="zh-TW" dirty="0" smtClean="0"/>
            </a:br>
            <a:r>
              <a:rPr lang="zh-TW" altLang="zh-TW" dirty="0" smtClean="0"/>
              <a:t> （四）發射探頭報警（重新）發送（6.31μJ）;</a:t>
            </a:r>
            <a:br>
              <a:rPr lang="zh-TW" altLang="zh-TW" dirty="0" smtClean="0"/>
            </a:br>
            <a:r>
              <a:rPr lang="zh-TW" altLang="zh-TW" dirty="0" smtClean="0"/>
              <a:t> （五）頻閃和發送（μJ55.71）;</a:t>
            </a:r>
            <a:br>
              <a:rPr lang="zh-TW" altLang="zh-TW" dirty="0" smtClean="0"/>
            </a:br>
            <a:r>
              <a:rPr lang="zh-TW" altLang="zh-TW" dirty="0" smtClean="0"/>
              <a:t> （六）開始ACK計時器（μJ29.86）;</a:t>
            </a:r>
            <a:br>
              <a:rPr lang="zh-TW" altLang="zh-TW" dirty="0" smtClean="0"/>
            </a:br>
            <a:r>
              <a:rPr lang="zh-TW" altLang="zh-TW" dirty="0" smtClean="0"/>
              <a:t> （七）發送完成ACK超時（μJ25.71）</a:t>
            </a:r>
            <a:br>
              <a:rPr lang="zh-TW" altLang="zh-TW" dirty="0" smtClean="0"/>
            </a:br>
            <a:r>
              <a:rPr lang="zh-TW" altLang="zh-TW" dirty="0" smtClean="0"/>
              <a:t> （八）無線電站（8.78μJ）;</a:t>
            </a:r>
            <a:br>
              <a:rPr lang="zh-TW" altLang="zh-TW" dirty="0" smtClean="0"/>
            </a:br>
            <a:r>
              <a:rPr lang="zh-TW" altLang="zh-TW" dirty="0" smtClean="0"/>
              <a:t> （九）無線電停下（μJ12.91）。</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30</a:t>
            </a:fld>
            <a:endParaRPr lang="zh-TW"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Packet Delivery Ratio</a:t>
            </a:r>
            <a:r>
              <a:rPr lang="zh-TW" altLang="en-US" dirty="0" smtClean="0"/>
              <a:t> 封</a:t>
            </a:r>
            <a:r>
              <a:rPr lang="zh-TW" altLang="zh-TW" dirty="0" smtClean="0"/>
              <a:t>包投遞率</a:t>
            </a:r>
            <a:endParaRPr lang="en-US" altLang="zh-TW" dirty="0" smtClean="0"/>
          </a:p>
          <a:p>
            <a:r>
              <a:rPr lang="zh-TW" altLang="zh-TW" dirty="0" smtClean="0"/>
              <a:t>多爭鳴單播流量</a:t>
            </a:r>
            <a:endParaRPr lang="en-US" altLang="zh-TW" dirty="0" smtClean="0"/>
          </a:p>
          <a:p>
            <a:endParaRPr lang="en-US" altLang="zh-TW" dirty="0" smtClean="0"/>
          </a:p>
          <a:p>
            <a:r>
              <a:rPr lang="zh-TW" altLang="zh-TW" dirty="0" smtClean="0"/>
              <a:t>表2顯示了一至四個發件人爭奪發送到一個接收器</a:t>
            </a:r>
            <a:endParaRPr lang="en-US" altLang="zh-TW" dirty="0" smtClean="0"/>
          </a:p>
          <a:p>
            <a:r>
              <a:rPr lang="zh-TW" altLang="zh-TW" dirty="0" smtClean="0"/>
              <a:t>每個節點發送1000包</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31</a:t>
            </a:fld>
            <a:endParaRPr lang="zh-TW"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多個並行的單播流量</a:t>
            </a:r>
            <a:endParaRPr lang="en-US" altLang="zh-TW" dirty="0" smtClean="0"/>
          </a:p>
          <a:p>
            <a:r>
              <a:rPr lang="zh-TW" altLang="zh-TW" dirty="0" smtClean="0"/>
              <a:t>表3中。A-MAC表現與</a:t>
            </a:r>
            <a:r>
              <a:rPr lang="en-US" altLang="zh-TW" dirty="0" smtClean="0"/>
              <a:t>”</a:t>
            </a:r>
            <a:r>
              <a:rPr lang="zh-TW" altLang="zh-TW" dirty="0" smtClean="0"/>
              <a:t>多個並行的單播流量</a:t>
            </a:r>
            <a:r>
              <a:rPr lang="en-US" altLang="zh-TW" dirty="0" smtClean="0"/>
              <a:t>”</a:t>
            </a:r>
            <a:r>
              <a:rPr lang="zh-TW" altLang="zh-TW" dirty="0" smtClean="0"/>
              <a:t>。吞吐量和數據包投遞率提高額外的通道。</a:t>
            </a:r>
            <a:endParaRPr lang="en-US" altLang="zh-TW" dirty="0" smtClean="0"/>
          </a:p>
          <a:p>
            <a:r>
              <a:rPr lang="zh-TW" altLang="zh-TW" dirty="0" smtClean="0"/>
              <a:t>即使沒有多渠道的優化，A-MAC可以維持多個並列單播流量位於在同一衝突域。</a:t>
            </a:r>
            <a:endParaRPr lang="en-US" altLang="zh-TW" dirty="0" smtClean="0"/>
          </a:p>
          <a:p>
            <a:r>
              <a:rPr lang="zh-TW" altLang="zh-TW" dirty="0" smtClean="0"/>
              <a:t>WL是指在白名單中的通道數WL =1表示發生的所有流量控制雙聲道（25），</a:t>
            </a:r>
            <a:endParaRPr lang="en-US" altLang="zh-TW" dirty="0" smtClean="0"/>
          </a:p>
          <a:p>
            <a:r>
              <a:rPr lang="zh-TW" altLang="zh-TW" dirty="0" smtClean="0"/>
              <a:t>WL= 3通道15，21和24在白名單的手段，和WL=6手段渠道11，15，20，21，24和​​26在白名單。</a:t>
            </a:r>
            <a:endParaRPr lang="en-US" altLang="zh-TW" dirty="0" smtClean="0"/>
          </a:p>
          <a:p>
            <a:endParaRPr lang="en-US" altLang="zh-TW" dirty="0" smtClean="0"/>
          </a:p>
          <a:p>
            <a:r>
              <a:rPr lang="zh-TW" altLang="zh-TW" dirty="0" smtClean="0"/>
              <a:t>數據顯示，通過把額外的渠道，同時顯著提高（已經很高了）分組投遞率略有提高，其他渠道。</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32</a:t>
            </a:fld>
            <a:endParaRPr lang="zh-TW"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睡眠週期（0.125秒，0.5秒，1秒，2秒，4秒）。</a:t>
            </a:r>
            <a:endParaRPr lang="en-US" altLang="zh-TW" dirty="0" smtClean="0"/>
          </a:p>
          <a:p>
            <a:r>
              <a:rPr lang="zh-TW" altLang="zh-TW" dirty="0" smtClean="0"/>
              <a:t>圖11示出了在多跳測試平台間的範圍採樣/探測間隔的59個節點的喚醒時間。圖（a）所示，A-MAC醒來少約38％的時間比LPL網絡。</a:t>
            </a:r>
            <a:br>
              <a:rPr lang="zh-TW" altLang="zh-TW" dirty="0" smtClean="0"/>
            </a:br>
            <a:r>
              <a:rPr lang="zh-TW" altLang="zh-TW" dirty="0" smtClean="0"/>
              <a:t> 圖11（B） - （C）A-MAC發送少得多的數據包</a:t>
            </a:r>
            <a:endParaRPr lang="en-US" altLang="zh-TW" dirty="0" smtClean="0"/>
          </a:p>
          <a:p>
            <a:r>
              <a:rPr lang="en-US" altLang="zh-TW" dirty="0" smtClean="0"/>
              <a:t>Probing interval:  </a:t>
            </a:r>
            <a:r>
              <a:rPr lang="zh-TW" altLang="zh-TW" dirty="0" smtClean="0"/>
              <a:t>探測間隔</a:t>
            </a:r>
            <a:endParaRPr lang="en-US" altLang="zh-TW" dirty="0" smtClean="0"/>
          </a:p>
          <a:p>
            <a:endParaRPr lang="en-US" altLang="zh-TW" dirty="0" smtClean="0"/>
          </a:p>
          <a:p>
            <a:r>
              <a:rPr lang="zh-TW" altLang="zh-TW" dirty="0" smtClean="0"/>
              <a:t> 圖（d）表示歸一化的探針間隔的喚醒延遲的CDF。 A-MAC醒來網絡速度更快，使用少得多的數據包，比LPL是更為高效通道。</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33</a:t>
            </a:fld>
            <a:endParaRPr lang="zh-TW"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我們不同的數量都在做相同的碰撞（在其他節點0，1，2，3，8，13，18）誰只是發射探頭探頭具有不同週期（32毫秒，64毫秒，128毫秒，256毫秒）。</a:t>
            </a:r>
            <a:endParaRPr lang="en-US" altLang="zh-TW" dirty="0" smtClean="0"/>
          </a:p>
          <a:p>
            <a:r>
              <a:rPr lang="zh-TW" altLang="zh-TW" dirty="0" smtClean="0"/>
              <a:t>探頭傳輸使用空閒信道評估（CCA）啟用。</a:t>
            </a:r>
            <a:endParaRPr lang="en-US" altLang="zh-TW" dirty="0" smtClean="0"/>
          </a:p>
          <a:p>
            <a:r>
              <a:rPr lang="en-US" altLang="zh-TW" dirty="0" smtClean="0"/>
              <a:t>(d) effect of neighborhood on packet delivery ratios.</a:t>
            </a:r>
            <a:r>
              <a:rPr lang="zh-TW" altLang="en-US" dirty="0" smtClean="0"/>
              <a:t> </a:t>
            </a:r>
            <a:r>
              <a:rPr lang="zh-TW" altLang="zh-TW" dirty="0" smtClean="0"/>
              <a:t>（d）附近的分組傳輸率。</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34</a:t>
            </a:fld>
            <a:endParaRPr lang="zh-TW"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這項工作鋪平了道路，為新的研究在設計無線電硬件，MAC子層原語，MAC層服務，和性能研究，以評估這種方法的實用性和性能的新興需求，如802.15.4工作組（E）用於低功率，信道效率，異步鏈路層的搜索。</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35</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其低功耗探測機制支持異步通信，但</a:t>
            </a:r>
            <a:r>
              <a:rPr lang="zh-TW" altLang="en-US" dirty="0" smtClean="0"/>
              <a:t>可以</a:t>
            </a:r>
            <a:r>
              <a:rPr lang="zh-TW" altLang="zh-TW" dirty="0" smtClean="0"/>
              <a:t>避免序言發件人啟動的低功耗</a:t>
            </a:r>
            <a:r>
              <a:rPr lang="zh-TW" altLang="zh-TW" dirty="0" smtClean="0"/>
              <a:t>長</a:t>
            </a:r>
            <a:r>
              <a:rPr lang="zh-TW" altLang="en-US" dirty="0" smtClean="0"/>
              <a:t> </a:t>
            </a:r>
            <a:r>
              <a:rPr lang="zh-TW" altLang="zh-TW" dirty="0" smtClean="0"/>
              <a:t>期的</a:t>
            </a:r>
            <a:r>
              <a:rPr lang="zh-TW" altLang="zh-TW" dirty="0" smtClean="0"/>
              <a:t>監聽</a:t>
            </a:r>
            <a:r>
              <a:rPr lang="zh-TW" altLang="en-US" dirty="0" smtClean="0"/>
              <a:t>   </a:t>
            </a:r>
            <a:r>
              <a:rPr lang="zh-TW" altLang="zh-TW" dirty="0" smtClean="0"/>
              <a:t>運行監管標準相抵觸。</a:t>
            </a:r>
            <a:endParaRPr lang="en-US" altLang="zh-TW" dirty="0" smtClean="0"/>
          </a:p>
          <a:p>
            <a:r>
              <a:rPr lang="zh-TW" altLang="zh-TW" dirty="0" smtClean="0"/>
              <a:t/>
            </a:r>
            <a:br>
              <a:rPr lang="zh-TW" altLang="zh-TW" dirty="0" smtClean="0"/>
            </a:br>
            <a:r>
              <a:rPr lang="zh-TW" altLang="zh-TW" dirty="0" smtClean="0"/>
              <a:t> 他們支持非常低的佔空比或高的數據傳輸速率。</a:t>
            </a:r>
            <a:br>
              <a:rPr lang="zh-TW" altLang="zh-TW" dirty="0" smtClean="0"/>
            </a:br>
            <a:endParaRPr lang="en-US" altLang="zh-TW" dirty="0" smtClean="0"/>
          </a:p>
          <a:p>
            <a:r>
              <a:rPr lang="zh-TW" altLang="zh-TW" dirty="0" smtClean="0"/>
              <a:t>他們支持多種低功耗服務，包括喚醒，發現，選播，廣播，pollcast。</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5</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他們的基本同步元語 - 探頭 - 多通道採樣，這意味著，基準線功耗高於發件人發起協議的成本。</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6</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他們頻繁探頭傳輸擁塞通道和延遲數據通信的，從而影響他們甚至低流量負載下的可擴展性。</a:t>
            </a:r>
            <a:br>
              <a:rPr lang="zh-TW" altLang="zh-TW" dirty="0" smtClean="0"/>
            </a:br>
            <a:r>
              <a:rPr lang="zh-TW" altLang="zh-TW" dirty="0" smtClean="0"/>
              <a:t/>
            </a:r>
            <a:br>
              <a:rPr lang="zh-TW" altLang="zh-TW" dirty="0" smtClean="0"/>
            </a:br>
            <a:r>
              <a:rPr lang="zh-TW" altLang="zh-TW" dirty="0" smtClean="0"/>
              <a:t>它們的使用不兼容的探頭語義學不同的服務，同意使用這些服務很難。</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7</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第二個探頭應答的數據幀。如果</a:t>
            </a:r>
            <a:r>
              <a:rPr lang="en-US" altLang="zh-TW" dirty="0" smtClean="0"/>
              <a:t>”</a:t>
            </a:r>
            <a:r>
              <a:rPr lang="zh-TW" altLang="zh-TW" dirty="0" smtClean="0"/>
              <a:t>第二個探頭不會觸發自動應答</a:t>
            </a:r>
            <a:r>
              <a:rPr lang="en-US" altLang="zh-TW" dirty="0" smtClean="0"/>
              <a:t>”</a:t>
            </a:r>
            <a:r>
              <a:rPr lang="zh-TW" altLang="zh-TW" dirty="0" smtClean="0"/>
              <a:t>，接收器</a:t>
            </a:r>
            <a:r>
              <a:rPr lang="en-US" altLang="zh-TW" dirty="0" smtClean="0"/>
              <a:t>”</a:t>
            </a:r>
            <a:r>
              <a:rPr lang="zh-TW" altLang="zh-TW" dirty="0" smtClean="0"/>
              <a:t>進入睡眠狀態</a:t>
            </a:r>
            <a:r>
              <a:rPr lang="en-US" altLang="zh-TW" dirty="0" smtClean="0"/>
              <a:t>”</a:t>
            </a:r>
            <a:r>
              <a:rPr lang="zh-TW" altLang="zh-TW" dirty="0" smtClean="0"/>
              <a:t>。</a:t>
            </a:r>
            <a:endParaRPr lang="en-US" altLang="zh-TW" dirty="0" smtClean="0"/>
          </a:p>
          <a:p>
            <a:r>
              <a:rPr lang="zh-TW" altLang="zh-TW" dirty="0" smtClean="0"/>
              <a:t>隨後發件人發送一幀數據（DATA）後很短，但隨機的時間間隔，也許在不同的信道，接收方確認與第二探頭，然後簡要聽取自動ACK返回睡覺前。</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8</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這種設計的選擇 - 使用自動應答 - 離開以前的工作，在接收端啟動的MAC只需發送一個數據幀探測響應。</a:t>
            </a:r>
            <a:br>
              <a:rPr lang="zh-TW" altLang="zh-TW" dirty="0" smtClean="0"/>
            </a:br>
            <a:r>
              <a:rPr lang="zh-TW" altLang="zh-TW" dirty="0" smtClean="0"/>
              <a:t/>
            </a:r>
            <a:br>
              <a:rPr lang="zh-TW" altLang="zh-TW" dirty="0" smtClean="0"/>
            </a:br>
            <a:r>
              <a:rPr lang="zh-TW" altLang="zh-TW" dirty="0" smtClean="0"/>
              <a:t>由於這個決定必須在訂單上十萬倍或以上，每天在一個典型的低功耗MAC，在決定性的或不正確的，可以得到非常昂貴的，速度非常快。</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9</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顯然，是否保持清醒或去睡覺，是一個關鍵的一個很好的決定，但它並不是一件容易的一個原因是多方面的。</a:t>
            </a:r>
            <a:br>
              <a:rPr lang="zh-TW" altLang="zh-TW" dirty="0" smtClean="0"/>
            </a:br>
            <a:r>
              <a:rPr lang="zh-TW" altLang="zh-TW" dirty="0" smtClean="0"/>
              <a:t>首先，外部干擾（如802.11網絡）可能被誤認為是合法的無線電活動。</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10</a:t>
            </a:fld>
            <a:endParaRPr lang="zh-TW"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dirty="0" smtClean="0"/>
              <a:t>其次，一個接收器可能會無意中聽到的部分數據包發送到不同的節點，並保持清醒，直到它可以得出結論，數據包被注定別處。</a:t>
            </a:r>
            <a:br>
              <a:rPr lang="zh-TW" altLang="zh-TW" dirty="0" smtClean="0"/>
            </a:br>
            <a:r>
              <a:rPr lang="zh-TW" altLang="zh-TW" dirty="0" smtClean="0"/>
              <a:t> 三，隱藏終端從多個發件人可能會導致數據包在接收端發生碰撞。</a:t>
            </a:r>
            <a:endParaRPr lang="zh-TW" altLang="en-US" dirty="0"/>
          </a:p>
        </p:txBody>
      </p:sp>
      <p:sp>
        <p:nvSpPr>
          <p:cNvPr id="4" name="投影片編號版面配置區 3"/>
          <p:cNvSpPr>
            <a:spLocks noGrp="1"/>
          </p:cNvSpPr>
          <p:nvPr>
            <p:ph type="sldNum" sz="quarter" idx="10"/>
          </p:nvPr>
        </p:nvSpPr>
        <p:spPr/>
        <p:txBody>
          <a:bodyPr/>
          <a:lstStyle/>
          <a:p>
            <a:fld id="{574A0321-5BAF-4C5D-967A-FA5B889114DC}" type="slidenum">
              <a:rPr lang="zh-TW" altLang="en-US" smtClean="0"/>
              <a:t>11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197946E2-8669-43F1-B5DB-31043B8F6FDD}" type="datetimeFigureOut">
              <a:rPr lang="zh-TW" altLang="en-US" smtClean="0"/>
              <a:t>2013/5/20</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4CACBE-9EB4-4467-8222-DE3B3C61D98E}"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97946E2-8669-43F1-B5DB-31043B8F6FDD}" type="datetimeFigureOut">
              <a:rPr lang="zh-TW" altLang="en-US" smtClean="0"/>
              <a:t>2013/5/20</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B4CACBE-9EB4-4467-8222-DE3B3C61D98E}"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403648" y="4725144"/>
            <a:ext cx="7406640" cy="1752600"/>
          </a:xfrm>
        </p:spPr>
        <p:txBody>
          <a:bodyPr/>
          <a:lstStyle/>
          <a:p>
            <a:r>
              <a:rPr lang="zh-TW" altLang="en-US" dirty="0" smtClean="0"/>
              <a:t>第一組</a:t>
            </a:r>
            <a:r>
              <a:rPr lang="zh-TW" altLang="en-US" dirty="0" smtClean="0"/>
              <a:t> 林孝先 黃彥碩</a:t>
            </a:r>
            <a:endParaRPr lang="en-US" altLang="zh-TW" dirty="0" smtClean="0"/>
          </a:p>
        </p:txBody>
      </p:sp>
      <p:pic>
        <p:nvPicPr>
          <p:cNvPr id="4" name="圖片 3" descr="TITLE.jpg"/>
          <p:cNvPicPr>
            <a:picLocks noChangeAspect="1"/>
          </p:cNvPicPr>
          <p:nvPr/>
        </p:nvPicPr>
        <p:blipFill>
          <a:blip r:embed="rId3" cstate="print"/>
          <a:stretch>
            <a:fillRect/>
          </a:stretch>
        </p:blipFill>
        <p:spPr>
          <a:xfrm>
            <a:off x="1043608" y="2132856"/>
            <a:ext cx="7956376" cy="24561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sp>
        <p:nvSpPr>
          <p:cNvPr id="3" name="內容版面配置區 2"/>
          <p:cNvSpPr>
            <a:spLocks noGrp="1"/>
          </p:cNvSpPr>
          <p:nvPr>
            <p:ph idx="1"/>
          </p:nvPr>
        </p:nvSpPr>
        <p:spPr>
          <a:xfrm>
            <a:off x="1435608" y="1447800"/>
            <a:ext cx="7168840" cy="4800600"/>
          </a:xfrm>
        </p:spPr>
        <p:txBody>
          <a:bodyPr>
            <a:normAutofit/>
          </a:bodyPr>
          <a:lstStyle/>
          <a:p>
            <a:r>
              <a:rPr lang="en-US" altLang="zh-TW" dirty="0" smtClean="0"/>
              <a:t>Clearly, making a good decision about whether to stay awake or go to sleep is a critical one, but it is </a:t>
            </a:r>
            <a:r>
              <a:rPr lang="en-US" altLang="zh-TW" dirty="0" smtClean="0">
                <a:solidFill>
                  <a:srgbClr val="FF0000"/>
                </a:solidFill>
              </a:rPr>
              <a:t>not an easy one for many reasons</a:t>
            </a:r>
            <a:r>
              <a:rPr lang="en-US" altLang="zh-TW" dirty="0" smtClean="0"/>
              <a:t>.</a:t>
            </a:r>
          </a:p>
          <a:p>
            <a:r>
              <a:rPr lang="en-US" altLang="zh-TW" dirty="0" smtClean="0"/>
              <a:t>First</a:t>
            </a:r>
            <a:r>
              <a:rPr lang="en-US" altLang="zh-TW" dirty="0" smtClean="0"/>
              <a:t>, </a:t>
            </a:r>
            <a:r>
              <a:rPr lang="en-US" altLang="zh-TW" dirty="0" smtClean="0">
                <a:solidFill>
                  <a:srgbClr val="0070C0"/>
                </a:solidFill>
              </a:rPr>
              <a:t>external interference </a:t>
            </a:r>
            <a:r>
              <a:rPr lang="en-US" altLang="zh-TW" dirty="0" smtClean="0"/>
              <a:t>(e.g., 802.11 network) might be </a:t>
            </a:r>
            <a:r>
              <a:rPr lang="en-US" altLang="zh-TW" dirty="0" smtClean="0">
                <a:solidFill>
                  <a:srgbClr val="FF0000"/>
                </a:solidFill>
              </a:rPr>
              <a:t>mistaken</a:t>
            </a:r>
            <a:r>
              <a:rPr lang="en-US" altLang="zh-TW" dirty="0" smtClean="0"/>
              <a:t> for </a:t>
            </a:r>
            <a:r>
              <a:rPr lang="en-US" altLang="zh-TW" dirty="0" err="1" smtClean="0">
                <a:solidFill>
                  <a:srgbClr val="FF0000"/>
                </a:solidFill>
              </a:rPr>
              <a:t>legiti</a:t>
            </a:r>
            <a:r>
              <a:rPr lang="en-US" altLang="zh-TW" dirty="0" smtClean="0">
                <a:solidFill>
                  <a:srgbClr val="FF0000"/>
                </a:solidFill>
              </a:rPr>
              <a:t>-mate</a:t>
            </a:r>
            <a:r>
              <a:rPr lang="en-US" altLang="zh-TW" dirty="0" smtClean="0"/>
              <a:t> </a:t>
            </a:r>
            <a:r>
              <a:rPr lang="en-US" altLang="zh-TW" dirty="0" smtClean="0"/>
              <a:t>radio activity</a:t>
            </a:r>
            <a:r>
              <a:rPr lang="en-US" altLang="zh-TW" dirty="0" smtClean="0"/>
              <a:t>.</a:t>
            </a:r>
            <a:endParaRPr lang="en-US" altLang="zh-TW"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sp>
        <p:nvSpPr>
          <p:cNvPr id="3" name="內容版面配置區 2"/>
          <p:cNvSpPr>
            <a:spLocks noGrp="1"/>
          </p:cNvSpPr>
          <p:nvPr>
            <p:ph idx="1"/>
          </p:nvPr>
        </p:nvSpPr>
        <p:spPr/>
        <p:txBody>
          <a:bodyPr/>
          <a:lstStyle/>
          <a:p>
            <a:r>
              <a:rPr lang="en-US" altLang="zh-TW" dirty="0" smtClean="0"/>
              <a:t> Second, a receiver might </a:t>
            </a:r>
            <a:r>
              <a:rPr lang="en-US" altLang="zh-TW" dirty="0" smtClean="0">
                <a:solidFill>
                  <a:srgbClr val="0070C0"/>
                </a:solidFill>
              </a:rPr>
              <a:t>overhear a partial packet sent to a different node</a:t>
            </a:r>
            <a:r>
              <a:rPr lang="en-US" altLang="zh-TW" dirty="0" smtClean="0"/>
              <a:t>, and </a:t>
            </a:r>
            <a:r>
              <a:rPr lang="en-US" altLang="zh-TW" dirty="0" smtClean="0">
                <a:solidFill>
                  <a:srgbClr val="FF0000"/>
                </a:solidFill>
              </a:rPr>
              <a:t>stay awake until it can conclude </a:t>
            </a:r>
            <a:r>
              <a:rPr lang="en-US" altLang="zh-TW" dirty="0" smtClean="0"/>
              <a:t>that the packet is destined elsewhere.</a:t>
            </a:r>
            <a:endParaRPr lang="zh-TW" altLang="en-US" dirty="0" smtClean="0"/>
          </a:p>
          <a:p>
            <a:r>
              <a:rPr lang="en-US" altLang="zh-TW" dirty="0" smtClean="0"/>
              <a:t> </a:t>
            </a:r>
            <a:r>
              <a:rPr lang="en-US" altLang="zh-TW" dirty="0" smtClean="0"/>
              <a:t>Third</a:t>
            </a:r>
            <a:r>
              <a:rPr lang="en-US" altLang="zh-TW" dirty="0" smtClean="0"/>
              <a:t>, </a:t>
            </a:r>
            <a:r>
              <a:rPr lang="en-US" altLang="zh-TW" dirty="0" smtClean="0">
                <a:solidFill>
                  <a:srgbClr val="FF0000"/>
                </a:solidFill>
              </a:rPr>
              <a:t>hidden terminals </a:t>
            </a:r>
            <a:r>
              <a:rPr lang="en-US" altLang="zh-TW" dirty="0" smtClean="0"/>
              <a:t>might </a:t>
            </a:r>
            <a:r>
              <a:rPr lang="en-US" altLang="zh-TW" dirty="0" smtClean="0"/>
              <a:t>cause packets from multiple </a:t>
            </a:r>
            <a:r>
              <a:rPr lang="en-US" altLang="zh-TW" dirty="0" smtClean="0"/>
              <a:t>senders </a:t>
            </a:r>
            <a:r>
              <a:rPr lang="en-US" altLang="zh-TW" dirty="0" smtClean="0"/>
              <a:t>to collide at the receiver. </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sp>
        <p:nvSpPr>
          <p:cNvPr id="3" name="內容版面配置區 2"/>
          <p:cNvSpPr>
            <a:spLocks noGrp="1"/>
          </p:cNvSpPr>
          <p:nvPr>
            <p:ph idx="1"/>
          </p:nvPr>
        </p:nvSpPr>
        <p:spPr>
          <a:xfrm>
            <a:off x="1115616" y="1447800"/>
            <a:ext cx="7708392" cy="4800600"/>
          </a:xfrm>
        </p:spPr>
        <p:txBody>
          <a:bodyPr>
            <a:normAutofit/>
          </a:bodyPr>
          <a:lstStyle/>
          <a:p>
            <a:r>
              <a:rPr lang="en-US" altLang="zh-TW" dirty="0" smtClean="0"/>
              <a:t>Our design reliably and efficiently balances these conflicting needs by </a:t>
            </a:r>
            <a:r>
              <a:rPr lang="en-US" altLang="zh-TW" dirty="0" smtClean="0">
                <a:solidFill>
                  <a:srgbClr val="FF0000"/>
                </a:solidFill>
              </a:rPr>
              <a:t>using </a:t>
            </a:r>
            <a:r>
              <a:rPr lang="en-US" altLang="zh-TW" dirty="0" err="1" smtClean="0">
                <a:solidFill>
                  <a:srgbClr val="FF0000"/>
                </a:solidFill>
              </a:rPr>
              <a:t>backcast</a:t>
            </a:r>
            <a:r>
              <a:rPr lang="en-US" altLang="zh-TW" dirty="0" smtClean="0"/>
              <a:t>.</a:t>
            </a:r>
          </a:p>
          <a:p>
            <a:endParaRPr lang="en-US" altLang="zh-TW" dirty="0" smtClean="0"/>
          </a:p>
          <a:p>
            <a:r>
              <a:rPr lang="en-US" altLang="zh-TW" dirty="0" smtClean="0"/>
              <a:t> </a:t>
            </a:r>
            <a:r>
              <a:rPr lang="en-US" altLang="zh-TW" dirty="0" smtClean="0"/>
              <a:t>A </a:t>
            </a:r>
            <a:r>
              <a:rPr lang="en-US" altLang="zh-TW" dirty="0" smtClean="0"/>
              <a:t>link layer primitive that </a:t>
            </a:r>
            <a:r>
              <a:rPr lang="en-US" altLang="zh-TW" dirty="0" smtClean="0">
                <a:solidFill>
                  <a:srgbClr val="FF0000"/>
                </a:solidFill>
              </a:rPr>
              <a:t>allows</a:t>
            </a:r>
            <a:r>
              <a:rPr lang="en-US" altLang="zh-TW" dirty="0" smtClean="0"/>
              <a:t> a node to </a:t>
            </a:r>
            <a:r>
              <a:rPr lang="en-US" altLang="zh-TW" dirty="0" smtClean="0">
                <a:solidFill>
                  <a:srgbClr val="FF0000"/>
                </a:solidFill>
              </a:rPr>
              <a:t>probe all of its neighbors in </a:t>
            </a:r>
            <a:r>
              <a:rPr lang="en-US" altLang="zh-TW" dirty="0" smtClean="0">
                <a:solidFill>
                  <a:srgbClr val="FF0000"/>
                </a:solidFill>
              </a:rPr>
              <a:t>parallel </a:t>
            </a:r>
            <a:r>
              <a:rPr lang="en-US" altLang="zh-TW" dirty="0" smtClean="0"/>
              <a:t>and </a:t>
            </a:r>
            <a:r>
              <a:rPr lang="en-US" altLang="zh-TW" dirty="0" smtClean="0">
                <a:solidFill>
                  <a:srgbClr val="FF0000"/>
                </a:solidFill>
              </a:rPr>
              <a:t>robustly </a:t>
            </a:r>
            <a:r>
              <a:rPr lang="en-US" altLang="zh-TW" dirty="0" smtClean="0">
                <a:solidFill>
                  <a:srgbClr val="FF0000"/>
                </a:solidFill>
              </a:rPr>
              <a:t>distinguish </a:t>
            </a:r>
            <a:r>
              <a:rPr lang="en-US" altLang="zh-TW" dirty="0" smtClean="0"/>
              <a:t>the case of zero replies (indicating no pending traffic) from the case of one or more replies </a:t>
            </a:r>
            <a:r>
              <a:rPr lang="en-US" altLang="zh-TW" dirty="0" smtClean="0"/>
              <a:t>(indicating </a:t>
            </a:r>
            <a:r>
              <a:rPr lang="en-US" altLang="zh-TW" dirty="0" smtClean="0"/>
              <a:t>pending traffic) .</a:t>
            </a: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pic>
        <p:nvPicPr>
          <p:cNvPr id="4" name="內容版面配置區 3" descr="Figure 2.png"/>
          <p:cNvPicPr>
            <a:picLocks noGrp="1" noChangeAspect="1"/>
          </p:cNvPicPr>
          <p:nvPr>
            <p:ph idx="1"/>
          </p:nvPr>
        </p:nvPicPr>
        <p:blipFill>
          <a:blip r:embed="rId3" cstate="print"/>
          <a:stretch>
            <a:fillRect/>
          </a:stretch>
        </p:blipFill>
        <p:spPr>
          <a:xfrm>
            <a:off x="1907704" y="2348880"/>
            <a:ext cx="6408712" cy="3110896"/>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sp>
        <p:nvSpPr>
          <p:cNvPr id="3" name="內容版面配置區 2"/>
          <p:cNvSpPr>
            <a:spLocks noGrp="1"/>
          </p:cNvSpPr>
          <p:nvPr>
            <p:ph idx="1"/>
          </p:nvPr>
        </p:nvSpPr>
        <p:spPr>
          <a:xfrm>
            <a:off x="1403648" y="1556792"/>
            <a:ext cx="7498080" cy="4800600"/>
          </a:xfrm>
        </p:spPr>
        <p:txBody>
          <a:bodyPr>
            <a:normAutofit/>
          </a:bodyPr>
          <a:lstStyle/>
          <a:p>
            <a:r>
              <a:rPr lang="en-US" altLang="zh-TW" dirty="0" smtClean="0"/>
              <a:t>Although these auto-</a:t>
            </a:r>
            <a:r>
              <a:rPr lang="en-US" altLang="zh-TW" dirty="0" err="1" smtClean="0"/>
              <a:t>acks</a:t>
            </a:r>
            <a:r>
              <a:rPr lang="en-US" altLang="zh-TW" dirty="0" smtClean="0"/>
              <a:t> collide, they do so </a:t>
            </a:r>
            <a:r>
              <a:rPr lang="en-US" altLang="zh-TW" dirty="0" smtClean="0">
                <a:solidFill>
                  <a:srgbClr val="FF0000"/>
                </a:solidFill>
              </a:rPr>
              <a:t>non-destructively with high probability</a:t>
            </a:r>
            <a:r>
              <a:rPr lang="en-US" altLang="zh-TW" dirty="0" smtClean="0"/>
              <a:t>.</a:t>
            </a:r>
            <a:endParaRPr lang="en-US" altLang="zh-TW" dirty="0" smtClean="0"/>
          </a:p>
          <a:p>
            <a:r>
              <a:rPr lang="en-US" altLang="zh-TW" dirty="0" smtClean="0"/>
              <a:t> Therefore, the receiver can </a:t>
            </a:r>
            <a:r>
              <a:rPr lang="en-US" altLang="zh-TW" dirty="0" smtClean="0">
                <a:solidFill>
                  <a:srgbClr val="0070C0"/>
                </a:solidFill>
              </a:rPr>
              <a:t>decode their superposition</a:t>
            </a:r>
            <a:r>
              <a:rPr lang="en-US" altLang="zh-TW" dirty="0" smtClean="0"/>
              <a:t> as </a:t>
            </a:r>
            <a:r>
              <a:rPr lang="en-US" altLang="zh-TW" dirty="0" smtClean="0">
                <a:solidFill>
                  <a:srgbClr val="FF0000"/>
                </a:solidFill>
              </a:rPr>
              <a:t>a valid frame </a:t>
            </a:r>
            <a:r>
              <a:rPr lang="en-US" altLang="zh-TW" dirty="0" smtClean="0"/>
              <a:t>and conclude that </a:t>
            </a:r>
            <a:r>
              <a:rPr lang="en-US" altLang="zh-TW" dirty="0" smtClean="0">
                <a:solidFill>
                  <a:srgbClr val="FF0000"/>
                </a:solidFill>
              </a:rPr>
              <a:t>traffic is pending</a:t>
            </a:r>
            <a:r>
              <a:rPr lang="en-US" altLang="zh-TW" dirty="0" smtClean="0"/>
              <a:t>.</a:t>
            </a:r>
            <a:endParaRPr lang="en-US" altLang="zh-TW" dirty="0" smtClean="0"/>
          </a:p>
          <a:p>
            <a:r>
              <a:rPr lang="en-US" altLang="zh-TW" dirty="0" smtClean="0"/>
              <a:t> In the case of a data frame collision, the receiver </a:t>
            </a:r>
            <a:r>
              <a:rPr lang="en-US" altLang="zh-TW" dirty="0" smtClean="0">
                <a:solidFill>
                  <a:srgbClr val="0070C0"/>
                </a:solidFill>
              </a:rPr>
              <a:t>retransmits </a:t>
            </a:r>
            <a:r>
              <a:rPr lang="en-US" altLang="zh-TW" dirty="0" smtClean="0"/>
              <a:t>the probe with a </a:t>
            </a:r>
            <a:r>
              <a:rPr lang="en-US" altLang="zh-TW" dirty="0" smtClean="0">
                <a:solidFill>
                  <a:srgbClr val="FF0000"/>
                </a:solidFill>
              </a:rPr>
              <a:t>larger contention window.</a:t>
            </a:r>
            <a:endParaRPr lang="zh-TW" altLang="en-US"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Implementation Details</a:t>
            </a:r>
            <a:endParaRPr lang="zh-TW" altLang="en-US" dirty="0"/>
          </a:p>
        </p:txBody>
      </p:sp>
      <p:sp>
        <p:nvSpPr>
          <p:cNvPr id="3" name="內容版面配置區 2"/>
          <p:cNvSpPr>
            <a:spLocks noGrp="1"/>
          </p:cNvSpPr>
          <p:nvPr>
            <p:ph idx="1"/>
          </p:nvPr>
        </p:nvSpPr>
        <p:spPr/>
        <p:txBody>
          <a:bodyPr/>
          <a:lstStyle/>
          <a:p>
            <a:r>
              <a:rPr lang="en-US" altLang="zh-TW" dirty="0" smtClean="0"/>
              <a:t>Section 3 presents a conceptual, clean-slate design for the A-MAC link layer. </a:t>
            </a:r>
          </a:p>
          <a:p>
            <a:r>
              <a:rPr lang="en-US" altLang="zh-TW" dirty="0" smtClean="0"/>
              <a:t>Unfortunately,</a:t>
            </a:r>
            <a:r>
              <a:rPr lang="en-US" altLang="zh-TW" dirty="0" smtClean="0">
                <a:solidFill>
                  <a:srgbClr val="FF0000"/>
                </a:solidFill>
              </a:rPr>
              <a:t> modern </a:t>
            </a:r>
            <a:r>
              <a:rPr lang="en-US" altLang="zh-TW" dirty="0" smtClean="0">
                <a:solidFill>
                  <a:srgbClr val="FF0000"/>
                </a:solidFill>
              </a:rPr>
              <a:t>radios lack the </a:t>
            </a:r>
            <a:r>
              <a:rPr lang="en-US" altLang="zh-TW" dirty="0" smtClean="0">
                <a:solidFill>
                  <a:srgbClr val="FF0000"/>
                </a:solidFill>
              </a:rPr>
              <a:t>hardware and software</a:t>
            </a:r>
            <a:r>
              <a:rPr lang="en-US" altLang="zh-TW" dirty="0" smtClean="0"/>
              <a:t> </a:t>
            </a:r>
            <a:r>
              <a:rPr lang="en-US" altLang="zh-TW" dirty="0" smtClean="0"/>
              <a:t>support </a:t>
            </a:r>
            <a:r>
              <a:rPr lang="en-US" altLang="zh-TW" dirty="0" smtClean="0"/>
              <a:t>needed to optimally implement the A-MAC design.</a:t>
            </a:r>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a:t>
            </a:r>
            <a:r>
              <a:rPr lang="en-US" altLang="zh-TW" dirty="0" smtClean="0"/>
              <a:t>Details-Software</a:t>
            </a:r>
            <a:r>
              <a:rPr lang="en-US" altLang="zh-TW" dirty="0" smtClean="0"/>
              <a:t>, Hardware, and Radio Platform</a:t>
            </a:r>
            <a:endParaRPr lang="zh-TW" altLang="en-US" dirty="0"/>
          </a:p>
        </p:txBody>
      </p:sp>
      <p:sp>
        <p:nvSpPr>
          <p:cNvPr id="3" name="內容版面配置區 2"/>
          <p:cNvSpPr>
            <a:spLocks noGrp="1"/>
          </p:cNvSpPr>
          <p:nvPr>
            <p:ph idx="1"/>
          </p:nvPr>
        </p:nvSpPr>
        <p:spPr/>
        <p:txBody>
          <a:bodyPr/>
          <a:lstStyle/>
          <a:p>
            <a:r>
              <a:rPr lang="en-US" altLang="zh-TW" dirty="0" smtClean="0"/>
              <a:t>Software: </a:t>
            </a:r>
          </a:p>
          <a:p>
            <a:pPr lvl="1"/>
            <a:r>
              <a:rPr lang="en-US" altLang="zh-TW" dirty="0" smtClean="0"/>
              <a:t> </a:t>
            </a:r>
            <a:r>
              <a:rPr lang="en-US" altLang="zh-TW" dirty="0" err="1" smtClean="0"/>
              <a:t>TinyOS</a:t>
            </a:r>
            <a:r>
              <a:rPr lang="en-US" altLang="zh-TW" dirty="0" smtClean="0"/>
              <a:t> 2.1.</a:t>
            </a:r>
          </a:p>
          <a:p>
            <a:r>
              <a:rPr lang="en-US" altLang="zh-TW" dirty="0" smtClean="0"/>
              <a:t>Hardware: </a:t>
            </a:r>
            <a:endParaRPr lang="en-US" altLang="zh-TW" dirty="0" smtClean="0"/>
          </a:p>
          <a:p>
            <a:pPr lvl="1"/>
            <a:r>
              <a:rPr lang="en-US" altLang="zh-TW" dirty="0" err="1" smtClean="0"/>
              <a:t>TelosB</a:t>
            </a:r>
            <a:r>
              <a:rPr lang="en-US" altLang="zh-TW" dirty="0" smtClean="0"/>
              <a:t> , Epic motes and Crossbow Iris </a:t>
            </a:r>
            <a:r>
              <a:rPr lang="en-US" altLang="zh-TW" dirty="0" smtClean="0"/>
              <a:t>mote</a:t>
            </a:r>
            <a:r>
              <a:rPr lang="en-US" altLang="zh-TW" dirty="0" smtClean="0"/>
              <a:t>.</a:t>
            </a:r>
            <a:endParaRPr lang="en-US" altLang="zh-TW" dirty="0" smtClean="0"/>
          </a:p>
          <a:p>
            <a:r>
              <a:rPr lang="en-US" altLang="zh-TW" dirty="0" smtClean="0"/>
              <a:t>Radio </a:t>
            </a:r>
            <a:r>
              <a:rPr lang="en-US" altLang="zh-TW" dirty="0" smtClean="0"/>
              <a:t>Platform:</a:t>
            </a:r>
          </a:p>
          <a:p>
            <a:pPr lvl="1"/>
            <a:r>
              <a:rPr lang="en-US" altLang="zh-TW" dirty="0" smtClean="0"/>
              <a:t>TI CC2420:</a:t>
            </a:r>
            <a:r>
              <a:rPr lang="en-US" altLang="zh-TW" dirty="0" smtClean="0"/>
              <a:t> </a:t>
            </a:r>
            <a:r>
              <a:rPr lang="en-US" altLang="zh-TW" dirty="0" err="1" smtClean="0"/>
              <a:t>TelosB</a:t>
            </a:r>
            <a:r>
              <a:rPr lang="en-US" altLang="zh-TW" dirty="0" smtClean="0"/>
              <a:t> </a:t>
            </a:r>
            <a:r>
              <a:rPr lang="en-US" altLang="zh-TW" dirty="0" smtClean="0"/>
              <a:t>and Epic </a:t>
            </a:r>
            <a:r>
              <a:rPr lang="en-US" altLang="zh-TW" dirty="0" smtClean="0"/>
              <a:t>motes </a:t>
            </a:r>
            <a:r>
              <a:rPr lang="en-US" altLang="zh-TW" dirty="0" smtClean="0"/>
              <a:t>.</a:t>
            </a:r>
          </a:p>
          <a:p>
            <a:pPr lvl="1"/>
            <a:r>
              <a:rPr lang="en-US" altLang="zh-TW" dirty="0" smtClean="0"/>
              <a:t>Atmel </a:t>
            </a:r>
            <a:r>
              <a:rPr lang="en-US" altLang="zh-TW" dirty="0" smtClean="0"/>
              <a:t> AT86RF230:</a:t>
            </a:r>
            <a:r>
              <a:rPr lang="en-US" altLang="zh-TW" dirty="0" smtClean="0"/>
              <a:t> Crossbow Iris mote</a:t>
            </a:r>
            <a:endParaRPr lang="en-US" altLang="zh-TW" dirty="0" smtClean="0"/>
          </a:p>
          <a:p>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a:t>
            </a:r>
            <a:r>
              <a:rPr lang="en-US" altLang="zh-TW" dirty="0" smtClean="0"/>
              <a:t>Details-</a:t>
            </a:r>
            <a:r>
              <a:rPr lang="en-US" altLang="zh-TW" dirty="0" smtClean="0"/>
              <a:t/>
            </a:r>
            <a:br>
              <a:rPr lang="en-US" altLang="zh-TW" dirty="0" smtClean="0"/>
            </a:br>
            <a:r>
              <a:rPr lang="en-US" altLang="zh-TW" dirty="0" err="1" smtClean="0"/>
              <a:t>Unicast</a:t>
            </a:r>
            <a:r>
              <a:rPr lang="en-US" altLang="zh-TW" dirty="0" smtClean="0"/>
              <a:t> Communications</a:t>
            </a:r>
            <a:endParaRPr lang="zh-TW" altLang="en-US" dirty="0"/>
          </a:p>
        </p:txBody>
      </p:sp>
      <p:sp>
        <p:nvSpPr>
          <p:cNvPr id="3" name="內容版面配置區 2"/>
          <p:cNvSpPr>
            <a:spLocks noGrp="1"/>
          </p:cNvSpPr>
          <p:nvPr>
            <p:ph idx="1"/>
          </p:nvPr>
        </p:nvSpPr>
        <p:spPr>
          <a:xfrm>
            <a:off x="1435608" y="1447800"/>
            <a:ext cx="7456872" cy="5077544"/>
          </a:xfrm>
        </p:spPr>
        <p:txBody>
          <a:bodyPr>
            <a:normAutofit/>
          </a:bodyPr>
          <a:lstStyle/>
          <a:p>
            <a:r>
              <a:rPr lang="en-US" altLang="zh-TW" dirty="0" smtClean="0"/>
              <a:t>In </a:t>
            </a:r>
            <a:r>
              <a:rPr lang="en-US" altLang="zh-TW" dirty="0" smtClean="0">
                <a:solidFill>
                  <a:srgbClr val="0070C0"/>
                </a:solidFill>
              </a:rPr>
              <a:t>typical receiver-initiated</a:t>
            </a:r>
            <a:r>
              <a:rPr lang="en-US" altLang="zh-TW" dirty="0" smtClean="0"/>
              <a:t> </a:t>
            </a:r>
            <a:r>
              <a:rPr lang="en-US" altLang="zh-TW" dirty="0" err="1" smtClean="0"/>
              <a:t>unicast</a:t>
            </a:r>
            <a:r>
              <a:rPr lang="en-US" altLang="zh-TW" dirty="0" smtClean="0"/>
              <a:t> communications, a sender </a:t>
            </a:r>
            <a:r>
              <a:rPr lang="en-US" altLang="zh-TW" dirty="0" smtClean="0">
                <a:solidFill>
                  <a:srgbClr val="FF0000"/>
                </a:solidFill>
              </a:rPr>
              <a:t>first listens for a probe frame and then transmits a data frame</a:t>
            </a:r>
            <a:r>
              <a:rPr lang="en-US" altLang="zh-TW" dirty="0" smtClean="0"/>
              <a:t> in response to the probe</a:t>
            </a:r>
            <a:r>
              <a:rPr lang="en-US" altLang="zh-TW" dirty="0" smtClean="0"/>
              <a:t>.</a:t>
            </a:r>
          </a:p>
          <a:p>
            <a:r>
              <a:rPr lang="en-US" altLang="zh-TW" dirty="0" smtClean="0">
                <a:solidFill>
                  <a:srgbClr val="0070C0"/>
                </a:solidFill>
              </a:rPr>
              <a:t>The A-MAC </a:t>
            </a:r>
            <a:r>
              <a:rPr lang="en-US" altLang="zh-TW" dirty="0" err="1" smtClean="0">
                <a:solidFill>
                  <a:srgbClr val="0070C0"/>
                </a:solidFill>
              </a:rPr>
              <a:t>unicast</a:t>
            </a:r>
            <a:r>
              <a:rPr lang="en-US" altLang="zh-TW" dirty="0" smtClean="0">
                <a:solidFill>
                  <a:srgbClr val="0070C0"/>
                </a:solidFill>
              </a:rPr>
              <a:t> </a:t>
            </a:r>
            <a:r>
              <a:rPr lang="en-US" altLang="zh-TW" dirty="0" smtClean="0"/>
              <a:t>design diverges from traditional receiver-initiated designs by </a:t>
            </a:r>
            <a:r>
              <a:rPr lang="en-US" altLang="zh-TW" dirty="0" smtClean="0">
                <a:solidFill>
                  <a:srgbClr val="FF0000"/>
                </a:solidFill>
              </a:rPr>
              <a:t>first acknowledging the probe </a:t>
            </a:r>
            <a:r>
              <a:rPr lang="en-US" altLang="zh-TW" dirty="0" smtClean="0"/>
              <a:t>with a fast and deterministic radio-generated frame (a </a:t>
            </a:r>
            <a:r>
              <a:rPr lang="en-US" altLang="zh-TW" dirty="0" err="1" smtClean="0"/>
              <a:t>backcast</a:t>
            </a:r>
            <a:r>
              <a:rPr lang="en-US" altLang="zh-TW" dirty="0" smtClean="0"/>
              <a:t> frame exchange [13]), and </a:t>
            </a:r>
            <a:r>
              <a:rPr lang="en-US" altLang="zh-TW" dirty="0" smtClean="0">
                <a:solidFill>
                  <a:srgbClr val="FF0000"/>
                </a:solidFill>
              </a:rPr>
              <a:t>only then sending the data frame</a:t>
            </a:r>
            <a:r>
              <a:rPr lang="en-US" altLang="zh-TW" dirty="0" smtClean="0"/>
              <a:t>. </a:t>
            </a: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a:t>
            </a:r>
            <a:br>
              <a:rPr lang="en-US" altLang="zh-TW" dirty="0" smtClean="0"/>
            </a:br>
            <a:r>
              <a:rPr lang="en-US" altLang="zh-TW" dirty="0" err="1" smtClean="0"/>
              <a:t>Unicast</a:t>
            </a:r>
            <a:r>
              <a:rPr lang="en-US" altLang="zh-TW" dirty="0" smtClean="0"/>
              <a:t> Communications</a:t>
            </a:r>
            <a:endParaRPr lang="zh-TW" altLang="en-US" dirty="0"/>
          </a:p>
        </p:txBody>
      </p:sp>
      <p:sp>
        <p:nvSpPr>
          <p:cNvPr id="3" name="內容版面配置區 2"/>
          <p:cNvSpPr>
            <a:spLocks noGrp="1"/>
          </p:cNvSpPr>
          <p:nvPr>
            <p:ph idx="1"/>
          </p:nvPr>
        </p:nvSpPr>
        <p:spPr/>
        <p:txBody>
          <a:bodyPr/>
          <a:lstStyle/>
          <a:p>
            <a:r>
              <a:rPr lang="en-US" altLang="zh-TW" dirty="0" smtClean="0"/>
              <a:t>In the IEEE 802.15.4 standard, a turnaround occurs in </a:t>
            </a:r>
            <a:r>
              <a:rPr lang="en-US" altLang="zh-TW" dirty="0" smtClean="0">
                <a:solidFill>
                  <a:srgbClr val="0070C0"/>
                </a:solidFill>
              </a:rPr>
              <a:t>192 µs</a:t>
            </a:r>
            <a:r>
              <a:rPr lang="en-US" altLang="zh-TW" dirty="0" smtClean="0"/>
              <a:t>, </a:t>
            </a:r>
            <a:r>
              <a:rPr lang="en-US" altLang="zh-TW" dirty="0" smtClean="0">
                <a:solidFill>
                  <a:srgbClr val="FF0000"/>
                </a:solidFill>
              </a:rPr>
              <a:t>nearly 20 times</a:t>
            </a:r>
            <a:r>
              <a:rPr lang="en-US" altLang="zh-TW" dirty="0" smtClean="0"/>
              <a:t> faster than the </a:t>
            </a:r>
            <a:r>
              <a:rPr lang="en-US" altLang="zh-TW" dirty="0" smtClean="0">
                <a:solidFill>
                  <a:srgbClr val="0070C0"/>
                </a:solidFill>
              </a:rPr>
              <a:t>3.75 ms </a:t>
            </a:r>
            <a:r>
              <a:rPr lang="en-US" altLang="zh-TW" dirty="0" smtClean="0"/>
              <a:t>beacon-data turnaround time that RI-MAC requires with its software-based protocol processing [33</a:t>
            </a:r>
            <a:r>
              <a:rPr lang="en-US" altLang="zh-TW" dirty="0" smtClean="0"/>
              <a:t>].</a:t>
            </a:r>
          </a:p>
          <a:p>
            <a:r>
              <a:rPr lang="en-US" altLang="zh-TW" dirty="0" smtClean="0"/>
              <a:t>Second, our approach </a:t>
            </a:r>
            <a:r>
              <a:rPr lang="en-US" altLang="zh-TW" dirty="0" smtClean="0">
                <a:solidFill>
                  <a:srgbClr val="FF0000"/>
                </a:solidFill>
              </a:rPr>
              <a:t>distinguishes between collisions and interference</a:t>
            </a:r>
            <a:r>
              <a:rPr lang="en-US" altLang="zh-TW" dirty="0" smtClean="0"/>
              <a:t>, </a:t>
            </a:r>
            <a:r>
              <a:rPr lang="en-US" altLang="zh-TW" dirty="0" smtClean="0">
                <a:solidFill>
                  <a:srgbClr val="FF0000"/>
                </a:solidFill>
              </a:rPr>
              <a:t>whereas RI-MAC cannot</a:t>
            </a:r>
            <a:r>
              <a:rPr lang="en-US" altLang="zh-TW" dirty="0" smtClean="0"/>
              <a:t>.</a:t>
            </a:r>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a:t>
            </a:r>
            <a:br>
              <a:rPr lang="en-US" altLang="zh-TW" dirty="0" smtClean="0"/>
            </a:br>
            <a:r>
              <a:rPr lang="en-US" altLang="zh-TW" dirty="0" err="1" smtClean="0"/>
              <a:t>Unicast</a:t>
            </a:r>
            <a:r>
              <a:rPr lang="en-US" altLang="zh-TW" dirty="0" smtClean="0"/>
              <a:t> Communications</a:t>
            </a:r>
            <a:endParaRPr lang="zh-TW" altLang="en-US" dirty="0"/>
          </a:p>
        </p:txBody>
      </p:sp>
      <p:pic>
        <p:nvPicPr>
          <p:cNvPr id="6" name="內容版面配置區 5" descr="Figure 3.png"/>
          <p:cNvPicPr>
            <a:picLocks noGrp="1" noChangeAspect="1"/>
          </p:cNvPicPr>
          <p:nvPr>
            <p:ph idx="1"/>
          </p:nvPr>
        </p:nvPicPr>
        <p:blipFill>
          <a:blip r:embed="rId2" cstate="print"/>
          <a:stretch>
            <a:fillRect/>
          </a:stretch>
        </p:blipFill>
        <p:spPr>
          <a:xfrm>
            <a:off x="1691680" y="2060848"/>
            <a:ext cx="6696744" cy="360107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smtClean="0"/>
              <a:t>Abstract</a:t>
            </a:r>
          </a:p>
          <a:p>
            <a:r>
              <a:rPr lang="en-US" altLang="zh-TW" dirty="0" smtClean="0"/>
              <a:t>Introduction</a:t>
            </a:r>
          </a:p>
          <a:p>
            <a:pPr lvl="1"/>
            <a:r>
              <a:rPr lang="en-US" altLang="zh-TW" dirty="0" smtClean="0"/>
              <a:t>Benefits</a:t>
            </a:r>
          </a:p>
          <a:p>
            <a:pPr lvl="1"/>
            <a:r>
              <a:rPr lang="en-US" altLang="zh-TW" dirty="0" smtClean="0"/>
              <a:t>Drawbacks</a:t>
            </a:r>
            <a:endParaRPr lang="en-US" altLang="zh-TW" dirty="0" smtClean="0"/>
          </a:p>
          <a:p>
            <a:r>
              <a:rPr lang="en-US" altLang="zh-TW" dirty="0" smtClean="0"/>
              <a:t>A-MAC Design </a:t>
            </a:r>
            <a:r>
              <a:rPr lang="en-US" altLang="zh-TW" dirty="0" smtClean="0"/>
              <a:t>Overview</a:t>
            </a:r>
          </a:p>
          <a:p>
            <a:r>
              <a:rPr lang="en-US" altLang="zh-TW" dirty="0" smtClean="0"/>
              <a:t>Implementation </a:t>
            </a:r>
            <a:r>
              <a:rPr lang="en-US" altLang="zh-TW" dirty="0" smtClean="0"/>
              <a:t>Details</a:t>
            </a:r>
          </a:p>
          <a:p>
            <a:r>
              <a:rPr lang="en-US" altLang="zh-TW" dirty="0" err="1" smtClean="0"/>
              <a:t>Backcast</a:t>
            </a:r>
            <a:r>
              <a:rPr lang="en-US" altLang="zh-TW" dirty="0" smtClean="0"/>
              <a:t> </a:t>
            </a:r>
            <a:r>
              <a:rPr lang="en-US" altLang="zh-TW" dirty="0" smtClean="0"/>
              <a:t>Evaluation</a:t>
            </a:r>
          </a:p>
          <a:p>
            <a:r>
              <a:rPr lang="en-US" altLang="zh-TW" dirty="0" err="1" smtClean="0"/>
              <a:t>Macrobenchmark</a:t>
            </a:r>
            <a:r>
              <a:rPr lang="en-US" altLang="zh-TW" dirty="0" smtClean="0"/>
              <a:t> Evaluation</a:t>
            </a:r>
            <a:endParaRPr lang="en-US" altLang="zh-TW" dirty="0" smtClean="0"/>
          </a:p>
          <a:p>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a:t>
            </a:r>
            <a:br>
              <a:rPr lang="en-US" altLang="zh-TW" dirty="0" smtClean="0"/>
            </a:br>
            <a:r>
              <a:rPr lang="en-US" altLang="zh-TW" dirty="0" smtClean="0"/>
              <a:t>Broadcast Communications</a:t>
            </a:r>
            <a:endParaRPr lang="zh-TW" altLang="en-US" dirty="0"/>
          </a:p>
        </p:txBody>
      </p:sp>
      <p:sp>
        <p:nvSpPr>
          <p:cNvPr id="3" name="內容版面配置區 2"/>
          <p:cNvSpPr>
            <a:spLocks noGrp="1"/>
          </p:cNvSpPr>
          <p:nvPr>
            <p:ph idx="1"/>
          </p:nvPr>
        </p:nvSpPr>
        <p:spPr>
          <a:xfrm>
            <a:off x="1435608" y="1447800"/>
            <a:ext cx="7498080" cy="5221560"/>
          </a:xfrm>
        </p:spPr>
        <p:txBody>
          <a:bodyPr>
            <a:normAutofit/>
          </a:bodyPr>
          <a:lstStyle/>
          <a:p>
            <a:r>
              <a:rPr lang="en-US" altLang="zh-TW" dirty="0" smtClean="0"/>
              <a:t>A-MAC’s design of the broadcast service is identical to </a:t>
            </a:r>
            <a:r>
              <a:rPr lang="en-US" altLang="zh-TW" dirty="0" err="1" smtClean="0"/>
              <a:t>unicast</a:t>
            </a:r>
            <a:r>
              <a:rPr lang="en-US" altLang="zh-TW" dirty="0" smtClean="0"/>
              <a:t> communications with </a:t>
            </a:r>
            <a:r>
              <a:rPr lang="en-US" altLang="zh-TW" dirty="0" smtClean="0">
                <a:solidFill>
                  <a:srgbClr val="FF0000"/>
                </a:solidFill>
              </a:rPr>
              <a:t>one </a:t>
            </a:r>
            <a:r>
              <a:rPr lang="en-US" altLang="zh-TW" dirty="0" smtClean="0">
                <a:solidFill>
                  <a:srgbClr val="FF0000"/>
                </a:solidFill>
              </a:rPr>
              <a:t>important </a:t>
            </a:r>
            <a:r>
              <a:rPr lang="en-US" altLang="zh-TW" dirty="0" smtClean="0">
                <a:solidFill>
                  <a:srgbClr val="FF0000"/>
                </a:solidFill>
              </a:rPr>
              <a:t>difference</a:t>
            </a:r>
            <a:r>
              <a:rPr lang="en-US" altLang="zh-TW" dirty="0" smtClean="0"/>
              <a:t>. </a:t>
            </a:r>
            <a:endParaRPr lang="en-US" altLang="zh-TW" dirty="0" smtClean="0"/>
          </a:p>
          <a:p>
            <a:r>
              <a:rPr lang="en-US" altLang="zh-TW" dirty="0" smtClean="0"/>
              <a:t>A sender S, simply </a:t>
            </a:r>
            <a:r>
              <a:rPr lang="en-US" altLang="zh-TW" dirty="0" smtClean="0">
                <a:solidFill>
                  <a:srgbClr val="0070C0"/>
                </a:solidFill>
              </a:rPr>
              <a:t>disables hardware address recognition altogether </a:t>
            </a:r>
            <a:r>
              <a:rPr lang="en-US" altLang="zh-TW" dirty="0" smtClean="0"/>
              <a:t>but </a:t>
            </a:r>
            <a:r>
              <a:rPr lang="en-US" altLang="zh-TW" dirty="0" smtClean="0">
                <a:solidFill>
                  <a:srgbClr val="FF0000"/>
                </a:solidFill>
              </a:rPr>
              <a:t>keeps hardware auto-</a:t>
            </a:r>
            <a:r>
              <a:rPr lang="en-US" altLang="zh-TW" dirty="0" err="1" smtClean="0">
                <a:solidFill>
                  <a:srgbClr val="FF0000"/>
                </a:solidFill>
              </a:rPr>
              <a:t>acks</a:t>
            </a:r>
            <a:r>
              <a:rPr lang="en-US" altLang="zh-TW" dirty="0" smtClean="0">
                <a:solidFill>
                  <a:srgbClr val="FF0000"/>
                </a:solidFill>
              </a:rPr>
              <a:t> enabled</a:t>
            </a:r>
            <a:r>
              <a:rPr lang="en-US" altLang="zh-TW" dirty="0" smtClean="0"/>
              <a:t>.</a:t>
            </a:r>
          </a:p>
          <a:p>
            <a:endParaRPr lang="en-US" altLang="zh-TW"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a:t>
            </a:r>
            <a:br>
              <a:rPr lang="en-US" altLang="zh-TW" dirty="0" smtClean="0"/>
            </a:br>
            <a:r>
              <a:rPr lang="en-US" altLang="zh-TW" dirty="0" smtClean="0"/>
              <a:t>Broadcast Communications</a:t>
            </a:r>
            <a:endParaRPr lang="zh-TW" altLang="en-US" dirty="0"/>
          </a:p>
        </p:txBody>
      </p:sp>
      <p:sp>
        <p:nvSpPr>
          <p:cNvPr id="3" name="內容版面配置區 2"/>
          <p:cNvSpPr>
            <a:spLocks noGrp="1"/>
          </p:cNvSpPr>
          <p:nvPr>
            <p:ph idx="1"/>
          </p:nvPr>
        </p:nvSpPr>
        <p:spPr>
          <a:xfrm>
            <a:off x="1435608" y="1447800"/>
            <a:ext cx="7498080" cy="5410200"/>
          </a:xfrm>
        </p:spPr>
        <p:txBody>
          <a:bodyPr>
            <a:normAutofit lnSpcReduction="10000"/>
          </a:bodyPr>
          <a:lstStyle/>
          <a:p>
            <a:r>
              <a:rPr lang="en-US" altLang="zh-TW" dirty="0" smtClean="0"/>
              <a:t>When a higher-layer service needs to send a broadcast, </a:t>
            </a:r>
            <a:r>
              <a:rPr lang="en-US" altLang="zh-TW" dirty="0" smtClean="0">
                <a:solidFill>
                  <a:srgbClr val="FF0000"/>
                </a:solidFill>
              </a:rPr>
              <a:t>it sets the destination address</a:t>
            </a:r>
            <a:r>
              <a:rPr lang="en-US" altLang="zh-TW" dirty="0" smtClean="0"/>
              <a:t> of the frame to the </a:t>
            </a:r>
            <a:r>
              <a:rPr lang="en-US" altLang="zh-TW" dirty="0" smtClean="0">
                <a:solidFill>
                  <a:srgbClr val="FF0000"/>
                </a:solidFill>
              </a:rPr>
              <a:t>broadcast address</a:t>
            </a:r>
            <a:r>
              <a:rPr lang="en-US" altLang="zh-TW" dirty="0" smtClean="0"/>
              <a:t>, e.g., 0xFFFF, and submits the frame to </a:t>
            </a:r>
            <a:r>
              <a:rPr lang="en-US" altLang="zh-TW" dirty="0" smtClean="0"/>
              <a:t>A-MAC </a:t>
            </a:r>
            <a:r>
              <a:rPr lang="en-US" altLang="zh-TW" dirty="0" smtClean="0"/>
              <a:t>for delivery. </a:t>
            </a:r>
            <a:endParaRPr lang="en-US" altLang="zh-TW" dirty="0" smtClean="0"/>
          </a:p>
          <a:p>
            <a:r>
              <a:rPr lang="en-US" altLang="zh-TW" dirty="0" smtClean="0"/>
              <a:t>When this frame is ready for transmission, A-MAC disables the hardware address recognition </a:t>
            </a:r>
            <a:r>
              <a:rPr lang="en-US" altLang="zh-TW" dirty="0" smtClean="0"/>
              <a:t>function.</a:t>
            </a:r>
          </a:p>
          <a:p>
            <a:r>
              <a:rPr lang="en-US" altLang="zh-TW" dirty="0" smtClean="0"/>
              <a:t> During this time, S </a:t>
            </a:r>
            <a:r>
              <a:rPr lang="en-US" altLang="zh-TW" dirty="0" smtClean="0">
                <a:solidFill>
                  <a:srgbClr val="FF0000"/>
                </a:solidFill>
              </a:rPr>
              <a:t>will auto-</a:t>
            </a:r>
            <a:r>
              <a:rPr lang="en-US" altLang="zh-TW" dirty="0" err="1" smtClean="0">
                <a:solidFill>
                  <a:srgbClr val="FF0000"/>
                </a:solidFill>
              </a:rPr>
              <a:t>ack</a:t>
            </a:r>
            <a:r>
              <a:rPr lang="en-US" altLang="zh-TW" dirty="0" smtClean="0">
                <a:solidFill>
                  <a:srgbClr val="FF0000"/>
                </a:solidFill>
              </a:rPr>
              <a:t> every </a:t>
            </a:r>
            <a:r>
              <a:rPr lang="en-US" altLang="zh-TW" dirty="0" smtClean="0">
                <a:solidFill>
                  <a:srgbClr val="FF0000"/>
                </a:solidFill>
              </a:rPr>
              <a:t>probe </a:t>
            </a:r>
            <a:r>
              <a:rPr lang="en-US" altLang="zh-TW" dirty="0" smtClean="0"/>
              <a:t>it </a:t>
            </a:r>
            <a:r>
              <a:rPr lang="en-US" altLang="zh-TW" dirty="0" smtClean="0"/>
              <a:t>receives and </a:t>
            </a:r>
            <a:r>
              <a:rPr lang="en-US" altLang="zh-TW" dirty="0" smtClean="0">
                <a:solidFill>
                  <a:srgbClr val="FF0000"/>
                </a:solidFill>
              </a:rPr>
              <a:t>proceed to send the data packet</a:t>
            </a:r>
            <a:r>
              <a:rPr lang="en-US" altLang="zh-TW" dirty="0" smtClean="0"/>
              <a:t> like </a:t>
            </a:r>
            <a:r>
              <a:rPr lang="en-US" altLang="zh-TW" dirty="0" smtClean="0"/>
              <a:t>in the </a:t>
            </a:r>
            <a:r>
              <a:rPr lang="en-US" altLang="zh-TW" dirty="0" err="1" smtClean="0"/>
              <a:t>unicast</a:t>
            </a:r>
            <a:r>
              <a:rPr lang="en-US" altLang="zh-TW" dirty="0" smtClean="0"/>
              <a:t> case. </a:t>
            </a:r>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 </a:t>
            </a:r>
            <a:br>
              <a:rPr lang="en-US" altLang="zh-TW" dirty="0" smtClean="0"/>
            </a:br>
            <a:r>
              <a:rPr lang="en-US" altLang="zh-TW" dirty="0" smtClean="0"/>
              <a:t>Asynchronous Network Wakeup</a:t>
            </a:r>
            <a:endParaRPr lang="zh-TW" altLang="en-US" dirty="0"/>
          </a:p>
        </p:txBody>
      </p:sp>
      <p:sp>
        <p:nvSpPr>
          <p:cNvPr id="3" name="內容版面配置區 2"/>
          <p:cNvSpPr>
            <a:spLocks noGrp="1"/>
          </p:cNvSpPr>
          <p:nvPr>
            <p:ph idx="1"/>
          </p:nvPr>
        </p:nvSpPr>
        <p:spPr/>
        <p:txBody>
          <a:bodyPr/>
          <a:lstStyle/>
          <a:p>
            <a:r>
              <a:rPr lang="en-US" altLang="zh-TW" dirty="0" smtClean="0"/>
              <a:t>In this section, we discuss two approaches to designing a </a:t>
            </a:r>
            <a:r>
              <a:rPr lang="en-US" altLang="zh-TW" dirty="0" err="1" smtClean="0"/>
              <a:t>backcast</a:t>
            </a:r>
            <a:r>
              <a:rPr lang="en-US" altLang="zh-TW" dirty="0" smtClean="0"/>
              <a:t>-based </a:t>
            </a:r>
            <a:r>
              <a:rPr lang="en-US" altLang="zh-TW" dirty="0" smtClean="0"/>
              <a:t>wakeup service – one that </a:t>
            </a:r>
            <a:r>
              <a:rPr lang="en-US" altLang="zh-TW" dirty="0" smtClean="0">
                <a:solidFill>
                  <a:srgbClr val="FF0000"/>
                </a:solidFill>
              </a:rPr>
              <a:t>can work </a:t>
            </a:r>
            <a:r>
              <a:rPr lang="en-US" altLang="zh-TW" dirty="0" smtClean="0"/>
              <a:t>with standards-compliant radios and one that </a:t>
            </a:r>
            <a:r>
              <a:rPr lang="en-US" altLang="zh-TW" dirty="0" smtClean="0">
                <a:solidFill>
                  <a:srgbClr val="FF0000"/>
                </a:solidFill>
              </a:rPr>
              <a:t>cannot</a:t>
            </a:r>
            <a:r>
              <a:rPr lang="en-US" altLang="zh-TW" dirty="0" smtClean="0"/>
              <a:t>.</a:t>
            </a:r>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 </a:t>
            </a:r>
            <a:r>
              <a:rPr lang="en-US" altLang="zh-TW" dirty="0" smtClean="0"/>
              <a:t/>
            </a:r>
            <a:br>
              <a:rPr lang="en-US" altLang="zh-TW" dirty="0" smtClean="0"/>
            </a:br>
            <a:r>
              <a:rPr lang="en-US" altLang="zh-TW" dirty="0" smtClean="0"/>
              <a:t>Asynchronous </a:t>
            </a:r>
            <a:r>
              <a:rPr lang="en-US" altLang="zh-TW" dirty="0" smtClean="0"/>
              <a:t>Network Wakeup</a:t>
            </a:r>
            <a:endParaRPr lang="zh-TW" altLang="en-US" dirty="0"/>
          </a:p>
        </p:txBody>
      </p:sp>
      <p:pic>
        <p:nvPicPr>
          <p:cNvPr id="4" name="內容版面配置區 3" descr="Figure 4.png"/>
          <p:cNvPicPr>
            <a:picLocks noGrp="1" noChangeAspect="1"/>
          </p:cNvPicPr>
          <p:nvPr>
            <p:ph idx="1"/>
          </p:nvPr>
        </p:nvPicPr>
        <p:blipFill>
          <a:blip r:embed="rId3" cstate="print"/>
          <a:stretch>
            <a:fillRect/>
          </a:stretch>
        </p:blipFill>
        <p:spPr>
          <a:xfrm>
            <a:off x="1043608" y="2060848"/>
            <a:ext cx="7748874" cy="4248472"/>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Implementation Details- </a:t>
            </a:r>
            <a:br>
              <a:rPr lang="en-US" altLang="zh-TW" dirty="0" smtClean="0"/>
            </a:br>
            <a:r>
              <a:rPr lang="en-US" altLang="zh-TW" dirty="0" smtClean="0"/>
              <a:t>Asynchronous Network Wakeup</a:t>
            </a:r>
            <a:endParaRPr lang="zh-TW" altLang="en-US" dirty="0"/>
          </a:p>
        </p:txBody>
      </p:sp>
      <p:sp>
        <p:nvSpPr>
          <p:cNvPr id="3" name="內容版面配置區 2"/>
          <p:cNvSpPr>
            <a:spLocks noGrp="1"/>
          </p:cNvSpPr>
          <p:nvPr>
            <p:ph idx="1"/>
          </p:nvPr>
        </p:nvSpPr>
        <p:spPr/>
        <p:txBody>
          <a:bodyPr>
            <a:normAutofit/>
          </a:bodyPr>
          <a:lstStyle/>
          <a:p>
            <a:r>
              <a:rPr lang="en-US" altLang="zh-TW" dirty="0" smtClean="0"/>
              <a:t>This problem, too, can be avoided by using a </a:t>
            </a:r>
            <a:r>
              <a:rPr lang="en-US" altLang="zh-TW" dirty="0" smtClean="0">
                <a:solidFill>
                  <a:srgbClr val="FF0000"/>
                </a:solidFill>
              </a:rPr>
              <a:t>special wakeup address</a:t>
            </a:r>
            <a:r>
              <a:rPr lang="en-US" altLang="zh-TW" dirty="0" smtClean="0"/>
              <a:t> </a:t>
            </a:r>
            <a:r>
              <a:rPr lang="en-US" altLang="zh-TW" dirty="0" smtClean="0">
                <a:solidFill>
                  <a:srgbClr val="FF0000"/>
                </a:solidFill>
              </a:rPr>
              <a:t>and increasing the length of the probe frame</a:t>
            </a:r>
            <a:r>
              <a:rPr lang="en-US" altLang="zh-TW" dirty="0" smtClean="0"/>
              <a:t> so that the processor has enough time to: </a:t>
            </a:r>
            <a:endParaRPr lang="en-US" altLang="zh-TW" dirty="0" smtClean="0"/>
          </a:p>
          <a:p>
            <a:pPr lvl="1"/>
            <a:r>
              <a:rPr lang="en-US" altLang="zh-TW" dirty="0" smtClean="0"/>
              <a:t>(</a:t>
            </a:r>
            <a:r>
              <a:rPr lang="en-US" altLang="zh-TW" dirty="0" err="1" smtClean="0"/>
              <a:t>i</a:t>
            </a:r>
            <a:r>
              <a:rPr lang="en-US" altLang="zh-TW" dirty="0" smtClean="0"/>
              <a:t>) read the address from the radio’s receive FIFO while the rest of the probe is being </a:t>
            </a:r>
            <a:r>
              <a:rPr lang="en-US" altLang="zh-TW" dirty="0" smtClean="0"/>
              <a:t>received.</a:t>
            </a:r>
            <a:endParaRPr lang="en-US" altLang="zh-TW" dirty="0" smtClean="0"/>
          </a:p>
          <a:p>
            <a:pPr lvl="1"/>
            <a:r>
              <a:rPr lang="en-US" altLang="zh-TW" dirty="0" smtClean="0"/>
              <a:t>(</a:t>
            </a:r>
            <a:r>
              <a:rPr lang="en-US" altLang="zh-TW" dirty="0" smtClean="0"/>
              <a:t>ii) check if the address matches the special wakeup </a:t>
            </a:r>
            <a:r>
              <a:rPr lang="en-US" altLang="zh-TW" dirty="0" smtClean="0"/>
              <a:t>address.</a:t>
            </a: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a:t>
            </a:r>
            <a:r>
              <a:rPr lang="en-US" altLang="zh-TW" dirty="0" smtClean="0"/>
              <a:t>Evaluation-</a:t>
            </a:r>
            <a:br>
              <a:rPr lang="en-US" altLang="zh-TW" dirty="0" smtClean="0"/>
            </a:br>
            <a:r>
              <a:rPr lang="en-US" altLang="zh-TW" dirty="0" smtClean="0"/>
              <a:t> Effect of Path Delay Differences</a:t>
            </a:r>
            <a:endParaRPr lang="zh-TW" altLang="en-US" dirty="0"/>
          </a:p>
        </p:txBody>
      </p:sp>
      <p:sp>
        <p:nvSpPr>
          <p:cNvPr id="7" name="內容版面配置區 6"/>
          <p:cNvSpPr>
            <a:spLocks noGrp="1"/>
          </p:cNvSpPr>
          <p:nvPr>
            <p:ph idx="1"/>
          </p:nvPr>
        </p:nvSpPr>
        <p:spPr/>
        <p:txBody>
          <a:bodyPr/>
          <a:lstStyle/>
          <a:p>
            <a:r>
              <a:rPr lang="en-US" altLang="zh-TW" dirty="0" smtClean="0"/>
              <a:t>We first explore how delay differences in the path length affect ACK reception rate.</a:t>
            </a:r>
            <a:endParaRPr lang="zh-TW" altLang="en-US" dirty="0"/>
          </a:p>
        </p:txBody>
      </p:sp>
      <p:pic>
        <p:nvPicPr>
          <p:cNvPr id="8" name="圖片 7" descr="Figure 6-a.png"/>
          <p:cNvPicPr>
            <a:picLocks noChangeAspect="1"/>
          </p:cNvPicPr>
          <p:nvPr/>
        </p:nvPicPr>
        <p:blipFill>
          <a:blip r:embed="rId3" cstate="print"/>
          <a:stretch>
            <a:fillRect/>
          </a:stretch>
        </p:blipFill>
        <p:spPr>
          <a:xfrm>
            <a:off x="3131840" y="2516734"/>
            <a:ext cx="3672408" cy="4341266"/>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a:t>
            </a:r>
            <a:r>
              <a:rPr lang="en-US" altLang="zh-TW" dirty="0" smtClean="0"/>
              <a:t>Evaluation-</a:t>
            </a:r>
            <a:br>
              <a:rPr lang="en-US" altLang="zh-TW" dirty="0" smtClean="0"/>
            </a:br>
            <a:r>
              <a:rPr lang="en-US" altLang="zh-TW" dirty="0" smtClean="0"/>
              <a:t>Effect </a:t>
            </a:r>
            <a:r>
              <a:rPr lang="en-US" altLang="zh-TW" dirty="0" smtClean="0"/>
              <a:t>of Path Delay Differences</a:t>
            </a:r>
            <a:endParaRPr lang="zh-TW" altLang="en-US" dirty="0"/>
          </a:p>
        </p:txBody>
      </p:sp>
      <p:pic>
        <p:nvPicPr>
          <p:cNvPr id="6" name="內容版面配置區 5" descr="Figure 6-b.png"/>
          <p:cNvPicPr>
            <a:picLocks noGrp="1" noChangeAspect="1"/>
          </p:cNvPicPr>
          <p:nvPr>
            <p:ph idx="1"/>
          </p:nvPr>
        </p:nvPicPr>
        <p:blipFill>
          <a:blip r:embed="rId3" cstate="print"/>
          <a:stretch>
            <a:fillRect/>
          </a:stretch>
        </p:blipFill>
        <p:spPr>
          <a:xfrm>
            <a:off x="1835696" y="1412776"/>
            <a:ext cx="6540620" cy="5445224"/>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Evaluation-</a:t>
            </a:r>
            <a:br>
              <a:rPr lang="en-US" altLang="zh-TW" dirty="0" smtClean="0"/>
            </a:br>
            <a:r>
              <a:rPr lang="en-US" altLang="zh-TW" dirty="0" smtClean="0"/>
              <a:t>Effect of Path Loss</a:t>
            </a:r>
            <a:endParaRPr lang="zh-TW" altLang="en-US" dirty="0"/>
          </a:p>
        </p:txBody>
      </p:sp>
      <p:pic>
        <p:nvPicPr>
          <p:cNvPr id="4" name="內容版面配置區 3" descr="Figure 6-c.png"/>
          <p:cNvPicPr>
            <a:picLocks noGrp="1" noChangeAspect="1"/>
          </p:cNvPicPr>
          <p:nvPr>
            <p:ph idx="1"/>
          </p:nvPr>
        </p:nvPicPr>
        <p:blipFill>
          <a:blip r:embed="rId3" cstate="print"/>
          <a:stretch>
            <a:fillRect/>
          </a:stretch>
        </p:blipFill>
        <p:spPr>
          <a:xfrm>
            <a:off x="1763687" y="1412776"/>
            <a:ext cx="6527899" cy="5445224"/>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Evaluation- </a:t>
            </a:r>
            <a:r>
              <a:rPr lang="en-US" altLang="zh-TW" dirty="0" smtClean="0"/>
              <a:t/>
            </a:r>
            <a:br>
              <a:rPr lang="en-US" altLang="zh-TW" dirty="0" smtClean="0"/>
            </a:br>
            <a:r>
              <a:rPr lang="en-US" altLang="zh-TW" dirty="0" smtClean="0"/>
              <a:t>Large-Scale </a:t>
            </a:r>
            <a:r>
              <a:rPr lang="en-US" altLang="zh-TW" dirty="0" smtClean="0"/>
              <a:t>Performance</a:t>
            </a:r>
            <a:endParaRPr lang="zh-TW" altLang="en-US" dirty="0"/>
          </a:p>
        </p:txBody>
      </p:sp>
      <p:pic>
        <p:nvPicPr>
          <p:cNvPr id="4" name="內容版面配置區 3" descr="Figure 7.png"/>
          <p:cNvPicPr>
            <a:picLocks noGrp="1" noChangeAspect="1"/>
          </p:cNvPicPr>
          <p:nvPr>
            <p:ph idx="1"/>
          </p:nvPr>
        </p:nvPicPr>
        <p:blipFill>
          <a:blip r:embed="rId3" cstate="print"/>
          <a:stretch>
            <a:fillRect/>
          </a:stretch>
        </p:blipFill>
        <p:spPr>
          <a:xfrm>
            <a:off x="-30562" y="2780928"/>
            <a:ext cx="9174562" cy="2160240"/>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Evaluation- </a:t>
            </a:r>
            <a:r>
              <a:rPr lang="en-US" altLang="zh-TW" dirty="0" smtClean="0"/>
              <a:t/>
            </a:r>
            <a:br>
              <a:rPr lang="en-US" altLang="zh-TW" dirty="0" smtClean="0"/>
            </a:br>
            <a:r>
              <a:rPr lang="en-US" altLang="zh-TW" dirty="0" smtClean="0"/>
              <a:t>Energy </a:t>
            </a:r>
            <a:r>
              <a:rPr lang="en-US" altLang="zh-TW" dirty="0" err="1" smtClean="0"/>
              <a:t>Microbenchmarks</a:t>
            </a:r>
            <a:endParaRPr lang="zh-TW" altLang="en-US" dirty="0"/>
          </a:p>
        </p:txBody>
      </p:sp>
      <p:pic>
        <p:nvPicPr>
          <p:cNvPr id="4" name="內容版面配置區 3" descr="Figure 8-1.png"/>
          <p:cNvPicPr>
            <a:picLocks noGrp="1" noChangeAspect="1"/>
          </p:cNvPicPr>
          <p:nvPr>
            <p:ph idx="1"/>
          </p:nvPr>
        </p:nvPicPr>
        <p:blipFill>
          <a:blip r:embed="rId3" cstate="print"/>
          <a:stretch>
            <a:fillRect/>
          </a:stretch>
        </p:blipFill>
        <p:spPr>
          <a:xfrm>
            <a:off x="1" y="1556792"/>
            <a:ext cx="4349516" cy="2016224"/>
          </a:xfrm>
        </p:spPr>
      </p:pic>
      <p:pic>
        <p:nvPicPr>
          <p:cNvPr id="5" name="圖片 4" descr="Figure 8-2.png"/>
          <p:cNvPicPr>
            <a:picLocks noChangeAspect="1"/>
          </p:cNvPicPr>
          <p:nvPr/>
        </p:nvPicPr>
        <p:blipFill>
          <a:blip r:embed="rId4" cstate="print"/>
          <a:stretch>
            <a:fillRect/>
          </a:stretch>
        </p:blipFill>
        <p:spPr>
          <a:xfrm>
            <a:off x="0" y="3573016"/>
            <a:ext cx="4427984" cy="2079811"/>
          </a:xfrm>
          <a:prstGeom prst="rect">
            <a:avLst/>
          </a:prstGeom>
        </p:spPr>
      </p:pic>
      <p:pic>
        <p:nvPicPr>
          <p:cNvPr id="6" name="圖片 5" descr="Figure 8-3.png"/>
          <p:cNvPicPr>
            <a:picLocks noChangeAspect="1"/>
          </p:cNvPicPr>
          <p:nvPr/>
        </p:nvPicPr>
        <p:blipFill>
          <a:blip r:embed="rId5" cstate="print"/>
          <a:stretch>
            <a:fillRect/>
          </a:stretch>
        </p:blipFill>
        <p:spPr>
          <a:xfrm>
            <a:off x="4363048" y="1700808"/>
            <a:ext cx="4780952" cy="2088232"/>
          </a:xfrm>
          <a:prstGeom prst="rect">
            <a:avLst/>
          </a:prstGeom>
        </p:spPr>
      </p:pic>
      <p:pic>
        <p:nvPicPr>
          <p:cNvPr id="7" name="圖片 6" descr="Figure 8-4.png"/>
          <p:cNvPicPr>
            <a:picLocks noChangeAspect="1"/>
          </p:cNvPicPr>
          <p:nvPr/>
        </p:nvPicPr>
        <p:blipFill>
          <a:blip r:embed="rId6" cstate="print"/>
          <a:stretch>
            <a:fillRect/>
          </a:stretch>
        </p:blipFill>
        <p:spPr>
          <a:xfrm>
            <a:off x="4499992" y="3789040"/>
            <a:ext cx="4644008" cy="204934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Abstract</a:t>
            </a:r>
            <a:endParaRPr lang="zh-TW" altLang="en-US" dirty="0"/>
          </a:p>
        </p:txBody>
      </p:sp>
      <p:sp>
        <p:nvSpPr>
          <p:cNvPr id="3" name="內容版面配置區 2"/>
          <p:cNvSpPr>
            <a:spLocks noGrp="1"/>
          </p:cNvSpPr>
          <p:nvPr>
            <p:ph idx="1"/>
          </p:nvPr>
        </p:nvSpPr>
        <p:spPr>
          <a:xfrm>
            <a:off x="1403648" y="1412776"/>
            <a:ext cx="7344816" cy="4800600"/>
          </a:xfrm>
        </p:spPr>
        <p:txBody>
          <a:bodyPr numCol="1">
            <a:normAutofit fontScale="92500"/>
          </a:bodyPr>
          <a:lstStyle/>
          <a:p>
            <a:r>
              <a:rPr lang="en-US" altLang="zh-TW" dirty="0" smtClean="0"/>
              <a:t>A-MAC’s efficiency stems from optimizing this primitive and with it the most </a:t>
            </a:r>
            <a:r>
              <a:rPr lang="en-US" altLang="zh-TW" dirty="0" err="1" smtClean="0"/>
              <a:t>conse-quential</a:t>
            </a:r>
            <a:r>
              <a:rPr lang="en-US" altLang="zh-TW" dirty="0" smtClean="0"/>
              <a:t> </a:t>
            </a:r>
            <a:r>
              <a:rPr lang="en-US" altLang="zh-TW" dirty="0" smtClean="0"/>
              <a:t>decision that a low-power link makes: whether </a:t>
            </a:r>
            <a:r>
              <a:rPr lang="en-US" altLang="zh-TW" dirty="0" smtClean="0">
                <a:solidFill>
                  <a:srgbClr val="FF0000"/>
                </a:solidFill>
              </a:rPr>
              <a:t>to stay awake </a:t>
            </a:r>
            <a:r>
              <a:rPr lang="en-US" altLang="zh-TW" dirty="0" smtClean="0"/>
              <a:t>or </a:t>
            </a:r>
            <a:r>
              <a:rPr lang="en-US" altLang="zh-TW" dirty="0" smtClean="0">
                <a:solidFill>
                  <a:srgbClr val="FF0000"/>
                </a:solidFill>
              </a:rPr>
              <a:t>go to sleep after probing the channel</a:t>
            </a:r>
            <a:r>
              <a:rPr lang="en-US" altLang="zh-TW" dirty="0" smtClean="0"/>
              <a:t>.</a:t>
            </a:r>
          </a:p>
          <a:p>
            <a:r>
              <a:rPr lang="en-US" altLang="zh-TW" dirty="0" smtClean="0"/>
              <a:t>Today’s receiver-initiated protocols require more </a:t>
            </a:r>
            <a:r>
              <a:rPr lang="en-US" altLang="zh-TW" dirty="0" smtClean="0">
                <a:solidFill>
                  <a:srgbClr val="0070C0"/>
                </a:solidFill>
              </a:rPr>
              <a:t>time</a:t>
            </a:r>
            <a:r>
              <a:rPr lang="en-US" altLang="zh-TW" dirty="0" smtClean="0"/>
              <a:t> and </a:t>
            </a:r>
            <a:r>
              <a:rPr lang="en-US" altLang="zh-TW" dirty="0" smtClean="0">
                <a:solidFill>
                  <a:srgbClr val="0070C0"/>
                </a:solidFill>
              </a:rPr>
              <a:t>energy</a:t>
            </a:r>
            <a:r>
              <a:rPr lang="en-US" altLang="zh-TW" dirty="0" smtClean="0"/>
              <a:t> </a:t>
            </a:r>
            <a:r>
              <a:rPr lang="en-US" altLang="zh-TW" dirty="0" smtClean="0"/>
              <a:t>to make </a:t>
            </a:r>
            <a:r>
              <a:rPr lang="en-US" altLang="zh-TW" dirty="0" smtClean="0"/>
              <a:t>this </a:t>
            </a:r>
            <a:r>
              <a:rPr lang="en-US" altLang="zh-TW" dirty="0" err="1" smtClean="0"/>
              <a:t>deci-sion</a:t>
            </a:r>
            <a:r>
              <a:rPr lang="en-US" altLang="zh-TW" dirty="0" smtClean="0"/>
              <a:t>, and they exhibit worse judgment as well, </a:t>
            </a:r>
            <a:r>
              <a:rPr lang="en-US" altLang="zh-TW" dirty="0" smtClean="0">
                <a:solidFill>
                  <a:srgbClr val="FF0000"/>
                </a:solidFill>
              </a:rPr>
              <a:t>leading to many false positives and </a:t>
            </a:r>
            <a:r>
              <a:rPr lang="en-US" altLang="zh-TW" dirty="0" smtClean="0">
                <a:solidFill>
                  <a:srgbClr val="FF0000"/>
                </a:solidFill>
              </a:rPr>
              <a:t>negatives</a:t>
            </a:r>
            <a:r>
              <a:rPr lang="en-US" altLang="zh-TW" dirty="0" smtClean="0">
                <a:solidFill>
                  <a:srgbClr val="FF0000"/>
                </a:solidFill>
              </a:rPr>
              <a:t>, and lower packet delivery ratios</a:t>
            </a:r>
            <a:r>
              <a:rPr lang="en-US" altLang="zh-TW" dirty="0" smtClean="0"/>
              <a:t>.</a:t>
            </a:r>
            <a:endParaRPr lang="zh-TW"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Backcast</a:t>
            </a:r>
            <a:r>
              <a:rPr lang="en-US" altLang="zh-TW" dirty="0" smtClean="0"/>
              <a:t> Evaluation- </a:t>
            </a:r>
            <a:br>
              <a:rPr lang="en-US" altLang="zh-TW" dirty="0" smtClean="0"/>
            </a:br>
            <a:r>
              <a:rPr lang="en-US" altLang="zh-TW" dirty="0" smtClean="0"/>
              <a:t>Energy </a:t>
            </a:r>
            <a:r>
              <a:rPr lang="en-US" altLang="zh-TW" dirty="0" err="1" smtClean="0"/>
              <a:t>Microbenchmarks</a:t>
            </a:r>
            <a:endParaRPr lang="zh-TW" altLang="en-US" dirty="0"/>
          </a:p>
        </p:txBody>
      </p:sp>
      <p:sp>
        <p:nvSpPr>
          <p:cNvPr id="3" name="內容版面配置區 2"/>
          <p:cNvSpPr>
            <a:spLocks noGrp="1"/>
          </p:cNvSpPr>
          <p:nvPr>
            <p:ph idx="1"/>
          </p:nvPr>
        </p:nvSpPr>
        <p:spPr>
          <a:xfrm>
            <a:off x="0" y="1484784"/>
            <a:ext cx="5940152" cy="5373216"/>
          </a:xfrm>
        </p:spPr>
        <p:txBody>
          <a:bodyPr>
            <a:normAutofit fontScale="70000" lnSpcReduction="20000"/>
          </a:bodyPr>
          <a:lstStyle/>
          <a:p>
            <a:r>
              <a:rPr lang="en-US" altLang="zh-TW" dirty="0" smtClean="0"/>
              <a:t>A-MAC probe states and their energy </a:t>
            </a:r>
            <a:r>
              <a:rPr lang="en-US" altLang="zh-TW" dirty="0" smtClean="0"/>
              <a:t>consumption</a:t>
            </a:r>
            <a:r>
              <a:rPr lang="en-US" altLang="zh-TW" dirty="0" smtClean="0"/>
              <a:t>. </a:t>
            </a:r>
          </a:p>
          <a:p>
            <a:r>
              <a:rPr lang="en-US" altLang="zh-TW" dirty="0" smtClean="0"/>
              <a:t>Transitions of the lower line indicate state changes. </a:t>
            </a:r>
          </a:p>
          <a:p>
            <a:r>
              <a:rPr lang="en-US" altLang="zh-TW" dirty="0" smtClean="0"/>
              <a:t>Total consumption is </a:t>
            </a:r>
            <a:r>
              <a:rPr lang="en-US" altLang="zh-TW" dirty="0" smtClean="0">
                <a:solidFill>
                  <a:srgbClr val="FF0000"/>
                </a:solidFill>
              </a:rPr>
              <a:t>263.56 µJ</a:t>
            </a:r>
            <a:r>
              <a:rPr lang="en-US" altLang="zh-TW" dirty="0" smtClean="0"/>
              <a:t>. </a:t>
            </a:r>
            <a:endParaRPr lang="en-US" altLang="zh-TW" dirty="0" smtClean="0"/>
          </a:p>
          <a:p>
            <a:pPr>
              <a:buNone/>
            </a:pPr>
            <a:endParaRPr lang="en-US" altLang="zh-TW" dirty="0" smtClean="0"/>
          </a:p>
          <a:p>
            <a:r>
              <a:rPr lang="en-US" altLang="zh-TW" dirty="0" smtClean="0"/>
              <a:t>Breakdown:</a:t>
            </a:r>
            <a:endParaRPr lang="en-US" altLang="zh-TW" dirty="0" smtClean="0"/>
          </a:p>
          <a:p>
            <a:pPr lvl="1"/>
            <a:r>
              <a:rPr lang="en-US" altLang="zh-TW" dirty="0" smtClean="0"/>
              <a:t> (</a:t>
            </a:r>
            <a:r>
              <a:rPr lang="en-US" altLang="zh-TW" dirty="0" err="1" smtClean="0"/>
              <a:t>i</a:t>
            </a:r>
            <a:r>
              <a:rPr lang="en-US" altLang="zh-TW" dirty="0" smtClean="0"/>
              <a:t>) start (40.98 µJ);</a:t>
            </a:r>
          </a:p>
          <a:p>
            <a:pPr lvl="1"/>
            <a:r>
              <a:rPr lang="en-US" altLang="zh-TW" dirty="0" smtClean="0"/>
              <a:t> (ii) load probe (60.60 µJ);</a:t>
            </a:r>
          </a:p>
          <a:p>
            <a:pPr lvl="1"/>
            <a:r>
              <a:rPr lang="en-US" altLang="zh-TW" dirty="0" smtClean="0"/>
              <a:t> (iii) load done (22.7 µJ);</a:t>
            </a:r>
          </a:p>
          <a:p>
            <a:pPr lvl="1"/>
            <a:r>
              <a:rPr lang="en-US" altLang="zh-TW" dirty="0" smtClean="0"/>
              <a:t> (iv) probe alarm fired (re)send (6.31 µJ);</a:t>
            </a:r>
          </a:p>
          <a:p>
            <a:pPr lvl="1"/>
            <a:r>
              <a:rPr lang="en-US" altLang="zh-TW" dirty="0" smtClean="0"/>
              <a:t> (v) strobe and transmit (55.71 µJ);</a:t>
            </a:r>
          </a:p>
          <a:p>
            <a:pPr lvl="1"/>
            <a:r>
              <a:rPr lang="en-US" altLang="zh-TW" dirty="0" smtClean="0"/>
              <a:t> (vi) start ACK timer (29.86 µJ);</a:t>
            </a:r>
          </a:p>
          <a:p>
            <a:pPr lvl="1"/>
            <a:r>
              <a:rPr lang="en-US" altLang="zh-TW" dirty="0" smtClean="0"/>
              <a:t> (vii) send done ACK timeout (25.71 µJ)</a:t>
            </a:r>
          </a:p>
          <a:p>
            <a:pPr lvl="1"/>
            <a:r>
              <a:rPr lang="en-US" altLang="zh-TW" dirty="0" smtClean="0"/>
              <a:t> (viii) radio stop (8.78 µJ); </a:t>
            </a:r>
          </a:p>
          <a:p>
            <a:pPr lvl="1"/>
            <a:r>
              <a:rPr lang="en-US" altLang="zh-TW" dirty="0" smtClean="0"/>
              <a:t> (ix) radio stopped (12.91 µJ).</a:t>
            </a:r>
            <a:endParaRPr lang="zh-TW" altLang="en-US" dirty="0"/>
          </a:p>
        </p:txBody>
      </p:sp>
      <p:pic>
        <p:nvPicPr>
          <p:cNvPr id="4" name="圖片 3" descr="Figure 9.png"/>
          <p:cNvPicPr>
            <a:picLocks noChangeAspect="1"/>
          </p:cNvPicPr>
          <p:nvPr/>
        </p:nvPicPr>
        <p:blipFill>
          <a:blip r:embed="rId3" cstate="print"/>
          <a:srcRect b="2111"/>
          <a:stretch>
            <a:fillRect/>
          </a:stretch>
        </p:blipFill>
        <p:spPr>
          <a:xfrm>
            <a:off x="4368148" y="2420888"/>
            <a:ext cx="4775852" cy="324036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Macrobenchmark</a:t>
            </a:r>
            <a:r>
              <a:rPr lang="en-US" altLang="zh-TW" dirty="0" smtClean="0"/>
              <a:t> Evaluation-</a:t>
            </a:r>
            <a:br>
              <a:rPr lang="en-US" altLang="zh-TW" dirty="0" smtClean="0"/>
            </a:br>
            <a:r>
              <a:rPr lang="en-US" altLang="zh-TW" dirty="0" smtClean="0"/>
              <a:t>Multiple Contending </a:t>
            </a:r>
            <a:r>
              <a:rPr lang="en-US" altLang="zh-TW" dirty="0" err="1" smtClean="0"/>
              <a:t>Unicast</a:t>
            </a:r>
            <a:r>
              <a:rPr lang="en-US" altLang="zh-TW" dirty="0" smtClean="0"/>
              <a:t> Flows</a:t>
            </a:r>
            <a:endParaRPr lang="zh-TW" altLang="en-US" dirty="0"/>
          </a:p>
        </p:txBody>
      </p:sp>
      <p:pic>
        <p:nvPicPr>
          <p:cNvPr id="4" name="內容版面配置區 3" descr="Table2.png"/>
          <p:cNvPicPr>
            <a:picLocks noGrp="1" noChangeAspect="1"/>
          </p:cNvPicPr>
          <p:nvPr>
            <p:ph idx="1"/>
          </p:nvPr>
        </p:nvPicPr>
        <p:blipFill>
          <a:blip r:embed="rId3" cstate="print"/>
          <a:stretch>
            <a:fillRect/>
          </a:stretch>
        </p:blipFill>
        <p:spPr>
          <a:xfrm>
            <a:off x="1115616" y="1772816"/>
            <a:ext cx="7722858" cy="3960440"/>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Macrobenchmark</a:t>
            </a:r>
            <a:r>
              <a:rPr lang="en-US" altLang="zh-TW" dirty="0" smtClean="0"/>
              <a:t> Evaluation- </a:t>
            </a:r>
            <a:br>
              <a:rPr lang="en-US" altLang="zh-TW" dirty="0" smtClean="0"/>
            </a:br>
            <a:r>
              <a:rPr lang="en-US" altLang="zh-TW" dirty="0" smtClean="0"/>
              <a:t>Multiple </a:t>
            </a:r>
            <a:r>
              <a:rPr lang="en-US" altLang="zh-TW" dirty="0" smtClean="0"/>
              <a:t>Parallel </a:t>
            </a:r>
            <a:r>
              <a:rPr lang="en-US" altLang="zh-TW" dirty="0" err="1" smtClean="0"/>
              <a:t>Unicast</a:t>
            </a:r>
            <a:r>
              <a:rPr lang="en-US" altLang="zh-TW" dirty="0" smtClean="0"/>
              <a:t> Flows</a:t>
            </a:r>
            <a:endParaRPr lang="zh-TW" altLang="en-US" dirty="0"/>
          </a:p>
        </p:txBody>
      </p:sp>
      <p:pic>
        <p:nvPicPr>
          <p:cNvPr id="4" name="內容版面配置區 3" descr="Table 3.png"/>
          <p:cNvPicPr>
            <a:picLocks noGrp="1" noChangeAspect="1"/>
          </p:cNvPicPr>
          <p:nvPr>
            <p:ph idx="1"/>
          </p:nvPr>
        </p:nvPicPr>
        <p:blipFill>
          <a:blip r:embed="rId3" cstate="print"/>
          <a:stretch>
            <a:fillRect/>
          </a:stretch>
        </p:blipFill>
        <p:spPr>
          <a:xfrm>
            <a:off x="1619672" y="1526042"/>
            <a:ext cx="6840760" cy="5331958"/>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Macrobenchmark</a:t>
            </a:r>
            <a:r>
              <a:rPr lang="en-US" altLang="zh-TW" dirty="0" smtClean="0"/>
              <a:t> Evaluation- </a:t>
            </a:r>
            <a:r>
              <a:rPr lang="en-US" altLang="zh-TW" dirty="0" smtClean="0"/>
              <a:t/>
            </a:r>
            <a:br>
              <a:rPr lang="en-US" altLang="zh-TW" dirty="0" smtClean="0"/>
            </a:br>
            <a:r>
              <a:rPr lang="en-US" altLang="zh-TW" dirty="0" smtClean="0"/>
              <a:t>Asynchronous </a:t>
            </a:r>
            <a:r>
              <a:rPr lang="en-US" altLang="zh-TW" dirty="0" smtClean="0"/>
              <a:t>Network Wakeup</a:t>
            </a:r>
            <a:endParaRPr lang="zh-TW" altLang="en-US" dirty="0"/>
          </a:p>
        </p:txBody>
      </p:sp>
      <p:pic>
        <p:nvPicPr>
          <p:cNvPr id="4" name="內容版面配置區 3" descr="Figure 11-1.png"/>
          <p:cNvPicPr>
            <a:picLocks noGrp="1" noChangeAspect="1"/>
          </p:cNvPicPr>
          <p:nvPr>
            <p:ph idx="1"/>
          </p:nvPr>
        </p:nvPicPr>
        <p:blipFill>
          <a:blip r:embed="rId3" cstate="print"/>
          <a:stretch>
            <a:fillRect/>
          </a:stretch>
        </p:blipFill>
        <p:spPr>
          <a:xfrm>
            <a:off x="2051720" y="1772816"/>
            <a:ext cx="5336525" cy="2376264"/>
          </a:xfrm>
        </p:spPr>
      </p:pic>
      <p:pic>
        <p:nvPicPr>
          <p:cNvPr id="5" name="圖片 4" descr="Figure 11-2.png"/>
          <p:cNvPicPr>
            <a:picLocks noChangeAspect="1"/>
          </p:cNvPicPr>
          <p:nvPr/>
        </p:nvPicPr>
        <p:blipFill>
          <a:blip r:embed="rId4" cstate="print"/>
          <a:stretch>
            <a:fillRect/>
          </a:stretch>
        </p:blipFill>
        <p:spPr>
          <a:xfrm>
            <a:off x="2123728" y="4221088"/>
            <a:ext cx="5400600" cy="2387005"/>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err="1" smtClean="0"/>
              <a:t>Macrobenchmark</a:t>
            </a:r>
            <a:r>
              <a:rPr lang="en-US" altLang="zh-TW" dirty="0" smtClean="0"/>
              <a:t> Evaluation- </a:t>
            </a:r>
            <a:r>
              <a:rPr lang="en-US" altLang="zh-TW" dirty="0" smtClean="0"/>
              <a:t/>
            </a:r>
            <a:br>
              <a:rPr lang="en-US" altLang="zh-TW" dirty="0" smtClean="0"/>
            </a:br>
            <a:r>
              <a:rPr lang="en-US" altLang="zh-TW" dirty="0" smtClean="0"/>
              <a:t>Effect </a:t>
            </a:r>
            <a:r>
              <a:rPr lang="en-US" altLang="zh-TW" dirty="0" smtClean="0"/>
              <a:t>of Density on Packet Delivery</a:t>
            </a:r>
            <a:endParaRPr lang="zh-TW" altLang="en-US" dirty="0"/>
          </a:p>
        </p:txBody>
      </p:sp>
      <p:pic>
        <p:nvPicPr>
          <p:cNvPr id="4" name="內容版面配置區 3" descr="Figure12-2.png"/>
          <p:cNvPicPr>
            <a:picLocks noGrp="1" noChangeAspect="1"/>
          </p:cNvPicPr>
          <p:nvPr>
            <p:ph idx="1"/>
          </p:nvPr>
        </p:nvPicPr>
        <p:blipFill>
          <a:blip r:embed="rId3" cstate="print"/>
          <a:srcRect l="47826" b="9500"/>
          <a:stretch>
            <a:fillRect/>
          </a:stretch>
        </p:blipFill>
        <p:spPr>
          <a:xfrm>
            <a:off x="1979712" y="1988840"/>
            <a:ext cx="5952661" cy="4464496"/>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Conclusion</a:t>
            </a:r>
            <a:endParaRPr lang="zh-TW" altLang="en-US" dirty="0"/>
          </a:p>
        </p:txBody>
      </p:sp>
      <p:sp>
        <p:nvSpPr>
          <p:cNvPr id="3" name="內容版面配置區 2"/>
          <p:cNvSpPr>
            <a:spLocks noGrp="1"/>
          </p:cNvSpPr>
          <p:nvPr>
            <p:ph idx="1"/>
          </p:nvPr>
        </p:nvSpPr>
        <p:spPr>
          <a:xfrm>
            <a:off x="1115616" y="1447800"/>
            <a:ext cx="7776864" cy="4800600"/>
          </a:xfrm>
        </p:spPr>
        <p:txBody>
          <a:bodyPr>
            <a:normAutofit/>
          </a:bodyPr>
          <a:lstStyle/>
          <a:p>
            <a:r>
              <a:rPr lang="en-US" altLang="zh-TW" dirty="0" smtClean="0"/>
              <a:t>This work paves the way for new research in the design of radio hardware, MAC </a:t>
            </a:r>
            <a:r>
              <a:rPr lang="en-US" altLang="zh-TW" dirty="0" smtClean="0"/>
              <a:t>sub-layer </a:t>
            </a:r>
            <a:r>
              <a:rPr lang="en-US" altLang="zh-TW" dirty="0" smtClean="0"/>
              <a:t>primitives, MAC-layer services, and </a:t>
            </a:r>
            <a:r>
              <a:rPr lang="en-US" altLang="zh-TW" dirty="0" smtClean="0"/>
              <a:t>performance </a:t>
            </a:r>
            <a:r>
              <a:rPr lang="en-US" altLang="zh-TW" dirty="0" smtClean="0"/>
              <a:t>studies to assess the utility and performance of this approach for emerging needs, like the 802.15.4(e) working group’s search for a low-power, channel efficient, asynchronous link layer.</a:t>
            </a: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Introduction-benefits</a:t>
            </a:r>
            <a:endParaRPr lang="zh-TW" altLang="en-US" dirty="0"/>
          </a:p>
        </p:txBody>
      </p:sp>
      <p:sp>
        <p:nvSpPr>
          <p:cNvPr id="3" name="內容版面配置區 2"/>
          <p:cNvSpPr>
            <a:spLocks noGrp="1"/>
          </p:cNvSpPr>
          <p:nvPr>
            <p:ph idx="1"/>
          </p:nvPr>
        </p:nvSpPr>
        <p:spPr>
          <a:xfrm>
            <a:off x="1435608" y="1447800"/>
            <a:ext cx="7456872" cy="4800600"/>
          </a:xfrm>
        </p:spPr>
        <p:txBody>
          <a:bodyPr/>
          <a:lstStyle/>
          <a:p>
            <a:r>
              <a:rPr lang="en-US" altLang="zh-TW" dirty="0" smtClean="0"/>
              <a:t>Receiver-initiated protocols have </a:t>
            </a:r>
            <a:r>
              <a:rPr lang="en-US" altLang="zh-TW" dirty="0" err="1" smtClean="0"/>
              <a:t>experi-enced</a:t>
            </a:r>
            <a:r>
              <a:rPr lang="en-US" altLang="zh-TW" dirty="0" smtClean="0"/>
              <a:t> </a:t>
            </a:r>
            <a:r>
              <a:rPr lang="en-US" altLang="zh-TW" dirty="0" smtClean="0"/>
              <a:t>a renewed </a:t>
            </a:r>
            <a:r>
              <a:rPr lang="en-US" altLang="zh-TW" dirty="0" smtClean="0"/>
              <a:t>interest </a:t>
            </a:r>
            <a:r>
              <a:rPr lang="en-US" altLang="zh-TW" dirty="0" smtClean="0"/>
              <a:t>because they offer </a:t>
            </a:r>
            <a:r>
              <a:rPr lang="en-US" altLang="zh-TW" dirty="0" smtClean="0">
                <a:solidFill>
                  <a:srgbClr val="FF0000"/>
                </a:solidFill>
              </a:rPr>
              <a:t>many benefits </a:t>
            </a:r>
            <a:r>
              <a:rPr lang="en-US" altLang="zh-TW" dirty="0" smtClean="0"/>
              <a:t>over sender-initiated protocols for low-power wireless</a:t>
            </a:r>
            <a:r>
              <a:rPr lang="en-US" altLang="zh-TW" dirty="0" smtClean="0"/>
              <a:t>:</a:t>
            </a:r>
          </a:p>
          <a:p>
            <a:pPr lvl="1"/>
            <a:r>
              <a:rPr lang="en-US" altLang="zh-TW" dirty="0" smtClean="0"/>
              <a:t>They </a:t>
            </a:r>
            <a:r>
              <a:rPr lang="en-US" altLang="zh-TW" dirty="0" smtClean="0"/>
              <a:t>handle </a:t>
            </a:r>
            <a:r>
              <a:rPr lang="en-US" altLang="zh-TW" dirty="0" smtClean="0">
                <a:solidFill>
                  <a:srgbClr val="FF0000"/>
                </a:solidFill>
              </a:rPr>
              <a:t>hidden terminals</a:t>
            </a:r>
            <a:r>
              <a:rPr lang="en-US" altLang="zh-TW" dirty="0" smtClean="0"/>
              <a:t> better than sender-initiated ones</a:t>
            </a:r>
            <a:r>
              <a:rPr lang="en-US" altLang="zh-TW" dirty="0" smtClean="0"/>
              <a:t>.</a:t>
            </a:r>
          </a:p>
          <a:p>
            <a:pPr lvl="1"/>
            <a:endParaRPr lang="zh-TW" altLang="en-US" dirty="0"/>
          </a:p>
        </p:txBody>
      </p:sp>
      <p:pic>
        <p:nvPicPr>
          <p:cNvPr id="4" name="圖片 3" descr="hidden_terminals.jpg"/>
          <p:cNvPicPr>
            <a:picLocks noChangeAspect="1"/>
          </p:cNvPicPr>
          <p:nvPr/>
        </p:nvPicPr>
        <p:blipFill>
          <a:blip r:embed="rId2" cstate="print"/>
          <a:stretch>
            <a:fillRect/>
          </a:stretch>
        </p:blipFill>
        <p:spPr>
          <a:xfrm>
            <a:off x="3059832" y="4437112"/>
            <a:ext cx="3667810" cy="23488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Introduction-benefits</a:t>
            </a:r>
            <a:endParaRPr lang="zh-TW" altLang="en-US" dirty="0"/>
          </a:p>
        </p:txBody>
      </p:sp>
      <p:sp>
        <p:nvSpPr>
          <p:cNvPr id="3" name="內容版面配置區 2"/>
          <p:cNvSpPr>
            <a:spLocks noGrp="1"/>
          </p:cNvSpPr>
          <p:nvPr>
            <p:ph idx="1"/>
          </p:nvPr>
        </p:nvSpPr>
        <p:spPr>
          <a:xfrm>
            <a:off x="1435608" y="1447800"/>
            <a:ext cx="7498080" cy="5149552"/>
          </a:xfrm>
        </p:spPr>
        <p:txBody>
          <a:bodyPr>
            <a:normAutofit/>
          </a:bodyPr>
          <a:lstStyle/>
          <a:p>
            <a:r>
              <a:rPr lang="en-US" altLang="zh-TW" dirty="0" smtClean="0">
                <a:solidFill>
                  <a:srgbClr val="0070C0"/>
                </a:solidFill>
              </a:rPr>
              <a:t>T</a:t>
            </a:r>
            <a:r>
              <a:rPr lang="en-US" altLang="zh-TW" dirty="0" smtClean="0">
                <a:solidFill>
                  <a:srgbClr val="0070C0"/>
                </a:solidFill>
              </a:rPr>
              <a:t>heir </a:t>
            </a:r>
            <a:r>
              <a:rPr lang="en-US" altLang="zh-TW" dirty="0" smtClean="0">
                <a:solidFill>
                  <a:srgbClr val="0070C0"/>
                </a:solidFill>
              </a:rPr>
              <a:t>low-power probing </a:t>
            </a:r>
            <a:r>
              <a:rPr lang="en-US" altLang="zh-TW" dirty="0" smtClean="0"/>
              <a:t>mechanism  </a:t>
            </a:r>
            <a:r>
              <a:rPr lang="en-US" altLang="zh-TW" dirty="0" smtClean="0">
                <a:solidFill>
                  <a:srgbClr val="FF0000"/>
                </a:solidFill>
              </a:rPr>
              <a:t>supports asynchronous communications </a:t>
            </a:r>
            <a:r>
              <a:rPr lang="en-US" altLang="zh-TW" dirty="0" smtClean="0"/>
              <a:t>but avoids the long preambles of </a:t>
            </a:r>
            <a:r>
              <a:rPr lang="en-US" altLang="zh-TW" dirty="0" smtClean="0">
                <a:solidFill>
                  <a:srgbClr val="0070C0"/>
                </a:solidFill>
              </a:rPr>
              <a:t>sender-initiated low-power listening </a:t>
            </a:r>
            <a:r>
              <a:rPr lang="en-US" altLang="zh-TW" dirty="0" smtClean="0"/>
              <a:t>which run </a:t>
            </a:r>
            <a:r>
              <a:rPr lang="en-US" altLang="zh-TW" dirty="0" smtClean="0">
                <a:solidFill>
                  <a:srgbClr val="FF0000"/>
                </a:solidFill>
              </a:rPr>
              <a:t>afoul of regulatory standards</a:t>
            </a:r>
            <a:r>
              <a:rPr lang="en-US" altLang="zh-TW" dirty="0" smtClean="0"/>
              <a:t>.</a:t>
            </a:r>
          </a:p>
          <a:p>
            <a:r>
              <a:rPr lang="en-US" altLang="zh-TW" dirty="0" smtClean="0"/>
              <a:t> </a:t>
            </a:r>
            <a:r>
              <a:rPr lang="en-US" altLang="zh-TW" dirty="0" smtClean="0"/>
              <a:t>They </a:t>
            </a:r>
            <a:r>
              <a:rPr lang="en-US" altLang="zh-TW" dirty="0" smtClean="0"/>
              <a:t>support </a:t>
            </a:r>
            <a:r>
              <a:rPr lang="en-US" altLang="zh-TW" dirty="0" smtClean="0">
                <a:solidFill>
                  <a:srgbClr val="FF0000"/>
                </a:solidFill>
              </a:rPr>
              <a:t>extremely low duty cycles </a:t>
            </a:r>
            <a:r>
              <a:rPr lang="en-US" altLang="zh-TW" dirty="0" smtClean="0"/>
              <a:t>or </a:t>
            </a:r>
            <a:r>
              <a:rPr lang="en-US" altLang="zh-TW" dirty="0" smtClean="0">
                <a:solidFill>
                  <a:srgbClr val="FF0000"/>
                </a:solidFill>
              </a:rPr>
              <a:t>high data rates</a:t>
            </a:r>
            <a:r>
              <a:rPr lang="en-US" altLang="zh-TW" dirty="0" smtClean="0"/>
              <a:t>.</a:t>
            </a:r>
          </a:p>
          <a:p>
            <a:r>
              <a:rPr lang="en-US" altLang="zh-TW" dirty="0" smtClean="0"/>
              <a:t>They </a:t>
            </a:r>
            <a:r>
              <a:rPr lang="en-US" altLang="zh-TW" dirty="0" smtClean="0"/>
              <a:t>support many low-power services including </a:t>
            </a:r>
            <a:r>
              <a:rPr lang="en-US" altLang="zh-TW" dirty="0" smtClean="0">
                <a:solidFill>
                  <a:srgbClr val="FF0000"/>
                </a:solidFill>
              </a:rPr>
              <a:t>wakeup</a:t>
            </a:r>
            <a:r>
              <a:rPr lang="en-US" altLang="zh-TW" dirty="0" smtClean="0"/>
              <a:t> , </a:t>
            </a:r>
            <a:r>
              <a:rPr lang="en-US" altLang="zh-TW" dirty="0" smtClean="0">
                <a:solidFill>
                  <a:srgbClr val="FF0000"/>
                </a:solidFill>
              </a:rPr>
              <a:t>discovery</a:t>
            </a:r>
            <a:r>
              <a:rPr lang="en-US" altLang="zh-TW" dirty="0" smtClean="0"/>
              <a:t> , </a:t>
            </a:r>
            <a:r>
              <a:rPr lang="en-US" altLang="zh-TW" dirty="0" smtClean="0">
                <a:solidFill>
                  <a:srgbClr val="FF0000"/>
                </a:solidFill>
              </a:rPr>
              <a:t>broadcast </a:t>
            </a:r>
            <a:r>
              <a:rPr lang="en-US" altLang="zh-TW" dirty="0" smtClean="0"/>
              <a:t>, </a:t>
            </a:r>
            <a:r>
              <a:rPr lang="en-US" altLang="zh-TW" dirty="0" err="1" smtClean="0">
                <a:solidFill>
                  <a:srgbClr val="FF0000"/>
                </a:solidFill>
              </a:rPr>
              <a:t>anycast</a:t>
            </a:r>
            <a:r>
              <a:rPr lang="en-US" altLang="zh-TW" dirty="0" smtClean="0"/>
              <a:t> , and </a:t>
            </a:r>
            <a:r>
              <a:rPr lang="en-US" altLang="zh-TW" dirty="0" err="1" smtClean="0">
                <a:solidFill>
                  <a:srgbClr val="FF0000"/>
                </a:solidFill>
              </a:rPr>
              <a:t>pollcast</a:t>
            </a:r>
            <a:r>
              <a:rPr lang="en-US" altLang="zh-TW" dirty="0" smtClean="0"/>
              <a:t>.</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Introduction-drawbacks</a:t>
            </a:r>
            <a:endParaRPr lang="zh-TW" altLang="en-US" dirty="0"/>
          </a:p>
        </p:txBody>
      </p:sp>
      <p:sp>
        <p:nvSpPr>
          <p:cNvPr id="3" name="內容版面配置區 2"/>
          <p:cNvSpPr>
            <a:spLocks noGrp="1"/>
          </p:cNvSpPr>
          <p:nvPr>
            <p:ph idx="1"/>
          </p:nvPr>
        </p:nvSpPr>
        <p:spPr>
          <a:xfrm>
            <a:off x="1547664" y="1447800"/>
            <a:ext cx="6912768" cy="4800600"/>
          </a:xfrm>
        </p:spPr>
        <p:txBody>
          <a:bodyPr/>
          <a:lstStyle/>
          <a:p>
            <a:r>
              <a:rPr lang="en-US" altLang="zh-TW" dirty="0" smtClean="0"/>
              <a:t>Their fundamental </a:t>
            </a:r>
            <a:r>
              <a:rPr lang="en-US" altLang="zh-TW" dirty="0" smtClean="0">
                <a:solidFill>
                  <a:srgbClr val="0070C0"/>
                </a:solidFill>
              </a:rPr>
              <a:t>synchronization primitive – the probe – costs more than channel sampling,</a:t>
            </a:r>
            <a:r>
              <a:rPr lang="en-US" altLang="zh-TW" dirty="0" smtClean="0"/>
              <a:t> which means that </a:t>
            </a:r>
            <a:r>
              <a:rPr lang="en-US" altLang="zh-TW" dirty="0" smtClean="0">
                <a:solidFill>
                  <a:srgbClr val="FF0000"/>
                </a:solidFill>
              </a:rPr>
              <a:t>baseline power draw is higher </a:t>
            </a:r>
            <a:r>
              <a:rPr lang="en-US" altLang="zh-TW" dirty="0" smtClean="0"/>
              <a:t>than sender-initiated protocols.</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Introduction-drawbacks</a:t>
            </a:r>
            <a:endParaRPr lang="zh-TW" altLang="en-US" dirty="0"/>
          </a:p>
        </p:txBody>
      </p:sp>
      <p:sp>
        <p:nvSpPr>
          <p:cNvPr id="3" name="內容版面配置區 2"/>
          <p:cNvSpPr>
            <a:spLocks noGrp="1"/>
          </p:cNvSpPr>
          <p:nvPr>
            <p:ph idx="1"/>
          </p:nvPr>
        </p:nvSpPr>
        <p:spPr>
          <a:xfrm>
            <a:off x="1403648" y="1484784"/>
            <a:ext cx="7272808" cy="4800600"/>
          </a:xfrm>
        </p:spPr>
        <p:txBody>
          <a:bodyPr>
            <a:normAutofit/>
          </a:bodyPr>
          <a:lstStyle/>
          <a:p>
            <a:r>
              <a:rPr lang="en-US" altLang="zh-TW" dirty="0" smtClean="0"/>
              <a:t>Their </a:t>
            </a:r>
            <a:r>
              <a:rPr lang="en-US" altLang="zh-TW" dirty="0" smtClean="0">
                <a:solidFill>
                  <a:srgbClr val="0070C0"/>
                </a:solidFill>
              </a:rPr>
              <a:t>frequent probe transmissions </a:t>
            </a:r>
            <a:r>
              <a:rPr lang="en-US" altLang="zh-TW" dirty="0" smtClean="0"/>
              <a:t>can </a:t>
            </a:r>
            <a:r>
              <a:rPr lang="en-US" altLang="zh-TW" dirty="0" smtClean="0">
                <a:solidFill>
                  <a:srgbClr val="FF0000"/>
                </a:solidFill>
              </a:rPr>
              <a:t>congest the channel </a:t>
            </a:r>
            <a:r>
              <a:rPr lang="en-US" altLang="zh-TW" dirty="0" smtClean="0"/>
              <a:t>and </a:t>
            </a:r>
            <a:r>
              <a:rPr lang="en-US" altLang="zh-TW" dirty="0" smtClean="0">
                <a:solidFill>
                  <a:srgbClr val="FF0000"/>
                </a:solidFill>
              </a:rPr>
              <a:t>delay data communications</a:t>
            </a:r>
            <a:r>
              <a:rPr lang="en-US" altLang="zh-TW" dirty="0" smtClean="0"/>
              <a:t>, which affects their scalability under even light traffic loads</a:t>
            </a:r>
            <a:r>
              <a:rPr lang="en-US" altLang="zh-TW" dirty="0" smtClean="0"/>
              <a:t>.</a:t>
            </a:r>
          </a:p>
          <a:p>
            <a:endParaRPr lang="en-US" altLang="zh-TW" dirty="0" smtClean="0"/>
          </a:p>
          <a:p>
            <a:r>
              <a:rPr lang="en-US" altLang="zh-TW" dirty="0" smtClean="0"/>
              <a:t>Their </a:t>
            </a:r>
            <a:r>
              <a:rPr lang="en-US" altLang="zh-TW" dirty="0" smtClean="0"/>
              <a:t>use of </a:t>
            </a:r>
            <a:r>
              <a:rPr lang="en-US" altLang="zh-TW" dirty="0" smtClean="0">
                <a:solidFill>
                  <a:srgbClr val="0070C0"/>
                </a:solidFill>
              </a:rPr>
              <a:t>incompatible probe </a:t>
            </a:r>
            <a:r>
              <a:rPr lang="en-US" altLang="zh-TW" dirty="0" err="1" smtClean="0">
                <a:solidFill>
                  <a:srgbClr val="0070C0"/>
                </a:solidFill>
              </a:rPr>
              <a:t>seman</a:t>
            </a:r>
            <a:r>
              <a:rPr lang="en-US" altLang="zh-TW" dirty="0" smtClean="0">
                <a:solidFill>
                  <a:srgbClr val="0070C0"/>
                </a:solidFill>
              </a:rPr>
              <a:t>-tics</a:t>
            </a:r>
            <a:r>
              <a:rPr lang="en-US" altLang="zh-TW" dirty="0" smtClean="0"/>
              <a:t> </a:t>
            </a:r>
            <a:r>
              <a:rPr lang="en-US" altLang="zh-TW" dirty="0" smtClean="0"/>
              <a:t>for different services makes </a:t>
            </a:r>
            <a:r>
              <a:rPr lang="en-US" altLang="zh-TW" dirty="0" smtClean="0">
                <a:solidFill>
                  <a:srgbClr val="FF0000"/>
                </a:solidFill>
              </a:rPr>
              <a:t>concur-rent </a:t>
            </a:r>
            <a:r>
              <a:rPr lang="en-US" altLang="zh-TW" dirty="0" smtClean="0">
                <a:solidFill>
                  <a:srgbClr val="FF0000"/>
                </a:solidFill>
              </a:rPr>
              <a:t>use of those services difficult.</a:t>
            </a:r>
            <a:endParaRPr lang="zh-TW" altLang="en-US"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pic>
        <p:nvPicPr>
          <p:cNvPr id="4" name="內容版面配置區 3" descr="Figure 1.png"/>
          <p:cNvPicPr>
            <a:picLocks noGrp="1" noChangeAspect="1"/>
          </p:cNvPicPr>
          <p:nvPr>
            <p:ph idx="1"/>
          </p:nvPr>
        </p:nvPicPr>
        <p:blipFill>
          <a:blip r:embed="rId3" cstate="print"/>
          <a:stretch>
            <a:fillRect/>
          </a:stretch>
        </p:blipFill>
        <p:spPr>
          <a:xfrm>
            <a:off x="1259632" y="2060848"/>
            <a:ext cx="7220026" cy="324036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A-MAC Design Overview</a:t>
            </a:r>
            <a:endParaRPr lang="zh-TW" altLang="en-US" dirty="0"/>
          </a:p>
        </p:txBody>
      </p:sp>
      <p:sp>
        <p:nvSpPr>
          <p:cNvPr id="3" name="內容版面配置區 2"/>
          <p:cNvSpPr>
            <a:spLocks noGrp="1"/>
          </p:cNvSpPr>
          <p:nvPr>
            <p:ph idx="1"/>
          </p:nvPr>
        </p:nvSpPr>
        <p:spPr>
          <a:xfrm>
            <a:off x="1435608" y="1447800"/>
            <a:ext cx="7096832" cy="5149552"/>
          </a:xfrm>
        </p:spPr>
        <p:txBody>
          <a:bodyPr>
            <a:normAutofit/>
          </a:bodyPr>
          <a:lstStyle/>
          <a:p>
            <a:r>
              <a:rPr lang="en-US" altLang="zh-TW" dirty="0" smtClean="0"/>
              <a:t>This design choice – to use an auto-</a:t>
            </a:r>
            <a:r>
              <a:rPr lang="en-US" altLang="zh-TW" dirty="0" err="1" smtClean="0"/>
              <a:t>ack</a:t>
            </a:r>
            <a:r>
              <a:rPr lang="en-US" altLang="zh-TW" dirty="0" smtClean="0"/>
              <a:t> – departs from prior work in which receiver-initiated MACs </a:t>
            </a:r>
            <a:r>
              <a:rPr lang="en-US" altLang="zh-TW" dirty="0" smtClean="0">
                <a:solidFill>
                  <a:srgbClr val="FF0000"/>
                </a:solidFill>
              </a:rPr>
              <a:t>simply send a data frame</a:t>
            </a:r>
            <a:r>
              <a:rPr lang="en-US" altLang="zh-TW" dirty="0" smtClean="0"/>
              <a:t> in response to a probe. </a:t>
            </a:r>
            <a:endParaRPr lang="en-US" altLang="zh-TW" dirty="0" smtClean="0"/>
          </a:p>
          <a:p>
            <a:r>
              <a:rPr lang="en-US" altLang="zh-TW" dirty="0" smtClean="0"/>
              <a:t>Since this decision must be made on the order of </a:t>
            </a:r>
            <a:r>
              <a:rPr lang="en-US" altLang="zh-TW" dirty="0" smtClean="0">
                <a:solidFill>
                  <a:srgbClr val="0070C0"/>
                </a:solidFill>
              </a:rPr>
              <a:t>one hundred thousand </a:t>
            </a:r>
            <a:r>
              <a:rPr lang="en-US" altLang="zh-TW" dirty="0" smtClean="0"/>
              <a:t>times or more per day in a typical low-power MAC, </a:t>
            </a:r>
            <a:r>
              <a:rPr lang="en-US" altLang="zh-TW" dirty="0" smtClean="0">
                <a:solidFill>
                  <a:srgbClr val="FF0000"/>
                </a:solidFill>
              </a:rPr>
              <a:t>being in-decisive or incorrect can get very costly very quickly</a:t>
            </a:r>
            <a:r>
              <a:rPr lang="en-US" altLang="zh-TW" dirty="0" smtClean="0"/>
              <a:t>.</a:t>
            </a: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4136</TotalTime>
  <Words>2567</Words>
  <Application>Microsoft Office PowerPoint</Application>
  <PresentationFormat>如螢幕大小 (4:3)</PresentationFormat>
  <Paragraphs>213</Paragraphs>
  <Slides>35</Slides>
  <Notes>28</Notes>
  <HiddenSlides>0</HiddenSlides>
  <MMClips>0</MMClips>
  <ScaleCrop>false</ScaleCrop>
  <HeadingPairs>
    <vt:vector size="4" baseType="variant">
      <vt:variant>
        <vt:lpstr>佈景主題</vt:lpstr>
      </vt:variant>
      <vt:variant>
        <vt:i4>1</vt:i4>
      </vt:variant>
      <vt:variant>
        <vt:lpstr>投影片標題</vt:lpstr>
      </vt:variant>
      <vt:variant>
        <vt:i4>35</vt:i4>
      </vt:variant>
    </vt:vector>
  </HeadingPairs>
  <TitlesOfParts>
    <vt:vector size="36" baseType="lpstr">
      <vt:lpstr>夏至</vt:lpstr>
      <vt:lpstr>投影片 1</vt:lpstr>
      <vt:lpstr>Outline</vt:lpstr>
      <vt:lpstr>Abstract</vt:lpstr>
      <vt:lpstr>Introduction-benefits</vt:lpstr>
      <vt:lpstr>Introduction-benefits</vt:lpstr>
      <vt:lpstr>Introduction-drawbacks</vt:lpstr>
      <vt:lpstr>Introduction-drawbacks</vt:lpstr>
      <vt:lpstr>A-MAC Design Overview</vt:lpstr>
      <vt:lpstr>A-MAC Design Overview</vt:lpstr>
      <vt:lpstr>A-MAC Design Overview</vt:lpstr>
      <vt:lpstr>A-MAC Design Overview</vt:lpstr>
      <vt:lpstr>A-MAC Design Overview</vt:lpstr>
      <vt:lpstr>A-MAC Design Overview</vt:lpstr>
      <vt:lpstr>A-MAC Design Overview</vt:lpstr>
      <vt:lpstr>Implementation Details</vt:lpstr>
      <vt:lpstr>Implementation Details-Software, Hardware, and Radio Platform</vt:lpstr>
      <vt:lpstr>Implementation Details- Unicast Communications</vt:lpstr>
      <vt:lpstr>Implementation Details- Unicast Communications</vt:lpstr>
      <vt:lpstr>Implementation Details- Unicast Communications</vt:lpstr>
      <vt:lpstr>Implementation Details- Broadcast Communications</vt:lpstr>
      <vt:lpstr>Implementation Details- Broadcast Communications</vt:lpstr>
      <vt:lpstr>Implementation Details-  Asynchronous Network Wakeup</vt:lpstr>
      <vt:lpstr>Implementation Details-  Asynchronous Network Wakeup</vt:lpstr>
      <vt:lpstr>Implementation Details-  Asynchronous Network Wakeup</vt:lpstr>
      <vt:lpstr>Backcast Evaluation-  Effect of Path Delay Differences</vt:lpstr>
      <vt:lpstr>Backcast Evaluation- Effect of Path Delay Differences</vt:lpstr>
      <vt:lpstr>Backcast Evaluation- Effect of Path Loss</vt:lpstr>
      <vt:lpstr>Backcast Evaluation-  Large-Scale Performance</vt:lpstr>
      <vt:lpstr>Backcast Evaluation-  Energy Microbenchmarks</vt:lpstr>
      <vt:lpstr>Backcast Evaluation-  Energy Microbenchmarks</vt:lpstr>
      <vt:lpstr>Macrobenchmark Evaluation- Multiple Contending Unicast Flows</vt:lpstr>
      <vt:lpstr>Macrobenchmark Evaluation-  Multiple Parallel Unicast Flows</vt:lpstr>
      <vt:lpstr>Macrobenchmark Evaluation-  Asynchronous Network Wakeup</vt:lpstr>
      <vt:lpstr>Macrobenchmark Evaluation-  Effect of Density on Packet Delivery</vt:lpstr>
      <vt:lpstr>Conclusion</vt:lpstr>
    </vt:vector>
  </TitlesOfParts>
  <Company>C.M.T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lemonwind</dc:creator>
  <cp:lastModifiedBy>lemonwind</cp:lastModifiedBy>
  <cp:revision>200</cp:revision>
  <dcterms:created xsi:type="dcterms:W3CDTF">2013-05-20T07:38:31Z</dcterms:created>
  <dcterms:modified xsi:type="dcterms:W3CDTF">2013-05-23T04:34:45Z</dcterms:modified>
</cp:coreProperties>
</file>