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42" r:id="rId2"/>
    <p:sldId id="317" r:id="rId3"/>
    <p:sldId id="370" r:id="rId4"/>
    <p:sldId id="372" r:id="rId5"/>
    <p:sldId id="371" r:id="rId6"/>
    <p:sldId id="353" r:id="rId7"/>
    <p:sldId id="362" r:id="rId8"/>
    <p:sldId id="351" r:id="rId9"/>
    <p:sldId id="378" r:id="rId10"/>
    <p:sldId id="374" r:id="rId11"/>
    <p:sldId id="368" r:id="rId12"/>
    <p:sldId id="335" r:id="rId13"/>
    <p:sldId id="383" r:id="rId14"/>
    <p:sldId id="348" r:id="rId15"/>
    <p:sldId id="344" r:id="rId16"/>
    <p:sldId id="369" r:id="rId17"/>
    <p:sldId id="354" r:id="rId18"/>
    <p:sldId id="355" r:id="rId19"/>
    <p:sldId id="331" r:id="rId20"/>
    <p:sldId id="384" r:id="rId21"/>
    <p:sldId id="364" r:id="rId22"/>
    <p:sldId id="339" r:id="rId23"/>
    <p:sldId id="347" r:id="rId24"/>
    <p:sldId id="367" r:id="rId25"/>
    <p:sldId id="346" r:id="rId26"/>
    <p:sldId id="345" r:id="rId27"/>
    <p:sldId id="358" r:id="rId28"/>
    <p:sldId id="332" r:id="rId29"/>
    <p:sldId id="340" r:id="rId30"/>
    <p:sldId id="341" r:id="rId31"/>
    <p:sldId id="349" r:id="rId32"/>
    <p:sldId id="322" r:id="rId33"/>
    <p:sldId id="323" r:id="rId34"/>
    <p:sldId id="380" r:id="rId35"/>
    <p:sldId id="386" r:id="rId36"/>
    <p:sldId id="273" r:id="rId37"/>
    <p:sldId id="385" r:id="rId38"/>
    <p:sldId id="275" r:id="rId39"/>
    <p:sldId id="279" r:id="rId40"/>
    <p:sldId id="379" r:id="rId41"/>
    <p:sldId id="327" r:id="rId42"/>
    <p:sldId id="381" r:id="rId43"/>
    <p:sldId id="382" r:id="rId44"/>
    <p:sldId id="271" r:id="rId45"/>
    <p:sldId id="298" r:id="rId4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FF66"/>
    <a:srgbClr val="99FF33"/>
    <a:srgbClr val="00FF00"/>
    <a:srgbClr val="FF66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87" autoAdjust="0"/>
  </p:normalViewPr>
  <p:slideViewPr>
    <p:cSldViewPr>
      <p:cViewPr varScale="1">
        <p:scale>
          <a:sx n="120" d="100"/>
          <a:sy n="120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K:\&#26032;&#36039;&#26009;&#22846;\20081118-1.tx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47180789419748E-2"/>
          <c:y val="0.20406277340332471"/>
          <c:w val="0.77830435024552469"/>
          <c:h val="0.75379593175853676"/>
        </c:manualLayout>
      </c:layout>
      <c:scatterChart>
        <c:scatterStyle val="smoothMarker"/>
        <c:varyColors val="0"/>
        <c:ser>
          <c:idx val="0"/>
          <c:order val="0"/>
          <c:tx>
            <c:v>20081118 I-V</c:v>
          </c:tx>
          <c:marker>
            <c:symbol val="none"/>
          </c:marker>
          <c:xVal>
            <c:numRef>
              <c:f>'20081118-1'!$E$2:$E$101</c:f>
              <c:numCache>
                <c:formatCode>General</c:formatCode>
                <c:ptCount val="100"/>
                <c:pt idx="0">
                  <c:v>-9.0000000000000066E-2</c:v>
                </c:pt>
                <c:pt idx="1">
                  <c:v>-8.000000000000014E-2</c:v>
                </c:pt>
                <c:pt idx="2">
                  <c:v>-7.0000000000000034E-2</c:v>
                </c:pt>
                <c:pt idx="3">
                  <c:v>-6.0000000000000109E-2</c:v>
                </c:pt>
                <c:pt idx="4">
                  <c:v>-5.0000000000000037E-2</c:v>
                </c:pt>
                <c:pt idx="5">
                  <c:v>-4.000000000000007E-2</c:v>
                </c:pt>
                <c:pt idx="6">
                  <c:v>-3.0000000000000054E-2</c:v>
                </c:pt>
                <c:pt idx="7">
                  <c:v>-2.0000000000000035E-2</c:v>
                </c:pt>
                <c:pt idx="8">
                  <c:v>-1.0000000000000023E-2</c:v>
                </c:pt>
                <c:pt idx="9" formatCode="0.00E+00">
                  <c:v>-1.0408340855861051E-17</c:v>
                </c:pt>
                <c:pt idx="10">
                  <c:v>1.0000000000000023E-2</c:v>
                </c:pt>
                <c:pt idx="11">
                  <c:v>2.0000000000000035E-2</c:v>
                </c:pt>
                <c:pt idx="12">
                  <c:v>3.0000000000000054E-2</c:v>
                </c:pt>
                <c:pt idx="13">
                  <c:v>4.000000000000007E-2</c:v>
                </c:pt>
                <c:pt idx="14">
                  <c:v>5.0000000000000037E-2</c:v>
                </c:pt>
                <c:pt idx="15">
                  <c:v>6.0000000000000109E-2</c:v>
                </c:pt>
                <c:pt idx="16">
                  <c:v>7.0000000000000034E-2</c:v>
                </c:pt>
                <c:pt idx="17">
                  <c:v>8.000000000000014E-2</c:v>
                </c:pt>
                <c:pt idx="18">
                  <c:v>9.0000000000000066E-2</c:v>
                </c:pt>
                <c:pt idx="19">
                  <c:v>0.1</c:v>
                </c:pt>
                <c:pt idx="20">
                  <c:v>0.11000000000000004</c:v>
                </c:pt>
                <c:pt idx="21">
                  <c:v>0.12000000000000002</c:v>
                </c:pt>
                <c:pt idx="22">
                  <c:v>0.13</c:v>
                </c:pt>
                <c:pt idx="23">
                  <c:v>0.14000000000000001</c:v>
                </c:pt>
                <c:pt idx="24">
                  <c:v>0.15000000000000024</c:v>
                </c:pt>
                <c:pt idx="25">
                  <c:v>0.16000000000000009</c:v>
                </c:pt>
                <c:pt idx="26">
                  <c:v>0.17</c:v>
                </c:pt>
                <c:pt idx="27">
                  <c:v>0.18000000000000024</c:v>
                </c:pt>
                <c:pt idx="28">
                  <c:v>0.19000000000000009</c:v>
                </c:pt>
                <c:pt idx="29">
                  <c:v>0.2</c:v>
                </c:pt>
                <c:pt idx="30">
                  <c:v>0.21000000000000021</c:v>
                </c:pt>
                <c:pt idx="31">
                  <c:v>0.22000000000000008</c:v>
                </c:pt>
                <c:pt idx="32">
                  <c:v>0.23</c:v>
                </c:pt>
                <c:pt idx="33">
                  <c:v>0.24000000000000021</c:v>
                </c:pt>
                <c:pt idx="34">
                  <c:v>0.25</c:v>
                </c:pt>
                <c:pt idx="35">
                  <c:v>0.26</c:v>
                </c:pt>
                <c:pt idx="36">
                  <c:v>0.27</c:v>
                </c:pt>
                <c:pt idx="37">
                  <c:v>0.28000000000000008</c:v>
                </c:pt>
                <c:pt idx="38">
                  <c:v>0.29000000000000031</c:v>
                </c:pt>
                <c:pt idx="39">
                  <c:v>0.30000000000000032</c:v>
                </c:pt>
                <c:pt idx="40">
                  <c:v>0.31000000000000172</c:v>
                </c:pt>
                <c:pt idx="41">
                  <c:v>0.32000000000000195</c:v>
                </c:pt>
                <c:pt idx="42">
                  <c:v>0.33000000000000218</c:v>
                </c:pt>
                <c:pt idx="43">
                  <c:v>0.34000000000000036</c:v>
                </c:pt>
                <c:pt idx="44">
                  <c:v>0.35000000000000031</c:v>
                </c:pt>
                <c:pt idx="45">
                  <c:v>0.36000000000000032</c:v>
                </c:pt>
                <c:pt idx="46">
                  <c:v>0.37000000000000038</c:v>
                </c:pt>
                <c:pt idx="47">
                  <c:v>0.38000000000000195</c:v>
                </c:pt>
                <c:pt idx="48">
                  <c:v>0.39000000000000196</c:v>
                </c:pt>
                <c:pt idx="49">
                  <c:v>0.4</c:v>
                </c:pt>
                <c:pt idx="50">
                  <c:v>0.41000000000000031</c:v>
                </c:pt>
                <c:pt idx="51">
                  <c:v>0.42000000000000032</c:v>
                </c:pt>
                <c:pt idx="52">
                  <c:v>0.43000000000000038</c:v>
                </c:pt>
                <c:pt idx="53">
                  <c:v>0.44000000000000017</c:v>
                </c:pt>
                <c:pt idx="54">
                  <c:v>0.45</c:v>
                </c:pt>
                <c:pt idx="55">
                  <c:v>0.46</c:v>
                </c:pt>
                <c:pt idx="56">
                  <c:v>0.47000000000000008</c:v>
                </c:pt>
                <c:pt idx="57">
                  <c:v>0.48000000000000032</c:v>
                </c:pt>
                <c:pt idx="58">
                  <c:v>0.49000000000000032</c:v>
                </c:pt>
                <c:pt idx="59">
                  <c:v>0.5</c:v>
                </c:pt>
                <c:pt idx="60">
                  <c:v>0.51</c:v>
                </c:pt>
                <c:pt idx="61">
                  <c:v>0.52</c:v>
                </c:pt>
                <c:pt idx="62">
                  <c:v>0.53</c:v>
                </c:pt>
                <c:pt idx="63">
                  <c:v>0.54</c:v>
                </c:pt>
                <c:pt idx="64">
                  <c:v>0.55000000000000004</c:v>
                </c:pt>
                <c:pt idx="65">
                  <c:v>0.56000000000000005</c:v>
                </c:pt>
                <c:pt idx="66">
                  <c:v>0.56999999999999995</c:v>
                </c:pt>
                <c:pt idx="67">
                  <c:v>0.5800000000000004</c:v>
                </c:pt>
                <c:pt idx="68">
                  <c:v>0.5900000000000003</c:v>
                </c:pt>
                <c:pt idx="69">
                  <c:v>0.60000000000000064</c:v>
                </c:pt>
                <c:pt idx="70">
                  <c:v>0.61000000000000065</c:v>
                </c:pt>
                <c:pt idx="71">
                  <c:v>0.62000000000000344</c:v>
                </c:pt>
                <c:pt idx="72">
                  <c:v>0.63000000000000389</c:v>
                </c:pt>
                <c:pt idx="73">
                  <c:v>0.6400000000000039</c:v>
                </c:pt>
                <c:pt idx="74">
                  <c:v>0.65000000000000402</c:v>
                </c:pt>
                <c:pt idx="75">
                  <c:v>0.66000000000000436</c:v>
                </c:pt>
                <c:pt idx="76">
                  <c:v>0.67000000000000448</c:v>
                </c:pt>
                <c:pt idx="77">
                  <c:v>0.68000000000000071</c:v>
                </c:pt>
                <c:pt idx="78">
                  <c:v>0.69000000000000095</c:v>
                </c:pt>
                <c:pt idx="79">
                  <c:v>0.70000000000000062</c:v>
                </c:pt>
                <c:pt idx="80">
                  <c:v>0.71000000000000063</c:v>
                </c:pt>
                <c:pt idx="81">
                  <c:v>0.72000000000000064</c:v>
                </c:pt>
                <c:pt idx="82">
                  <c:v>0.73000000000000065</c:v>
                </c:pt>
                <c:pt idx="83">
                  <c:v>0.74000000000000343</c:v>
                </c:pt>
                <c:pt idx="84">
                  <c:v>0.75000000000000355</c:v>
                </c:pt>
                <c:pt idx="85">
                  <c:v>0.76000000000000389</c:v>
                </c:pt>
                <c:pt idx="86">
                  <c:v>0.77000000000000357</c:v>
                </c:pt>
                <c:pt idx="87">
                  <c:v>0.78</c:v>
                </c:pt>
                <c:pt idx="88">
                  <c:v>0.79</c:v>
                </c:pt>
                <c:pt idx="89">
                  <c:v>0.8</c:v>
                </c:pt>
                <c:pt idx="90">
                  <c:v>0.81</c:v>
                </c:pt>
                <c:pt idx="91">
                  <c:v>0.82000000000000095</c:v>
                </c:pt>
                <c:pt idx="92">
                  <c:v>0.83000000000000163</c:v>
                </c:pt>
                <c:pt idx="93">
                  <c:v>0.84000000000000163</c:v>
                </c:pt>
                <c:pt idx="94">
                  <c:v>0.85000000000000164</c:v>
                </c:pt>
                <c:pt idx="95">
                  <c:v>0.86000000000000165</c:v>
                </c:pt>
                <c:pt idx="96">
                  <c:v>0.87000000000000444</c:v>
                </c:pt>
                <c:pt idx="97">
                  <c:v>0.88000000000000134</c:v>
                </c:pt>
                <c:pt idx="98">
                  <c:v>0.89000000000000135</c:v>
                </c:pt>
              </c:numCache>
            </c:numRef>
          </c:xVal>
          <c:yVal>
            <c:numRef>
              <c:f>'20081118-1'!$F$2:$F$101</c:f>
              <c:numCache>
                <c:formatCode>General</c:formatCode>
                <c:ptCount val="100"/>
                <c:pt idx="0">
                  <c:v>7.1916000000000002</c:v>
                </c:pt>
                <c:pt idx="1">
                  <c:v>7.1995999999999976</c:v>
                </c:pt>
                <c:pt idx="2">
                  <c:v>7.1635999999999855</c:v>
                </c:pt>
                <c:pt idx="3">
                  <c:v>7.1995999999999976</c:v>
                </c:pt>
                <c:pt idx="4">
                  <c:v>7.1768000000000001</c:v>
                </c:pt>
                <c:pt idx="5">
                  <c:v>7.1912000000000003</c:v>
                </c:pt>
                <c:pt idx="6">
                  <c:v>7.1619999999999955</c:v>
                </c:pt>
                <c:pt idx="7">
                  <c:v>7.1768000000000001</c:v>
                </c:pt>
                <c:pt idx="8">
                  <c:v>7.1320000000000006</c:v>
                </c:pt>
                <c:pt idx="9">
                  <c:v>7.1463999999999999</c:v>
                </c:pt>
                <c:pt idx="10">
                  <c:v>7.1592000000000002</c:v>
                </c:pt>
                <c:pt idx="11">
                  <c:v>7.1523999999999965</c:v>
                </c:pt>
                <c:pt idx="12">
                  <c:v>7.1327999999999996</c:v>
                </c:pt>
                <c:pt idx="13">
                  <c:v>7.1412000000000004</c:v>
                </c:pt>
                <c:pt idx="14">
                  <c:v>7.1207999999999965</c:v>
                </c:pt>
                <c:pt idx="15">
                  <c:v>7.1447999999999965</c:v>
                </c:pt>
                <c:pt idx="16">
                  <c:v>7.1320000000000006</c:v>
                </c:pt>
                <c:pt idx="17">
                  <c:v>7.1339999999999995</c:v>
                </c:pt>
                <c:pt idx="18">
                  <c:v>7.1083999999999996</c:v>
                </c:pt>
                <c:pt idx="19">
                  <c:v>7.1179999999999755</c:v>
                </c:pt>
                <c:pt idx="20">
                  <c:v>7.0860000000000003</c:v>
                </c:pt>
                <c:pt idx="21">
                  <c:v>7.1095999999999995</c:v>
                </c:pt>
                <c:pt idx="22">
                  <c:v>7.0991999999999997</c:v>
                </c:pt>
                <c:pt idx="23">
                  <c:v>7.1071999999999855</c:v>
                </c:pt>
                <c:pt idx="24">
                  <c:v>7.0856000000000003</c:v>
                </c:pt>
                <c:pt idx="25">
                  <c:v>7.0811999999999999</c:v>
                </c:pt>
                <c:pt idx="26">
                  <c:v>7.0647999999999955</c:v>
                </c:pt>
                <c:pt idx="27">
                  <c:v>7.0692000000000004</c:v>
                </c:pt>
                <c:pt idx="28">
                  <c:v>7.0352000000000023</c:v>
                </c:pt>
                <c:pt idx="29">
                  <c:v>7.0704000000000002</c:v>
                </c:pt>
                <c:pt idx="30">
                  <c:v>7.0423999999999998</c:v>
                </c:pt>
                <c:pt idx="31">
                  <c:v>7.0375999999999985</c:v>
                </c:pt>
                <c:pt idx="32">
                  <c:v>7.0060000000000002</c:v>
                </c:pt>
                <c:pt idx="33">
                  <c:v>7.0259999999999945</c:v>
                </c:pt>
                <c:pt idx="34">
                  <c:v>6.9980000000000002</c:v>
                </c:pt>
                <c:pt idx="35">
                  <c:v>7.0027999999999997</c:v>
                </c:pt>
                <c:pt idx="36">
                  <c:v>6.9871999999999996</c:v>
                </c:pt>
                <c:pt idx="37">
                  <c:v>6.9892000000000376</c:v>
                </c:pt>
                <c:pt idx="38">
                  <c:v>6.9588000000000001</c:v>
                </c:pt>
                <c:pt idx="39">
                  <c:v>6.9544000000000006</c:v>
                </c:pt>
                <c:pt idx="40">
                  <c:v>6.9340000000000002</c:v>
                </c:pt>
                <c:pt idx="41">
                  <c:v>6.9359999999999999</c:v>
                </c:pt>
                <c:pt idx="42">
                  <c:v>6.9135999999999997</c:v>
                </c:pt>
                <c:pt idx="43">
                  <c:v>6.8952</c:v>
                </c:pt>
                <c:pt idx="44">
                  <c:v>6.9087999999999994</c:v>
                </c:pt>
                <c:pt idx="45">
                  <c:v>6.8587999999999996</c:v>
                </c:pt>
                <c:pt idx="46">
                  <c:v>6.8587999999999996</c:v>
                </c:pt>
                <c:pt idx="47">
                  <c:v>6.8267999999999995</c:v>
                </c:pt>
                <c:pt idx="48">
                  <c:v>6.7927999999999997</c:v>
                </c:pt>
                <c:pt idx="49">
                  <c:v>6.8036000000000003</c:v>
                </c:pt>
                <c:pt idx="50">
                  <c:v>6.7635999999999985</c:v>
                </c:pt>
                <c:pt idx="51">
                  <c:v>6.7203999999999997</c:v>
                </c:pt>
                <c:pt idx="52">
                  <c:v>6.7043999999999997</c:v>
                </c:pt>
                <c:pt idx="53">
                  <c:v>6.6759999999999975</c:v>
                </c:pt>
                <c:pt idx="54">
                  <c:v>6.6171999999999755</c:v>
                </c:pt>
                <c:pt idx="55">
                  <c:v>6.5939999999999985</c:v>
                </c:pt>
                <c:pt idx="56">
                  <c:v>6.5604000000000005</c:v>
                </c:pt>
                <c:pt idx="57">
                  <c:v>6.5095999999999998</c:v>
                </c:pt>
                <c:pt idx="58">
                  <c:v>6.4660000000000002</c:v>
                </c:pt>
                <c:pt idx="59">
                  <c:v>6.3903999999999996</c:v>
                </c:pt>
                <c:pt idx="60">
                  <c:v>6.3267999999999995</c:v>
                </c:pt>
                <c:pt idx="61">
                  <c:v>6.2368000000000023</c:v>
                </c:pt>
                <c:pt idx="62">
                  <c:v>6.1823999999999995</c:v>
                </c:pt>
                <c:pt idx="63">
                  <c:v>6.0616000000000003</c:v>
                </c:pt>
                <c:pt idx="64">
                  <c:v>5.9716000000000422</c:v>
                </c:pt>
                <c:pt idx="65">
                  <c:v>5.8216000000000001</c:v>
                </c:pt>
                <c:pt idx="66">
                  <c:v>5.6819999999999995</c:v>
                </c:pt>
                <c:pt idx="67">
                  <c:v>5.5207999999999995</c:v>
                </c:pt>
                <c:pt idx="68">
                  <c:v>5.3616000000000001</c:v>
                </c:pt>
                <c:pt idx="69">
                  <c:v>5.1364000000000001</c:v>
                </c:pt>
                <c:pt idx="70">
                  <c:v>4.9112000000000124</c:v>
                </c:pt>
                <c:pt idx="71">
                  <c:v>4.6411999999999995</c:v>
                </c:pt>
                <c:pt idx="72">
                  <c:v>4.3735999999999997</c:v>
                </c:pt>
                <c:pt idx="73">
                  <c:v>4.056</c:v>
                </c:pt>
                <c:pt idx="74">
                  <c:v>3.802679999999981</c:v>
                </c:pt>
                <c:pt idx="75">
                  <c:v>3.3351199999999968</c:v>
                </c:pt>
                <c:pt idx="76">
                  <c:v>2.9213999999999998</c:v>
                </c:pt>
                <c:pt idx="77">
                  <c:v>2.4951999999999988</c:v>
                </c:pt>
                <c:pt idx="78">
                  <c:v>2.0274799999999997</c:v>
                </c:pt>
                <c:pt idx="79">
                  <c:v>1.5109999999999923</c:v>
                </c:pt>
                <c:pt idx="80">
                  <c:v>0.98707999999999996</c:v>
                </c:pt>
                <c:pt idx="81">
                  <c:v>0.52479999999999993</c:v>
                </c:pt>
                <c:pt idx="82">
                  <c:v>-0.11917600000000059</c:v>
                </c:pt>
                <c:pt idx="83">
                  <c:v>-0.76680000000000448</c:v>
                </c:pt>
                <c:pt idx="84">
                  <c:v>-1.5362799999999999</c:v>
                </c:pt>
                <c:pt idx="85">
                  <c:v>-2.2863599999999997</c:v>
                </c:pt>
                <c:pt idx="86">
                  <c:v>-3.0680400000000003</c:v>
                </c:pt>
                <c:pt idx="87">
                  <c:v>-3.8427999999999987</c:v>
                </c:pt>
                <c:pt idx="88">
                  <c:v>-4.7995999999999999</c:v>
                </c:pt>
                <c:pt idx="89">
                  <c:v>-5.7547999999999995</c:v>
                </c:pt>
                <c:pt idx="90">
                  <c:v>-6.7631999999999985</c:v>
                </c:pt>
                <c:pt idx="91">
                  <c:v>-7.8391999999999991</c:v>
                </c:pt>
                <c:pt idx="92">
                  <c:v>-8.9572000000000003</c:v>
                </c:pt>
                <c:pt idx="93">
                  <c:v>-10.154</c:v>
                </c:pt>
                <c:pt idx="94">
                  <c:v>-11.396000000000004</c:v>
                </c:pt>
                <c:pt idx="95">
                  <c:v>-12.7096</c:v>
                </c:pt>
                <c:pt idx="96">
                  <c:v>-14.0884</c:v>
                </c:pt>
                <c:pt idx="97">
                  <c:v>-15.5192</c:v>
                </c:pt>
                <c:pt idx="98">
                  <c:v>-17.002400000000002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279232"/>
        <c:axId val="118907264"/>
      </c:scatterChart>
      <c:valAx>
        <c:axId val="83279232"/>
        <c:scaling>
          <c:orientation val="minMax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118907264"/>
        <c:crosses val="autoZero"/>
        <c:crossBetween val="midCat"/>
      </c:valAx>
      <c:valAx>
        <c:axId val="118907264"/>
        <c:scaling>
          <c:orientation val="minMax"/>
          <c:max val="1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2792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0.0937</cdr:y>
    </cdr:from>
    <cdr:to>
      <cdr:x>0.14063</cdr:x>
      <cdr:y>0.19787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-6350" y="451134"/>
          <a:ext cx="733382" cy="5015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altLang="zh-TW" sz="1100" dirty="0" smtClean="0"/>
            <a:t>J(</a:t>
          </a:r>
          <a:r>
            <a:rPr lang="en-US" altLang="zh-TW" sz="1100" dirty="0" err="1" smtClean="0"/>
            <a:t>mA</a:t>
          </a:r>
          <a:r>
            <a:rPr lang="en-US" altLang="zh-TW" sz="1100" dirty="0" smtClean="0"/>
            <a:t>/cm</a:t>
          </a:r>
          <a:r>
            <a:rPr lang="en-US" altLang="zh-TW" sz="1100" baseline="30000" dirty="0" smtClean="0"/>
            <a:t>2</a:t>
          </a:r>
          <a:r>
            <a:rPr lang="en-US" altLang="zh-TW" sz="1100" dirty="0" smtClean="0"/>
            <a:t>)</a:t>
          </a:r>
          <a:endParaRPr lang="zh-TW" altLang="en-US" sz="1100" dirty="0"/>
        </a:p>
      </cdr:txBody>
    </cdr:sp>
  </cdr:relSizeAnchor>
  <cdr:relSizeAnchor xmlns:cdr="http://schemas.openxmlformats.org/drawingml/2006/chartDrawing">
    <cdr:from>
      <cdr:x>0.85937</cdr:x>
      <cdr:y>0.90505</cdr:y>
    </cdr:from>
    <cdr:to>
      <cdr:x>1</cdr:x>
      <cdr:y>1</cdr:y>
    </cdr:to>
    <cdr:sp macro="" textlink="">
      <cdr:nvSpPr>
        <cdr:cNvPr id="3" name="文字方塊 1"/>
        <cdr:cNvSpPr txBox="1"/>
      </cdr:nvSpPr>
      <cdr:spPr>
        <a:xfrm xmlns:a="http://schemas.openxmlformats.org/drawingml/2006/main">
          <a:off x="4481592" y="4357718"/>
          <a:ext cx="733382" cy="457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altLang="zh-TW" sz="1100" dirty="0" smtClean="0"/>
            <a:t>V(V)</a:t>
          </a:r>
          <a:endParaRPr lang="zh-TW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7EF20F-9950-4221-88E9-6E2AEFD777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8784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TW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TW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1D0409-D66A-4A0A-9FC0-9CCE7C9D1BA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1260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10DD9-6D12-4263-88D3-5DC5250DA915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132098" name="Rectangle 1031"/>
          <p:cNvSpPr txBox="1">
            <a:spLocks noGrp="1" noChangeArrowheads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881527-CB3A-4D3D-B28A-34A9AE6F2BEE}" type="slidenum">
              <a:rPr kumimoji="0" lang="en-US" altLang="zh-TW" sz="1200">
                <a:latin typeface="Times New Roman" pitchFamily="18" charset="0"/>
              </a:rPr>
              <a:pPr algn="r"/>
              <a:t>15</a:t>
            </a:fld>
            <a:endParaRPr kumimoji="0" lang="en-US" altLang="zh-TW" sz="1200"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zh-TW"/>
              <a:t>You have heard many good things from me about CIGS solar cell.  From here, I would like to give a brief introduction of CIGS material and its properties.  CIGS is a I-III-VI compound semiconductor derived from II-VI compound.  The group II element is replaced by group I and group III elements.  Therefore, the I-III-VI compound has  the atomic ratio of 1:1:2.  Like other compound semiconductors, the elements belongs to the same group can be substituted to form solid solution such as Cu-In-Ga-Se quaternary compound or  even Cu-In-Ga-Se-S pentanary compounds.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F3F00-2091-486E-9739-5979AE2EF4B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7A108-37A7-48B8-ACEA-965A9E5AC56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6219F-EDEA-445E-B7DD-6EE08E3E20F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1D473A-99F4-43E4-AE9D-7FB559915F2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3D1FEA-911F-4446-9FE8-EBF30AFB9AE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C11D34-F1AB-4148-B68E-9880F030F12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0C790BB-CC89-49CB-AA63-5A533D0EDF7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9AB5226-96AD-4043-B815-77936B227587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1A788-9B8A-4732-82CE-89E317A029F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33276-9BB7-431B-951C-A520A5F3813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70ED5-3862-498E-A8FD-1C6CDC3098B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4BA79-2BAD-4C7F-9490-21228AD88EF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245F7-04C7-4E96-B17E-DDBB2E25FDA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483F96-266F-4C21-ADFD-6D617314C2A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D86D7-4E57-495E-95FC-E75CCD87E2A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B1488-6049-4C57-AA94-518B4EF4D0B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11FB3083-4B34-49F8-9242-F1678DFD486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9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5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54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51.png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50.png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47.pn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9.emf"/><Relationship Id="rId4" Type="http://schemas.openxmlformats.org/officeDocument/2006/relationships/oleObject" Target="../embeddings/Microsoft_Excel_97-2003____1.xls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1044992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/>
            <a:r>
              <a:rPr lang="zh-TW" altLang="en-US" sz="4400" b="1" dirty="0">
                <a:ea typeface="標楷體" pitchFamily="65" charset="-120"/>
              </a:rPr>
              <a:t>能源科技與環境概論</a:t>
            </a:r>
            <a:br>
              <a:rPr lang="zh-TW" altLang="en-US" sz="4400" b="1" dirty="0">
                <a:ea typeface="標楷體" pitchFamily="65" charset="-120"/>
              </a:rPr>
            </a:br>
            <a:r>
              <a:rPr lang="zh-TW" altLang="en-US" sz="4400" b="1" dirty="0">
                <a:ea typeface="標楷體" pitchFamily="65" charset="-120"/>
              </a:rPr>
              <a:t/>
            </a:r>
            <a:br>
              <a:rPr lang="zh-TW" altLang="en-US" sz="4400" b="1" dirty="0">
                <a:ea typeface="標楷體" pitchFamily="65" charset="-120"/>
              </a:rPr>
            </a:br>
            <a:r>
              <a:rPr lang="zh-TW" altLang="en-US" sz="4400" b="1" dirty="0" smtClean="0">
                <a:ea typeface="標楷體" pitchFamily="65" charset="-120"/>
              </a:rPr>
              <a:t>太陽能電池</a:t>
            </a:r>
            <a:r>
              <a:rPr lang="zh-TW" altLang="en-US" sz="4400" b="1" dirty="0">
                <a:ea typeface="標楷體" pitchFamily="65" charset="-120"/>
              </a:rPr>
              <a:t>導論</a:t>
            </a:r>
            <a:endParaRPr lang="zh-TW" altLang="en-US" sz="4400" dirty="0">
              <a:solidFill>
                <a:schemeClr val="tx2"/>
              </a:solidFill>
              <a:ea typeface="標楷體" pitchFamily="65" charset="-120"/>
            </a:endParaRP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1676400" y="4267200"/>
            <a:ext cx="6191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4000" b="1"/>
              <a:t>Hsing-Yu Tuan </a:t>
            </a:r>
            <a:r>
              <a:rPr lang="en-US" altLang="zh-TW" sz="4000" b="1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>
                <a:latin typeface="標楷體" pitchFamily="65" charset="-120"/>
                <a:ea typeface="標楷體" pitchFamily="65" charset="-120"/>
              </a:rPr>
              <a:t>段興宇）</a:t>
            </a: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755650" y="5516563"/>
            <a:ext cx="7848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2800"/>
              <a:t>Department of Chemical Engineering, National Tsing-Hua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Solar light spectrum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9066666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585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Energy conversion of light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600200"/>
                <a:ext cx="8915400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𝐸</m:t>
                    </m:r>
                    <m:r>
                      <a:rPr lang="en-US" altLang="zh-TW" b="0" i="1" smtClean="0">
                        <a:latin typeface="Cambria Math"/>
                      </a:rPr>
                      <m:t>(</m:t>
                    </m:r>
                    <m:r>
                      <a:rPr lang="en-US" altLang="zh-TW" b="0" i="1" smtClean="0">
                        <a:latin typeface="Cambria Math"/>
                      </a:rPr>
                      <m:t>𝑒𝑛𝑒𝑟𝑔𝑦</m:t>
                    </m:r>
                    <m:r>
                      <a:rPr lang="en-US" altLang="zh-TW" b="0" i="1" smtClean="0">
                        <a:latin typeface="Cambria Math"/>
                      </a:rPr>
                      <m:t>;</m:t>
                    </m:r>
                    <m:r>
                      <a:rPr lang="en-US" altLang="zh-TW" b="0" i="1" smtClean="0">
                        <a:latin typeface="Cambria Math"/>
                      </a:rPr>
                      <m:t>𝐽</m:t>
                    </m:r>
                    <m:r>
                      <a:rPr lang="en-US" altLang="zh-TW" b="0" i="1" smtClean="0">
                        <a:latin typeface="Cambria Math"/>
                      </a:rPr>
                      <m:t> </m:t>
                    </m:r>
                    <m:r>
                      <a:rPr lang="en-US" altLang="zh-TW" b="0" i="1" smtClean="0">
                        <a:latin typeface="Cambria Math"/>
                      </a:rPr>
                      <m:t>𝑜𝑟</m:t>
                    </m:r>
                    <m:r>
                      <a:rPr lang="en-US" altLang="zh-TW" b="0" i="1" smtClean="0">
                        <a:latin typeface="Cambria Math"/>
                      </a:rPr>
                      <m:t> </m:t>
                    </m:r>
                    <m:r>
                      <a:rPr lang="en-US" altLang="zh-TW" b="0" i="1" smtClean="0">
                        <a:latin typeface="Cambria Math"/>
                      </a:rPr>
                      <m:t>𝑒𝑉</m:t>
                    </m:r>
                    <m:r>
                      <a:rPr lang="en-US" altLang="zh-TW" b="0" i="1" smtClean="0"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en-US" altLang="zh-TW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/>
                          </a:rPr>
                          <m:t>h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𝑃𝑙𝑎𝑛𝑐𝑘</m:t>
                            </m:r>
                            <m:r>
                              <a:rPr lang="en-US" altLang="zh-TW" b="0" i="1" smtClean="0">
                                <a:latin typeface="Cambria Math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latin typeface="Cambria Math"/>
                              </a:rPr>
                              <m:t>𝑐𝑜𝑛𝑠𝑡𝑎𝑛𝑡</m:t>
                            </m:r>
                          </m:e>
                        </m:d>
                        <m:r>
                          <a:rPr lang="en-US" altLang="zh-TW" b="0" i="1" smtClean="0">
                            <a:latin typeface="Cambria Math"/>
                          </a:rPr>
                          <m:t>∗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𝑐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𝑙𝑖𝑔h𝑡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𝑠𝑝𝑒𝑒𝑑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zh-TW" altLang="en-US" b="0" i="1" smtClean="0">
                            <a:latin typeface="Cambria Math"/>
                          </a:rPr>
                          <m:t>𝜆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 (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𝑤𝑎𝑣𝑒𝑙𝑒𝑛𝑔𝑡h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en-US" altLang="zh-TW" dirty="0" smtClean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𝐸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𝑝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b="0" i="1" smtClean="0">
                            <a:latin typeface="Cambria Math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endParaRPr lang="en-US" altLang="zh-TW" dirty="0" smtClean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𝑝</m:t>
                    </m:r>
                    <m:r>
                      <a:rPr lang="en-US" altLang="zh-TW" b="0" i="1" smtClean="0">
                        <a:latin typeface="Cambria Math"/>
                      </a:rPr>
                      <m:t>(</m:t>
                    </m:r>
                    <m:r>
                      <a:rPr lang="en-US" altLang="zh-TW" b="0" i="1" smtClean="0">
                        <a:latin typeface="Cambria Math"/>
                      </a:rPr>
                      <m:t>𝑚𝑜𝑚𝑒𝑛𝑡𝑢𝑚</m:t>
                    </m:r>
                    <m:r>
                      <a:rPr lang="en-US" altLang="zh-TW" b="0" i="1" smtClean="0">
                        <a:latin typeface="Cambria Math"/>
                      </a:rPr>
                      <m:t>)=</m:t>
                    </m:r>
                    <m:r>
                      <a:rPr lang="en-US" altLang="zh-TW" b="0" i="1" smtClean="0">
                        <a:latin typeface="Cambria Math"/>
                      </a:rPr>
                      <m:t>h𝑘</m:t>
                    </m:r>
                  </m:oMath>
                </a14:m>
                <a:r>
                  <a:rPr lang="en-US" altLang="zh-TW" dirty="0" smtClean="0"/>
                  <a:t>(wave factor)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600200"/>
                <a:ext cx="8915400" cy="4525963"/>
              </a:xfrm>
              <a:blipFill rotWithShape="1">
                <a:blip r:embed="rId2"/>
                <a:stretch>
                  <a:fillRect l="-1640" t="-17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>
          <a:xfrm>
            <a:off x="304799" y="4648200"/>
            <a:ext cx="842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A light with a wavelength of 1100 nm corresponds to 1.12 </a:t>
            </a:r>
            <a:r>
              <a:rPr lang="en-US" altLang="zh-TW" sz="2400" dirty="0" err="1" smtClean="0"/>
              <a:t>eV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773972" y="3124200"/>
                <a:ext cx="3260953" cy="671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l"/>
                </a:pP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/>
                      </a:rPr>
                      <m:t>𝜆</m:t>
                    </m:r>
                    <m:r>
                      <a:rPr lang="en-US" altLang="zh-TW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/>
                          </a:rPr>
                          <m:t>h𝑐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/>
                          </a:rPr>
                          <m:t>𝐸</m:t>
                        </m:r>
                      </m:den>
                    </m:f>
                    <m:r>
                      <a:rPr lang="en-US" altLang="zh-TW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/>
                          </a:rPr>
                          <m:t>1240 </m:t>
                        </m:r>
                        <m:r>
                          <a:rPr lang="en-US" altLang="zh-TW" sz="2400" b="0" i="1" smtClean="0">
                            <a:latin typeface="Cambria Math"/>
                          </a:rPr>
                          <m:t>𝑒𝑉</m:t>
                        </m:r>
                        <m:r>
                          <a:rPr lang="en-US" altLang="zh-TW" sz="2400" b="0" i="1" smtClean="0">
                            <a:latin typeface="Cambria Math"/>
                          </a:rPr>
                          <m:t> </m:t>
                        </m:r>
                        <m:r>
                          <a:rPr lang="en-US" altLang="zh-TW" sz="2400" b="0" i="1" smtClean="0">
                            <a:latin typeface="Cambria Math"/>
                          </a:rPr>
                          <m:t>𝑛𝑚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/>
                          </a:rPr>
                          <m:t>𝐸</m:t>
                        </m:r>
                        <m:r>
                          <a:rPr lang="en-US" altLang="zh-TW" sz="2400" b="0" i="1" smtClean="0">
                            <a:latin typeface="Cambria Math"/>
                          </a:rPr>
                          <m:t> (</m:t>
                        </m:r>
                        <m:r>
                          <a:rPr lang="en-US" altLang="zh-TW" sz="2400" b="0" i="1" smtClean="0">
                            <a:latin typeface="Cambria Math"/>
                          </a:rPr>
                          <m:t>𝑒𝑉</m:t>
                        </m:r>
                        <m:r>
                          <a:rPr lang="en-US" altLang="zh-TW" sz="2400" b="0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72" y="3124200"/>
                <a:ext cx="3260953" cy="67191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6610" name="Picture 2" descr="http://upload.wikimedia.org/wikipedia/commons/thumb/6/6e/The_sun1.jpg/250px-The_su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6" y="5137032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2" name="Picture 4" descr="https://encrypted-tbn1.gstatic.com/images?q=tbn:ANd9GcRe7mLGQpjraMocGxRdPSBtw0t9OA3TEKXroN4pbUe9Rerysd1x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77894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32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4289"/>
            <a:ext cx="8229600" cy="1143000"/>
          </a:xfrm>
        </p:spPr>
        <p:txBody>
          <a:bodyPr/>
          <a:lstStyle/>
          <a:p>
            <a:r>
              <a:rPr lang="en-US" altLang="zh-TW" sz="4000" dirty="0" smtClean="0"/>
              <a:t>Generate electrons </a:t>
            </a:r>
            <a:r>
              <a:rPr lang="en-US" altLang="zh-TW" sz="4000" dirty="0"/>
              <a:t>from </a:t>
            </a:r>
            <a:r>
              <a:rPr lang="en-US" altLang="zh-TW" sz="4000" dirty="0" smtClean="0"/>
              <a:t>materials by photons</a:t>
            </a:r>
            <a:endParaRPr lang="en-US" altLang="zh-TW" sz="4000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TW" dirty="0"/>
          </a:p>
        </p:txBody>
      </p:sp>
      <p:sp>
        <p:nvSpPr>
          <p:cNvPr id="120836" name="AutoShape 4"/>
          <p:cNvSpPr>
            <a:spLocks noChangeArrowheads="1"/>
          </p:cNvSpPr>
          <p:nvPr/>
        </p:nvSpPr>
        <p:spPr bwMode="auto">
          <a:xfrm>
            <a:off x="611188" y="3068638"/>
            <a:ext cx="2089150" cy="36036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0837" name="AutoShape 5"/>
          <p:cNvSpPr>
            <a:spLocks noChangeArrowheads="1"/>
          </p:cNvSpPr>
          <p:nvPr/>
        </p:nvSpPr>
        <p:spPr bwMode="auto">
          <a:xfrm>
            <a:off x="3995738" y="3068638"/>
            <a:ext cx="2089150" cy="360362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>
            <a:off x="971550" y="4292600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0839" name="Line 7"/>
          <p:cNvSpPr>
            <a:spLocks noChangeShapeType="1"/>
          </p:cNvSpPr>
          <p:nvPr/>
        </p:nvSpPr>
        <p:spPr bwMode="auto">
          <a:xfrm>
            <a:off x="971550" y="5157788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0840" name="Line 8"/>
          <p:cNvSpPr>
            <a:spLocks noChangeShapeType="1"/>
          </p:cNvSpPr>
          <p:nvPr/>
        </p:nvSpPr>
        <p:spPr bwMode="auto">
          <a:xfrm>
            <a:off x="4354513" y="4292600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0841" name="Line 9"/>
          <p:cNvSpPr>
            <a:spLocks noChangeShapeType="1"/>
          </p:cNvSpPr>
          <p:nvPr/>
        </p:nvSpPr>
        <p:spPr bwMode="auto">
          <a:xfrm>
            <a:off x="4354513" y="508476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6877050" y="2781300"/>
            <a:ext cx="1924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Separation of the</a:t>
            </a:r>
          </a:p>
          <a:p>
            <a:r>
              <a:rPr lang="en-US" altLang="zh-TW"/>
              <a:t>electron-hole</a:t>
            </a:r>
          </a:p>
          <a:p>
            <a:r>
              <a:rPr lang="en-US" altLang="zh-TW"/>
              <a:t>pair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2392363" y="4097338"/>
            <a:ext cx="1911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/>
              <a:t>Conduction band</a:t>
            </a:r>
          </a:p>
          <a:p>
            <a:r>
              <a:rPr lang="en-US" altLang="zh-TW" dirty="0"/>
              <a:t>or HOMO</a:t>
            </a:r>
          </a:p>
          <a:p>
            <a:endParaRPr lang="en-US" altLang="zh-TW" dirty="0"/>
          </a:p>
          <a:p>
            <a:r>
              <a:rPr lang="en-US" altLang="zh-TW" dirty="0"/>
              <a:t>Valence band</a:t>
            </a:r>
          </a:p>
          <a:p>
            <a:r>
              <a:rPr lang="en-US" altLang="zh-TW" dirty="0"/>
              <a:t>or LUMO</a:t>
            </a:r>
          </a:p>
        </p:txBody>
      </p:sp>
      <p:sp>
        <p:nvSpPr>
          <p:cNvPr id="120844" name="Oval 12"/>
          <p:cNvSpPr>
            <a:spLocks noChangeArrowheads="1"/>
          </p:cNvSpPr>
          <p:nvPr/>
        </p:nvSpPr>
        <p:spPr bwMode="auto">
          <a:xfrm>
            <a:off x="4787900" y="4076700"/>
            <a:ext cx="215900" cy="21590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0845" name="AutoShape 13"/>
          <p:cNvSpPr>
            <a:spLocks noChangeArrowheads="1"/>
          </p:cNvSpPr>
          <p:nvPr/>
        </p:nvSpPr>
        <p:spPr bwMode="auto">
          <a:xfrm rot="-3055938">
            <a:off x="528638" y="4729162"/>
            <a:ext cx="649288" cy="792163"/>
          </a:xfrm>
          <a:prstGeom prst="downArrow">
            <a:avLst>
              <a:gd name="adj1" fmla="val 50000"/>
              <a:gd name="adj2" fmla="val 30501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zh-TW" altLang="en-US"/>
          </a:p>
        </p:txBody>
      </p:sp>
      <p:sp>
        <p:nvSpPr>
          <p:cNvPr id="120846" name="Oval 14"/>
          <p:cNvSpPr>
            <a:spLocks noChangeArrowheads="1"/>
          </p:cNvSpPr>
          <p:nvPr/>
        </p:nvSpPr>
        <p:spPr bwMode="auto">
          <a:xfrm>
            <a:off x="4787900" y="5084763"/>
            <a:ext cx="215900" cy="2159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5651500" y="4149725"/>
            <a:ext cx="19113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Conduction band</a:t>
            </a:r>
          </a:p>
          <a:p>
            <a:r>
              <a:rPr lang="en-US" altLang="zh-TW"/>
              <a:t>or HOMO</a:t>
            </a:r>
          </a:p>
          <a:p>
            <a:endParaRPr lang="en-US" altLang="zh-TW"/>
          </a:p>
          <a:p>
            <a:r>
              <a:rPr lang="en-US" altLang="zh-TW"/>
              <a:t>Valence band</a:t>
            </a:r>
          </a:p>
          <a:p>
            <a:r>
              <a:rPr lang="en-US" altLang="zh-TW"/>
              <a:t>or LUMO</a:t>
            </a: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056188" y="388143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electron</a:t>
            </a: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4859338" y="4365625"/>
            <a:ext cx="0" cy="647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4932363" y="4508500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pair</a:t>
            </a:r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 flipV="1">
            <a:off x="5076825" y="3284538"/>
            <a:ext cx="1655763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0852" name="Text Box 20"/>
          <p:cNvSpPr txBox="1">
            <a:spLocks noChangeArrowheads="1"/>
          </p:cNvSpPr>
          <p:nvPr/>
        </p:nvSpPr>
        <p:spPr bwMode="auto">
          <a:xfrm>
            <a:off x="950913" y="5897563"/>
            <a:ext cx="753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So, materials used for solar cell application need to have discrete energy</a:t>
            </a:r>
          </a:p>
          <a:p>
            <a:r>
              <a:rPr lang="en-US" altLang="zh-TW"/>
              <a:t>gap for photogeneration of electron-hole pair</a:t>
            </a:r>
          </a:p>
        </p:txBody>
      </p:sp>
      <p:sp>
        <p:nvSpPr>
          <p:cNvPr id="120853" name="Text Box 21"/>
          <p:cNvSpPr txBox="1">
            <a:spLocks noChangeArrowheads="1"/>
          </p:cNvSpPr>
          <p:nvPr/>
        </p:nvSpPr>
        <p:spPr bwMode="auto">
          <a:xfrm>
            <a:off x="4191000" y="2590800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excited state</a:t>
            </a: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1447800" y="5181600"/>
            <a:ext cx="215900" cy="21590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1" y="588787"/>
            <a:ext cx="1646582" cy="240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420225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39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1000" y="381000"/>
            <a:ext cx="83718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 b="1" dirty="0" smtClean="0"/>
              <a:t>Inorganic materials: Insulator</a:t>
            </a:r>
            <a:r>
              <a:rPr lang="en-US" altLang="zh-TW" sz="2400" b="1" dirty="0"/>
              <a:t>, semiconductor and metal</a:t>
            </a:r>
          </a:p>
        </p:txBody>
      </p:sp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2123728" y="1340768"/>
          <a:ext cx="6762750" cy="404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1" name="Image" r:id="rId3" imgW="8419048" imgH="5028571" progId="Photoshop.Image.8">
                  <p:embed/>
                </p:oleObj>
              </mc:Choice>
              <mc:Fallback>
                <p:oleObj name="Image" r:id="rId3" imgW="8419048" imgH="5028571" progId="Photoshop.Imag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340768"/>
                        <a:ext cx="6762750" cy="404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7461250" y="6237288"/>
            <a:ext cx="168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Streetman p62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2699991" y="1340768"/>
            <a:ext cx="6192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/>
              <a:t>Insulator                  Semiconductor                  Metal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96528" y="2205956"/>
            <a:ext cx="186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conduction band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467966" y="4293518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valance band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2680941" y="3233068"/>
            <a:ext cx="85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&gt; 5 eV</a:t>
            </a:r>
          </a:p>
        </p:txBody>
      </p:sp>
      <p:sp>
        <p:nvSpPr>
          <p:cNvPr id="9" name="矩形 8"/>
          <p:cNvSpPr/>
          <p:nvPr/>
        </p:nvSpPr>
        <p:spPr>
          <a:xfrm>
            <a:off x="4419600" y="914400"/>
            <a:ext cx="2286000" cy="51816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476250"/>
            <a:ext cx="7885112" cy="1143000"/>
          </a:xfrm>
        </p:spPr>
        <p:txBody>
          <a:bodyPr/>
          <a:lstStyle/>
          <a:p>
            <a:r>
              <a:rPr lang="en-US" altLang="zh-TW" sz="40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超世紀粗毛楷"/>
                <a:cs typeface="超世紀粗毛楷"/>
              </a:rPr>
              <a:t>Elemental and Compound Semiconductors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1258888" y="2420938"/>
          <a:ext cx="6408737" cy="3779520"/>
        </p:xfrm>
        <a:graphic>
          <a:graphicData uri="http://schemas.openxmlformats.org/drawingml/2006/table">
            <a:tbl>
              <a:tblPr/>
              <a:tblGrid>
                <a:gridCol w="1068387"/>
                <a:gridCol w="1068388"/>
                <a:gridCol w="1068387"/>
                <a:gridCol w="1066800"/>
                <a:gridCol w="1068388"/>
                <a:gridCol w="1068387"/>
              </a:tblGrid>
              <a:tr h="83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6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C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7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N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8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O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13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Al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14</a:t>
                      </a: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/>
                      </a:r>
                      <a:b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Si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15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P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16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29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Cu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30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Zn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31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Ga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32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Ge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33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As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34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Se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47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Ag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48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Cd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49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In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50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Sn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51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Sb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52</a:t>
                      </a:r>
                      <a:b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</a:br>
                      <a:r>
                        <a:rPr kumimoji="1" lang="en-US" altLang="zh-TW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  <a:hlinkClick r:id=""/>
                        </a:rPr>
                        <a:t>Te</a:t>
                      </a:r>
                      <a:endParaRPr kumimoji="1" lang="en-US" altLang="zh-TW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</a:tbl>
          </a:graphicData>
        </a:graphic>
      </p:graphicFrame>
      <p:sp>
        <p:nvSpPr>
          <p:cNvPr id="131112" name="Text Box 40"/>
          <p:cNvSpPr txBox="1">
            <a:spLocks noChangeArrowheads="1"/>
          </p:cNvSpPr>
          <p:nvPr/>
        </p:nvSpPr>
        <p:spPr bwMode="auto">
          <a:xfrm>
            <a:off x="685800" y="1295400"/>
            <a:ext cx="784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zh-TW" altLang="zh-TW" sz="3600">
              <a:latin typeface="Times New Roman" pitchFamily="18" charset="0"/>
            </a:endParaRPr>
          </a:p>
        </p:txBody>
      </p:sp>
      <p:sp>
        <p:nvSpPr>
          <p:cNvPr id="322601" name="Text Box 41"/>
          <p:cNvSpPr txBox="1">
            <a:spLocks noChangeArrowheads="1"/>
          </p:cNvSpPr>
          <p:nvPr/>
        </p:nvSpPr>
        <p:spPr bwMode="auto">
          <a:xfrm>
            <a:off x="1619250" y="1844675"/>
            <a:ext cx="604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en-US" altLang="zh-TW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</a:rPr>
              <a:t>I	 II 	  III     IV	    V	     VI</a:t>
            </a:r>
          </a:p>
        </p:txBody>
      </p:sp>
      <p:sp>
        <p:nvSpPr>
          <p:cNvPr id="131114" name="投影片編號版面配置區 6"/>
          <p:cNvSpPr txBox="1">
            <a:spLocks noGrp="1"/>
          </p:cNvSpPr>
          <p:nvPr/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/>
            <a:fld id="{13E24F88-DB9E-47C5-A83B-8D7FE257D0B5}" type="slidenum">
              <a:rPr kumimoji="0" lang="en-US" altLang="zh-TW" sz="1400">
                <a:latin typeface="Times New Roman" pitchFamily="18" charset="0"/>
              </a:rPr>
              <a:pPr algn="r"/>
              <a:t>15</a:t>
            </a:fld>
            <a:endParaRPr kumimoji="0" lang="en-US" altLang="zh-TW" sz="1400">
              <a:latin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s://encrypted-tbn2.gstatic.com/images?q=tbn:ANd9GcQhLxqcT3e2WDsjrcviHwJjnE1wCATMab0wLos3blEu7JGhgLua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521514"/>
            <a:ext cx="2937937" cy="220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32466"/>
            <a:ext cx="2574324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0715" name="Picture 11" descr="https://encrypted-tbn3.gstatic.com/images?q=tbn:ANd9GcRcDIoqp6pc8jOhuxc26PEf8eWjd_uAAQ424j8pIpEZwe_GTIP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3" y="4109550"/>
            <a:ext cx="3213062" cy="240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3" descr="data:image/jpeg;base64,/9j/4AAQSkZJRgABAQAAAQABAAD/2wCEAAkGBhISERUUEhIUFBUWFxcYEhgYFBoXFBgXFBcWFBYUFhcXHSYeFxwjGhQUHy8gIycpLDgsFR4xNTAqNSYrLCkBCQoKDgwOFA8PFCkYFBgpKSkpKSkpKSkpKSkpKSkpKSkpKSkpKSkpKSkpKSkpKSkpKSkpKSkpKSkpKSkpKSkpKf/AABEIAG4AoAMBIgACEQEDEQH/xAAcAAABBQEBAQAAAAAAAAAAAAACAQMEBQYABwj/xAA2EAABAwIEAwcCBQMFAAAAAAABAAIRAyEEEjFRBUFhBhMicYGR8DLhI0KxwdEHofEUFTND4v/EABgBAAMBAQAAAAAAAAAAAAAAAAABAgME/8QAHREBAQEBAAIDAQAAAAAAAAAAAAERAhIhAzFBUf/aAAwDAQACEQMRAD8A9VhJlCErgUzHohzJcq4gIDs3QrroS4BGJvZAIANlyQm6IN3QVIXJvN1KdIG3shdogBJ6JWoAEhB5EoBwkfAg70nlZECed/m6I1APyoBtztglA6T6rgZuRGyEn5y+6AIu8glaRzSXQZfkWQDlSpsuErmu6Suz7hAFkSlCXrgUGTP0RZSUspc3RAR+I45lCk+rUnKwS6NTcANaJEkkga8+i8Wr4nFYjEhwLnVq7i1mV0E3ytY1zT4WtHoIJvcnddt+LF1elh2E/hOp1qh3eJNJuxyxmg83DZZ/C4NrCS36i4nNJzSTmsdReVOrnGxJxfFsXhQynRr1azwTmd+I+m8BxcAwVPqBaCD0uCQQQzh+1XEi6RUcJLQcwY+np4oBafYR5p7OTaTvcnU6nzO6EDT2099f0TvWnz8ci3wPa3FN/wCVzKviFjTaDl5tBYWeIcibXAjmr6h2nHd96+i/uwcr30/xA1xcGNa5hDagkOa6YIvra+K5ff2UnD42pSLjTe5kiHQQA7lBa4ERbmOZTlLrj+N1h+LUHnK2oM41Y8GnU1ie7qhriJESBClVJGo/b23XmmJq96IqeJoBDW3yNa6C5obo0eFkACBFgLpzB4g0sppueCHZiO/eGOAsGlrYAEZh6gx4YRqfC49FzFc1rjqsuztHULz3dWllOUsp4pppcjmptxVMkZpj62uB5HkLLCdpC4va7DYhnduy1CAyo1vhEucWukNBkTEHKTa8UhdwukJrvdAZaXfSHgscbTAzRJiSQL20Rd18P8JlpSQh7xL3Z6Li3RTYozlm5RsZKNz/ACQmokByOaUuSJQkYBN7JIi7jAAJJ5BouSdoF07KzfbzHFmFyAlpru7txGoYAXvid4aNNHFFEYarxc4qvUq5cuZwLN8jmNcwHrlLZ6khTQdUzTY36gIzQXCSZcbl3ikyZlOhZ/rqk9FHz581SnS37JJStH8i3PRMY42+dFxE/L/OaEe3p0XZo9PZAKT/ADr6fClt+umhvr7JDU2tGlkJdH3T0YUH77nzRUMa6lJY7u4bDiIaMrZdJPID6p5EWhM5tPn+Vk+3HHMjRQaYLwHVTszVrBtmgk9GjdEqOpJEbth/UDFY+KbqpNFjvBYMLyPpqVQIBOwIAE7klTuzv9VMZhA2nVPe0gQDnBqPa0m4Eva4kDTxALC06TjcW9bx+6kCmdRJyxJHL/zeOh8wqc73jgH9WcHXY01ScM4mPGC6jMAx3jRAtBOYCN4udkHhwlpDg64IIc0jcEWI6r5twGFkUjDSfEwgyfDdwBjkaZIHl0Wx7K8WrYOsMjoovczNSItcxm1MVBm+oGT+aVcJ685hCEWSUas3mT0Tuv8AhIDv8K4MlJGyUOKlRe6815n2p4n32Oykfh03OpUxyJbZ7vV9j0aOq3HafijsPhKtSmQKgAbSJEw95DQ6DZ0SXRocq85pYMBwds0RLsxJjxVHE6uc6SdJJJ0S6rT457SRy3XT88lyT57LN0CLkpCAH5ukDkaMEXey7Nt8/j0QTskS0CLv3QykJt0UDE8bps0dmOw/lMrZE8H5+68y4zXdWxDn5CZPhEGwb4WyN7aLSYzjr32Byt6a+qrH4iBr89Fc9OfvrUHDYOpHjDG7cz5QFIZRY0czv+UGDsLzfdSG4R74I5jxS2I6CdfurHB8KaLnxHmSnqJLUDBUqn/WBT2MQfutb2Z4EXPDnFziDMkzfy0QYDhmY2FlveC8MDALIntVki6wrIaE/wB51QNZ5FG0DYKkHV2VDmXRPRBsZ/UjjQY2lhxYuIqOOojxtY3pJDjPTqs9QbDWjoExxDFmvXfXd4iXEtDxORgJDGjbKNuqeFTex0IJ56/PNZdOj45kOz1SSo9TGMGr2j1UStx6k3Ql3lp7qcrS2T9WcoZVBW7TH8rAPMqtrcXqv/MfIJ+KL8s/Gqr4xjbGoxpNgXZnNHUtYC4gawLqof2jgQ3xHm4wNegsNNBuqb/TVHflPrZP0uEOP1O9h+5VyTGV76v0axfFKj/qcY2mB7BRWuc6zQSruhwlg/LPU3UtuGjkPT7I0st+1HQ4W931GPK5VhQ4Uxt4k7m5ViygdlIpYYzolqpyi0cMrLBcLJKm4LhhMWWiwPDwEYOrhvhXCQI/haKjRA2TVGnCkMHmtJ6YnFwHzRIKYOsIzAGsIA84RNhNhc1/kkbIcW7Axmdh3k820nASATOVlS1heA4dJWF4xwnEUzDqbm+cD9CvaXvtcLD9qmZ3yl1ciuZtec/7bUOsD9UTOEHm72+6vn0UPcqJY08FQ3hTRylSmYUbR5W/RWAobJW4Y7I05yh/6byRNoqezAn0Uunw3p/ZM/UVbMPKfp4Iq4o8NVjQ4d0STsilw/DydVZ4XhqtqWAA5KXRwyqRF6RMPggFZ0cPZHToBOQriLSspBOgBAEQHzmgij1ST1/siKRrJQBEJLDkkzIiEjM1nGFmeK4TMtRXKrsRQCmw+bjHnhvRcOF9FpjgwVwwgU408mdZwxSKfDeiv2YQdE6MOFWF5Kalw3opdPh4Vg2lCdbStqnidRGYIBPU6PRSW0k4GhPEo7aSeDYTgACUugpkbn59k4B7f3SA7pCY5BMCJEJBHKy5t0pAvukZCl9EYogIS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07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10" y="4169898"/>
            <a:ext cx="332509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38200" y="115218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Silicon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38200" y="380056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CIGS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257800" y="1150194"/>
            <a:ext cx="72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CdTe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648200" y="392488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GaAs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33400" y="305973"/>
            <a:ext cx="67120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dirty="0" smtClean="0"/>
              <a:t>Inorganic Semiconductors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15749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</a:t>
            </a:r>
            <a:r>
              <a:rPr lang="en-US" altLang="zh-TW" dirty="0" smtClean="0"/>
              <a:t>onducting polymer</a:t>
            </a:r>
            <a:endParaRPr lang="zh-TW" altLang="en-US" dirty="0"/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050"/>
            <a:ext cx="5638800" cy="39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652663"/>
            <a:ext cx="3271837" cy="175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Or dyes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895600"/>
            <a:ext cx="4741995" cy="2341249"/>
          </a:xfrm>
          <a:prstGeom prst="rect">
            <a:avLst/>
          </a:prstGeom>
          <a:noFill/>
        </p:spPr>
      </p:pic>
      <p:pic>
        <p:nvPicPr>
          <p:cNvPr id="194564" name="Picture 4" descr="C:\Documents and Settings\Administrator\桌面\organic-dyes-use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6257083" cy="4114800"/>
          </a:xfrm>
          <a:prstGeom prst="rect">
            <a:avLst/>
          </a:prstGeom>
          <a:noFill/>
        </p:spPr>
      </p:pic>
      <p:graphicFrame>
        <p:nvGraphicFramePr>
          <p:cNvPr id="194565" name="Object 5"/>
          <p:cNvGraphicFramePr>
            <a:graphicFrameLocks noChangeAspect="1"/>
          </p:cNvGraphicFramePr>
          <p:nvPr/>
        </p:nvGraphicFramePr>
        <p:xfrm>
          <a:off x="3876675" y="3430587"/>
          <a:ext cx="5267325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2" name="Image" r:id="rId5" imgW="12749206" imgH="8292063" progId="Photoshop.Image.8">
                  <p:embed/>
                </p:oleObj>
              </mc:Choice>
              <mc:Fallback>
                <p:oleObj name="Image" r:id="rId5" imgW="12749206" imgH="8292063" progId="Photoshop.Image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6675" y="3430587"/>
                        <a:ext cx="5267325" cy="342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altLang="zh-TW" b="1"/>
              <a:t>Various types of solar cells</a:t>
            </a: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68580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solar cells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590800" y="18288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silicon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2590800" y="33528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compound</a:t>
            </a: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2590800" y="5334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organic</a:t>
            </a: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4419600" y="1371600"/>
            <a:ext cx="1600200" cy="533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crystalline</a:t>
            </a:r>
          </a:p>
        </p:txBody>
      </p:sp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4419600" y="2362200"/>
            <a:ext cx="2667000" cy="38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thin film amorphous</a:t>
            </a:r>
          </a:p>
        </p:txBody>
      </p:sp>
      <p:sp>
        <p:nvSpPr>
          <p:cNvPr id="116745" name="Rectangle 9"/>
          <p:cNvSpPr>
            <a:spLocks noChangeArrowheads="1"/>
          </p:cNvSpPr>
          <p:nvPr/>
        </p:nvSpPr>
        <p:spPr bwMode="auto">
          <a:xfrm>
            <a:off x="6172200" y="1295400"/>
            <a:ext cx="2438400" cy="304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single crystalline</a:t>
            </a:r>
          </a:p>
        </p:txBody>
      </p:sp>
      <p:sp>
        <p:nvSpPr>
          <p:cNvPr id="116746" name="Rectangle 10"/>
          <p:cNvSpPr>
            <a:spLocks noChangeArrowheads="1"/>
          </p:cNvSpPr>
          <p:nvPr/>
        </p:nvSpPr>
        <p:spPr bwMode="auto">
          <a:xfrm>
            <a:off x="6400800" y="1752600"/>
            <a:ext cx="19050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polycrystalline</a:t>
            </a:r>
          </a:p>
        </p:txBody>
      </p:sp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7010400" y="3124200"/>
            <a:ext cx="16002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III-V(GaAs)</a:t>
            </a:r>
          </a:p>
        </p:txBody>
      </p:sp>
      <p:sp>
        <p:nvSpPr>
          <p:cNvPr id="116748" name="Rectangle 12"/>
          <p:cNvSpPr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 sz="2000" b="1">
              <a:solidFill>
                <a:schemeClr val="bg1"/>
              </a:solidFill>
            </a:endParaRPr>
          </a:p>
        </p:txBody>
      </p:sp>
      <p:sp>
        <p:nvSpPr>
          <p:cNvPr id="116749" name="Rectangle 13"/>
          <p:cNvSpPr>
            <a:spLocks noChangeArrowheads="1"/>
          </p:cNvSpPr>
          <p:nvPr/>
        </p:nvSpPr>
        <p:spPr bwMode="auto">
          <a:xfrm>
            <a:off x="4419600" y="3810000"/>
            <a:ext cx="2057400" cy="6096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poly crystalline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 thin film</a:t>
            </a:r>
          </a:p>
        </p:txBody>
      </p:sp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4648200" y="5257800"/>
            <a:ext cx="19812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dye sensitized</a:t>
            </a:r>
          </a:p>
        </p:txBody>
      </p:sp>
      <p:sp>
        <p:nvSpPr>
          <p:cNvPr id="116751" name="Rectangle 15"/>
          <p:cNvSpPr>
            <a:spLocks noChangeArrowheads="1"/>
          </p:cNvSpPr>
          <p:nvPr/>
        </p:nvSpPr>
        <p:spPr bwMode="auto">
          <a:xfrm>
            <a:off x="4800600" y="6172200"/>
            <a:ext cx="1295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polymer</a:t>
            </a:r>
          </a:p>
        </p:txBody>
      </p:sp>
      <p:sp>
        <p:nvSpPr>
          <p:cNvPr id="116752" name="Rectangle 16"/>
          <p:cNvSpPr>
            <a:spLocks noChangeArrowheads="1"/>
          </p:cNvSpPr>
          <p:nvPr/>
        </p:nvSpPr>
        <p:spPr bwMode="auto">
          <a:xfrm>
            <a:off x="4343400" y="3124200"/>
            <a:ext cx="2209800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single crystalline</a:t>
            </a:r>
          </a:p>
        </p:txBody>
      </p:sp>
      <p:sp>
        <p:nvSpPr>
          <p:cNvPr id="116753" name="Rectangle 17"/>
          <p:cNvSpPr>
            <a:spLocks noChangeArrowheads="1"/>
          </p:cNvSpPr>
          <p:nvPr/>
        </p:nvSpPr>
        <p:spPr bwMode="auto">
          <a:xfrm>
            <a:off x="7010400" y="4191000"/>
            <a:ext cx="1600200" cy="381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 sz="2000" b="1">
              <a:solidFill>
                <a:schemeClr val="bg1"/>
              </a:solidFill>
            </a:endParaRPr>
          </a:p>
        </p:txBody>
      </p:sp>
      <p:sp>
        <p:nvSpPr>
          <p:cNvPr id="116754" name="Text Box 18"/>
          <p:cNvSpPr txBox="1">
            <a:spLocks noChangeArrowheads="1"/>
          </p:cNvSpPr>
          <p:nvPr/>
        </p:nvSpPr>
        <p:spPr bwMode="auto">
          <a:xfrm>
            <a:off x="7467600" y="37338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CIGS</a:t>
            </a:r>
          </a:p>
        </p:txBody>
      </p:sp>
      <p:sp>
        <p:nvSpPr>
          <p:cNvPr id="116755" name="Text Box 19"/>
          <p:cNvSpPr txBox="1">
            <a:spLocks noChangeArrowheads="1"/>
          </p:cNvSpPr>
          <p:nvPr/>
        </p:nvSpPr>
        <p:spPr bwMode="auto">
          <a:xfrm>
            <a:off x="7467600" y="419100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CdTe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References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太陽電池 </a:t>
            </a:r>
            <a:r>
              <a:rPr lang="en-US" altLang="zh-TW"/>
              <a:t>solar cells </a:t>
            </a:r>
            <a:r>
              <a:rPr lang="zh-TW" altLang="en-US"/>
              <a:t>黃惠良、曾百亨</a:t>
            </a:r>
          </a:p>
          <a:p>
            <a:r>
              <a:rPr lang="en-US" altLang="zh-TW"/>
              <a:t>Optoelectronics and photonics priciples and practices, S.O. Kasap 1999</a:t>
            </a:r>
          </a:p>
          <a:p>
            <a:r>
              <a:rPr lang="en-US" altLang="zh-TW"/>
              <a:t>Handbook of photovoltaic science and engineering Antonio Luque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Solid materials : types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8991600" cy="603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593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Solar cell Efficiencies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741091"/>
              </p:ext>
            </p:extLst>
          </p:nvPr>
        </p:nvGraphicFramePr>
        <p:xfrm>
          <a:off x="152400" y="1524000"/>
          <a:ext cx="8713788" cy="5253039"/>
        </p:xfrm>
        <a:graphic>
          <a:graphicData uri="http://schemas.openxmlformats.org/drawingml/2006/table">
            <a:tbl>
              <a:tblPr/>
              <a:tblGrid>
                <a:gridCol w="985838"/>
                <a:gridCol w="1247775"/>
                <a:gridCol w="2087562"/>
                <a:gridCol w="1368425"/>
                <a:gridCol w="1295400"/>
                <a:gridCol w="1728788"/>
              </a:tblGrid>
              <a:tr h="63905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太陽電池材料種類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量產電池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轉換效率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量產模組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轉換效率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我國主要廠商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18204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矽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矽晶片型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單晶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~18%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~16%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茂迪、昱晶、新日光、益通等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/>
                          <a:ea typeface="標楷體" pitchFamily="65" charset="-120"/>
                        </a:rPr>
                        <a:t>………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5182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多晶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~16.8%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~15%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茂迪、昱晶、新日光、益通等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/>
                          <a:ea typeface="標楷體" pitchFamily="65" charset="-120"/>
                        </a:rPr>
                        <a:t>………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</a:tr>
              <a:tr h="7731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薄膜矽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非晶、非晶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/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微晶堆疊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8~13%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7~10%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聯相、富陽、宇通、旭能等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/>
                          <a:ea typeface="標楷體" pitchFamily="65" charset="-120"/>
                        </a:rPr>
                        <a:t>………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76206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化合物半導體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III-V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族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GaAs 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砷化鎵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 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晶片、薄膜型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18~30%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~25%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華宇、禧通、億芳等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/>
                          <a:ea typeface="標楷體" pitchFamily="65" charset="-120"/>
                        </a:rPr>
                        <a:t>………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620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II-VI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族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CdTe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銻化鎘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薄膜型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12~15%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10~12%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我國無廠商投入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76206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多元化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合物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CIGS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銅銦鎵硒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薄膜型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12~14%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10~11%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新能、綠陽、台積電等</a:t>
                      </a: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/>
                          <a:ea typeface="標楷體" pitchFamily="65" charset="-120"/>
                        </a:rPr>
                        <a:t>………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182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有機物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DSSC </a:t>
                      </a:r>
                      <a:r>
                        <a:rPr kumimoji="1" lang="zh-TW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染料敏化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6~9%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~6%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</a:rPr>
                        <a:t>台塑、永光、福盈等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/>
                          <a:ea typeface="標楷體" pitchFamily="65" charset="-120"/>
                        </a:rPr>
                        <a:t>………</a:t>
                      </a:r>
                      <a:endParaRPr kumimoji="1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646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8" y="68263"/>
            <a:ext cx="8110537" cy="671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Pick right </a:t>
            </a:r>
            <a:r>
              <a:rPr lang="en-US" altLang="zh-TW" dirty="0" smtClean="0"/>
              <a:t>materials as absorption layer</a:t>
            </a:r>
            <a:endParaRPr lang="en-US" altLang="zh-TW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TW"/>
              <a:t>- Good absorption coefficient to harvest</a:t>
            </a:r>
          </a:p>
          <a:p>
            <a:pPr>
              <a:buFontTx/>
              <a:buNone/>
            </a:pPr>
            <a:r>
              <a:rPr lang="en-US" altLang="zh-TW"/>
              <a:t>  light</a:t>
            </a:r>
          </a:p>
          <a:p>
            <a:pPr>
              <a:buFontTx/>
              <a:buNone/>
            </a:pPr>
            <a:r>
              <a:rPr lang="en-US" altLang="zh-TW"/>
              <a:t>- Suitable band gap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8784976" cy="39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字方塊 2"/>
          <p:cNvSpPr txBox="1"/>
          <p:nvPr/>
        </p:nvSpPr>
        <p:spPr>
          <a:xfrm>
            <a:off x="395536" y="620688"/>
            <a:ext cx="8289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/>
              <a:t>Direct band gap and indirect band gap structure</a:t>
            </a:r>
            <a:endParaRPr lang="zh-TW" altLang="en-US" sz="3200" b="1" dirty="0"/>
          </a:p>
        </p:txBody>
      </p:sp>
      <p:sp>
        <p:nvSpPr>
          <p:cNvPr id="2" name="矩形 1"/>
          <p:cNvSpPr/>
          <p:nvPr/>
        </p:nvSpPr>
        <p:spPr>
          <a:xfrm>
            <a:off x="3200400" y="1524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/>
              <a:t>-We prefer direct </a:t>
            </a:r>
            <a:r>
              <a:rPr lang="en-US" altLang="zh-TW" dirty="0" smtClean="0"/>
              <a:t>semiconductor </a:t>
            </a:r>
            <a:r>
              <a:rPr lang="en-US" altLang="zh-TW" dirty="0"/>
              <a:t>materials</a:t>
            </a:r>
          </a:p>
          <a:p>
            <a:r>
              <a:rPr lang="en-US" altLang="zh-TW" dirty="0"/>
              <a:t> since they can absorb light more efficiently</a:t>
            </a:r>
          </a:p>
        </p:txBody>
      </p:sp>
    </p:spTree>
    <p:extLst>
      <p:ext uri="{BB962C8B-B14F-4D97-AF65-F5344CB8AC3E}">
        <p14:creationId xmlns:p14="http://schemas.microsoft.com/office/powerpoint/2010/main" val="37025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Absorption of semiconductors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5814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4191000" y="5943600"/>
            <a:ext cx="41857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/>
              <a:t>-</a:t>
            </a:r>
            <a:r>
              <a:rPr lang="en-US" altLang="zh-TW" dirty="0"/>
              <a:t>Si and </a:t>
            </a:r>
            <a:r>
              <a:rPr lang="en-US" altLang="zh-TW" dirty="0" err="1"/>
              <a:t>Ge’s</a:t>
            </a:r>
            <a:r>
              <a:rPr lang="en-US" altLang="zh-TW" dirty="0"/>
              <a:t> absorption coefficient</a:t>
            </a:r>
          </a:p>
          <a:p>
            <a:r>
              <a:rPr lang="en-US" altLang="zh-TW" dirty="0"/>
              <a:t> increase slowly with increased energy </a:t>
            </a:r>
          </a:p>
        </p:txBody>
      </p:sp>
      <p:grpSp>
        <p:nvGrpSpPr>
          <p:cNvPr id="134154" name="Group 10"/>
          <p:cNvGrpSpPr>
            <a:grpSpLocks/>
          </p:cNvGrpSpPr>
          <p:nvPr/>
        </p:nvGrpSpPr>
        <p:grpSpPr bwMode="auto">
          <a:xfrm>
            <a:off x="4419600" y="1636643"/>
            <a:ext cx="3810000" cy="2960687"/>
            <a:chOff x="2880" y="2064"/>
            <a:chExt cx="2789" cy="2167"/>
          </a:xfrm>
        </p:grpSpPr>
        <p:pic>
          <p:nvPicPr>
            <p:cNvPr id="134155" name="Picture 11" descr="img04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2064"/>
              <a:ext cx="2789" cy="2167"/>
            </a:xfrm>
            <a:prstGeom prst="rect">
              <a:avLst/>
            </a:prstGeom>
            <a:noFill/>
          </p:spPr>
        </p:pic>
        <p:sp>
          <p:nvSpPr>
            <p:cNvPr id="134156" name="Rectangle 12"/>
            <p:cNvSpPr>
              <a:spLocks noChangeArrowheads="1"/>
            </p:cNvSpPr>
            <p:nvPr/>
          </p:nvSpPr>
          <p:spPr bwMode="auto">
            <a:xfrm>
              <a:off x="3470" y="2064"/>
              <a:ext cx="453" cy="2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34157" name="Rectangle 13"/>
            <p:cNvSpPr>
              <a:spLocks noChangeArrowheads="1"/>
            </p:cNvSpPr>
            <p:nvPr/>
          </p:nvSpPr>
          <p:spPr bwMode="auto">
            <a:xfrm>
              <a:off x="4241" y="2064"/>
              <a:ext cx="453" cy="27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2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64239135"/>
              </p:ext>
            </p:extLst>
          </p:nvPr>
        </p:nvGraphicFramePr>
        <p:xfrm>
          <a:off x="4054765" y="1974864"/>
          <a:ext cx="3810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3" name="方程式" r:id="rId3" imgW="2286000" imgH="685800" progId="Equation.3">
                  <p:embed/>
                </p:oleObj>
              </mc:Choice>
              <mc:Fallback>
                <p:oleObj name="方程式" r:id="rId3" imgW="2286000" imgH="685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765" y="1974864"/>
                        <a:ext cx="38100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3765550" y="1600200"/>
            <a:ext cx="537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Theoretical maximum efficiency of a semiconductor</a:t>
            </a:r>
          </a:p>
        </p:txBody>
      </p:sp>
      <p:sp>
        <p:nvSpPr>
          <p:cNvPr id="11" name="矩形 10"/>
          <p:cNvSpPr/>
          <p:nvPr/>
        </p:nvSpPr>
        <p:spPr>
          <a:xfrm>
            <a:off x="4038600" y="33528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zh-TW" dirty="0" err="1" smtClean="0"/>
              <a:t>bandgap</a:t>
            </a:r>
            <a:r>
              <a:rPr lang="en-US" altLang="zh-TW" dirty="0" smtClean="0"/>
              <a:t> of semiconductor should not be wide</a:t>
            </a:r>
            <a:r>
              <a:rPr lang="zh-TW" altLang="en-US" dirty="0" smtClean="0"/>
              <a:t> </a:t>
            </a:r>
            <a:r>
              <a:rPr lang="en-US" altLang="zh-TW" dirty="0" smtClean="0"/>
              <a:t>in order to g</a:t>
            </a:r>
            <a:r>
              <a:rPr lang="en-US" altLang="zh-TW" dirty="0" smtClean="0">
                <a:sym typeface="Wingdings" pitchFamily="2" charset="2"/>
              </a:rPr>
              <a:t>et </a:t>
            </a:r>
            <a:r>
              <a:rPr lang="en-US" altLang="zh-TW" dirty="0" smtClean="0"/>
              <a:t>higher</a:t>
            </a:r>
          </a:p>
          <a:p>
            <a:r>
              <a:rPr lang="en-US" altLang="zh-TW" dirty="0" smtClean="0"/>
              <a:t>-Electrons in the valence band  can absorb energy  of </a:t>
            </a:r>
            <a:r>
              <a:rPr lang="en-US" altLang="zh-TW" dirty="0" err="1" smtClean="0"/>
              <a:t>Eg</a:t>
            </a:r>
            <a:r>
              <a:rPr lang="en-US" altLang="zh-TW" dirty="0" smtClean="0"/>
              <a:t>, 2 </a:t>
            </a:r>
            <a:r>
              <a:rPr lang="en-US" altLang="zh-TW" dirty="0" err="1" smtClean="0"/>
              <a:t>Eg</a:t>
            </a:r>
            <a:r>
              <a:rPr lang="en-US" altLang="zh-TW" dirty="0" smtClean="0"/>
              <a:t>, 3Eg, but the excess energy can not be transformed to electric energy but transform to heat </a:t>
            </a:r>
            <a:r>
              <a:rPr lang="en-US" altLang="zh-TW" dirty="0" smtClean="0">
                <a:sym typeface="Wingdings" pitchFamily="2" charset="2"/>
              </a:rPr>
              <a:t> need higher </a:t>
            </a:r>
            <a:r>
              <a:rPr lang="en-US" altLang="zh-TW" dirty="0" err="1" smtClean="0">
                <a:sym typeface="Wingdings" pitchFamily="2" charset="2"/>
              </a:rPr>
              <a:t>Eg</a:t>
            </a:r>
            <a:r>
              <a:rPr lang="en-US" altLang="zh-TW" dirty="0" smtClean="0">
                <a:sym typeface="Wingdings" pitchFamily="2" charset="2"/>
              </a:rPr>
              <a:t> </a:t>
            </a:r>
          </a:p>
          <a:p>
            <a:r>
              <a:rPr lang="en-US" altLang="zh-TW" dirty="0" smtClean="0">
                <a:sym typeface="Wingdings" pitchFamily="2" charset="2"/>
              </a:rPr>
              <a:t>-very narrow band gap material can absorb most  wavelength from sun, but transformed energy is small.</a:t>
            </a:r>
            <a:endParaRPr lang="en-US" altLang="zh-TW" dirty="0">
              <a:sym typeface="Wingdings" pitchFamily="2" charset="2"/>
            </a:endParaRPr>
          </a:p>
        </p:txBody>
      </p:sp>
      <p:graphicFrame>
        <p:nvGraphicFramePr>
          <p:cNvPr id="2" name="Object 9"/>
          <p:cNvGraphicFramePr>
            <a:graphicFrameLocks noChangeAspect="1"/>
          </p:cNvGraphicFramePr>
          <p:nvPr/>
        </p:nvGraphicFramePr>
        <p:xfrm>
          <a:off x="395288" y="1628775"/>
          <a:ext cx="34131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4" name="Image" r:id="rId5" imgW="5219048" imgH="6920635" progId="Photoshop.Image.8">
                  <p:embed/>
                </p:oleObj>
              </mc:Choice>
              <mc:Fallback>
                <p:oleObj name="Image" r:id="rId5" imgW="5219048" imgH="6920635" progId="Photoshop.Image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628775"/>
                        <a:ext cx="34131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6858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Pick suitable Eg (eV)</a:t>
            </a:r>
            <a:endParaRPr kumimoji="1" lang="zh-TW" alt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28800" y="40386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(neither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</a:rPr>
              <a:t>wide nor narrow</a:t>
            </a:r>
            <a:r>
              <a:rPr lang="en-US" altLang="zh-TW" dirty="0" smtClean="0"/>
              <a:t>) 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114800" y="3059668"/>
            <a:ext cx="319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S(</a:t>
            </a:r>
            <a:r>
              <a:rPr lang="el-GR" altLang="zh-TW" dirty="0">
                <a:cs typeface="Arial" pitchFamily="34" charset="0"/>
              </a:rPr>
              <a:t>λ</a:t>
            </a:r>
            <a:r>
              <a:rPr lang="en-US" altLang="zh-TW" dirty="0">
                <a:cs typeface="Arial" pitchFamily="34" charset="0"/>
              </a:rPr>
              <a:t>) =</a:t>
            </a:r>
            <a:r>
              <a:rPr lang="en-US" altLang="zh-TW" dirty="0"/>
              <a:t># of </a:t>
            </a:r>
            <a:r>
              <a:rPr lang="en-US" altLang="zh-TW" dirty="0" smtClean="0"/>
              <a:t>photons/area*time </a:t>
            </a:r>
            <a:endParaRPr lang="en-US" altLang="zh-TW" dirty="0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100811"/>
              </p:ext>
            </p:extLst>
          </p:nvPr>
        </p:nvGraphicFramePr>
        <p:xfrm>
          <a:off x="6858000" y="3657600"/>
          <a:ext cx="800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5" name="方程式" r:id="rId7" imgW="799920" imgH="317160" progId="Equation.3">
                  <p:embed/>
                </p:oleObj>
              </mc:Choice>
              <mc:Fallback>
                <p:oleObj name="方程式" r:id="rId7" imgW="799920" imgH="3171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58000" y="3657600"/>
                        <a:ext cx="800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2" descr="C:\Users\BHT\Documents\RW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3925888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305014" y="3568332"/>
            <a:ext cx="45977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real </a:t>
            </a:r>
            <a:r>
              <a:rPr lang="el-GR" altLang="zh-TW" sz="2400" dirty="0">
                <a:solidFill>
                  <a:srgbClr val="FF0000"/>
                </a:solidFill>
              </a:rPr>
              <a:t>η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max</a:t>
            </a:r>
            <a:r>
              <a:rPr lang="en-US" altLang="zh-TW" sz="2400" dirty="0">
                <a:solidFill>
                  <a:srgbClr val="FF0000"/>
                </a:solidFill>
              </a:rPr>
              <a:t> is only around 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30% due to loss of other </a:t>
            </a:r>
            <a:r>
              <a:rPr lang="en-US" altLang="zh-TW" sz="2400" dirty="0" err="1">
                <a:solidFill>
                  <a:srgbClr val="FF0000"/>
                </a:solidFill>
              </a:rPr>
              <a:t>facters</a:t>
            </a:r>
            <a:r>
              <a:rPr lang="en-US" altLang="zh-TW" sz="2400" dirty="0"/>
              <a:t>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533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l-GR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η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max</a:t>
            </a:r>
            <a:r>
              <a:rPr kumimoji="1" lang="en-US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(%) </a:t>
            </a:r>
            <a:r>
              <a:rPr kumimoji="1" lang="en-US" altLang="zh-TW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vs</a:t>
            </a:r>
            <a:r>
              <a:rPr kumimoji="1" lang="en-US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</a:t>
            </a:r>
            <a:r>
              <a:rPr kumimoji="1" lang="en-US" altLang="zh-TW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E</a:t>
            </a:r>
            <a:r>
              <a:rPr kumimoji="1" lang="en-US" altLang="zh-TW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g</a:t>
            </a:r>
            <a:r>
              <a:rPr kumimoji="1" lang="en-US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(</a:t>
            </a:r>
            <a:r>
              <a:rPr kumimoji="1" lang="en-US" altLang="zh-TW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eV</a:t>
            </a:r>
            <a:r>
              <a:rPr kumimoji="1" lang="en-US" altLang="zh-TW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) under AM1.5</a:t>
            </a:r>
            <a:endParaRPr kumimoji="1" lang="el-GR" altLang="zh-TW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063763" y="5029200"/>
            <a:ext cx="5080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err="1" smtClean="0"/>
              <a:t>Eg</a:t>
            </a:r>
            <a:r>
              <a:rPr lang="en-US" altLang="zh-TW" sz="2800" b="1" dirty="0" smtClean="0"/>
              <a:t>:</a:t>
            </a:r>
          </a:p>
          <a:p>
            <a:r>
              <a:rPr lang="en-US" altLang="zh-TW" sz="2800" b="1" dirty="0" smtClean="0"/>
              <a:t>1.0 – 1.5 </a:t>
            </a:r>
            <a:r>
              <a:rPr lang="en-US" altLang="zh-TW" sz="2800" b="1" dirty="0" err="1" smtClean="0"/>
              <a:t>eV</a:t>
            </a:r>
            <a:r>
              <a:rPr lang="en-US" altLang="zh-TW" sz="2800" b="1" dirty="0" smtClean="0"/>
              <a:t> is the best range</a:t>
            </a:r>
            <a:endParaRPr lang="zh-TW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550" y="49213"/>
            <a:ext cx="9310688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613" y="990600"/>
            <a:ext cx="787527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519113" y="300038"/>
            <a:ext cx="78374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800" b="1"/>
              <a:t>Semiconductor band, using Si as an example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457200" y="6248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43393"/>
            <a:ext cx="903604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6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578850" cy="1143000"/>
          </a:xfrm>
        </p:spPr>
        <p:txBody>
          <a:bodyPr/>
          <a:lstStyle/>
          <a:p>
            <a:r>
              <a:rPr lang="en-US" altLang="zh-TW" sz="4000" dirty="0"/>
              <a:t>Doping of Si: </a:t>
            </a:r>
            <a:r>
              <a:rPr lang="en-US" altLang="zh-TW" sz="4000" dirty="0" smtClean="0"/>
              <a:t>increase </a:t>
            </a:r>
            <a:r>
              <a:rPr lang="en-US" altLang="zh-TW" sz="4000" dirty="0"/>
              <a:t>the conductivity of intrinsic Si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0" y="1412875"/>
            <a:ext cx="8751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Donors: P, As, Sb  (Column V elements ) , n-type, </a:t>
            </a:r>
            <a:r>
              <a:rPr lang="en-US" altLang="zh-TW">
                <a:sym typeface="Wingdings" pitchFamily="2" charset="2"/>
              </a:rPr>
              <a:t>  provide one additional electron</a:t>
            </a:r>
            <a:endParaRPr lang="en-US" altLang="zh-TW"/>
          </a:p>
          <a:p>
            <a:r>
              <a:rPr lang="en-US" altLang="zh-TW"/>
              <a:t>Acceptors: B, Ga, In, (Column III elements), p-type</a:t>
            </a:r>
            <a:r>
              <a:rPr lang="en-US" altLang="zh-TW">
                <a:sym typeface="Wingdings" pitchFamily="2" charset="2"/>
              </a:rPr>
              <a:t>  provide one additional hole</a:t>
            </a:r>
            <a:endParaRPr lang="en-US" altLang="zh-TW"/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1384300" y="2420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TW" altLang="zh-TW"/>
          </a:p>
        </p:txBody>
      </p:sp>
      <p:grpSp>
        <p:nvGrpSpPr>
          <p:cNvPr id="128005" name="Group 5"/>
          <p:cNvGrpSpPr>
            <a:grpSpLocks/>
          </p:cNvGrpSpPr>
          <p:nvPr/>
        </p:nvGrpSpPr>
        <p:grpSpPr bwMode="auto">
          <a:xfrm>
            <a:off x="468313" y="2470150"/>
            <a:ext cx="1800225" cy="1800225"/>
            <a:chOff x="340" y="1706"/>
            <a:chExt cx="1134" cy="1134"/>
          </a:xfrm>
        </p:grpSpPr>
        <p:sp>
          <p:nvSpPr>
            <p:cNvPr id="128006" name="Rectangle 6"/>
            <p:cNvSpPr>
              <a:spLocks noChangeArrowheads="1"/>
            </p:cNvSpPr>
            <p:nvPr/>
          </p:nvSpPr>
          <p:spPr bwMode="auto">
            <a:xfrm>
              <a:off x="340" y="1888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07" name="Rectangle 7"/>
            <p:cNvSpPr>
              <a:spLocks noChangeArrowheads="1"/>
            </p:cNvSpPr>
            <p:nvPr/>
          </p:nvSpPr>
          <p:spPr bwMode="auto">
            <a:xfrm>
              <a:off x="340" y="2115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08" name="Rectangle 8"/>
            <p:cNvSpPr>
              <a:spLocks noChangeArrowheads="1"/>
            </p:cNvSpPr>
            <p:nvPr/>
          </p:nvSpPr>
          <p:spPr bwMode="auto">
            <a:xfrm>
              <a:off x="340" y="2341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09" name="Rectangle 9"/>
            <p:cNvSpPr>
              <a:spLocks noChangeArrowheads="1"/>
            </p:cNvSpPr>
            <p:nvPr/>
          </p:nvSpPr>
          <p:spPr bwMode="auto">
            <a:xfrm>
              <a:off x="340" y="2568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10" name="Rectangle 10"/>
            <p:cNvSpPr>
              <a:spLocks noChangeArrowheads="1"/>
            </p:cNvSpPr>
            <p:nvPr/>
          </p:nvSpPr>
          <p:spPr bwMode="auto">
            <a:xfrm rot="5400000">
              <a:off x="-90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11" name="Rectangle 11"/>
            <p:cNvSpPr>
              <a:spLocks noChangeArrowheads="1"/>
            </p:cNvSpPr>
            <p:nvPr/>
          </p:nvSpPr>
          <p:spPr bwMode="auto">
            <a:xfrm rot="5400000">
              <a:off x="182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12" name="Rectangle 12"/>
            <p:cNvSpPr>
              <a:spLocks noChangeArrowheads="1"/>
            </p:cNvSpPr>
            <p:nvPr/>
          </p:nvSpPr>
          <p:spPr bwMode="auto">
            <a:xfrm rot="5400000">
              <a:off x="454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13" name="Rectangle 13"/>
            <p:cNvSpPr>
              <a:spLocks noChangeArrowheads="1"/>
            </p:cNvSpPr>
            <p:nvPr/>
          </p:nvSpPr>
          <p:spPr bwMode="auto">
            <a:xfrm rot="5400000">
              <a:off x="726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28014" name="Oval 14"/>
          <p:cNvSpPr>
            <a:spLocks noChangeArrowheads="1"/>
          </p:cNvSpPr>
          <p:nvPr/>
        </p:nvSpPr>
        <p:spPr bwMode="auto">
          <a:xfrm>
            <a:off x="541338" y="26860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15" name="Oval 15"/>
          <p:cNvSpPr>
            <a:spLocks noChangeArrowheads="1"/>
          </p:cNvSpPr>
          <p:nvPr/>
        </p:nvSpPr>
        <p:spPr bwMode="auto">
          <a:xfrm>
            <a:off x="973138" y="26860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16" name="Oval 16"/>
          <p:cNvSpPr>
            <a:spLocks noChangeArrowheads="1"/>
          </p:cNvSpPr>
          <p:nvPr/>
        </p:nvSpPr>
        <p:spPr bwMode="auto">
          <a:xfrm>
            <a:off x="1404938" y="26860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17" name="Oval 17"/>
          <p:cNvSpPr>
            <a:spLocks noChangeArrowheads="1"/>
          </p:cNvSpPr>
          <p:nvPr/>
        </p:nvSpPr>
        <p:spPr bwMode="auto">
          <a:xfrm>
            <a:off x="1836738" y="26860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18" name="Oval 18"/>
          <p:cNvSpPr>
            <a:spLocks noChangeArrowheads="1"/>
          </p:cNvSpPr>
          <p:nvPr/>
        </p:nvSpPr>
        <p:spPr bwMode="auto">
          <a:xfrm>
            <a:off x="541338" y="3046413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19" name="Oval 19"/>
          <p:cNvSpPr>
            <a:spLocks noChangeArrowheads="1"/>
          </p:cNvSpPr>
          <p:nvPr/>
        </p:nvSpPr>
        <p:spPr bwMode="auto">
          <a:xfrm>
            <a:off x="973138" y="3046413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0" name="Oval 20"/>
          <p:cNvSpPr>
            <a:spLocks noChangeArrowheads="1"/>
          </p:cNvSpPr>
          <p:nvPr/>
        </p:nvSpPr>
        <p:spPr bwMode="auto">
          <a:xfrm>
            <a:off x="1404938" y="3046413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1836738" y="3046413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2" name="Oval 22"/>
          <p:cNvSpPr>
            <a:spLocks noChangeArrowheads="1"/>
          </p:cNvSpPr>
          <p:nvPr/>
        </p:nvSpPr>
        <p:spPr bwMode="auto">
          <a:xfrm>
            <a:off x="541338" y="3405188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3" name="Oval 23"/>
          <p:cNvSpPr>
            <a:spLocks noChangeArrowheads="1"/>
          </p:cNvSpPr>
          <p:nvPr/>
        </p:nvSpPr>
        <p:spPr bwMode="auto">
          <a:xfrm>
            <a:off x="973138" y="3405188"/>
            <a:ext cx="287337" cy="287337"/>
          </a:xfrm>
          <a:prstGeom prst="ellipse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P+</a:t>
            </a:r>
          </a:p>
        </p:txBody>
      </p:sp>
      <p:sp>
        <p:nvSpPr>
          <p:cNvPr id="128024" name="Oval 24"/>
          <p:cNvSpPr>
            <a:spLocks noChangeArrowheads="1"/>
          </p:cNvSpPr>
          <p:nvPr/>
        </p:nvSpPr>
        <p:spPr bwMode="auto">
          <a:xfrm>
            <a:off x="1404938" y="3405188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5" name="Oval 25"/>
          <p:cNvSpPr>
            <a:spLocks noChangeArrowheads="1"/>
          </p:cNvSpPr>
          <p:nvPr/>
        </p:nvSpPr>
        <p:spPr bwMode="auto">
          <a:xfrm>
            <a:off x="1836738" y="3405188"/>
            <a:ext cx="287337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6" name="Oval 26"/>
          <p:cNvSpPr>
            <a:spLocks noChangeArrowheads="1"/>
          </p:cNvSpPr>
          <p:nvPr/>
        </p:nvSpPr>
        <p:spPr bwMode="auto">
          <a:xfrm>
            <a:off x="541338" y="37655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7" name="Oval 27"/>
          <p:cNvSpPr>
            <a:spLocks noChangeArrowheads="1"/>
          </p:cNvSpPr>
          <p:nvPr/>
        </p:nvSpPr>
        <p:spPr bwMode="auto">
          <a:xfrm>
            <a:off x="1404938" y="37655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8" name="Oval 28"/>
          <p:cNvSpPr>
            <a:spLocks noChangeArrowheads="1"/>
          </p:cNvSpPr>
          <p:nvPr/>
        </p:nvSpPr>
        <p:spPr bwMode="auto">
          <a:xfrm>
            <a:off x="1836738" y="37655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29" name="Oval 29"/>
          <p:cNvSpPr>
            <a:spLocks noChangeArrowheads="1"/>
          </p:cNvSpPr>
          <p:nvPr/>
        </p:nvSpPr>
        <p:spPr bwMode="auto">
          <a:xfrm>
            <a:off x="973138" y="3765550"/>
            <a:ext cx="287337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30" name="Text Box 30"/>
          <p:cNvSpPr txBox="1">
            <a:spLocks noChangeArrowheads="1"/>
          </p:cNvSpPr>
          <p:nvPr/>
        </p:nvSpPr>
        <p:spPr bwMode="auto">
          <a:xfrm>
            <a:off x="3687763" y="24209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TW" altLang="zh-TW"/>
          </a:p>
        </p:txBody>
      </p:sp>
      <p:grpSp>
        <p:nvGrpSpPr>
          <p:cNvPr id="128031" name="Group 31"/>
          <p:cNvGrpSpPr>
            <a:grpSpLocks/>
          </p:cNvGrpSpPr>
          <p:nvPr/>
        </p:nvGrpSpPr>
        <p:grpSpPr bwMode="auto">
          <a:xfrm>
            <a:off x="2771775" y="2470150"/>
            <a:ext cx="1800225" cy="1800225"/>
            <a:chOff x="340" y="1706"/>
            <a:chExt cx="1134" cy="1134"/>
          </a:xfrm>
        </p:grpSpPr>
        <p:sp>
          <p:nvSpPr>
            <p:cNvPr id="128032" name="Rectangle 32"/>
            <p:cNvSpPr>
              <a:spLocks noChangeArrowheads="1"/>
            </p:cNvSpPr>
            <p:nvPr/>
          </p:nvSpPr>
          <p:spPr bwMode="auto">
            <a:xfrm>
              <a:off x="340" y="1888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33" name="Rectangle 33"/>
            <p:cNvSpPr>
              <a:spLocks noChangeArrowheads="1"/>
            </p:cNvSpPr>
            <p:nvPr/>
          </p:nvSpPr>
          <p:spPr bwMode="auto">
            <a:xfrm>
              <a:off x="340" y="2115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34" name="Rectangle 34"/>
            <p:cNvSpPr>
              <a:spLocks noChangeArrowheads="1"/>
            </p:cNvSpPr>
            <p:nvPr/>
          </p:nvSpPr>
          <p:spPr bwMode="auto">
            <a:xfrm>
              <a:off x="340" y="2341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35" name="Rectangle 35"/>
            <p:cNvSpPr>
              <a:spLocks noChangeArrowheads="1"/>
            </p:cNvSpPr>
            <p:nvPr/>
          </p:nvSpPr>
          <p:spPr bwMode="auto">
            <a:xfrm>
              <a:off x="340" y="2568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36" name="Rectangle 36"/>
            <p:cNvSpPr>
              <a:spLocks noChangeArrowheads="1"/>
            </p:cNvSpPr>
            <p:nvPr/>
          </p:nvSpPr>
          <p:spPr bwMode="auto">
            <a:xfrm rot="5400000">
              <a:off x="-90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37" name="Rectangle 37"/>
            <p:cNvSpPr>
              <a:spLocks noChangeArrowheads="1"/>
            </p:cNvSpPr>
            <p:nvPr/>
          </p:nvSpPr>
          <p:spPr bwMode="auto">
            <a:xfrm rot="5400000">
              <a:off x="182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38" name="Rectangle 38"/>
            <p:cNvSpPr>
              <a:spLocks noChangeArrowheads="1"/>
            </p:cNvSpPr>
            <p:nvPr/>
          </p:nvSpPr>
          <p:spPr bwMode="auto">
            <a:xfrm rot="5400000">
              <a:off x="454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28039" name="Rectangle 39"/>
            <p:cNvSpPr>
              <a:spLocks noChangeArrowheads="1"/>
            </p:cNvSpPr>
            <p:nvPr/>
          </p:nvSpPr>
          <p:spPr bwMode="auto">
            <a:xfrm rot="5400000">
              <a:off x="726" y="2227"/>
              <a:ext cx="1134" cy="91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2844800" y="268605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1" name="Oval 41"/>
          <p:cNvSpPr>
            <a:spLocks noChangeArrowheads="1"/>
          </p:cNvSpPr>
          <p:nvPr/>
        </p:nvSpPr>
        <p:spPr bwMode="auto">
          <a:xfrm>
            <a:off x="3276600" y="268605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2" name="Oval 42"/>
          <p:cNvSpPr>
            <a:spLocks noChangeArrowheads="1"/>
          </p:cNvSpPr>
          <p:nvPr/>
        </p:nvSpPr>
        <p:spPr bwMode="auto">
          <a:xfrm>
            <a:off x="3708400" y="268605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3" name="Oval 43"/>
          <p:cNvSpPr>
            <a:spLocks noChangeArrowheads="1"/>
          </p:cNvSpPr>
          <p:nvPr/>
        </p:nvSpPr>
        <p:spPr bwMode="auto">
          <a:xfrm>
            <a:off x="4140200" y="268605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4" name="Oval 44"/>
          <p:cNvSpPr>
            <a:spLocks noChangeArrowheads="1"/>
          </p:cNvSpPr>
          <p:nvPr/>
        </p:nvSpPr>
        <p:spPr bwMode="auto">
          <a:xfrm>
            <a:off x="2844800" y="3046413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3276600" y="3046413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6" name="Oval 46"/>
          <p:cNvSpPr>
            <a:spLocks noChangeArrowheads="1"/>
          </p:cNvSpPr>
          <p:nvPr/>
        </p:nvSpPr>
        <p:spPr bwMode="auto">
          <a:xfrm>
            <a:off x="3708400" y="3046413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4140200" y="3046413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8" name="Oval 48"/>
          <p:cNvSpPr>
            <a:spLocks noChangeArrowheads="1"/>
          </p:cNvSpPr>
          <p:nvPr/>
        </p:nvSpPr>
        <p:spPr bwMode="auto">
          <a:xfrm>
            <a:off x="2844800" y="3405188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3276600" y="3405188"/>
            <a:ext cx="287338" cy="287337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>
                <a:solidFill>
                  <a:schemeClr val="bg1"/>
                </a:solidFill>
              </a:rPr>
              <a:t>B-</a:t>
            </a:r>
          </a:p>
        </p:txBody>
      </p:sp>
      <p:sp>
        <p:nvSpPr>
          <p:cNvPr id="128050" name="Oval 50"/>
          <p:cNvSpPr>
            <a:spLocks noChangeArrowheads="1"/>
          </p:cNvSpPr>
          <p:nvPr/>
        </p:nvSpPr>
        <p:spPr bwMode="auto">
          <a:xfrm>
            <a:off x="3708400" y="3405188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51" name="Oval 51"/>
          <p:cNvSpPr>
            <a:spLocks noChangeArrowheads="1"/>
          </p:cNvSpPr>
          <p:nvPr/>
        </p:nvSpPr>
        <p:spPr bwMode="auto">
          <a:xfrm>
            <a:off x="4140200" y="3405188"/>
            <a:ext cx="287338" cy="2873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52" name="Oval 52"/>
          <p:cNvSpPr>
            <a:spLocks noChangeArrowheads="1"/>
          </p:cNvSpPr>
          <p:nvPr/>
        </p:nvSpPr>
        <p:spPr bwMode="auto">
          <a:xfrm>
            <a:off x="2844800" y="376555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53" name="Oval 53"/>
          <p:cNvSpPr>
            <a:spLocks noChangeArrowheads="1"/>
          </p:cNvSpPr>
          <p:nvPr/>
        </p:nvSpPr>
        <p:spPr bwMode="auto">
          <a:xfrm>
            <a:off x="3708400" y="376555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54" name="Oval 54"/>
          <p:cNvSpPr>
            <a:spLocks noChangeArrowheads="1"/>
          </p:cNvSpPr>
          <p:nvPr/>
        </p:nvSpPr>
        <p:spPr bwMode="auto">
          <a:xfrm>
            <a:off x="4140200" y="376555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55" name="Oval 55"/>
          <p:cNvSpPr>
            <a:spLocks noChangeArrowheads="1"/>
          </p:cNvSpPr>
          <p:nvPr/>
        </p:nvSpPr>
        <p:spPr bwMode="auto">
          <a:xfrm>
            <a:off x="3276600" y="3765550"/>
            <a:ext cx="287338" cy="287338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56" name="Oval 56"/>
          <p:cNvSpPr>
            <a:spLocks noChangeArrowheads="1"/>
          </p:cNvSpPr>
          <p:nvPr/>
        </p:nvSpPr>
        <p:spPr bwMode="auto">
          <a:xfrm>
            <a:off x="1258888" y="3429000"/>
            <a:ext cx="217487" cy="2174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TW"/>
              <a:t>-</a:t>
            </a: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3563938" y="3357563"/>
            <a:ext cx="144462" cy="35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8058" name="Line 58"/>
          <p:cNvSpPr>
            <a:spLocks noChangeShapeType="1"/>
          </p:cNvSpPr>
          <p:nvPr/>
        </p:nvSpPr>
        <p:spPr bwMode="auto">
          <a:xfrm>
            <a:off x="1331913" y="371633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59" name="Text Box 59"/>
          <p:cNvSpPr txBox="1">
            <a:spLocks noChangeArrowheads="1"/>
          </p:cNvSpPr>
          <p:nvPr/>
        </p:nvSpPr>
        <p:spPr bwMode="auto">
          <a:xfrm>
            <a:off x="107950" y="4581525"/>
            <a:ext cx="5543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-weakly bound</a:t>
            </a:r>
          </a:p>
          <a:p>
            <a:r>
              <a:rPr lang="en-US" altLang="zh-TW"/>
              <a:t>-bonding strength E</a:t>
            </a:r>
            <a:r>
              <a:rPr lang="en-US" altLang="zh-TW" baseline="-25000"/>
              <a:t>B</a:t>
            </a:r>
            <a:r>
              <a:rPr lang="en-US" altLang="zh-TW"/>
              <a:t>~ 0.05 eV (Si bonding ~1.12 eV)</a:t>
            </a:r>
          </a:p>
          <a:p>
            <a:endParaRPr lang="en-US" altLang="zh-TW"/>
          </a:p>
        </p:txBody>
      </p:sp>
      <p:sp>
        <p:nvSpPr>
          <p:cNvPr id="128060" name="Line 60"/>
          <p:cNvSpPr>
            <a:spLocks noChangeShapeType="1"/>
          </p:cNvSpPr>
          <p:nvPr/>
        </p:nvSpPr>
        <p:spPr bwMode="auto">
          <a:xfrm>
            <a:off x="5816600" y="2328863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61" name="Line 61"/>
          <p:cNvSpPr>
            <a:spLocks noChangeShapeType="1"/>
          </p:cNvSpPr>
          <p:nvPr/>
        </p:nvSpPr>
        <p:spPr bwMode="auto">
          <a:xfrm>
            <a:off x="5816600" y="2689225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62" name="Line 62"/>
          <p:cNvSpPr>
            <a:spLocks noChangeShapeType="1"/>
          </p:cNvSpPr>
          <p:nvPr/>
        </p:nvSpPr>
        <p:spPr bwMode="auto">
          <a:xfrm>
            <a:off x="5816600" y="3986213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63" name="Text Box 63"/>
          <p:cNvSpPr txBox="1">
            <a:spLocks noChangeArrowheads="1"/>
          </p:cNvSpPr>
          <p:nvPr/>
        </p:nvSpPr>
        <p:spPr bwMode="auto">
          <a:xfrm>
            <a:off x="5724525" y="2276475"/>
            <a:ext cx="287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Donors    E</a:t>
            </a:r>
            <a:r>
              <a:rPr lang="en-US" altLang="zh-TW" sz="900"/>
              <a:t>B </a:t>
            </a:r>
            <a:r>
              <a:rPr lang="en-US" altLang="zh-TW"/>
              <a:t> Acceptors  E</a:t>
            </a:r>
            <a:r>
              <a:rPr lang="en-US" altLang="zh-TW" sz="900"/>
              <a:t>B</a:t>
            </a:r>
          </a:p>
        </p:txBody>
      </p:sp>
      <p:sp>
        <p:nvSpPr>
          <p:cNvPr id="128064" name="Text Box 64"/>
          <p:cNvSpPr txBox="1">
            <a:spLocks noChangeArrowheads="1"/>
          </p:cNvSpPr>
          <p:nvPr/>
        </p:nvSpPr>
        <p:spPr bwMode="auto">
          <a:xfrm>
            <a:off x="5672138" y="2762250"/>
            <a:ext cx="3333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Sb      0.039 eV  B      0.045 eV</a:t>
            </a:r>
          </a:p>
          <a:p>
            <a:r>
              <a:rPr lang="en-US" altLang="zh-TW"/>
              <a:t>P        0.044 eV  Al     0.057 eV</a:t>
            </a:r>
          </a:p>
          <a:p>
            <a:r>
              <a:rPr lang="en-US" altLang="zh-TW"/>
              <a:t>As      0.049 eV  Ga   0.065 eV</a:t>
            </a:r>
          </a:p>
          <a:p>
            <a:r>
              <a:rPr lang="en-US" altLang="zh-TW"/>
              <a:t>                           In     0.16  eV</a:t>
            </a:r>
          </a:p>
        </p:txBody>
      </p:sp>
      <p:sp>
        <p:nvSpPr>
          <p:cNvPr id="128065" name="Line 65"/>
          <p:cNvSpPr>
            <a:spLocks noChangeShapeType="1"/>
          </p:cNvSpPr>
          <p:nvPr/>
        </p:nvSpPr>
        <p:spPr bwMode="auto">
          <a:xfrm>
            <a:off x="5651500" y="4652963"/>
            <a:ext cx="3241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66" name="Line 66"/>
          <p:cNvSpPr>
            <a:spLocks noChangeShapeType="1"/>
          </p:cNvSpPr>
          <p:nvPr/>
        </p:nvSpPr>
        <p:spPr bwMode="auto">
          <a:xfrm>
            <a:off x="5724525" y="6308725"/>
            <a:ext cx="3241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67" name="Text Box 67"/>
          <p:cNvSpPr txBox="1">
            <a:spLocks noChangeArrowheads="1"/>
          </p:cNvSpPr>
          <p:nvPr/>
        </p:nvSpPr>
        <p:spPr bwMode="auto">
          <a:xfrm>
            <a:off x="5127625" y="4384675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Ec</a:t>
            </a:r>
          </a:p>
        </p:txBody>
      </p:sp>
      <p:sp>
        <p:nvSpPr>
          <p:cNvPr id="128068" name="Text Box 68"/>
          <p:cNvSpPr txBox="1">
            <a:spLocks noChangeArrowheads="1"/>
          </p:cNvSpPr>
          <p:nvPr/>
        </p:nvSpPr>
        <p:spPr bwMode="auto">
          <a:xfrm>
            <a:off x="5219700" y="6165850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Ev</a:t>
            </a:r>
          </a:p>
        </p:txBody>
      </p:sp>
      <p:sp>
        <p:nvSpPr>
          <p:cNvPr id="128069" name="Line 69"/>
          <p:cNvSpPr>
            <a:spLocks noChangeShapeType="1"/>
          </p:cNvSpPr>
          <p:nvPr/>
        </p:nvSpPr>
        <p:spPr bwMode="auto">
          <a:xfrm>
            <a:off x="5651500" y="4941888"/>
            <a:ext cx="32416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70" name="Text Box 70"/>
          <p:cNvSpPr txBox="1">
            <a:spLocks noChangeArrowheads="1"/>
          </p:cNvSpPr>
          <p:nvPr/>
        </p:nvSpPr>
        <p:spPr bwMode="auto">
          <a:xfrm>
            <a:off x="8715375" y="4797425"/>
            <a:ext cx="42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E</a:t>
            </a:r>
            <a:r>
              <a:rPr lang="en-US" altLang="zh-TW" sz="1000"/>
              <a:t>D</a:t>
            </a:r>
          </a:p>
        </p:txBody>
      </p:sp>
      <p:sp>
        <p:nvSpPr>
          <p:cNvPr id="128071" name="Line 71"/>
          <p:cNvSpPr>
            <a:spLocks noChangeShapeType="1"/>
          </p:cNvSpPr>
          <p:nvPr/>
        </p:nvSpPr>
        <p:spPr bwMode="auto">
          <a:xfrm>
            <a:off x="6300788" y="46529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72" name="Text Box 72"/>
          <p:cNvSpPr txBox="1">
            <a:spLocks noChangeArrowheads="1"/>
          </p:cNvSpPr>
          <p:nvPr/>
        </p:nvSpPr>
        <p:spPr bwMode="auto">
          <a:xfrm>
            <a:off x="6351588" y="4600575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0.044 eV (P)</a:t>
            </a:r>
          </a:p>
        </p:txBody>
      </p:sp>
      <p:sp>
        <p:nvSpPr>
          <p:cNvPr id="128073" name="Text Box 73"/>
          <p:cNvSpPr txBox="1">
            <a:spLocks noChangeArrowheads="1"/>
          </p:cNvSpPr>
          <p:nvPr/>
        </p:nvSpPr>
        <p:spPr bwMode="auto">
          <a:xfrm>
            <a:off x="6443663" y="5949950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0.057 eV (Al)</a:t>
            </a:r>
          </a:p>
        </p:txBody>
      </p:sp>
      <p:sp>
        <p:nvSpPr>
          <p:cNvPr id="128074" name="Line 74"/>
          <p:cNvSpPr>
            <a:spLocks noChangeShapeType="1"/>
          </p:cNvSpPr>
          <p:nvPr/>
        </p:nvSpPr>
        <p:spPr bwMode="auto">
          <a:xfrm>
            <a:off x="5651500" y="5949950"/>
            <a:ext cx="324167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75" name="Line 75"/>
          <p:cNvSpPr>
            <a:spLocks noChangeShapeType="1"/>
          </p:cNvSpPr>
          <p:nvPr/>
        </p:nvSpPr>
        <p:spPr bwMode="auto">
          <a:xfrm>
            <a:off x="6300788" y="594995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28076" name="Text Box 76"/>
          <p:cNvSpPr txBox="1">
            <a:spLocks noChangeArrowheads="1"/>
          </p:cNvSpPr>
          <p:nvPr/>
        </p:nvSpPr>
        <p:spPr bwMode="auto">
          <a:xfrm>
            <a:off x="5200650" y="568166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E</a:t>
            </a:r>
            <a:r>
              <a:rPr lang="en-US" altLang="zh-TW" sz="900"/>
              <a:t>A</a:t>
            </a:r>
          </a:p>
        </p:txBody>
      </p:sp>
      <p:sp>
        <p:nvSpPr>
          <p:cNvPr id="128077" name="Text Box 77"/>
          <p:cNvSpPr txBox="1">
            <a:spLocks noChangeArrowheads="1"/>
          </p:cNvSpPr>
          <p:nvPr/>
        </p:nvSpPr>
        <p:spPr bwMode="auto">
          <a:xfrm>
            <a:off x="87313" y="5608638"/>
            <a:ext cx="4781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Majority carrier - electron in a n-type material</a:t>
            </a:r>
          </a:p>
          <a:p>
            <a:r>
              <a:rPr lang="en-US" altLang="zh-TW"/>
              <a:t>                            hole in a p-type material</a:t>
            </a:r>
          </a:p>
          <a:p>
            <a:r>
              <a:rPr lang="en-US" altLang="zh-TW"/>
              <a:t>Minority carrier – hole in a n-type material</a:t>
            </a:r>
          </a:p>
          <a:p>
            <a:r>
              <a:rPr lang="en-US" altLang="zh-TW"/>
              <a:t>                            electron in a p-type 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P-N junction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39177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990600"/>
            <a:ext cx="395334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3471853" cy="293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697913" cy="1143000"/>
          </a:xfrm>
        </p:spPr>
        <p:txBody>
          <a:bodyPr/>
          <a:lstStyle/>
          <a:p>
            <a:r>
              <a:rPr lang="en-US" altLang="zh-TW" sz="4000" b="1"/>
              <a:t>A PN junction photovoltaic device</a:t>
            </a:r>
            <a:r>
              <a:rPr lang="en-US" altLang="zh-TW" sz="4000" b="1" i="1"/>
              <a:t> 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425" y="1524000"/>
            <a:ext cx="561657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0" y="4419600"/>
            <a:ext cx="61023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-incoming photon generate EHPs and</a:t>
            </a:r>
          </a:p>
          <a:p>
            <a:r>
              <a:rPr lang="en-US" altLang="zh-TW"/>
              <a:t> create current</a:t>
            </a:r>
          </a:p>
          <a:p>
            <a:r>
              <a:rPr lang="en-US" altLang="zh-TW"/>
              <a:t>-generated electrons and hole can </a:t>
            </a:r>
          </a:p>
          <a:p>
            <a:r>
              <a:rPr lang="en-US" altLang="zh-TW"/>
              <a:t> diffuse and drift in neural region and SCL, respectively</a:t>
            </a:r>
          </a:p>
          <a:p>
            <a:r>
              <a:rPr lang="en-US" altLang="zh-TW"/>
              <a:t>-Opencircuit voltage (Voc) develops between the terminals</a:t>
            </a:r>
          </a:p>
          <a:p>
            <a:r>
              <a:rPr lang="en-US" altLang="zh-TW"/>
              <a:t> of the device because the electrion reaches the </a:t>
            </a:r>
          </a:p>
          <a:p>
            <a:r>
              <a:rPr lang="en-US" altLang="zh-TW"/>
              <a:t> neutral n and p, respectively.</a:t>
            </a: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288925" y="1560513"/>
            <a:ext cx="3943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PN junction provide a </a:t>
            </a:r>
          </a:p>
          <a:p>
            <a:r>
              <a:rPr lang="en-US" altLang="zh-TW"/>
              <a:t>Depletion region in where an electric </a:t>
            </a:r>
          </a:p>
          <a:p>
            <a:r>
              <a:rPr lang="en-US" altLang="zh-TW"/>
              <a:t>field is created for drifting </a:t>
            </a:r>
          </a:p>
          <a:p>
            <a:r>
              <a:rPr lang="en-US" altLang="zh-TW"/>
              <a:t>electron and hole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879475" y="250825"/>
            <a:ext cx="6565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200" b="1"/>
              <a:t>Device structure of a Si solar cell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295400"/>
            <a:ext cx="32353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501" name="AutoShape 5"/>
          <p:cNvSpPr>
            <a:spLocks noChangeAspect="1" noChangeArrowheads="1" noTextEdit="1"/>
          </p:cNvSpPr>
          <p:nvPr/>
        </p:nvSpPr>
        <p:spPr bwMode="auto">
          <a:xfrm>
            <a:off x="179388" y="1341438"/>
            <a:ext cx="6248400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2522538" y="3070225"/>
            <a:ext cx="2492375" cy="1682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1239838" y="4725988"/>
            <a:ext cx="2490787" cy="1666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04" name="Freeform 8"/>
          <p:cNvSpPr>
            <a:spLocks/>
          </p:cNvSpPr>
          <p:nvPr/>
        </p:nvSpPr>
        <p:spPr bwMode="auto">
          <a:xfrm>
            <a:off x="1239838" y="3070225"/>
            <a:ext cx="1282700" cy="1822450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0" y="1043"/>
              </a:cxn>
              <a:cxn ang="0">
                <a:pos x="0" y="1148"/>
              </a:cxn>
              <a:cxn ang="0">
                <a:pos x="808" y="106"/>
              </a:cxn>
              <a:cxn ang="0">
                <a:pos x="808" y="0"/>
              </a:cxn>
            </a:cxnLst>
            <a:rect l="0" t="0" r="r" b="b"/>
            <a:pathLst>
              <a:path w="808" h="1148">
                <a:moveTo>
                  <a:pt x="808" y="0"/>
                </a:moveTo>
                <a:lnTo>
                  <a:pt x="0" y="1043"/>
                </a:lnTo>
                <a:lnTo>
                  <a:pt x="0" y="1148"/>
                </a:lnTo>
                <a:lnTo>
                  <a:pt x="808" y="106"/>
                </a:lnTo>
                <a:lnTo>
                  <a:pt x="80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3730625" y="3070225"/>
            <a:ext cx="1284288" cy="1822450"/>
          </a:xfrm>
          <a:custGeom>
            <a:avLst/>
            <a:gdLst/>
            <a:ahLst/>
            <a:cxnLst>
              <a:cxn ang="0">
                <a:pos x="809" y="0"/>
              </a:cxn>
              <a:cxn ang="0">
                <a:pos x="0" y="1043"/>
              </a:cxn>
              <a:cxn ang="0">
                <a:pos x="0" y="1148"/>
              </a:cxn>
              <a:cxn ang="0">
                <a:pos x="809" y="106"/>
              </a:cxn>
              <a:cxn ang="0">
                <a:pos x="809" y="0"/>
              </a:cxn>
            </a:cxnLst>
            <a:rect l="0" t="0" r="r" b="b"/>
            <a:pathLst>
              <a:path w="809" h="1148">
                <a:moveTo>
                  <a:pt x="809" y="0"/>
                </a:moveTo>
                <a:lnTo>
                  <a:pt x="0" y="1043"/>
                </a:lnTo>
                <a:lnTo>
                  <a:pt x="0" y="1148"/>
                </a:lnTo>
                <a:lnTo>
                  <a:pt x="809" y="106"/>
                </a:lnTo>
                <a:lnTo>
                  <a:pt x="80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06" name="Freeform 10"/>
          <p:cNvSpPr>
            <a:spLocks/>
          </p:cNvSpPr>
          <p:nvPr/>
        </p:nvSpPr>
        <p:spPr bwMode="auto">
          <a:xfrm>
            <a:off x="1239838" y="3070225"/>
            <a:ext cx="3775075" cy="1655763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2378" y="0"/>
              </a:cxn>
              <a:cxn ang="0">
                <a:pos x="1569" y="1043"/>
              </a:cxn>
              <a:cxn ang="0">
                <a:pos x="0" y="1043"/>
              </a:cxn>
              <a:cxn ang="0">
                <a:pos x="808" y="0"/>
              </a:cxn>
            </a:cxnLst>
            <a:rect l="0" t="0" r="r" b="b"/>
            <a:pathLst>
              <a:path w="2378" h="1043">
                <a:moveTo>
                  <a:pt x="808" y="0"/>
                </a:moveTo>
                <a:lnTo>
                  <a:pt x="2378" y="0"/>
                </a:lnTo>
                <a:lnTo>
                  <a:pt x="1569" y="1043"/>
                </a:lnTo>
                <a:lnTo>
                  <a:pt x="0" y="1043"/>
                </a:lnTo>
                <a:lnTo>
                  <a:pt x="80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1239838" y="3238500"/>
            <a:ext cx="3775075" cy="1654175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2378" y="0"/>
              </a:cxn>
              <a:cxn ang="0">
                <a:pos x="1569" y="1042"/>
              </a:cxn>
              <a:cxn ang="0">
                <a:pos x="0" y="1042"/>
              </a:cxn>
              <a:cxn ang="0">
                <a:pos x="808" y="0"/>
              </a:cxn>
            </a:cxnLst>
            <a:rect l="0" t="0" r="r" b="b"/>
            <a:pathLst>
              <a:path w="2378" h="1042">
                <a:moveTo>
                  <a:pt x="808" y="0"/>
                </a:moveTo>
                <a:lnTo>
                  <a:pt x="2378" y="0"/>
                </a:lnTo>
                <a:lnTo>
                  <a:pt x="1569" y="1042"/>
                </a:lnTo>
                <a:lnTo>
                  <a:pt x="0" y="1042"/>
                </a:lnTo>
                <a:lnTo>
                  <a:pt x="80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 flipH="1">
            <a:off x="1257300" y="3089275"/>
            <a:ext cx="1284288" cy="1654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 flipV="1">
            <a:off x="3749675" y="3255963"/>
            <a:ext cx="1282700" cy="1655762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 flipV="1">
            <a:off x="5032375" y="3089275"/>
            <a:ext cx="0" cy="16668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H="1">
            <a:off x="2541588" y="3089275"/>
            <a:ext cx="2490787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2" name="Line 16"/>
          <p:cNvSpPr>
            <a:spLocks noChangeShapeType="1"/>
          </p:cNvSpPr>
          <p:nvPr/>
        </p:nvSpPr>
        <p:spPr bwMode="auto">
          <a:xfrm>
            <a:off x="1257300" y="4743450"/>
            <a:ext cx="24923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3" name="Line 17"/>
          <p:cNvSpPr>
            <a:spLocks noChangeShapeType="1"/>
          </p:cNvSpPr>
          <p:nvPr/>
        </p:nvSpPr>
        <p:spPr bwMode="auto">
          <a:xfrm>
            <a:off x="3749675" y="4743450"/>
            <a:ext cx="0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4" name="Line 18"/>
          <p:cNvSpPr>
            <a:spLocks noChangeShapeType="1"/>
          </p:cNvSpPr>
          <p:nvPr/>
        </p:nvSpPr>
        <p:spPr bwMode="auto">
          <a:xfrm flipH="1">
            <a:off x="1257300" y="4911725"/>
            <a:ext cx="24923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5" name="Line 19"/>
          <p:cNvSpPr>
            <a:spLocks noChangeShapeType="1"/>
          </p:cNvSpPr>
          <p:nvPr/>
        </p:nvSpPr>
        <p:spPr bwMode="auto">
          <a:xfrm flipV="1">
            <a:off x="1257300" y="4743450"/>
            <a:ext cx="0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6" name="Line 20"/>
          <p:cNvSpPr>
            <a:spLocks noChangeShapeType="1"/>
          </p:cNvSpPr>
          <p:nvPr/>
        </p:nvSpPr>
        <p:spPr bwMode="auto">
          <a:xfrm flipV="1">
            <a:off x="3749675" y="3089275"/>
            <a:ext cx="1282700" cy="1654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7" name="Rectangle 21"/>
          <p:cNvSpPr>
            <a:spLocks noChangeArrowheads="1"/>
          </p:cNvSpPr>
          <p:nvPr/>
        </p:nvSpPr>
        <p:spPr bwMode="auto">
          <a:xfrm>
            <a:off x="2522538" y="1973263"/>
            <a:ext cx="2492375" cy="11906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8" name="Rectangle 22"/>
          <p:cNvSpPr>
            <a:spLocks noChangeArrowheads="1"/>
          </p:cNvSpPr>
          <p:nvPr/>
        </p:nvSpPr>
        <p:spPr bwMode="auto">
          <a:xfrm>
            <a:off x="1239838" y="3609975"/>
            <a:ext cx="2490787" cy="118903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19" name="Freeform 23"/>
          <p:cNvSpPr>
            <a:spLocks/>
          </p:cNvSpPr>
          <p:nvPr/>
        </p:nvSpPr>
        <p:spPr bwMode="auto">
          <a:xfrm>
            <a:off x="1239838" y="1973263"/>
            <a:ext cx="1282700" cy="2825750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0" y="1031"/>
              </a:cxn>
              <a:cxn ang="0">
                <a:pos x="0" y="1780"/>
              </a:cxn>
              <a:cxn ang="0">
                <a:pos x="808" y="750"/>
              </a:cxn>
              <a:cxn ang="0">
                <a:pos x="808" y="0"/>
              </a:cxn>
            </a:cxnLst>
            <a:rect l="0" t="0" r="r" b="b"/>
            <a:pathLst>
              <a:path w="808" h="1780">
                <a:moveTo>
                  <a:pt x="808" y="0"/>
                </a:moveTo>
                <a:lnTo>
                  <a:pt x="0" y="1031"/>
                </a:lnTo>
                <a:lnTo>
                  <a:pt x="0" y="1780"/>
                </a:lnTo>
                <a:lnTo>
                  <a:pt x="808" y="750"/>
                </a:lnTo>
                <a:lnTo>
                  <a:pt x="808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0" name="Freeform 24"/>
          <p:cNvSpPr>
            <a:spLocks/>
          </p:cNvSpPr>
          <p:nvPr/>
        </p:nvSpPr>
        <p:spPr bwMode="auto">
          <a:xfrm>
            <a:off x="3730625" y="1973263"/>
            <a:ext cx="1284288" cy="2825750"/>
          </a:xfrm>
          <a:custGeom>
            <a:avLst/>
            <a:gdLst/>
            <a:ahLst/>
            <a:cxnLst>
              <a:cxn ang="0">
                <a:pos x="809" y="0"/>
              </a:cxn>
              <a:cxn ang="0">
                <a:pos x="0" y="1031"/>
              </a:cxn>
              <a:cxn ang="0">
                <a:pos x="0" y="1780"/>
              </a:cxn>
              <a:cxn ang="0">
                <a:pos x="809" y="750"/>
              </a:cxn>
              <a:cxn ang="0">
                <a:pos x="809" y="0"/>
              </a:cxn>
            </a:cxnLst>
            <a:rect l="0" t="0" r="r" b="b"/>
            <a:pathLst>
              <a:path w="809" h="1780">
                <a:moveTo>
                  <a:pt x="809" y="0"/>
                </a:moveTo>
                <a:lnTo>
                  <a:pt x="0" y="1031"/>
                </a:lnTo>
                <a:lnTo>
                  <a:pt x="0" y="1780"/>
                </a:lnTo>
                <a:lnTo>
                  <a:pt x="809" y="750"/>
                </a:lnTo>
                <a:lnTo>
                  <a:pt x="809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1" name="Freeform 25"/>
          <p:cNvSpPr>
            <a:spLocks/>
          </p:cNvSpPr>
          <p:nvPr/>
        </p:nvSpPr>
        <p:spPr bwMode="auto">
          <a:xfrm>
            <a:off x="1239838" y="1973263"/>
            <a:ext cx="3775075" cy="1636712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2378" y="0"/>
              </a:cxn>
              <a:cxn ang="0">
                <a:pos x="1569" y="1031"/>
              </a:cxn>
              <a:cxn ang="0">
                <a:pos x="0" y="1031"/>
              </a:cxn>
              <a:cxn ang="0">
                <a:pos x="808" y="0"/>
              </a:cxn>
            </a:cxnLst>
            <a:rect l="0" t="0" r="r" b="b"/>
            <a:pathLst>
              <a:path w="2378" h="1031">
                <a:moveTo>
                  <a:pt x="808" y="0"/>
                </a:moveTo>
                <a:lnTo>
                  <a:pt x="2378" y="0"/>
                </a:lnTo>
                <a:lnTo>
                  <a:pt x="1569" y="1031"/>
                </a:lnTo>
                <a:lnTo>
                  <a:pt x="0" y="1031"/>
                </a:lnTo>
                <a:lnTo>
                  <a:pt x="808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2" name="Freeform 26"/>
          <p:cNvSpPr>
            <a:spLocks/>
          </p:cNvSpPr>
          <p:nvPr/>
        </p:nvSpPr>
        <p:spPr bwMode="auto">
          <a:xfrm>
            <a:off x="1239838" y="3163888"/>
            <a:ext cx="3775075" cy="1635125"/>
          </a:xfrm>
          <a:custGeom>
            <a:avLst/>
            <a:gdLst/>
            <a:ahLst/>
            <a:cxnLst>
              <a:cxn ang="0">
                <a:pos x="808" y="0"/>
              </a:cxn>
              <a:cxn ang="0">
                <a:pos x="2378" y="0"/>
              </a:cxn>
              <a:cxn ang="0">
                <a:pos x="1569" y="1030"/>
              </a:cxn>
              <a:cxn ang="0">
                <a:pos x="0" y="1030"/>
              </a:cxn>
              <a:cxn ang="0">
                <a:pos x="808" y="0"/>
              </a:cxn>
            </a:cxnLst>
            <a:rect l="0" t="0" r="r" b="b"/>
            <a:pathLst>
              <a:path w="2378" h="1030">
                <a:moveTo>
                  <a:pt x="808" y="0"/>
                </a:moveTo>
                <a:lnTo>
                  <a:pt x="2378" y="0"/>
                </a:lnTo>
                <a:lnTo>
                  <a:pt x="1569" y="1030"/>
                </a:lnTo>
                <a:lnTo>
                  <a:pt x="0" y="1030"/>
                </a:lnTo>
                <a:lnTo>
                  <a:pt x="808" y="0"/>
                </a:lnTo>
                <a:close/>
              </a:path>
            </a:pathLst>
          </a:cu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3" name="Line 27"/>
          <p:cNvSpPr>
            <a:spLocks noChangeShapeType="1"/>
          </p:cNvSpPr>
          <p:nvPr/>
        </p:nvSpPr>
        <p:spPr bwMode="auto">
          <a:xfrm flipH="1">
            <a:off x="1257300" y="1992313"/>
            <a:ext cx="1284288" cy="1636712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4" name="Line 28"/>
          <p:cNvSpPr>
            <a:spLocks noChangeShapeType="1"/>
          </p:cNvSpPr>
          <p:nvPr/>
        </p:nvSpPr>
        <p:spPr bwMode="auto">
          <a:xfrm flipV="1">
            <a:off x="3749675" y="3181350"/>
            <a:ext cx="1282700" cy="1636713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5" name="Line 29"/>
          <p:cNvSpPr>
            <a:spLocks noChangeShapeType="1"/>
          </p:cNvSpPr>
          <p:nvPr/>
        </p:nvSpPr>
        <p:spPr bwMode="auto">
          <a:xfrm flipV="1">
            <a:off x="5032375" y="1992313"/>
            <a:ext cx="0" cy="1189037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6" name="Line 30"/>
          <p:cNvSpPr>
            <a:spLocks noChangeShapeType="1"/>
          </p:cNvSpPr>
          <p:nvPr/>
        </p:nvSpPr>
        <p:spPr bwMode="auto">
          <a:xfrm flipH="1">
            <a:off x="2541588" y="1992313"/>
            <a:ext cx="2490787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7" name="Line 31"/>
          <p:cNvSpPr>
            <a:spLocks noChangeShapeType="1"/>
          </p:cNvSpPr>
          <p:nvPr/>
        </p:nvSpPr>
        <p:spPr bwMode="auto">
          <a:xfrm>
            <a:off x="1257300" y="3629025"/>
            <a:ext cx="24923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8" name="Line 32"/>
          <p:cNvSpPr>
            <a:spLocks noChangeShapeType="1"/>
          </p:cNvSpPr>
          <p:nvPr/>
        </p:nvSpPr>
        <p:spPr bwMode="auto">
          <a:xfrm>
            <a:off x="3749675" y="3629025"/>
            <a:ext cx="0" cy="11890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29" name="Line 33"/>
          <p:cNvSpPr>
            <a:spLocks noChangeShapeType="1"/>
          </p:cNvSpPr>
          <p:nvPr/>
        </p:nvSpPr>
        <p:spPr bwMode="auto">
          <a:xfrm flipH="1">
            <a:off x="1257300" y="4818063"/>
            <a:ext cx="24923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0" name="Line 34"/>
          <p:cNvSpPr>
            <a:spLocks noChangeShapeType="1"/>
          </p:cNvSpPr>
          <p:nvPr/>
        </p:nvSpPr>
        <p:spPr bwMode="auto">
          <a:xfrm flipV="1">
            <a:off x="1257300" y="3629025"/>
            <a:ext cx="0" cy="11890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1" name="Line 35"/>
          <p:cNvSpPr>
            <a:spLocks noChangeShapeType="1"/>
          </p:cNvSpPr>
          <p:nvPr/>
        </p:nvSpPr>
        <p:spPr bwMode="auto">
          <a:xfrm flipV="1">
            <a:off x="3749675" y="1992313"/>
            <a:ext cx="1282700" cy="1636712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2" name="Line 36"/>
          <p:cNvSpPr>
            <a:spLocks noChangeShapeType="1"/>
          </p:cNvSpPr>
          <p:nvPr/>
        </p:nvSpPr>
        <p:spPr bwMode="auto">
          <a:xfrm>
            <a:off x="1276350" y="3889375"/>
            <a:ext cx="2454275" cy="0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3" name="Line 37"/>
          <p:cNvSpPr>
            <a:spLocks noChangeShapeType="1"/>
          </p:cNvSpPr>
          <p:nvPr/>
        </p:nvSpPr>
        <p:spPr bwMode="auto">
          <a:xfrm flipV="1">
            <a:off x="3749675" y="2271713"/>
            <a:ext cx="1282700" cy="1617662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4" name="Freeform 38"/>
          <p:cNvSpPr>
            <a:spLocks/>
          </p:cNvSpPr>
          <p:nvPr/>
        </p:nvSpPr>
        <p:spPr bwMode="auto">
          <a:xfrm>
            <a:off x="2373313" y="1973263"/>
            <a:ext cx="1339850" cy="1655762"/>
          </a:xfrm>
          <a:custGeom>
            <a:avLst/>
            <a:gdLst/>
            <a:ahLst/>
            <a:cxnLst>
              <a:cxn ang="0">
                <a:pos x="738" y="0"/>
              </a:cxn>
              <a:cxn ang="0">
                <a:pos x="0" y="1007"/>
              </a:cxn>
              <a:cxn ang="0">
                <a:pos x="94" y="1043"/>
              </a:cxn>
              <a:cxn ang="0">
                <a:pos x="844" y="12"/>
              </a:cxn>
              <a:cxn ang="0">
                <a:pos x="738" y="0"/>
              </a:cxn>
            </a:cxnLst>
            <a:rect l="0" t="0" r="r" b="b"/>
            <a:pathLst>
              <a:path w="844" h="1043">
                <a:moveTo>
                  <a:pt x="738" y="0"/>
                </a:moveTo>
                <a:lnTo>
                  <a:pt x="0" y="1007"/>
                </a:lnTo>
                <a:lnTo>
                  <a:pt x="94" y="1043"/>
                </a:lnTo>
                <a:lnTo>
                  <a:pt x="844" y="12"/>
                </a:lnTo>
                <a:lnTo>
                  <a:pt x="738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5" name="Line 39"/>
          <p:cNvSpPr>
            <a:spLocks noChangeShapeType="1"/>
          </p:cNvSpPr>
          <p:nvPr/>
        </p:nvSpPr>
        <p:spPr bwMode="auto">
          <a:xfrm flipH="1">
            <a:off x="2373313" y="1973263"/>
            <a:ext cx="1171575" cy="15986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6" name="Line 40"/>
          <p:cNvSpPr>
            <a:spLocks noChangeShapeType="1"/>
          </p:cNvSpPr>
          <p:nvPr/>
        </p:nvSpPr>
        <p:spPr bwMode="auto">
          <a:xfrm>
            <a:off x="2373313" y="3571875"/>
            <a:ext cx="149225" cy="57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7" name="Line 41"/>
          <p:cNvSpPr>
            <a:spLocks noChangeShapeType="1"/>
          </p:cNvSpPr>
          <p:nvPr/>
        </p:nvSpPr>
        <p:spPr bwMode="auto">
          <a:xfrm flipV="1">
            <a:off x="2522538" y="1992313"/>
            <a:ext cx="1190625" cy="16367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8" name="Line 42"/>
          <p:cNvSpPr>
            <a:spLocks noChangeShapeType="1"/>
          </p:cNvSpPr>
          <p:nvPr/>
        </p:nvSpPr>
        <p:spPr bwMode="auto">
          <a:xfrm flipH="1" flipV="1">
            <a:off x="3544888" y="1973263"/>
            <a:ext cx="168275" cy="19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39" name="Rectangle 43"/>
          <p:cNvSpPr>
            <a:spLocks noChangeArrowheads="1"/>
          </p:cNvSpPr>
          <p:nvPr/>
        </p:nvSpPr>
        <p:spPr bwMode="auto">
          <a:xfrm>
            <a:off x="1201738" y="1454150"/>
            <a:ext cx="20558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2100">
                <a:solidFill>
                  <a:srgbClr val="000000"/>
                </a:solidFill>
                <a:latin typeface="Times" charset="0"/>
              </a:rPr>
              <a:t>Finger electrodes</a:t>
            </a:r>
            <a:endParaRPr lang="en-US" altLang="zh-TW"/>
          </a:p>
        </p:txBody>
      </p:sp>
      <p:sp>
        <p:nvSpPr>
          <p:cNvPr id="106540" name="Freeform 44"/>
          <p:cNvSpPr>
            <a:spLocks/>
          </p:cNvSpPr>
          <p:nvPr/>
        </p:nvSpPr>
        <p:spPr bwMode="auto">
          <a:xfrm>
            <a:off x="2559050" y="1862138"/>
            <a:ext cx="242888" cy="204787"/>
          </a:xfrm>
          <a:custGeom>
            <a:avLst/>
            <a:gdLst/>
            <a:ahLst/>
            <a:cxnLst>
              <a:cxn ang="0">
                <a:pos x="153" y="129"/>
              </a:cxn>
              <a:cxn ang="0">
                <a:pos x="0" y="82"/>
              </a:cxn>
              <a:cxn ang="0">
                <a:pos x="82" y="82"/>
              </a:cxn>
              <a:cxn ang="0">
                <a:pos x="59" y="0"/>
              </a:cxn>
              <a:cxn ang="0">
                <a:pos x="153" y="129"/>
              </a:cxn>
            </a:cxnLst>
            <a:rect l="0" t="0" r="r" b="b"/>
            <a:pathLst>
              <a:path w="153" h="129">
                <a:moveTo>
                  <a:pt x="153" y="129"/>
                </a:moveTo>
                <a:lnTo>
                  <a:pt x="0" y="82"/>
                </a:lnTo>
                <a:lnTo>
                  <a:pt x="82" y="82"/>
                </a:lnTo>
                <a:lnTo>
                  <a:pt x="59" y="0"/>
                </a:lnTo>
                <a:lnTo>
                  <a:pt x="153" y="12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1" name="Line 45"/>
          <p:cNvSpPr>
            <a:spLocks noChangeShapeType="1"/>
          </p:cNvSpPr>
          <p:nvPr/>
        </p:nvSpPr>
        <p:spPr bwMode="auto">
          <a:xfrm flipH="1" flipV="1">
            <a:off x="2336800" y="1751013"/>
            <a:ext cx="352425" cy="2413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2" name="Line 46"/>
          <p:cNvSpPr>
            <a:spLocks noChangeShapeType="1"/>
          </p:cNvSpPr>
          <p:nvPr/>
        </p:nvSpPr>
        <p:spPr bwMode="auto">
          <a:xfrm flipH="1" flipV="1">
            <a:off x="2801938" y="2047875"/>
            <a:ext cx="612775" cy="1857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3" name="Line 47"/>
          <p:cNvSpPr>
            <a:spLocks noChangeShapeType="1"/>
          </p:cNvSpPr>
          <p:nvPr/>
        </p:nvSpPr>
        <p:spPr bwMode="auto">
          <a:xfrm flipH="1" flipV="1">
            <a:off x="2578100" y="2327275"/>
            <a:ext cx="631825" cy="185738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4" name="Line 48"/>
          <p:cNvSpPr>
            <a:spLocks noChangeShapeType="1"/>
          </p:cNvSpPr>
          <p:nvPr/>
        </p:nvSpPr>
        <p:spPr bwMode="auto">
          <a:xfrm flipH="1" flipV="1">
            <a:off x="2355850" y="2605088"/>
            <a:ext cx="631825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5" name="Line 49"/>
          <p:cNvSpPr>
            <a:spLocks noChangeShapeType="1"/>
          </p:cNvSpPr>
          <p:nvPr/>
        </p:nvSpPr>
        <p:spPr bwMode="auto">
          <a:xfrm flipH="1" flipV="1">
            <a:off x="2151063" y="2921000"/>
            <a:ext cx="631825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6" name="Line 50"/>
          <p:cNvSpPr>
            <a:spLocks noChangeShapeType="1"/>
          </p:cNvSpPr>
          <p:nvPr/>
        </p:nvSpPr>
        <p:spPr bwMode="auto">
          <a:xfrm flipH="1" flipV="1">
            <a:off x="1890713" y="3255963"/>
            <a:ext cx="612775" cy="1682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7" name="Freeform 51"/>
          <p:cNvSpPr>
            <a:spLocks/>
          </p:cNvSpPr>
          <p:nvPr/>
        </p:nvSpPr>
        <p:spPr bwMode="auto">
          <a:xfrm>
            <a:off x="2411413" y="2084388"/>
            <a:ext cx="147637" cy="242887"/>
          </a:xfrm>
          <a:custGeom>
            <a:avLst/>
            <a:gdLst/>
            <a:ahLst/>
            <a:cxnLst>
              <a:cxn ang="0">
                <a:pos x="93" y="153"/>
              </a:cxn>
              <a:cxn ang="0">
                <a:pos x="0" y="36"/>
              </a:cxn>
              <a:cxn ang="0">
                <a:pos x="70" y="82"/>
              </a:cxn>
              <a:cxn ang="0">
                <a:pos x="82" y="0"/>
              </a:cxn>
              <a:cxn ang="0">
                <a:pos x="93" y="153"/>
              </a:cxn>
            </a:cxnLst>
            <a:rect l="0" t="0" r="r" b="b"/>
            <a:pathLst>
              <a:path w="93" h="153">
                <a:moveTo>
                  <a:pt x="93" y="153"/>
                </a:moveTo>
                <a:lnTo>
                  <a:pt x="0" y="36"/>
                </a:lnTo>
                <a:lnTo>
                  <a:pt x="70" y="82"/>
                </a:lnTo>
                <a:lnTo>
                  <a:pt x="82" y="0"/>
                </a:lnTo>
                <a:lnTo>
                  <a:pt x="93" y="1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8" name="Line 52"/>
          <p:cNvSpPr>
            <a:spLocks noChangeShapeType="1"/>
          </p:cNvSpPr>
          <p:nvPr/>
        </p:nvSpPr>
        <p:spPr bwMode="auto">
          <a:xfrm>
            <a:off x="2336800" y="1751013"/>
            <a:ext cx="185738" cy="4635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49" name="Rectangle 53"/>
          <p:cNvSpPr>
            <a:spLocks noChangeArrowheads="1"/>
          </p:cNvSpPr>
          <p:nvPr/>
        </p:nvSpPr>
        <p:spPr bwMode="auto">
          <a:xfrm>
            <a:off x="3433763" y="4333875"/>
            <a:ext cx="1349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900" i="1">
                <a:solidFill>
                  <a:srgbClr val="000000"/>
                </a:solidFill>
                <a:latin typeface="Times" charset="0"/>
              </a:rPr>
              <a:t>p</a:t>
            </a:r>
            <a:endParaRPr lang="en-US" altLang="zh-TW"/>
          </a:p>
        </p:txBody>
      </p:sp>
      <p:sp>
        <p:nvSpPr>
          <p:cNvPr id="106550" name="Rectangle 54"/>
          <p:cNvSpPr>
            <a:spLocks noChangeArrowheads="1"/>
          </p:cNvSpPr>
          <p:nvPr/>
        </p:nvSpPr>
        <p:spPr bwMode="auto">
          <a:xfrm>
            <a:off x="3395663" y="3590925"/>
            <a:ext cx="1349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1900" i="1">
                <a:solidFill>
                  <a:srgbClr val="000000"/>
                </a:solidFill>
                <a:latin typeface="Times" charset="0"/>
              </a:rPr>
              <a:t>n</a:t>
            </a:r>
            <a:endParaRPr lang="en-US" altLang="zh-TW"/>
          </a:p>
        </p:txBody>
      </p:sp>
      <p:sp>
        <p:nvSpPr>
          <p:cNvPr id="106551" name="Rectangle 55"/>
          <p:cNvSpPr>
            <a:spLocks noChangeArrowheads="1"/>
          </p:cNvSpPr>
          <p:nvPr/>
        </p:nvSpPr>
        <p:spPr bwMode="auto">
          <a:xfrm>
            <a:off x="2382838" y="3563938"/>
            <a:ext cx="166687" cy="55562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52" name="Rectangle 56"/>
          <p:cNvSpPr>
            <a:spLocks noChangeArrowheads="1"/>
          </p:cNvSpPr>
          <p:nvPr/>
        </p:nvSpPr>
        <p:spPr bwMode="auto">
          <a:xfrm>
            <a:off x="3554413" y="1963738"/>
            <a:ext cx="149225" cy="38100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53" name="Line 57"/>
          <p:cNvSpPr>
            <a:spLocks noChangeShapeType="1"/>
          </p:cNvSpPr>
          <p:nvPr/>
        </p:nvSpPr>
        <p:spPr bwMode="auto">
          <a:xfrm flipV="1">
            <a:off x="3284538" y="2401888"/>
            <a:ext cx="836612" cy="130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54" name="Line 58"/>
          <p:cNvSpPr>
            <a:spLocks noChangeShapeType="1"/>
          </p:cNvSpPr>
          <p:nvPr/>
        </p:nvSpPr>
        <p:spPr bwMode="auto">
          <a:xfrm flipV="1">
            <a:off x="3098800" y="2679700"/>
            <a:ext cx="836613" cy="130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55" name="Line 59"/>
          <p:cNvSpPr>
            <a:spLocks noChangeShapeType="1"/>
          </p:cNvSpPr>
          <p:nvPr/>
        </p:nvSpPr>
        <p:spPr bwMode="auto">
          <a:xfrm flipV="1">
            <a:off x="2857500" y="2995613"/>
            <a:ext cx="836613" cy="130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56" name="Line 60"/>
          <p:cNvSpPr>
            <a:spLocks noChangeShapeType="1"/>
          </p:cNvSpPr>
          <p:nvPr/>
        </p:nvSpPr>
        <p:spPr bwMode="auto">
          <a:xfrm flipV="1">
            <a:off x="2633663" y="3330575"/>
            <a:ext cx="836612" cy="14922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57" name="Freeform 61"/>
          <p:cNvSpPr>
            <a:spLocks/>
          </p:cNvSpPr>
          <p:nvPr/>
        </p:nvSpPr>
        <p:spPr bwMode="auto">
          <a:xfrm>
            <a:off x="3656013" y="1731963"/>
            <a:ext cx="1682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4" y="0"/>
              </a:cxn>
              <a:cxn ang="0">
                <a:pos x="36" y="82"/>
              </a:cxn>
              <a:cxn ang="0">
                <a:pos x="106" y="59"/>
              </a:cxn>
              <a:cxn ang="0">
                <a:pos x="0" y="140"/>
              </a:cxn>
            </a:cxnLst>
            <a:rect l="0" t="0" r="r" b="b"/>
            <a:pathLst>
              <a:path w="106" h="140">
                <a:moveTo>
                  <a:pt x="0" y="140"/>
                </a:moveTo>
                <a:lnTo>
                  <a:pt x="24" y="0"/>
                </a:lnTo>
                <a:lnTo>
                  <a:pt x="36" y="82"/>
                </a:lnTo>
                <a:lnTo>
                  <a:pt x="106" y="59"/>
                </a:lnTo>
                <a:lnTo>
                  <a:pt x="0" y="14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58" name="Line 62"/>
          <p:cNvSpPr>
            <a:spLocks noChangeShapeType="1"/>
          </p:cNvSpPr>
          <p:nvPr/>
        </p:nvSpPr>
        <p:spPr bwMode="auto">
          <a:xfrm flipV="1">
            <a:off x="3694113" y="1546225"/>
            <a:ext cx="222250" cy="3159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59" name="Rectangle 63"/>
          <p:cNvSpPr>
            <a:spLocks noChangeArrowheads="1"/>
          </p:cNvSpPr>
          <p:nvPr/>
        </p:nvSpPr>
        <p:spPr bwMode="auto">
          <a:xfrm>
            <a:off x="3973513" y="1323975"/>
            <a:ext cx="162718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2100">
                <a:solidFill>
                  <a:srgbClr val="000000"/>
                </a:solidFill>
                <a:latin typeface="Times" charset="0"/>
              </a:rPr>
              <a:t>Bus electrode</a:t>
            </a:r>
            <a:endParaRPr lang="en-US" altLang="zh-TW"/>
          </a:p>
        </p:txBody>
      </p:sp>
      <p:sp>
        <p:nvSpPr>
          <p:cNvPr id="106560" name="Rectangle 64"/>
          <p:cNvSpPr>
            <a:spLocks noChangeArrowheads="1"/>
          </p:cNvSpPr>
          <p:nvPr/>
        </p:nvSpPr>
        <p:spPr bwMode="auto">
          <a:xfrm>
            <a:off x="3973513" y="1657350"/>
            <a:ext cx="2397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altLang="zh-TW" sz="2100">
                <a:solidFill>
                  <a:srgbClr val="000000"/>
                </a:solidFill>
                <a:latin typeface="Times" charset="0"/>
              </a:rPr>
              <a:t>for current collection</a:t>
            </a:r>
            <a:endParaRPr lang="en-US" altLang="zh-TW"/>
          </a:p>
        </p:txBody>
      </p:sp>
      <p:sp>
        <p:nvSpPr>
          <p:cNvPr id="106561" name="Line 65"/>
          <p:cNvSpPr>
            <a:spLocks noChangeShapeType="1"/>
          </p:cNvSpPr>
          <p:nvPr/>
        </p:nvSpPr>
        <p:spPr bwMode="auto">
          <a:xfrm flipV="1">
            <a:off x="3508375" y="2103438"/>
            <a:ext cx="836613" cy="130175"/>
          </a:xfrm>
          <a:prstGeom prst="line">
            <a:avLst/>
          </a:prstGeom>
          <a:noFill/>
          <a:ln w="365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6563" name="Text Box 67"/>
          <p:cNvSpPr txBox="1">
            <a:spLocks noChangeArrowheads="1"/>
          </p:cNvSpPr>
          <p:nvPr/>
        </p:nvSpPr>
        <p:spPr bwMode="auto">
          <a:xfrm>
            <a:off x="365125" y="5373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106564" name="Text Box 68"/>
          <p:cNvSpPr txBox="1">
            <a:spLocks noChangeArrowheads="1"/>
          </p:cNvSpPr>
          <p:nvPr/>
        </p:nvSpPr>
        <p:spPr bwMode="auto">
          <a:xfrm>
            <a:off x="152400" y="5667375"/>
            <a:ext cx="8515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/>
              <a:t>- finger electrodes were made to allow light pass through the device</a:t>
            </a:r>
          </a:p>
          <a:p>
            <a:pPr>
              <a:buFontTx/>
              <a:buChar char="-"/>
            </a:pPr>
            <a:r>
              <a:rPr lang="en-US" altLang="zh-TW" dirty="0"/>
              <a:t> a thin antireflection coating on the surface reduces light reflection and allow more</a:t>
            </a:r>
          </a:p>
          <a:p>
            <a:r>
              <a:rPr lang="en-US" altLang="zh-TW" dirty="0"/>
              <a:t>  </a:t>
            </a:r>
            <a:r>
              <a:rPr lang="en-US" altLang="zh-TW" dirty="0" err="1"/>
              <a:t>lighte</a:t>
            </a:r>
            <a:r>
              <a:rPr lang="en-US" altLang="zh-TW" dirty="0"/>
              <a:t> to enter the device</a:t>
            </a:r>
          </a:p>
          <a:p>
            <a:r>
              <a:rPr lang="en-US" altLang="zh-TW" dirty="0"/>
              <a:t>-surface </a:t>
            </a:r>
            <a:r>
              <a:rPr lang="en-US" altLang="zh-TW" dirty="0" err="1"/>
              <a:t>texturization</a:t>
            </a:r>
            <a:r>
              <a:rPr lang="en-US" altLang="zh-TW" dirty="0"/>
              <a:t> to for multiple light reflection and increase light path</a:t>
            </a:r>
          </a:p>
        </p:txBody>
      </p:sp>
      <p:sp>
        <p:nvSpPr>
          <p:cNvPr id="106565" name="Line 69"/>
          <p:cNvSpPr>
            <a:spLocks noChangeShapeType="1"/>
          </p:cNvSpPr>
          <p:nvPr/>
        </p:nvSpPr>
        <p:spPr bwMode="auto">
          <a:xfrm>
            <a:off x="1143000" y="3581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66" name="Text Box 70"/>
          <p:cNvSpPr txBox="1">
            <a:spLocks noChangeArrowheads="1"/>
          </p:cNvSpPr>
          <p:nvPr/>
        </p:nvSpPr>
        <p:spPr bwMode="auto">
          <a:xfrm>
            <a:off x="0" y="35052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0.2 </a:t>
            </a:r>
            <a:r>
              <a:rPr lang="el-GR" altLang="zh-TW">
                <a:cs typeface="Arial" pitchFamily="34" charset="0"/>
              </a:rPr>
              <a:t>μ</a:t>
            </a:r>
            <a:r>
              <a:rPr lang="en-US" altLang="zh-TW">
                <a:cs typeface="Arial" pitchFamily="34" charset="0"/>
              </a:rPr>
              <a:t>m</a:t>
            </a:r>
            <a:endParaRPr lang="el-GR" altLang="zh-TW">
              <a:cs typeface="Arial" pitchFamily="34" charset="0"/>
            </a:endParaRPr>
          </a:p>
        </p:txBody>
      </p:sp>
      <p:sp>
        <p:nvSpPr>
          <p:cNvPr id="106567" name="Text Box 71"/>
          <p:cNvSpPr txBox="1">
            <a:spLocks noChangeArrowheads="1"/>
          </p:cNvSpPr>
          <p:nvPr/>
        </p:nvSpPr>
        <p:spPr bwMode="auto">
          <a:xfrm>
            <a:off x="0" y="4343400"/>
            <a:ext cx="104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200 </a:t>
            </a:r>
            <a:r>
              <a:rPr lang="el-GR" altLang="zh-TW">
                <a:cs typeface="Arial" pitchFamily="34" charset="0"/>
              </a:rPr>
              <a:t>μ</a:t>
            </a:r>
            <a:r>
              <a:rPr lang="en-US" altLang="zh-TW">
                <a:cs typeface="Arial" pitchFamily="34" charset="0"/>
              </a:rPr>
              <a:t>m</a:t>
            </a:r>
            <a:endParaRPr lang="el-GR" altLang="zh-TW">
              <a:cs typeface="Arial" pitchFamily="34" charset="0"/>
            </a:endParaRPr>
          </a:p>
        </p:txBody>
      </p:sp>
      <p:sp>
        <p:nvSpPr>
          <p:cNvPr id="106568" name="Line 72"/>
          <p:cNvSpPr>
            <a:spLocks noChangeShapeType="1"/>
          </p:cNvSpPr>
          <p:nvPr/>
        </p:nvSpPr>
        <p:spPr bwMode="auto">
          <a:xfrm>
            <a:off x="1143000" y="3886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69" name="Text Box 73"/>
          <p:cNvSpPr txBox="1">
            <a:spLocks noChangeArrowheads="1"/>
          </p:cNvSpPr>
          <p:nvPr/>
        </p:nvSpPr>
        <p:spPr bwMode="auto">
          <a:xfrm>
            <a:off x="152400" y="5181600"/>
            <a:ext cx="337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 dirty="0"/>
              <a:t>In order to capture more light</a:t>
            </a:r>
          </a:p>
        </p:txBody>
      </p:sp>
      <p:graphicFrame>
        <p:nvGraphicFramePr>
          <p:cNvPr id="106570" name="Object 74"/>
          <p:cNvGraphicFramePr>
            <a:graphicFrameLocks noChangeAspect="1"/>
          </p:cNvGraphicFramePr>
          <p:nvPr/>
        </p:nvGraphicFramePr>
        <p:xfrm>
          <a:off x="6705600" y="3886200"/>
          <a:ext cx="2133600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97" name="Image" r:id="rId4" imgW="1523272" imgH="1434415" progId="Photoshop.Image.8">
                  <p:embed/>
                </p:oleObj>
              </mc:Choice>
              <mc:Fallback>
                <p:oleObj name="Image" r:id="rId4" imgW="1523272" imgH="1434415" progId="Photoshop.Image.8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886200"/>
                        <a:ext cx="2133600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71" name="Line 75"/>
          <p:cNvSpPr>
            <a:spLocks noChangeShapeType="1"/>
          </p:cNvSpPr>
          <p:nvPr/>
        </p:nvSpPr>
        <p:spPr bwMode="auto">
          <a:xfrm>
            <a:off x="6629400" y="5029200"/>
            <a:ext cx="2133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72" name="Text Box 76"/>
          <p:cNvSpPr txBox="1">
            <a:spLocks noChangeArrowheads="1"/>
          </p:cNvSpPr>
          <p:nvPr/>
        </p:nvSpPr>
        <p:spPr bwMode="auto">
          <a:xfrm>
            <a:off x="4495800" y="373380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surface texturization</a:t>
            </a:r>
          </a:p>
        </p:txBody>
      </p:sp>
      <p:sp>
        <p:nvSpPr>
          <p:cNvPr id="106573" name="Line 77"/>
          <p:cNvSpPr>
            <a:spLocks noChangeShapeType="1"/>
          </p:cNvSpPr>
          <p:nvPr/>
        </p:nvSpPr>
        <p:spPr bwMode="auto">
          <a:xfrm>
            <a:off x="8154988" y="3886200"/>
            <a:ext cx="0" cy="30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74" name="Line 78"/>
          <p:cNvSpPr>
            <a:spLocks noChangeShapeType="1"/>
          </p:cNvSpPr>
          <p:nvPr/>
        </p:nvSpPr>
        <p:spPr bwMode="auto">
          <a:xfrm flipH="1">
            <a:off x="7924800" y="41910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75" name="Line 79"/>
          <p:cNvSpPr>
            <a:spLocks noChangeShapeType="1"/>
          </p:cNvSpPr>
          <p:nvPr/>
        </p:nvSpPr>
        <p:spPr bwMode="auto">
          <a:xfrm flipH="1" flipV="1">
            <a:off x="7391400" y="41910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76" name="Line 80"/>
          <p:cNvSpPr>
            <a:spLocks noChangeShapeType="1"/>
          </p:cNvSpPr>
          <p:nvPr/>
        </p:nvSpPr>
        <p:spPr bwMode="auto">
          <a:xfrm>
            <a:off x="7391400" y="41910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77" name="Line 81"/>
          <p:cNvSpPr>
            <a:spLocks noChangeShapeType="1"/>
          </p:cNvSpPr>
          <p:nvPr/>
        </p:nvSpPr>
        <p:spPr bwMode="auto">
          <a:xfrm>
            <a:off x="7543800" y="4191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78" name="Line 82"/>
          <p:cNvSpPr>
            <a:spLocks noChangeShapeType="1"/>
          </p:cNvSpPr>
          <p:nvPr/>
        </p:nvSpPr>
        <p:spPr bwMode="auto">
          <a:xfrm>
            <a:off x="8153400" y="4114800"/>
            <a:ext cx="1524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79" name="Line 83"/>
          <p:cNvSpPr>
            <a:spLocks noChangeShapeType="1"/>
          </p:cNvSpPr>
          <p:nvPr/>
        </p:nvSpPr>
        <p:spPr bwMode="auto">
          <a:xfrm>
            <a:off x="8305800" y="4191000"/>
            <a:ext cx="3048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6580" name="Text Box 84"/>
          <p:cNvSpPr txBox="1">
            <a:spLocks noChangeArrowheads="1"/>
          </p:cNvSpPr>
          <p:nvPr/>
        </p:nvSpPr>
        <p:spPr bwMode="auto">
          <a:xfrm>
            <a:off x="7537450" y="3581400"/>
            <a:ext cx="160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Incident light</a:t>
            </a:r>
          </a:p>
        </p:txBody>
      </p:sp>
      <p:sp>
        <p:nvSpPr>
          <p:cNvPr id="106581" name="Rectangle 85"/>
          <p:cNvSpPr>
            <a:spLocks noChangeArrowheads="1"/>
          </p:cNvSpPr>
          <p:nvPr/>
        </p:nvSpPr>
        <p:spPr bwMode="auto">
          <a:xfrm>
            <a:off x="5715000" y="1905000"/>
            <a:ext cx="762000" cy="685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6582" name="Rectangle 86"/>
          <p:cNvSpPr>
            <a:spLocks noChangeArrowheads="1"/>
          </p:cNvSpPr>
          <p:nvPr/>
        </p:nvSpPr>
        <p:spPr bwMode="auto">
          <a:xfrm>
            <a:off x="4495800" y="3733800"/>
            <a:ext cx="28194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6583" name="Rectangle 87"/>
          <p:cNvSpPr>
            <a:spLocks noChangeArrowheads="1"/>
          </p:cNvSpPr>
          <p:nvPr/>
        </p:nvSpPr>
        <p:spPr bwMode="auto">
          <a:xfrm>
            <a:off x="685800" y="1371600"/>
            <a:ext cx="2819400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6584" name="Text Box 88"/>
          <p:cNvSpPr txBox="1">
            <a:spLocks noChangeArrowheads="1"/>
          </p:cNvSpPr>
          <p:nvPr/>
        </p:nvSpPr>
        <p:spPr bwMode="auto">
          <a:xfrm>
            <a:off x="1736725" y="950913"/>
            <a:ext cx="46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(1)</a:t>
            </a:r>
          </a:p>
        </p:txBody>
      </p:sp>
      <p:sp>
        <p:nvSpPr>
          <p:cNvPr id="106585" name="Text Box 89"/>
          <p:cNvSpPr txBox="1">
            <a:spLocks noChangeArrowheads="1"/>
          </p:cNvSpPr>
          <p:nvPr/>
        </p:nvSpPr>
        <p:spPr bwMode="auto">
          <a:xfrm>
            <a:off x="5867400" y="1447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(2)</a:t>
            </a:r>
          </a:p>
        </p:txBody>
      </p:sp>
      <p:sp>
        <p:nvSpPr>
          <p:cNvPr id="106586" name="Text Box 90"/>
          <p:cNvSpPr txBox="1">
            <a:spLocks noChangeArrowheads="1"/>
          </p:cNvSpPr>
          <p:nvPr/>
        </p:nvSpPr>
        <p:spPr bwMode="auto">
          <a:xfrm>
            <a:off x="5105400" y="3352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1" dirty="0" smtClean="0"/>
              <a:t>Schematic of a </a:t>
            </a:r>
            <a:r>
              <a:rPr lang="en-US" altLang="zh-TW" sz="3200" b="1" dirty="0" err="1" smtClean="0"/>
              <a:t>semocnoductor</a:t>
            </a:r>
            <a:r>
              <a:rPr lang="en-US" altLang="zh-TW" sz="3200" b="1" dirty="0" smtClean="0"/>
              <a:t> solar cell</a:t>
            </a:r>
            <a:endParaRPr lang="zh-TW" altLang="en-US" sz="3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3739"/>
            <a:ext cx="7200000" cy="564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723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Video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2045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905000" y="228600"/>
            <a:ext cx="501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3600" b="1"/>
              <a:t>IV curve of a solar cell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4267200"/>
            <a:ext cx="549275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Voc (open circuit voltage)</a:t>
            </a:r>
          </a:p>
          <a:p>
            <a:r>
              <a:rPr lang="en-US" altLang="zh-TW"/>
              <a:t>-when output current approaches zero,</a:t>
            </a:r>
          </a:p>
          <a:p>
            <a:r>
              <a:rPr lang="en-US" altLang="zh-TW"/>
              <a:t> the voltage develops between two terminals</a:t>
            </a:r>
          </a:p>
          <a:p>
            <a:r>
              <a:rPr lang="en-US" altLang="zh-TW"/>
              <a:t> ideally Voc~Eg at 0K and inverse proportional</a:t>
            </a:r>
          </a:p>
          <a:p>
            <a:r>
              <a:rPr lang="en-US" altLang="zh-TW"/>
              <a:t> to temperature</a:t>
            </a:r>
          </a:p>
          <a:p>
            <a:r>
              <a:rPr lang="en-US" altLang="zh-TW" b="1"/>
              <a:t>Jsc (short-circuit current)</a:t>
            </a:r>
          </a:p>
          <a:p>
            <a:r>
              <a:rPr lang="en-US" altLang="zh-TW"/>
              <a:t>-like the device connect the device with metal circuit,</a:t>
            </a:r>
          </a:p>
          <a:p>
            <a:r>
              <a:rPr lang="en-US" altLang="zh-TW"/>
              <a:t> close to photogenerated current</a:t>
            </a:r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0" y="838200"/>
          <a:ext cx="4038600" cy="356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0" name="Image" r:id="rId3" imgW="4723810" imgH="4165079" progId="Photoshop.Image.8">
                  <p:embed/>
                </p:oleObj>
              </mc:Choice>
              <mc:Fallback>
                <p:oleObj name="Image" r:id="rId3" imgW="4723810" imgH="4165079" progId="Photoshop.Imag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8200"/>
                        <a:ext cx="4038600" cy="356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4730750" y="5334000"/>
          <a:ext cx="4413250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1" name="Image" r:id="rId5" imgW="5930159" imgH="1790476" progId="Photoshop.Image.8">
                  <p:embed/>
                </p:oleObj>
              </mc:Choice>
              <mc:Fallback>
                <p:oleObj name="Image" r:id="rId5" imgW="5930159" imgH="1790476" progId="Photoshop.Image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0750" y="5334000"/>
                        <a:ext cx="4413250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4537075" y="3733800"/>
          <a:ext cx="357663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2" name="方程式" r:id="rId7" imgW="1917360" imgH="457200" progId="Equation.3">
                  <p:embed/>
                </p:oleObj>
              </mc:Choice>
              <mc:Fallback>
                <p:oleObj name="方程式" r:id="rId7" imgW="1917360" imgH="4572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75" y="3733800"/>
                        <a:ext cx="3576638" cy="85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4181475" y="838200"/>
          <a:ext cx="4962525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3" name="方程式" r:id="rId9" imgW="3238200" imgH="1879560" progId="Equation.3">
                  <p:embed/>
                </p:oleObj>
              </mc:Choice>
              <mc:Fallback>
                <p:oleObj name="方程式" r:id="rId9" imgW="3238200" imgH="187956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1475" y="838200"/>
                        <a:ext cx="4962525" cy="288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0" y="6491288"/>
            <a:ext cx="417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FF (fill factor): We want FF close to 1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6324600" y="3733800"/>
            <a:ext cx="18288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4419600" y="3733800"/>
            <a:ext cx="18288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4648200" y="1600200"/>
            <a:ext cx="16764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4648200" y="3200400"/>
            <a:ext cx="25146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 idx="4294967295"/>
          </p:nvPr>
        </p:nvSpPr>
        <p:spPr>
          <a:xfrm>
            <a:off x="-304800" y="0"/>
            <a:ext cx="9448800" cy="1143000"/>
          </a:xfrm>
        </p:spPr>
        <p:txBody>
          <a:bodyPr/>
          <a:lstStyle/>
          <a:p>
            <a:r>
              <a:rPr lang="en-US" altLang="zh-TW" sz="4000" b="1"/>
              <a:t>Solar cell efficiency :an example</a:t>
            </a:r>
          </a:p>
        </p:txBody>
      </p:sp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3173869413"/>
              </p:ext>
            </p:extLst>
          </p:nvPr>
        </p:nvGraphicFramePr>
        <p:xfrm>
          <a:off x="68226" y="444274"/>
          <a:ext cx="5214974" cy="4814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6" name="內容版面配置區 6"/>
          <p:cNvSpPr>
            <a:spLocks noGrp="1"/>
          </p:cNvSpPr>
          <p:nvPr>
            <p:ph idx="4294967295"/>
          </p:nvPr>
        </p:nvSpPr>
        <p:spPr>
          <a:xfrm>
            <a:off x="4716016" y="1631954"/>
            <a:ext cx="4929187" cy="3714750"/>
          </a:xfrm>
        </p:spPr>
        <p:txBody>
          <a:bodyPr/>
          <a:lstStyle/>
          <a:p>
            <a:pPr>
              <a:buFontTx/>
              <a:buNone/>
            </a:pPr>
            <a:r>
              <a:rPr lang="el-GR" altLang="zh-TW" sz="2000" dirty="0">
                <a:cs typeface="Arial" pitchFamily="34" charset="0"/>
              </a:rPr>
              <a:t>η</a:t>
            </a:r>
            <a:r>
              <a:rPr lang="en-US" altLang="zh-TW" sz="2000" dirty="0"/>
              <a:t>=P</a:t>
            </a:r>
            <a:r>
              <a:rPr lang="en-US" altLang="zh-TW" sz="2000" baseline="-25000" dirty="0"/>
              <a:t>MP </a:t>
            </a:r>
            <a:r>
              <a:rPr lang="en-US" altLang="zh-TW" sz="2000" dirty="0"/>
              <a:t>/P</a:t>
            </a:r>
            <a:r>
              <a:rPr lang="en-US" altLang="zh-TW" sz="2000" baseline="-25000" dirty="0"/>
              <a:t>in</a:t>
            </a:r>
            <a:r>
              <a:rPr lang="en-US" altLang="zh-TW" sz="2000" dirty="0"/>
              <a:t> x100</a:t>
            </a:r>
            <a:r>
              <a:rPr lang="en-US" altLang="zh-TW" sz="2000" dirty="0" smtClean="0"/>
              <a:t>%=FF*</a:t>
            </a:r>
            <a:r>
              <a:rPr lang="en-US" altLang="zh-TW" sz="2000" dirty="0" err="1" smtClean="0"/>
              <a:t>V</a:t>
            </a:r>
            <a:r>
              <a:rPr lang="en-US" altLang="zh-TW" sz="2000" baseline="-25000" dirty="0" err="1" smtClean="0"/>
              <a:t>oc</a:t>
            </a:r>
            <a:r>
              <a:rPr lang="en-US" altLang="zh-TW" sz="2000" dirty="0" err="1" smtClean="0"/>
              <a:t>J</a:t>
            </a:r>
            <a:r>
              <a:rPr lang="en-US" altLang="zh-TW" sz="2000" baseline="-25000" dirty="0" err="1" smtClean="0"/>
              <a:t>sc</a:t>
            </a:r>
            <a:r>
              <a:rPr lang="en-US" altLang="zh-TW" sz="2000" dirty="0"/>
              <a:t>/ P</a:t>
            </a:r>
            <a:r>
              <a:rPr lang="en-US" altLang="zh-TW" sz="2000" baseline="-25000" dirty="0"/>
              <a:t>in </a:t>
            </a:r>
            <a:r>
              <a:rPr lang="en-US" altLang="zh-TW" sz="2000" dirty="0"/>
              <a:t>x100%</a:t>
            </a:r>
          </a:p>
          <a:p>
            <a:pPr>
              <a:buFontTx/>
              <a:buNone/>
            </a:pPr>
            <a:r>
              <a:rPr lang="zh-TW" altLang="en-US" sz="2000" dirty="0" smtClean="0"/>
              <a:t>     （輸出電功率</a:t>
            </a:r>
            <a:r>
              <a:rPr lang="en-US" altLang="zh-TW" sz="2000" dirty="0" smtClean="0"/>
              <a:t>/</a:t>
            </a:r>
            <a:r>
              <a:rPr lang="zh-TW" altLang="en-US" sz="2000" dirty="0" smtClean="0"/>
              <a:t>入射光功率</a:t>
            </a:r>
            <a:r>
              <a:rPr lang="en-US" altLang="zh-TW" sz="2000" dirty="0" smtClean="0"/>
              <a:t>)</a:t>
            </a:r>
          </a:p>
          <a:p>
            <a:pPr>
              <a:buFontTx/>
              <a:buNone/>
            </a:pPr>
            <a:r>
              <a:rPr lang="en-US" altLang="zh-TW" sz="2000" dirty="0" smtClean="0"/>
              <a:t>P </a:t>
            </a:r>
            <a:r>
              <a:rPr lang="en-US" altLang="zh-TW" sz="2000" baseline="-25000" dirty="0"/>
              <a:t>in</a:t>
            </a:r>
            <a:r>
              <a:rPr lang="en-US" altLang="zh-TW" sz="2000" dirty="0"/>
              <a:t> =100 </a:t>
            </a:r>
            <a:r>
              <a:rPr lang="en-US" altLang="zh-TW" sz="2000" dirty="0" err="1"/>
              <a:t>mW</a:t>
            </a:r>
            <a:r>
              <a:rPr lang="en-US" altLang="zh-TW" sz="2000" dirty="0"/>
              <a:t>/cm</a:t>
            </a:r>
            <a:r>
              <a:rPr lang="en-US" altLang="zh-TW" sz="2000" baseline="30000" dirty="0"/>
              <a:t>2</a:t>
            </a:r>
          </a:p>
          <a:p>
            <a:pPr>
              <a:buFontTx/>
              <a:buNone/>
            </a:pPr>
            <a:r>
              <a:rPr lang="en-US" altLang="zh-TW" sz="2000" dirty="0"/>
              <a:t>P</a:t>
            </a:r>
            <a:r>
              <a:rPr lang="en-US" altLang="zh-TW" sz="2000" baseline="-25000" dirty="0"/>
              <a:t>MP</a:t>
            </a:r>
            <a:r>
              <a:rPr lang="en-US" altLang="zh-TW" sz="2000" dirty="0"/>
              <a:t>=V</a:t>
            </a:r>
            <a:r>
              <a:rPr lang="en-US" altLang="zh-TW" sz="2000" baseline="-25000" dirty="0"/>
              <a:t>MP</a:t>
            </a:r>
            <a:r>
              <a:rPr lang="en-US" altLang="zh-TW" sz="2000" dirty="0"/>
              <a:t>*J</a:t>
            </a:r>
            <a:r>
              <a:rPr lang="en-US" altLang="zh-TW" sz="2000" baseline="-25000" dirty="0"/>
              <a:t>MP</a:t>
            </a:r>
            <a:r>
              <a:rPr lang="en-US" altLang="zh-TW" sz="2000" dirty="0"/>
              <a:t>=0.55*5.9716=3.28mW/cm</a:t>
            </a:r>
            <a:r>
              <a:rPr lang="en-US" altLang="zh-TW" sz="2000" baseline="30000" dirty="0"/>
              <a:t>2</a:t>
            </a:r>
            <a:endParaRPr lang="en-US" altLang="zh-TW" sz="2000" dirty="0"/>
          </a:p>
          <a:p>
            <a:pPr>
              <a:buFontTx/>
              <a:buNone/>
            </a:pPr>
            <a:r>
              <a:rPr lang="el-GR" altLang="zh-TW" sz="2000" dirty="0">
                <a:solidFill>
                  <a:srgbClr val="FF0000"/>
                </a:solidFill>
                <a:cs typeface="Arial" pitchFamily="34" charset="0"/>
              </a:rPr>
              <a:t>η</a:t>
            </a:r>
            <a:r>
              <a:rPr lang="en-US" altLang="zh-TW" sz="2000" dirty="0">
                <a:solidFill>
                  <a:srgbClr val="FF0000"/>
                </a:solidFill>
              </a:rPr>
              <a:t> =3.28/100*100%=3.28%</a:t>
            </a:r>
          </a:p>
          <a:p>
            <a:pPr>
              <a:buFontTx/>
              <a:buNone/>
            </a:pPr>
            <a:r>
              <a:rPr lang="en-US" altLang="zh-TW" sz="2000" dirty="0"/>
              <a:t> </a:t>
            </a:r>
          </a:p>
          <a:p>
            <a:pPr>
              <a:buFontTx/>
              <a:buNone/>
            </a:pPr>
            <a:r>
              <a:rPr lang="en-US" altLang="zh-TW" sz="2000" dirty="0"/>
              <a:t> V</a:t>
            </a:r>
            <a:r>
              <a:rPr lang="en-US" altLang="zh-TW" sz="2000" baseline="-25000" dirty="0"/>
              <a:t>oc</a:t>
            </a:r>
            <a:r>
              <a:rPr lang="en-US" altLang="zh-TW" sz="2000" dirty="0"/>
              <a:t>=0.72 V </a:t>
            </a:r>
          </a:p>
          <a:p>
            <a:pPr>
              <a:buFontTx/>
              <a:buNone/>
            </a:pPr>
            <a:r>
              <a:rPr lang="en-US" altLang="zh-TW" sz="2000" dirty="0"/>
              <a:t> </a:t>
            </a:r>
            <a:r>
              <a:rPr lang="en-US" altLang="zh-TW" sz="2000" dirty="0" err="1"/>
              <a:t>J</a:t>
            </a:r>
            <a:r>
              <a:rPr lang="en-US" altLang="zh-TW" sz="2000" baseline="-25000" dirty="0" err="1"/>
              <a:t>sc</a:t>
            </a:r>
            <a:r>
              <a:rPr lang="en-US" altLang="zh-TW" sz="2000" dirty="0"/>
              <a:t>=7.1464 </a:t>
            </a:r>
            <a:r>
              <a:rPr lang="en-US" altLang="zh-TW" sz="2000" dirty="0" err="1"/>
              <a:t>mA</a:t>
            </a:r>
            <a:r>
              <a:rPr lang="en-US" altLang="zh-TW" sz="2000" dirty="0"/>
              <a:t>/cm</a:t>
            </a:r>
            <a:r>
              <a:rPr lang="en-US" altLang="zh-TW" sz="2000" baseline="30000" dirty="0"/>
              <a:t>2</a:t>
            </a:r>
            <a:endParaRPr lang="en-US" altLang="zh-TW" sz="2000" dirty="0"/>
          </a:p>
          <a:p>
            <a:pPr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FF=V</a:t>
            </a:r>
            <a:r>
              <a:rPr lang="en-US" altLang="zh-TW" sz="2000" baseline="-25000" dirty="0">
                <a:solidFill>
                  <a:srgbClr val="FF0000"/>
                </a:solidFill>
              </a:rPr>
              <a:t>MP</a:t>
            </a:r>
            <a:r>
              <a:rPr lang="en-US" altLang="zh-TW" sz="2000" dirty="0">
                <a:solidFill>
                  <a:srgbClr val="FF0000"/>
                </a:solidFill>
              </a:rPr>
              <a:t>*J</a:t>
            </a:r>
            <a:r>
              <a:rPr lang="en-US" altLang="zh-TW" sz="2000" baseline="-25000" dirty="0">
                <a:solidFill>
                  <a:srgbClr val="FF0000"/>
                </a:solidFill>
              </a:rPr>
              <a:t>MP</a:t>
            </a:r>
            <a:r>
              <a:rPr lang="en-US" altLang="zh-TW" sz="2000" dirty="0">
                <a:solidFill>
                  <a:srgbClr val="FF0000"/>
                </a:solidFill>
              </a:rPr>
              <a:t>/</a:t>
            </a:r>
            <a:r>
              <a:rPr lang="en-US" altLang="zh-TW" sz="2000" dirty="0" err="1">
                <a:solidFill>
                  <a:srgbClr val="FF0000"/>
                </a:solidFill>
              </a:rPr>
              <a:t>V</a:t>
            </a:r>
            <a:r>
              <a:rPr lang="en-US" altLang="zh-TW" sz="2000" baseline="-25000" dirty="0" err="1">
                <a:solidFill>
                  <a:srgbClr val="FF0000"/>
                </a:solidFill>
              </a:rPr>
              <a:t>oc</a:t>
            </a:r>
            <a:r>
              <a:rPr lang="en-US" altLang="zh-TW" sz="2000" dirty="0">
                <a:solidFill>
                  <a:srgbClr val="FF0000"/>
                </a:solidFill>
              </a:rPr>
              <a:t>*</a:t>
            </a:r>
            <a:r>
              <a:rPr lang="en-US" altLang="zh-TW" sz="2000" dirty="0" err="1">
                <a:solidFill>
                  <a:srgbClr val="FF0000"/>
                </a:solidFill>
              </a:rPr>
              <a:t>J</a:t>
            </a:r>
            <a:r>
              <a:rPr lang="en-US" altLang="zh-TW" sz="2000" baseline="-25000" dirty="0" err="1">
                <a:solidFill>
                  <a:srgbClr val="FF0000"/>
                </a:solidFill>
              </a:rPr>
              <a:t>sc</a:t>
            </a:r>
            <a:r>
              <a:rPr lang="en-US" altLang="zh-TW" sz="2000" dirty="0">
                <a:solidFill>
                  <a:srgbClr val="FF0000"/>
                </a:solidFill>
              </a:rPr>
              <a:t>  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altLang="zh-TW" sz="2000" dirty="0" smtClean="0">
                <a:solidFill>
                  <a:srgbClr val="FF0000"/>
                </a:solidFill>
              </a:rPr>
              <a:t>=</a:t>
            </a:r>
            <a:r>
              <a:rPr lang="en-US" altLang="zh-TW" sz="2000" dirty="0">
                <a:solidFill>
                  <a:srgbClr val="FF0000"/>
                </a:solidFill>
              </a:rPr>
              <a:t>3.28/(0.72*7.14)=0.63</a:t>
            </a:r>
          </a:p>
          <a:p>
            <a:pPr>
              <a:buFontTx/>
              <a:buNone/>
            </a:pP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2599513" y="2740826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599513" y="2436026"/>
            <a:ext cx="154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(0.55,5.9716)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389713" y="2777338"/>
            <a:ext cx="220980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2634438" y="2817026"/>
            <a:ext cx="0" cy="20939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431238" y="4910939"/>
            <a:ext cx="56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V</a:t>
            </a:r>
            <a:r>
              <a:rPr lang="en-US" altLang="zh-TW" b="1" baseline="-25000"/>
              <a:t>MP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313513" y="2893226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b="1"/>
              <a:t>J</a:t>
            </a:r>
            <a:r>
              <a:rPr lang="en-US" altLang="zh-TW" b="1" baseline="-25000"/>
              <a:t>MP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132913" y="4950626"/>
            <a:ext cx="57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Voc</a:t>
            </a: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313513" y="1978826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Jsc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13513" y="5589240"/>
            <a:ext cx="9098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 smtClean="0"/>
              <a:t>Voc</a:t>
            </a:r>
            <a:r>
              <a:rPr lang="en-US" altLang="zh-TW" dirty="0" smtClean="0"/>
              <a:t>: </a:t>
            </a:r>
            <a:r>
              <a:rPr lang="zh-TW" altLang="en-US" dirty="0" smtClean="0"/>
              <a:t>開路電壓 </a:t>
            </a:r>
            <a:r>
              <a:rPr lang="en-US" altLang="zh-TW" dirty="0" smtClean="0"/>
              <a:t>(open circuit voltage), </a:t>
            </a:r>
            <a:r>
              <a:rPr lang="zh-TW" altLang="en-US" dirty="0" smtClean="0"/>
              <a:t>當輸出電流趨近於零，相</a:t>
            </a:r>
            <a:endParaRPr lang="en-US" altLang="zh-TW" dirty="0" smtClean="0"/>
          </a:p>
          <a:p>
            <a:r>
              <a:rPr lang="zh-TW" altLang="en-US" dirty="0" smtClean="0"/>
              <a:t>對太陽電池兩電極端點沒有連接所得到的電壓</a:t>
            </a:r>
            <a:endParaRPr lang="en-US" altLang="zh-TW" dirty="0"/>
          </a:p>
          <a:p>
            <a:r>
              <a:rPr lang="en-US" altLang="zh-TW" dirty="0" err="1" smtClean="0"/>
              <a:t>Jsc</a:t>
            </a:r>
            <a:r>
              <a:rPr lang="en-US" altLang="zh-TW" dirty="0" smtClean="0"/>
              <a:t>:</a:t>
            </a:r>
            <a:r>
              <a:rPr lang="zh-TW" altLang="en-US" dirty="0" smtClean="0"/>
              <a:t>短路電流</a:t>
            </a:r>
            <a:r>
              <a:rPr lang="en-US" altLang="zh-TW" dirty="0" smtClean="0"/>
              <a:t>(short circuit current)</a:t>
            </a:r>
          </a:p>
          <a:p>
            <a:r>
              <a:rPr lang="en-US" altLang="zh-TW" dirty="0" smtClean="0"/>
              <a:t> </a:t>
            </a:r>
            <a:r>
              <a:rPr lang="zh-TW" altLang="en-US" dirty="0" smtClean="0"/>
              <a:t>如將照光的</a:t>
            </a:r>
            <a:r>
              <a:rPr lang="en-US" altLang="zh-TW" dirty="0" err="1" smtClean="0"/>
              <a:t>pn</a:t>
            </a:r>
            <a:r>
              <a:rPr lang="zh-TW" altLang="en-US" dirty="0" smtClean="0"/>
              <a:t>二極體兩端的金屬電極用金屬線連接</a:t>
            </a:r>
            <a:r>
              <a:rPr lang="en-US" altLang="zh-TW" dirty="0" smtClean="0"/>
              <a:t>, </a:t>
            </a:r>
            <a:r>
              <a:rPr lang="zh-TW" altLang="en-US" dirty="0" smtClean="0"/>
              <a:t>造成短路</a:t>
            </a:r>
            <a:r>
              <a:rPr lang="en-US" altLang="zh-TW" dirty="0" smtClean="0"/>
              <a:t>, </a:t>
            </a:r>
            <a:r>
              <a:rPr lang="zh-TW" altLang="en-US" dirty="0" smtClean="0"/>
              <a:t>此短路電流等於光電流</a:t>
            </a:r>
            <a:endParaRPr lang="en-US" altLang="zh-TW" dirty="0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5148064" y="1124744"/>
            <a:ext cx="242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dirty="0">
                <a:cs typeface="Arial" pitchFamily="34" charset="0"/>
              </a:rPr>
              <a:t>η</a:t>
            </a:r>
            <a:r>
              <a:rPr lang="en-US" altLang="zh-TW" dirty="0" smtClean="0">
                <a:cs typeface="Arial" pitchFamily="34" charset="0"/>
              </a:rPr>
              <a:t> and FF in this device 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758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21176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0" y="212725"/>
            <a:ext cx="89725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200" b="1"/>
              <a:t>Various losses of solar energy of a Si solar cell during processing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292725" y="981075"/>
            <a:ext cx="3702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Silicon band gap is 1.1 eV, and </a:t>
            </a:r>
          </a:p>
          <a:p>
            <a:r>
              <a:rPr lang="en-US" altLang="zh-TW"/>
              <a:t>the device loses all photon energy </a:t>
            </a:r>
          </a:p>
          <a:p>
            <a:r>
              <a:rPr lang="en-US" altLang="zh-TW"/>
              <a:t>less than 1.1 eV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562600" y="3886200"/>
            <a:ext cx="349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Voc is inverse proportional to</a:t>
            </a:r>
          </a:p>
          <a:p>
            <a:r>
              <a:rPr lang="en-US" altLang="zh-TW"/>
              <a:t>temperature, so not equals to Eg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4495800" y="4191000"/>
            <a:ext cx="936625" cy="0"/>
          </a:xfrm>
          <a:prstGeom prst="line">
            <a:avLst/>
          </a:prstGeom>
          <a:noFill/>
          <a:ln w="1270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4284663" y="1341438"/>
            <a:ext cx="936625" cy="0"/>
          </a:xfrm>
          <a:prstGeom prst="line">
            <a:avLst/>
          </a:prstGeom>
          <a:noFill/>
          <a:ln w="1270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79388" y="2708275"/>
            <a:ext cx="223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600"/>
              <a:t>Only 43.6% remaining!</a:t>
            </a:r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 rot="10800000">
            <a:off x="1476375" y="1844675"/>
            <a:ext cx="649288" cy="100806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5632450" y="5540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zh-TW" altLang="zh-TW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4267200" y="2895600"/>
            <a:ext cx="936625" cy="0"/>
          </a:xfrm>
          <a:prstGeom prst="line">
            <a:avLst/>
          </a:prstGeom>
          <a:noFill/>
          <a:ln w="1270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5394325" y="2398713"/>
            <a:ext cx="35532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dirty="0" smtClean="0"/>
              <a:t>Excessive photon energy</a:t>
            </a:r>
          </a:p>
          <a:p>
            <a:r>
              <a:rPr lang="en-US" altLang="zh-TW" dirty="0" smtClean="0"/>
              <a:t>Near surface </a:t>
            </a:r>
            <a:r>
              <a:rPr lang="en-US" altLang="zh-TW" smtClean="0"/>
              <a:t>EHP recombination</a:t>
            </a:r>
            <a:endParaRPr lang="en-US" altLang="zh-TW" dirty="0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4495800" y="3810000"/>
            <a:ext cx="936625" cy="0"/>
          </a:xfrm>
          <a:prstGeom prst="line">
            <a:avLst/>
          </a:prstGeom>
          <a:noFill/>
          <a:ln w="1270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5467350" y="3581400"/>
            <a:ext cx="3676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Antireflection coating is not perfect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410200" y="5334000"/>
            <a:ext cx="3448050" cy="14652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The highest efficient of a real </a:t>
            </a:r>
          </a:p>
          <a:p>
            <a:r>
              <a:rPr lang="en-US" altLang="zh-TW">
                <a:solidFill>
                  <a:schemeClr val="bg1"/>
                </a:solidFill>
              </a:rPr>
              <a:t>photovoltaic device that uses a </a:t>
            </a:r>
          </a:p>
          <a:p>
            <a:r>
              <a:rPr lang="en-US" altLang="zh-TW">
                <a:solidFill>
                  <a:schemeClr val="bg1"/>
                </a:solidFill>
              </a:rPr>
              <a:t>single crystal of Si</a:t>
            </a:r>
          </a:p>
          <a:p>
            <a:r>
              <a:rPr lang="en-US" altLang="zh-TW">
                <a:solidFill>
                  <a:schemeClr val="bg1"/>
                </a:solidFill>
              </a:rPr>
              <a:t>Is about 24.7% </a:t>
            </a:r>
            <a:r>
              <a:rPr lang="en-US" altLang="zh-TW" b="1">
                <a:solidFill>
                  <a:schemeClr val="bg1"/>
                </a:solidFill>
              </a:rPr>
              <a:t>(</a:t>
            </a:r>
            <a:r>
              <a:rPr lang="zh-TW" altLang="en-US" b="1">
                <a:solidFill>
                  <a:schemeClr val="bg1"/>
                </a:solidFill>
              </a:rPr>
              <a:t>澳洲新南威爾斯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大學）</a:t>
            </a: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4937125" y="4456113"/>
            <a:ext cx="306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device fabrication resistance</a:t>
            </a: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 flipV="1">
            <a:off x="4114800" y="4648200"/>
            <a:ext cx="936625" cy="0"/>
          </a:xfrm>
          <a:prstGeom prst="line">
            <a:avLst/>
          </a:prstGeom>
          <a:noFill/>
          <a:ln w="127000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6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-304800" y="0"/>
            <a:ext cx="9982200" cy="1143000"/>
          </a:xfrm>
        </p:spPr>
        <p:txBody>
          <a:bodyPr/>
          <a:lstStyle/>
          <a:p>
            <a:r>
              <a:rPr lang="en-US" altLang="zh-TW" sz="2800" b="1"/>
              <a:t>Single/poly crystalline Si solar cell fabrication process</a:t>
            </a:r>
          </a:p>
        </p:txBody>
      </p:sp>
      <p:grpSp>
        <p:nvGrpSpPr>
          <p:cNvPr id="28701" name="Group 29"/>
          <p:cNvGrpSpPr>
            <a:grpSpLocks/>
          </p:cNvGrpSpPr>
          <p:nvPr/>
        </p:nvGrpSpPr>
        <p:grpSpPr bwMode="auto">
          <a:xfrm>
            <a:off x="7315200" y="1066800"/>
            <a:ext cx="1828800" cy="1395413"/>
            <a:chOff x="4704" y="2016"/>
            <a:chExt cx="1546" cy="1180"/>
          </a:xfrm>
        </p:grpSpPr>
        <p:graphicFrame>
          <p:nvGraphicFramePr>
            <p:cNvPr id="28692" name="Object 20"/>
            <p:cNvGraphicFramePr>
              <a:graphicFrameLocks noChangeAspect="1"/>
            </p:cNvGraphicFramePr>
            <p:nvPr/>
          </p:nvGraphicFramePr>
          <p:xfrm>
            <a:off x="4704" y="2016"/>
            <a:ext cx="1546" cy="1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948" name="Image" r:id="rId3" imgW="5587302" imgH="4266667" progId="Photoshop.Image.8">
                    <p:embed/>
                  </p:oleObj>
                </mc:Choice>
                <mc:Fallback>
                  <p:oleObj name="Image" r:id="rId3" imgW="5587302" imgH="4266667" progId="Photoshop.Image.8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04" y="2016"/>
                          <a:ext cx="1546" cy="1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700" name="Rectangle 28"/>
            <p:cNvSpPr>
              <a:spLocks noChangeArrowheads="1"/>
            </p:cNvSpPr>
            <p:nvPr/>
          </p:nvSpPr>
          <p:spPr bwMode="auto">
            <a:xfrm>
              <a:off x="4704" y="2016"/>
              <a:ext cx="576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8702" name="Rectangle 30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endParaRPr lang="zh-TW" altLang="zh-TW" sz="2400"/>
          </a:p>
        </p:txBody>
      </p:sp>
      <p:sp>
        <p:nvSpPr>
          <p:cNvPr id="28704" name="Rectangle 32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zh-TW" altLang="zh-TW" sz="2400"/>
          </a:p>
        </p:txBody>
      </p:sp>
      <p:graphicFrame>
        <p:nvGraphicFramePr>
          <p:cNvPr id="28706" name="Object 34"/>
          <p:cNvGraphicFramePr>
            <a:graphicFrameLocks noChangeAspect="1"/>
          </p:cNvGraphicFramePr>
          <p:nvPr/>
        </p:nvGraphicFramePr>
        <p:xfrm>
          <a:off x="0" y="914400"/>
          <a:ext cx="3459163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49" name="Image" r:id="rId5" imgW="5739683" imgH="2501587" progId="Photoshop.Image.8">
                  <p:embed/>
                </p:oleObj>
              </mc:Choice>
              <mc:Fallback>
                <p:oleObj name="Image" r:id="rId5" imgW="5739683" imgH="2501587" progId="Photoshop.Image.8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3459163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7" name="Object 35"/>
          <p:cNvGraphicFramePr>
            <a:graphicFrameLocks noChangeAspect="1"/>
          </p:cNvGraphicFramePr>
          <p:nvPr/>
        </p:nvGraphicFramePr>
        <p:xfrm>
          <a:off x="0" y="2422525"/>
          <a:ext cx="3459163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50" name="Image" r:id="rId7" imgW="5765079" imgH="2463492" progId="Photoshop.Image.8">
                  <p:embed/>
                </p:oleObj>
              </mc:Choice>
              <mc:Fallback>
                <p:oleObj name="Image" r:id="rId7" imgW="5765079" imgH="2463492" progId="Photoshop.Image.8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22525"/>
                        <a:ext cx="3459163" cy="147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8" name="Object 36"/>
          <p:cNvGraphicFramePr>
            <a:graphicFrameLocks noChangeAspect="1"/>
          </p:cNvGraphicFramePr>
          <p:nvPr/>
        </p:nvGraphicFramePr>
        <p:xfrm>
          <a:off x="0" y="3930650"/>
          <a:ext cx="3459163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51" name="Image" r:id="rId9" imgW="5828571" imgH="2501587" progId="Photoshop.Image.8">
                  <p:embed/>
                </p:oleObj>
              </mc:Choice>
              <mc:Fallback>
                <p:oleObj name="Image" r:id="rId9" imgW="5828571" imgH="2501587" progId="Photoshop.Image.8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30650"/>
                        <a:ext cx="3459163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9" name="Object 37"/>
          <p:cNvGraphicFramePr>
            <a:graphicFrameLocks noChangeAspect="1"/>
          </p:cNvGraphicFramePr>
          <p:nvPr/>
        </p:nvGraphicFramePr>
        <p:xfrm>
          <a:off x="0" y="5349875"/>
          <a:ext cx="3459163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52" name="Image" r:id="rId11" imgW="5803175" imgH="2539683" progId="Photoshop.Image.8">
                  <p:embed/>
                </p:oleObj>
              </mc:Choice>
              <mc:Fallback>
                <p:oleObj name="Image" r:id="rId11" imgW="5803175" imgH="2539683" progId="Photoshop.Image.8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49875"/>
                        <a:ext cx="3459163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0" name="Object 38"/>
          <p:cNvGraphicFramePr>
            <a:graphicFrameLocks noChangeAspect="1"/>
          </p:cNvGraphicFramePr>
          <p:nvPr/>
        </p:nvGraphicFramePr>
        <p:xfrm>
          <a:off x="3459163" y="1003300"/>
          <a:ext cx="3386137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53" name="Image" r:id="rId13" imgW="5879365" imgH="2539683" progId="Photoshop.Image.8">
                  <p:embed/>
                </p:oleObj>
              </mc:Choice>
              <mc:Fallback>
                <p:oleObj name="Image" r:id="rId13" imgW="5879365" imgH="2539683" progId="Photoshop.Image.8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163" y="1003300"/>
                        <a:ext cx="3386137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1" name="Object 39"/>
          <p:cNvGraphicFramePr>
            <a:graphicFrameLocks noChangeAspect="1"/>
          </p:cNvGraphicFramePr>
          <p:nvPr/>
        </p:nvGraphicFramePr>
        <p:xfrm>
          <a:off x="3459163" y="2422525"/>
          <a:ext cx="3400425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54" name="Image" r:id="rId15" imgW="5815873" imgH="2514286" progId="Photoshop.Image.8">
                  <p:embed/>
                </p:oleObj>
              </mc:Choice>
              <mc:Fallback>
                <p:oleObj name="Image" r:id="rId15" imgW="5815873" imgH="2514286" progId="Photoshop.Image.8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163" y="2422525"/>
                        <a:ext cx="3400425" cy="146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2" name="Object 40"/>
          <p:cNvGraphicFramePr>
            <a:graphicFrameLocks noChangeAspect="1"/>
          </p:cNvGraphicFramePr>
          <p:nvPr/>
        </p:nvGraphicFramePr>
        <p:xfrm>
          <a:off x="3459163" y="3930650"/>
          <a:ext cx="3459162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55" name="Image" r:id="rId17" imgW="5930159" imgH="2514286" progId="Photoshop.Image.8">
                  <p:embed/>
                </p:oleObj>
              </mc:Choice>
              <mc:Fallback>
                <p:oleObj name="Image" r:id="rId17" imgW="5930159" imgH="2514286" progId="Photoshop.Image.8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9163" y="3930650"/>
                        <a:ext cx="3459162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3" name="Object 41"/>
          <p:cNvGraphicFramePr>
            <a:graphicFrameLocks noChangeAspect="1"/>
          </p:cNvGraphicFramePr>
          <p:nvPr/>
        </p:nvGraphicFramePr>
        <p:xfrm>
          <a:off x="3429000" y="5411788"/>
          <a:ext cx="3370263" cy="144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56" name="Image" r:id="rId19" imgW="5853968" imgH="2514286" progId="Photoshop.Image.8">
                  <p:embed/>
                </p:oleObj>
              </mc:Choice>
              <mc:Fallback>
                <p:oleObj name="Image" r:id="rId19" imgW="5853968" imgH="2514286" progId="Photoshop.Image.8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411788"/>
                        <a:ext cx="3370263" cy="144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14" name="Text Box 42"/>
          <p:cNvSpPr txBox="1">
            <a:spLocks noChangeArrowheads="1"/>
          </p:cNvSpPr>
          <p:nvPr/>
        </p:nvSpPr>
        <p:spPr bwMode="auto">
          <a:xfrm>
            <a:off x="990600" y="2362200"/>
            <a:ext cx="21018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b="1"/>
              <a:t>etch in a strong acidic </a:t>
            </a:r>
          </a:p>
          <a:p>
            <a:r>
              <a:rPr lang="en-US" altLang="zh-TW" sz="1400" b="1"/>
              <a:t>or alkaline solution</a:t>
            </a:r>
          </a:p>
        </p:txBody>
      </p:sp>
      <p:sp>
        <p:nvSpPr>
          <p:cNvPr id="28715" name="Text Box 43"/>
          <p:cNvSpPr txBox="1">
            <a:spLocks noChangeArrowheads="1"/>
          </p:cNvSpPr>
          <p:nvPr/>
        </p:nvSpPr>
        <p:spPr bwMode="auto">
          <a:xfrm>
            <a:off x="1066800" y="3810000"/>
            <a:ext cx="19843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b="1"/>
              <a:t>etch in a weak acidic </a:t>
            </a:r>
          </a:p>
          <a:p>
            <a:r>
              <a:rPr lang="en-US" altLang="zh-TW" sz="1400" b="1"/>
              <a:t>or alkaline solution</a:t>
            </a:r>
          </a:p>
        </p:txBody>
      </p:sp>
      <p:sp>
        <p:nvSpPr>
          <p:cNvPr id="28716" name="Text Box 44"/>
          <p:cNvSpPr txBox="1">
            <a:spLocks noChangeArrowheads="1"/>
          </p:cNvSpPr>
          <p:nvPr/>
        </p:nvSpPr>
        <p:spPr bwMode="auto">
          <a:xfrm>
            <a:off x="990600" y="5334000"/>
            <a:ext cx="2514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000" b="1"/>
              <a:t>liquid glass containing P is distributed on one side of the wafer by spraying or spinningand heated</a:t>
            </a:r>
          </a:p>
        </p:txBody>
      </p:sp>
      <p:sp>
        <p:nvSpPr>
          <p:cNvPr id="28717" name="Text Box 45"/>
          <p:cNvSpPr txBox="1">
            <a:spLocks noChangeArrowheads="1"/>
          </p:cNvSpPr>
          <p:nvPr/>
        </p:nvSpPr>
        <p:spPr bwMode="auto">
          <a:xfrm>
            <a:off x="4784725" y="849313"/>
            <a:ext cx="3352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b="1"/>
              <a:t>(the wafer are placed in a belt furnace</a:t>
            </a:r>
          </a:p>
          <a:p>
            <a:r>
              <a:rPr lang="en-US" altLang="zh-TW" sz="1400" b="1"/>
              <a:t>And heated about 900 </a:t>
            </a:r>
            <a:r>
              <a:rPr lang="en-US" altLang="zh-TW" sz="1400" b="1">
                <a:cs typeface="Arial" pitchFamily="34" charset="0"/>
              </a:rPr>
              <a:t>°C</a:t>
            </a:r>
          </a:p>
        </p:txBody>
      </p:sp>
      <p:sp>
        <p:nvSpPr>
          <p:cNvPr id="28718" name="Text Box 46"/>
          <p:cNvSpPr txBox="1">
            <a:spLocks noChangeArrowheads="1"/>
          </p:cNvSpPr>
          <p:nvPr/>
        </p:nvSpPr>
        <p:spPr bwMode="auto">
          <a:xfrm>
            <a:off x="5029200" y="2362200"/>
            <a:ext cx="464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200" b="1"/>
              <a:t>The reflectivity is still round 30%,H:SiNx is deposited </a:t>
            </a:r>
          </a:p>
          <a:p>
            <a:r>
              <a:rPr lang="en-US" altLang="zh-TW" sz="1200" b="1"/>
              <a:t>on the cell to reduce more the reflectivity </a:t>
            </a:r>
          </a:p>
        </p:txBody>
      </p:sp>
      <p:sp>
        <p:nvSpPr>
          <p:cNvPr id="28719" name="Text Box 47"/>
          <p:cNvSpPr txBox="1">
            <a:spLocks noChangeArrowheads="1"/>
          </p:cNvSpPr>
          <p:nvPr/>
        </p:nvSpPr>
        <p:spPr bwMode="auto">
          <a:xfrm>
            <a:off x="4591050" y="3810000"/>
            <a:ext cx="455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/>
              <a:t>metal contacts are made by screen printing</a:t>
            </a:r>
          </a:p>
          <a:p>
            <a:endParaRPr lang="en-US" altLang="zh-TW"/>
          </a:p>
        </p:txBody>
      </p:sp>
      <p:sp>
        <p:nvSpPr>
          <p:cNvPr id="28720" name="Text Box 48"/>
          <p:cNvSpPr txBox="1">
            <a:spLocks noChangeArrowheads="1"/>
          </p:cNvSpPr>
          <p:nvPr/>
        </p:nvSpPr>
        <p:spPr bwMode="auto">
          <a:xfrm>
            <a:off x="5410200" y="5334000"/>
            <a:ext cx="31130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b="1"/>
              <a:t>Metallic contacts are heated and </a:t>
            </a:r>
          </a:p>
          <a:p>
            <a:r>
              <a:rPr lang="en-US" altLang="zh-TW" sz="1400" b="1"/>
              <a:t>Etch trough the antiflecton coating</a:t>
            </a:r>
          </a:p>
        </p:txBody>
      </p:sp>
      <p:sp>
        <p:nvSpPr>
          <p:cNvPr id="28721" name="Text Box 49"/>
          <p:cNvSpPr txBox="1">
            <a:spLocks noChangeArrowheads="1"/>
          </p:cNvSpPr>
          <p:nvPr/>
        </p:nvSpPr>
        <p:spPr bwMode="auto">
          <a:xfrm>
            <a:off x="1584325" y="849313"/>
            <a:ext cx="1206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b="1"/>
              <a:t>P-type ingot</a:t>
            </a:r>
          </a:p>
          <a:p>
            <a:r>
              <a:rPr lang="en-US" altLang="zh-TW" sz="1400" b="1"/>
              <a:t>was cut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5182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-457200" y="228600"/>
            <a:ext cx="9906000" cy="1143000"/>
          </a:xfrm>
        </p:spPr>
        <p:txBody>
          <a:bodyPr/>
          <a:lstStyle/>
          <a:p>
            <a:r>
              <a:rPr lang="en-US" altLang="zh-TW" sz="4000" dirty="0" smtClean="0"/>
              <a:t>Solar cells installation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3373438"/>
            <a:ext cx="2173287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98374"/>
            <a:ext cx="7330433" cy="575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5715000" y="64008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DC power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7416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/>
              <a:t>Next step of crystalline Si solar cell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5413" y="1247775"/>
            <a:ext cx="9269413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Rectangle 110"/>
          <p:cNvSpPr>
            <a:spLocks noChangeArrowheads="1"/>
          </p:cNvSpPr>
          <p:nvPr/>
        </p:nvSpPr>
        <p:spPr bwMode="auto">
          <a:xfrm>
            <a:off x="3162300" y="44450"/>
            <a:ext cx="3395663" cy="549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 defTabSz="762000">
              <a:defRPr/>
            </a:pPr>
            <a:r>
              <a:rPr lang="zh-TW" altLang="en-US" sz="3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貳、發展現況</a:t>
            </a:r>
            <a:r>
              <a:rPr lang="en-US" altLang="zh-TW" sz="3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(</a:t>
            </a:r>
            <a:r>
              <a:rPr lang="zh-TW" altLang="en-US" sz="3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續</a:t>
            </a:r>
            <a:r>
              <a:rPr lang="en-US" altLang="zh-TW" sz="3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</a:rPr>
              <a:t>)</a:t>
            </a:r>
          </a:p>
        </p:txBody>
      </p:sp>
      <p:sp>
        <p:nvSpPr>
          <p:cNvPr id="5" name="Rectangle 105"/>
          <p:cNvSpPr>
            <a:spLocks noChangeArrowheads="1"/>
          </p:cNvSpPr>
          <p:nvPr/>
        </p:nvSpPr>
        <p:spPr bwMode="auto">
          <a:xfrm>
            <a:off x="2747963" y="488950"/>
            <a:ext cx="3816350" cy="885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600" b="1">
                <a:solidFill>
                  <a:srgbClr val="000066"/>
                </a:solidFill>
                <a:latin typeface="Times New Roman" pitchFamily="18" charset="0"/>
              </a:rPr>
              <a:t>五</a:t>
            </a:r>
            <a:r>
              <a:rPr lang="zh-TW" altLang="zh-TW" sz="2600" b="1">
                <a:solidFill>
                  <a:srgbClr val="000066"/>
                </a:solidFill>
                <a:latin typeface="Times New Roman" pitchFamily="18" charset="0"/>
              </a:rPr>
              <a:t>、</a:t>
            </a:r>
            <a:r>
              <a:rPr lang="zh-TW" altLang="en-US" sz="2600" b="1">
                <a:solidFill>
                  <a:srgbClr val="000066"/>
                </a:solidFill>
                <a:latin typeface="Times New Roman" pitchFamily="18" charset="0"/>
              </a:rPr>
              <a:t>我國太陽光電產業鏈</a:t>
            </a:r>
          </a:p>
          <a:p>
            <a:pPr>
              <a:defRPr/>
            </a:pPr>
            <a:endParaRPr lang="en-US" altLang="zh-TW" sz="2600" b="1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804025" y="3079750"/>
            <a:ext cx="233997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kumimoji="0" lang="en-US" altLang="zh-TW" sz="900" b="1">
                <a:solidFill>
                  <a:srgbClr val="FF0000"/>
                </a:solidFill>
                <a:latin typeface="標楷體" pitchFamily="65" charset="-120"/>
              </a:rPr>
              <a:t>Installation</a:t>
            </a:r>
            <a:r>
              <a:rPr kumimoji="0" lang="zh-TW" altLang="en-US" sz="900" b="1">
                <a:solidFill>
                  <a:srgbClr val="FF0000"/>
                </a:solidFill>
                <a:latin typeface="標楷體" pitchFamily="65" charset="-120"/>
              </a:rPr>
              <a:t>：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茂迪、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  <a:cs typeface="Times New Roman" pitchFamily="18" charset="0"/>
                <a:sym typeface="Symbol" pitchFamily="18" charset="2"/>
              </a:rPr>
              <a:t>台達電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  <a:sym typeface="Symbol" pitchFamily="18" charset="2"/>
              </a:rPr>
              <a:t>、廣運、友達、聯相、宇通、富陽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、永盛能源、有成、綠能、大金、東城、冠宇宙、太陽動力、鼎鼎、聚恒、金華成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  <a:sym typeface="Symbol" pitchFamily="18" charset="2"/>
              </a:rPr>
              <a:t>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中國大陸電器、羅森、全面性、伸浦、崇越、統昱、永旭、台邦、傳典、高鋒、華旭環能、工易、耀能、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  <a:sym typeface="Symbol" pitchFamily="18" charset="2"/>
              </a:rPr>
              <a:t>上揚</a:t>
            </a:r>
            <a:r>
              <a:rPr kumimoji="0" lang="zh-TW" altLang="zh-TW" sz="900" b="1">
                <a:solidFill>
                  <a:srgbClr val="9966FF"/>
                </a:solidFill>
                <a:latin typeface="標楷體" pitchFamily="65" charset="-120"/>
                <a:sym typeface="Symbol" pitchFamily="18" charset="2"/>
              </a:rPr>
              <a:t>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  <a:sym typeface="Symbol" pitchFamily="18" charset="2"/>
              </a:rPr>
              <a:t>錸德、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光寶綠能、詠通、華城、亞力、駿成、曜晟、寶球、明宜、元太、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  <a:sym typeface="Symbol" pitchFamily="18" charset="2"/>
              </a:rPr>
              <a:t>伸浦、新世紀、金頓、海灣、泰新、安慶、昇暉、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雄雞</a:t>
            </a:r>
            <a:endParaRPr kumimoji="0" lang="zh-TW" altLang="en-US" sz="900">
              <a:ea typeface="新細明體" pitchFamily="18" charset="-120"/>
            </a:endParaRPr>
          </a:p>
          <a:p>
            <a:pPr algn="l" eaLnBrk="1" hangingPunct="1"/>
            <a:r>
              <a:rPr kumimoji="0" lang="en-US" altLang="zh-TW" sz="900" b="1">
                <a:solidFill>
                  <a:srgbClr val="FF0000"/>
                </a:solidFill>
                <a:latin typeface="標楷體" pitchFamily="65" charset="-120"/>
              </a:rPr>
              <a:t>System Parts</a:t>
            </a:r>
            <a:r>
              <a:rPr kumimoji="0" lang="zh-TW" altLang="en-US" sz="900" b="1">
                <a:solidFill>
                  <a:srgbClr val="FF0000"/>
                </a:solidFill>
                <a:latin typeface="標楷體" pitchFamily="65" charset="-120"/>
              </a:rPr>
              <a:t>：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台玻、元璋、太美、城東、力鋼、元一、高鋒、法隆、泉鋼、盈正豫順、明碁材料、達方、台虹、碩禾、致嘉、台塑、暘益、台聚、新輝、昇貿、宏致、泰和、建和興、科宥</a:t>
            </a:r>
            <a:endParaRPr kumimoji="0" lang="zh-TW" altLang="en-US" sz="900" b="1">
              <a:solidFill>
                <a:srgbClr val="9966FF"/>
              </a:solidFill>
              <a:latin typeface="標楷體" pitchFamily="65" charset="-120"/>
              <a:sym typeface="Symbol" pitchFamily="18" charset="2"/>
            </a:endParaRPr>
          </a:p>
          <a:p>
            <a:pPr algn="l" eaLnBrk="1" hangingPunct="1"/>
            <a:r>
              <a:rPr kumimoji="0" lang="en-US" altLang="zh-TW" sz="900" b="1">
                <a:solidFill>
                  <a:srgbClr val="FF0000"/>
                </a:solidFill>
                <a:latin typeface="標楷體" pitchFamily="65" charset="-120"/>
                <a:sym typeface="Symbol" pitchFamily="18" charset="2"/>
              </a:rPr>
              <a:t>Equipment</a:t>
            </a:r>
            <a:r>
              <a:rPr kumimoji="0" lang="zh-TW" altLang="en-US" sz="900" b="1">
                <a:solidFill>
                  <a:srgbClr val="FF0000"/>
                </a:solidFill>
                <a:latin typeface="標楷體" pitchFamily="65" charset="-120"/>
                <a:sym typeface="Symbol" pitchFamily="18" charset="2"/>
              </a:rPr>
              <a:t>：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  <a:sym typeface="Symbol" pitchFamily="18" charset="2"/>
              </a:rPr>
              <a:t>均豪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、廣運、欽揚、東遠、志聖、帆宣、北儒、翔勝、致茂、綠色</a:t>
            </a:r>
            <a:endParaRPr kumimoji="0" lang="zh-TW" altLang="en-US" sz="900" b="1">
              <a:solidFill>
                <a:srgbClr val="9966FF"/>
              </a:solidFill>
              <a:latin typeface="標楷體" pitchFamily="65" charset="-120"/>
              <a:sym typeface="Symbol" pitchFamily="18" charset="2"/>
            </a:endParaRPr>
          </a:p>
          <a:p>
            <a:pPr algn="l" eaLnBrk="1" hangingPunct="1"/>
            <a:r>
              <a:rPr kumimoji="0" lang="en-US" altLang="zh-TW" sz="900" b="1">
                <a:solidFill>
                  <a:srgbClr val="FF0000"/>
                </a:solidFill>
                <a:latin typeface="標楷體" pitchFamily="65" charset="-120"/>
              </a:rPr>
              <a:t>Product</a:t>
            </a:r>
            <a:r>
              <a:rPr kumimoji="0" lang="zh-TW" altLang="en-US" sz="900" b="1">
                <a:solidFill>
                  <a:srgbClr val="FF0000"/>
                </a:solidFill>
                <a:latin typeface="標楷體" pitchFamily="65" charset="-120"/>
              </a:rPr>
              <a:t>：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亞通、東城、強而青、鯨威、日光能、茂迪、中國大陸電器、同昱、旭辰、旭邦、科宥、信合、千附、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  <a:sym typeface="Symbol" pitchFamily="18" charset="2"/>
              </a:rPr>
              <a:t>永炬、</a:t>
            </a:r>
            <a:r>
              <a:rPr kumimoji="0" lang="zh-TW" altLang="en-US" sz="900" b="1">
                <a:solidFill>
                  <a:srgbClr val="9966FF"/>
                </a:solidFill>
                <a:latin typeface="標楷體" pitchFamily="65" charset="-120"/>
              </a:rPr>
              <a:t>日曜、宇能、智柏、登陽 、誼成、森富國際、</a:t>
            </a:r>
            <a:endParaRPr kumimoji="0" lang="zh-TW" altLang="en-US" sz="900" b="1">
              <a:solidFill>
                <a:srgbClr val="9966FF"/>
              </a:solidFill>
              <a:latin typeface="標楷體" pitchFamily="65" charset="-120"/>
              <a:sym typeface="Symbol" pitchFamily="18" charset="2"/>
            </a:endParaRPr>
          </a:p>
          <a:p>
            <a:pPr algn="l"/>
            <a:r>
              <a:rPr lang="zh-TW" altLang="en-US" sz="1400" b="1">
                <a:solidFill>
                  <a:srgbClr val="990000"/>
                </a:solidFill>
                <a:latin typeface="標楷體" pitchFamily="65" charset="-120"/>
                <a:sym typeface="Symbol" pitchFamily="18" charset="2"/>
              </a:rPr>
              <a:t></a:t>
            </a:r>
            <a:r>
              <a:rPr lang="en-US" altLang="zh-TW" sz="1400" b="1">
                <a:solidFill>
                  <a:srgbClr val="990000"/>
                </a:solidFill>
                <a:latin typeface="標楷體" pitchFamily="65" charset="-120"/>
                <a:sym typeface="Symbol" pitchFamily="18" charset="2"/>
              </a:rPr>
              <a:t>100</a:t>
            </a:r>
            <a:r>
              <a:rPr lang="en-US" altLang="zh-TW" sz="1400" b="1">
                <a:solidFill>
                  <a:srgbClr val="990000"/>
                </a:solidFill>
                <a:latin typeface="標楷體" pitchFamily="65" charset="-120"/>
              </a:rPr>
              <a:t> Companies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50850" y="1270000"/>
            <a:ext cx="1646238" cy="649288"/>
          </a:xfrm>
          <a:prstGeom prst="chevron">
            <a:avLst>
              <a:gd name="adj" fmla="val 63386"/>
            </a:avLst>
          </a:prstGeom>
          <a:gradFill rotWithShape="0">
            <a:gsLst>
              <a:gs pos="0">
                <a:srgbClr val="CCFF99"/>
              </a:gs>
              <a:gs pos="100000">
                <a:srgbClr val="9AC174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sz="2000" b="1">
                <a:solidFill>
                  <a:srgbClr val="6600FF"/>
                </a:solidFill>
                <a:latin typeface="Times New Roman" pitchFamily="18" charset="0"/>
                <a:ea typeface="新細明體" pitchFamily="18" charset="-120"/>
              </a:rPr>
              <a:t>    Poly-</a:t>
            </a:r>
          </a:p>
          <a:p>
            <a:pPr eaLnBrk="0" hangingPunct="0"/>
            <a:r>
              <a:rPr lang="en-US" altLang="zh-TW" sz="2000" b="1">
                <a:solidFill>
                  <a:srgbClr val="6600FF"/>
                </a:solidFill>
                <a:latin typeface="Times New Roman" pitchFamily="18" charset="0"/>
                <a:ea typeface="新細明體" pitchFamily="18" charset="-120"/>
              </a:rPr>
              <a:t>    Silicon</a:t>
            </a: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1914525" y="1270000"/>
            <a:ext cx="1581150" cy="649288"/>
          </a:xfrm>
          <a:prstGeom prst="chevron">
            <a:avLst>
              <a:gd name="adj" fmla="val 60880"/>
            </a:avLst>
          </a:prstGeom>
          <a:gradFill rotWithShape="0">
            <a:gsLst>
              <a:gs pos="0">
                <a:srgbClr val="CCFF99"/>
              </a:gs>
              <a:gs pos="100000">
                <a:srgbClr val="9AC174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  <a:p>
            <a:pPr eaLnBrk="0" hangingPunct="0"/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   </a:t>
            </a:r>
            <a:r>
              <a:rPr lang="en-US" altLang="zh-TW" sz="1800" b="1">
                <a:solidFill>
                  <a:srgbClr val="0000FF"/>
                </a:solidFill>
                <a:latin typeface="Times New Roman" pitchFamily="18" charset="0"/>
                <a:ea typeface="新細明體" pitchFamily="18" charset="-120"/>
              </a:rPr>
              <a:t>Ingots/</a:t>
            </a:r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  <a:p>
            <a:pPr eaLnBrk="0" hangingPunct="0"/>
            <a:r>
              <a:rPr lang="en-US" altLang="zh-TW" sz="1800" b="1">
                <a:solidFill>
                  <a:srgbClr val="0000FF"/>
                </a:solidFill>
                <a:latin typeface="Times New Roman" pitchFamily="18" charset="0"/>
                <a:ea typeface="新細明體" pitchFamily="18" charset="-120"/>
              </a:rPr>
              <a:t>     Wafer </a:t>
            </a:r>
          </a:p>
          <a:p>
            <a:pPr eaLnBrk="0" hangingPunct="0"/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</a:t>
            </a:r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3276600" y="1270000"/>
            <a:ext cx="1993900" cy="649288"/>
          </a:xfrm>
          <a:prstGeom prst="chevron">
            <a:avLst>
              <a:gd name="adj" fmla="val 76773"/>
            </a:avLst>
          </a:prstGeom>
          <a:gradFill rotWithShape="0">
            <a:gsLst>
              <a:gs pos="0">
                <a:srgbClr val="CCFF99"/>
              </a:gs>
              <a:gs pos="100000">
                <a:srgbClr val="9AC174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  <a:p>
            <a:pPr eaLnBrk="0" hangingPunct="0"/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      </a:t>
            </a:r>
            <a:r>
              <a:rPr lang="en-US" altLang="zh-TW" sz="1800" b="1">
                <a:solidFill>
                  <a:srgbClr val="FF0000"/>
                </a:solidFill>
                <a:latin typeface="Times New Roman" pitchFamily="18" charset="0"/>
                <a:ea typeface="新細明體" pitchFamily="18" charset="-120"/>
              </a:rPr>
              <a:t>Solar Cell</a:t>
            </a:r>
            <a:r>
              <a:rPr lang="en-US" altLang="zh-TW" sz="1800" b="1">
                <a:solidFill>
                  <a:srgbClr val="0000FF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  <a:p>
            <a:pPr eaLnBrk="0" hangingPunct="0"/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</a:t>
            </a:r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256213" y="1270000"/>
            <a:ext cx="1793875" cy="649288"/>
          </a:xfrm>
          <a:prstGeom prst="chevron">
            <a:avLst>
              <a:gd name="adj" fmla="val 69071"/>
            </a:avLst>
          </a:prstGeom>
          <a:gradFill rotWithShape="0">
            <a:gsLst>
              <a:gs pos="0">
                <a:srgbClr val="CCFF99"/>
              </a:gs>
              <a:gs pos="100000">
                <a:srgbClr val="9AC174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  <a:p>
            <a:pPr eaLnBrk="0" hangingPunct="0"/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       </a:t>
            </a:r>
            <a:r>
              <a:rPr lang="en-US" altLang="zh-TW" sz="1800" b="1">
                <a:solidFill>
                  <a:srgbClr val="0000FF"/>
                </a:solidFill>
                <a:latin typeface="Times New Roman" pitchFamily="18" charset="0"/>
                <a:ea typeface="新細明體" pitchFamily="18" charset="-120"/>
              </a:rPr>
              <a:t>PV Module </a:t>
            </a:r>
          </a:p>
          <a:p>
            <a:pPr eaLnBrk="0" hangingPunct="0"/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 </a:t>
            </a:r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988175" y="1268413"/>
            <a:ext cx="1882775" cy="646112"/>
          </a:xfrm>
          <a:prstGeom prst="chevron">
            <a:avLst>
              <a:gd name="adj" fmla="val 72850"/>
            </a:avLst>
          </a:prstGeom>
          <a:gradFill rotWithShape="0">
            <a:gsLst>
              <a:gs pos="0">
                <a:srgbClr val="CCFF99"/>
              </a:gs>
              <a:gs pos="100000">
                <a:srgbClr val="9AC174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marL="180975" indent="-95250" eaLnBrk="0" hangingPunct="0"/>
            <a:r>
              <a:rPr lang="en-US" altLang="zh-TW" b="1">
                <a:solidFill>
                  <a:srgbClr val="CC0066"/>
                </a:solidFill>
                <a:latin typeface="Times New Roman" pitchFamily="18" charset="0"/>
                <a:ea typeface="新細明體" pitchFamily="18" charset="-120"/>
              </a:rPr>
              <a:t>PV System &amp; Installation</a:t>
            </a:r>
            <a:r>
              <a:rPr lang="en-US" altLang="zh-TW" sz="18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endParaRPr lang="en-US" altLang="zh-TW" sz="2000" b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184150" y="1990725"/>
            <a:ext cx="1530350" cy="9366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Solar Grade</a:t>
            </a:r>
          </a:p>
          <a:p>
            <a:pPr eaLnBrk="0" hangingPunct="0"/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Silicon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1846263" y="1990725"/>
            <a:ext cx="1344612" cy="93662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Si Ingot </a:t>
            </a:r>
          </a:p>
          <a:p>
            <a:pPr eaLnBrk="0" hangingPunct="0"/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&amp; Wafers</a:t>
            </a: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3276600" y="1990725"/>
            <a:ext cx="2016125" cy="1295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/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</a:rPr>
              <a:t>Wafer-based Solar Cell</a:t>
            </a:r>
          </a:p>
          <a:p>
            <a:pPr algn="l" eaLnBrk="0" hangingPunct="0"/>
            <a:r>
              <a:rPr lang="zh-TW" altLang="en-US" sz="1200" b="1">
                <a:solidFill>
                  <a:srgbClr val="006600"/>
                </a:solidFill>
                <a:latin typeface="Times New Roman" pitchFamily="18" charset="0"/>
              </a:rPr>
              <a:t>－</a:t>
            </a:r>
            <a:r>
              <a:rPr lang="en-US" altLang="zh-TW" sz="1200" b="1">
                <a:solidFill>
                  <a:srgbClr val="006600"/>
                </a:solidFill>
                <a:latin typeface="Times New Roman" pitchFamily="18" charset="0"/>
              </a:rPr>
              <a:t>Mono-Si</a:t>
            </a:r>
            <a:r>
              <a:rPr lang="en-US" altLang="zh-TW" sz="1200">
                <a:solidFill>
                  <a:srgbClr val="006600"/>
                </a:solidFill>
                <a:latin typeface="Times New Roman" pitchFamily="18" charset="0"/>
              </a:rPr>
              <a:t>, </a:t>
            </a:r>
            <a:r>
              <a:rPr lang="en-US" altLang="zh-TW" sz="1200" b="1">
                <a:solidFill>
                  <a:srgbClr val="006600"/>
                </a:solidFill>
                <a:latin typeface="Times New Roman" pitchFamily="18" charset="0"/>
              </a:rPr>
              <a:t>Multi-Si, GaAs</a:t>
            </a:r>
            <a:r>
              <a:rPr lang="en-US" altLang="zh-TW" sz="12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l" eaLnBrk="0" hangingPunct="0"/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</a:rPr>
              <a:t>Thin-film Solar Cell</a:t>
            </a:r>
          </a:p>
          <a:p>
            <a:pPr algn="l" eaLnBrk="0" hangingPunct="0"/>
            <a:r>
              <a:rPr lang="zh-TW" altLang="en-US" sz="1400" b="1">
                <a:solidFill>
                  <a:srgbClr val="6600FF"/>
                </a:solidFill>
                <a:latin typeface="Times New Roman" pitchFamily="18" charset="0"/>
              </a:rPr>
              <a:t>－</a:t>
            </a:r>
            <a:r>
              <a:rPr lang="en-US" altLang="zh-TW" sz="1400" b="1">
                <a:solidFill>
                  <a:srgbClr val="6600FF"/>
                </a:solidFill>
                <a:latin typeface="Times New Roman" pitchFamily="18" charset="0"/>
              </a:rPr>
              <a:t>a-Si/</a:t>
            </a:r>
            <a:r>
              <a:rPr lang="en-US" altLang="zh-TW" sz="1200" b="1">
                <a:solidFill>
                  <a:srgbClr val="6600FF"/>
                </a:solidFill>
                <a:latin typeface="Times New Roman" pitchFamily="18" charset="0"/>
                <a:sym typeface="Symbol" pitchFamily="18" charset="2"/>
              </a:rPr>
              <a:t>-Si</a:t>
            </a:r>
            <a:r>
              <a:rPr lang="en-US" altLang="zh-TW" sz="1200" b="1">
                <a:solidFill>
                  <a:srgbClr val="6600FF"/>
                </a:solidFill>
                <a:latin typeface="Times New Roman" pitchFamily="18" charset="0"/>
              </a:rPr>
              <a:t>, CIS, </a:t>
            </a:r>
          </a:p>
          <a:p>
            <a:pPr algn="l" eaLnBrk="0" hangingPunct="0"/>
            <a:r>
              <a:rPr lang="zh-TW" altLang="en-US" sz="1400" b="1">
                <a:solidFill>
                  <a:srgbClr val="6600FF"/>
                </a:solidFill>
                <a:latin typeface="Times New Roman" pitchFamily="18" charset="0"/>
              </a:rPr>
              <a:t>－</a:t>
            </a:r>
            <a:r>
              <a:rPr lang="en-US" altLang="zh-TW" sz="1200" b="1">
                <a:solidFill>
                  <a:srgbClr val="6600FF"/>
                </a:solidFill>
                <a:latin typeface="Times New Roman" pitchFamily="18" charset="0"/>
              </a:rPr>
              <a:t>Dye Sensitized Solar Cell</a:t>
            </a:r>
            <a:r>
              <a:rPr lang="en-US" altLang="zh-TW" sz="12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l" eaLnBrk="0" hangingPunct="0"/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</a:rPr>
              <a:t>CPV Solar Cell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5580063" y="1954213"/>
            <a:ext cx="1227137" cy="90011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PV </a:t>
            </a:r>
          </a:p>
          <a:p>
            <a:pPr eaLnBrk="0" hangingPunct="0"/>
            <a:r>
              <a:rPr lang="en-US" altLang="zh-TW" sz="20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Modules</a:t>
            </a:r>
            <a:r>
              <a:rPr lang="en-US" altLang="zh-TW" sz="2000">
                <a:solidFill>
                  <a:srgbClr val="0000FF"/>
                </a:solidFill>
                <a:latin typeface="Times New Roman" pitchFamily="18" charset="0"/>
                <a:ea typeface="新細明體" pitchFamily="18" charset="-120"/>
              </a:rPr>
              <a:t> </a:t>
            </a:r>
            <a:endParaRPr lang="en-US" altLang="zh-TW" sz="1400" b="1">
              <a:solidFill>
                <a:srgbClr val="000000"/>
              </a:solidFill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7127875" y="1990725"/>
            <a:ext cx="1662113" cy="10795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eaLnBrk="0" hangingPunct="0"/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Installation</a:t>
            </a:r>
          </a:p>
          <a:p>
            <a:pPr algn="l" eaLnBrk="0" hangingPunct="0"/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System Parts</a:t>
            </a:r>
          </a:p>
          <a:p>
            <a:pPr algn="l" eaLnBrk="0" hangingPunct="0"/>
            <a:r>
              <a:rPr lang="zh-TW" altLang="en-US" sz="14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－</a:t>
            </a:r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Inverter, BOS…</a:t>
            </a:r>
          </a:p>
          <a:p>
            <a:pPr algn="l" eaLnBrk="0" hangingPunct="0"/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Equipment</a:t>
            </a:r>
          </a:p>
          <a:p>
            <a:pPr algn="l" eaLnBrk="0" hangingPunct="0"/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</a:rPr>
              <a:t>Product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831850" y="836613"/>
            <a:ext cx="22066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TW" sz="20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Up  Stream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727450" y="836613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zh-TW" sz="2000" b="1" u="sng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Mid  Stream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167438" y="836613"/>
            <a:ext cx="173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sz="2000" b="1" u="sng">
                <a:solidFill>
                  <a:srgbClr val="D6009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Down  Stream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 flipV="1">
            <a:off x="0" y="889000"/>
            <a:ext cx="396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r>
              <a:rPr lang="en-US" altLang="zh-TW" sz="1400" b="1">
                <a:solidFill>
                  <a:srgbClr val="000000"/>
                </a:solidFill>
                <a:latin typeface="Times New Roman" pitchFamily="18" charset="0"/>
              </a:rPr>
              <a:t>Industry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 flipV="1">
            <a:off x="0" y="3749675"/>
            <a:ext cx="4286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r>
              <a:rPr lang="en-US" altLang="zh-TW" b="1">
                <a:solidFill>
                  <a:srgbClr val="FF00FF"/>
                </a:solidFill>
                <a:latin typeface="Times New Roman" pitchFamily="18" charset="0"/>
              </a:rPr>
              <a:t>Company</a:t>
            </a:r>
          </a:p>
        </p:txBody>
      </p:sp>
      <p:sp>
        <p:nvSpPr>
          <p:cNvPr id="22" name="AutoShape 24"/>
          <p:cNvSpPr>
            <a:spLocks noChangeArrowheads="1"/>
          </p:cNvSpPr>
          <p:nvPr/>
        </p:nvSpPr>
        <p:spPr bwMode="auto">
          <a:xfrm>
            <a:off x="849313" y="2927350"/>
            <a:ext cx="333375" cy="719138"/>
          </a:xfrm>
          <a:prstGeom prst="upArrow">
            <a:avLst>
              <a:gd name="adj1" fmla="val 50000"/>
              <a:gd name="adj2" fmla="val 539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l"/>
            <a:endParaRPr lang="zh-TW" altLang="zh-TW" sz="2000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1692275" y="3143250"/>
            <a:ext cx="12239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l">
              <a:buFontTx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中美晶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綠能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合晶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統懋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峰毅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茂迪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旭晶能源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晶耀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達能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國碩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昱成光能</a:t>
            </a:r>
          </a:p>
          <a:p>
            <a:pPr algn="l">
              <a:buFont typeface="Arial" pitchFamily="34" charset="0"/>
              <a:buChar char="•"/>
            </a:pPr>
            <a:r>
              <a:rPr lang="zh-TW" altLang="en-US" sz="1400" b="1">
                <a:solidFill>
                  <a:srgbClr val="4F6228"/>
                </a:solidFill>
                <a:latin typeface="Calibri" pitchFamily="34" charset="0"/>
              </a:rPr>
              <a:t>友達晶材</a:t>
            </a:r>
          </a:p>
          <a:p>
            <a:pPr algn="l">
              <a:buFont typeface="Arial" pitchFamily="34" charset="0"/>
              <a:buNone/>
            </a:pPr>
            <a:r>
              <a:rPr lang="en-US" altLang="zh-TW" sz="1400" b="1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12 Companies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395288" y="3644900"/>
            <a:ext cx="122396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l" eaLnBrk="1" hangingPunct="1"/>
            <a:r>
              <a:rPr lang="zh-TW" altLang="en-US" sz="1400" b="1">
                <a:latin typeface="標楷體" pitchFamily="65" charset="-120"/>
              </a:rPr>
              <a:t>福聚太陽能</a:t>
            </a:r>
            <a:endParaRPr lang="zh-TW" altLang="en-US" sz="1400" b="1">
              <a:solidFill>
                <a:srgbClr val="6600FF"/>
              </a:solidFill>
              <a:latin typeface="標楷體" pitchFamily="65" charset="-120"/>
            </a:endParaRPr>
          </a:p>
          <a:p>
            <a:pPr algn="l" eaLnBrk="1" hangingPunct="1"/>
            <a:r>
              <a:rPr kumimoji="0" lang="zh-TW" altLang="en-US" sz="1400" b="1">
                <a:latin typeface="標楷體" pitchFamily="65" charset="-120"/>
              </a:rPr>
              <a:t>友達晶材</a:t>
            </a:r>
          </a:p>
          <a:p>
            <a:pPr algn="l" eaLnBrk="1" hangingPunct="1"/>
            <a:r>
              <a:rPr kumimoji="0" lang="zh-TW" altLang="en-US" sz="1400" b="1">
                <a:latin typeface="標楷體" pitchFamily="65" charset="-120"/>
              </a:rPr>
              <a:t>寶德能源</a:t>
            </a:r>
          </a:p>
          <a:p>
            <a:pPr algn="l" eaLnBrk="1" hangingPunct="1"/>
            <a:r>
              <a:rPr kumimoji="0" lang="zh-TW" altLang="en-US" sz="1400" b="1">
                <a:latin typeface="標楷體" pitchFamily="65" charset="-120"/>
              </a:rPr>
              <a:t>實聯能源</a:t>
            </a:r>
          </a:p>
          <a:p>
            <a:pPr algn="l" eaLnBrk="1" hangingPunct="1"/>
            <a:r>
              <a:rPr lang="zh-TW" altLang="en-US" sz="1400" b="1">
                <a:latin typeface="標楷體" pitchFamily="65" charset="-120"/>
              </a:rPr>
              <a:t>科冠</a:t>
            </a:r>
          </a:p>
          <a:p>
            <a:pPr algn="l" eaLnBrk="1" hangingPunct="1"/>
            <a:r>
              <a:rPr lang="zh-TW" altLang="en-US" sz="1400" b="1">
                <a:latin typeface="標楷體" pitchFamily="65" charset="-120"/>
              </a:rPr>
              <a:t>山陽科技</a:t>
            </a:r>
          </a:p>
          <a:p>
            <a:pPr algn="l" eaLnBrk="1" hangingPunct="1"/>
            <a:r>
              <a:rPr lang="en-US" altLang="zh-TW" sz="1400" b="1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6 Companies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2971800" y="3379788"/>
            <a:ext cx="25146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l">
              <a:buFont typeface="Arial" pitchFamily="34" charset="0"/>
              <a:buChar char="•"/>
            </a:pPr>
            <a:r>
              <a:rPr kumimoji="0" lang="zh-TW" altLang="en-US" sz="1200" b="1">
                <a:solidFill>
                  <a:srgbClr val="FF0000"/>
                </a:solidFill>
                <a:latin typeface="標楷體" pitchFamily="65" charset="-120"/>
              </a:rPr>
              <a:t>矽晶電池：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茂迪、益通、旺能、昱晶、新日光、昇陽、茂矽、太陽光電、太極、燿華、長生能源、旭泓、亞崙</a:t>
            </a:r>
            <a:r>
              <a:rPr kumimoji="0" lang="zh-TW" altLang="zh-TW" sz="1200" b="1">
                <a:solidFill>
                  <a:srgbClr val="996633"/>
                </a:solidFill>
                <a:latin typeface="標楷體" pitchFamily="65" charset="-120"/>
              </a:rPr>
              <a:t>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尚陽、強茂、樂福、聯景、元晶、英穩達、友達</a:t>
            </a:r>
            <a:endParaRPr kumimoji="0" lang="zh-TW" altLang="en-US" sz="1200" b="1">
              <a:solidFill>
                <a:srgbClr val="996633"/>
              </a:solidFill>
              <a:latin typeface="標楷體" pitchFamily="65" charset="-120"/>
              <a:cs typeface="Times New Roman" pitchFamily="18" charset="0"/>
              <a:sym typeface="Symbol" pitchFamily="18" charset="2"/>
            </a:endParaRPr>
          </a:p>
          <a:p>
            <a:pPr algn="l">
              <a:buFont typeface="Arial" pitchFamily="34" charset="0"/>
              <a:buChar char="•"/>
            </a:pPr>
            <a:r>
              <a:rPr lang="zh-TW" altLang="en-US" sz="1200" b="1">
                <a:solidFill>
                  <a:srgbClr val="FF3300"/>
                </a:solidFill>
                <a:latin typeface="標楷體" pitchFamily="65" charset="-120"/>
                <a:cs typeface="Times New Roman" pitchFamily="18" charset="0"/>
                <a:sym typeface="Symbol" pitchFamily="18" charset="2"/>
              </a:rPr>
              <a:t>矽薄膜電池</a:t>
            </a:r>
            <a:r>
              <a:rPr lang="zh-TW" altLang="zh-TW" sz="1200" b="1">
                <a:solidFill>
                  <a:srgbClr val="FF3300"/>
                </a:solidFill>
                <a:latin typeface="標楷體" pitchFamily="65" charset="-120"/>
                <a:cs typeface="Times New Roman" pitchFamily="18" charset="0"/>
                <a:sym typeface="Symbol" pitchFamily="18" charset="2"/>
              </a:rPr>
              <a:t>：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cs typeface="Times New Roman" pitchFamily="18" charset="0"/>
                <a:sym typeface="Symbol" pitchFamily="18" charset="2"/>
              </a:rPr>
              <a:t>綠能、聯相、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cs typeface="Times New Roman" pitchFamily="18" charset="0"/>
              </a:rPr>
              <a:t>富陽、宇通</a:t>
            </a:r>
            <a:r>
              <a:rPr kumimoji="0" lang="zh-TW" altLang="zh-TW" sz="1200" b="1">
                <a:solidFill>
                  <a:srgbClr val="996633"/>
                </a:solidFill>
                <a:latin typeface="標楷體" pitchFamily="65" charset="-120"/>
                <a:cs typeface="Times New Roman" pitchFamily="18" charset="0"/>
              </a:rPr>
              <a:t>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cs typeface="Times New Roman" pitchFamily="18" charset="0"/>
              </a:rPr>
              <a:t>八陽</a:t>
            </a:r>
            <a:r>
              <a:rPr kumimoji="0" lang="zh-TW" altLang="zh-TW" sz="1200" b="1">
                <a:solidFill>
                  <a:srgbClr val="996633"/>
                </a:solidFill>
                <a:latin typeface="標楷體" pitchFamily="65" charset="-120"/>
                <a:cs typeface="Times New Roman" pitchFamily="18" charset="0"/>
              </a:rPr>
              <a:t>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旭能</a:t>
            </a:r>
            <a:endParaRPr lang="zh-TW" altLang="en-US" sz="1200" b="1">
              <a:solidFill>
                <a:srgbClr val="333399"/>
              </a:solidFill>
              <a:latin typeface="標楷體" pitchFamily="65" charset="-120"/>
              <a:sym typeface="Symbol" pitchFamily="18" charset="2"/>
            </a:endParaRPr>
          </a:p>
          <a:p>
            <a:pPr algn="l">
              <a:buFont typeface="Arial" pitchFamily="34" charset="0"/>
              <a:buChar char="•"/>
            </a:pPr>
            <a:r>
              <a:rPr lang="en-US" altLang="zh-TW" sz="1200" b="1">
                <a:solidFill>
                  <a:srgbClr val="FF3300"/>
                </a:solidFill>
                <a:latin typeface="標楷體" pitchFamily="65" charset="-120"/>
                <a:sym typeface="Symbol" pitchFamily="18" charset="2"/>
              </a:rPr>
              <a:t>CIGS</a:t>
            </a:r>
            <a:r>
              <a:rPr lang="zh-TW" altLang="en-US" sz="1200" b="1">
                <a:solidFill>
                  <a:srgbClr val="FF3300"/>
                </a:solidFill>
                <a:latin typeface="標楷體" pitchFamily="65" charset="-120"/>
                <a:sym typeface="Symbol" pitchFamily="18" charset="2"/>
              </a:rPr>
              <a:t>電池</a:t>
            </a:r>
            <a:r>
              <a:rPr lang="zh-TW" altLang="zh-TW" sz="1200" b="1">
                <a:solidFill>
                  <a:srgbClr val="FF3300"/>
                </a:solidFill>
                <a:latin typeface="標楷體" pitchFamily="65" charset="-120"/>
                <a:sym typeface="Symbol" pitchFamily="18" charset="2"/>
              </a:rPr>
              <a:t>：</a:t>
            </a:r>
            <a:r>
              <a:rPr kumimoji="0" lang="zh-TW" altLang="zh-TW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綠陽、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新能、太陽海、正峰新、亞化、威奈聯合、台積電</a:t>
            </a:r>
          </a:p>
          <a:p>
            <a:pPr algn="l">
              <a:buFont typeface="Arial" pitchFamily="34" charset="0"/>
              <a:buChar char="•"/>
            </a:pPr>
            <a:r>
              <a:rPr kumimoji="0" lang="zh-TW" altLang="en-US" sz="1200" b="1">
                <a:solidFill>
                  <a:srgbClr val="FF0000"/>
                </a:solidFill>
                <a:latin typeface="標楷體" pitchFamily="65" charset="-120"/>
                <a:sym typeface="Symbol" pitchFamily="18" charset="2"/>
              </a:rPr>
              <a:t>聚光型電池：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全新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、華上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、禧通、台達電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晶電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、宏捷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、華旭、億芳、瀚昱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、海德威</a:t>
            </a:r>
            <a:r>
              <a:rPr kumimoji="0" lang="zh-TW" altLang="zh-TW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太聚、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綠源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  <a:sym typeface="Symbol" pitchFamily="18" charset="2"/>
              </a:rPr>
              <a:t>、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吉泰、亞飛、禾晶</a:t>
            </a:r>
          </a:p>
          <a:p>
            <a:pPr algn="l">
              <a:buFont typeface="Arial" pitchFamily="34" charset="0"/>
              <a:buChar char="•"/>
            </a:pPr>
            <a:r>
              <a:rPr kumimoji="0" lang="en-US" altLang="zh-TW" sz="1200" b="1">
                <a:solidFill>
                  <a:srgbClr val="FF0000"/>
                </a:solidFill>
                <a:latin typeface="標楷體" pitchFamily="65" charset="-120"/>
              </a:rPr>
              <a:t>DSSC</a:t>
            </a:r>
            <a:r>
              <a:rPr kumimoji="0" lang="zh-TW" altLang="en-US" sz="1200" b="1">
                <a:solidFill>
                  <a:srgbClr val="FF0000"/>
                </a:solidFill>
                <a:latin typeface="標楷體" pitchFamily="65" charset="-120"/>
              </a:rPr>
              <a:t>：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健鼎</a:t>
            </a:r>
            <a:r>
              <a:rPr kumimoji="0" lang="zh-TW" altLang="zh-TW" sz="1200" b="1">
                <a:solidFill>
                  <a:srgbClr val="996633"/>
                </a:solidFill>
                <a:latin typeface="標楷體" pitchFamily="65" charset="-120"/>
              </a:rPr>
              <a:t>、福盈</a:t>
            </a:r>
            <a:r>
              <a:rPr kumimoji="0" lang="zh-TW" altLang="en-US" sz="1200" b="1">
                <a:solidFill>
                  <a:srgbClr val="996633"/>
                </a:solidFill>
                <a:latin typeface="標楷體" pitchFamily="65" charset="-120"/>
              </a:rPr>
              <a:t>、永光、镸興、台塑</a:t>
            </a:r>
            <a:endParaRPr kumimoji="0" lang="zh-TW" altLang="en-US" sz="1200" b="1">
              <a:solidFill>
                <a:srgbClr val="996633"/>
              </a:solidFill>
              <a:latin typeface="標楷體" pitchFamily="65" charset="-120"/>
              <a:sym typeface="Symbol" pitchFamily="18" charset="2"/>
            </a:endParaRPr>
          </a:p>
          <a:p>
            <a:pPr algn="l">
              <a:buFont typeface="Arial" pitchFamily="34" charset="0"/>
              <a:buNone/>
            </a:pPr>
            <a:r>
              <a:rPr lang="zh-TW" altLang="en-US" sz="1400" b="1">
                <a:solidFill>
                  <a:srgbClr val="990000"/>
                </a:solidFill>
                <a:latin typeface="Calibri" pitchFamily="34" charset="0"/>
                <a:sym typeface="Symbol" pitchFamily="18" charset="2"/>
              </a:rPr>
              <a:t> </a:t>
            </a:r>
            <a:r>
              <a:rPr lang="en-US" altLang="zh-TW" sz="1400" b="1">
                <a:solidFill>
                  <a:srgbClr val="990000"/>
                </a:solidFill>
                <a:latin typeface="Calibri" pitchFamily="34" charset="0"/>
                <a:sym typeface="Symbol" pitchFamily="18" charset="2"/>
              </a:rPr>
              <a:t>54</a:t>
            </a:r>
            <a:r>
              <a:rPr lang="en-US" altLang="zh-TW" sz="1400" b="1">
                <a:solidFill>
                  <a:srgbClr val="990000"/>
                </a:solidFill>
                <a:latin typeface="Calibri" pitchFamily="34" charset="0"/>
              </a:rPr>
              <a:t>Companies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508625" y="2895600"/>
            <a:ext cx="15113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0500" indent="-1905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頂晶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知光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英懋達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生耀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科風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茂暘 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錸德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有晴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大晶</a:t>
            </a:r>
          </a:p>
          <a:p>
            <a:pPr algn="l">
              <a:buFontTx/>
              <a:buChar char="•"/>
            </a:pPr>
            <a:r>
              <a:rPr kumimoji="0"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全能</a:t>
            </a:r>
          </a:p>
          <a:p>
            <a:pPr algn="l">
              <a:buFontTx/>
              <a:buChar char="•"/>
            </a:pPr>
            <a:r>
              <a:rPr kumimoji="0"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安集</a:t>
            </a:r>
          </a:p>
          <a:p>
            <a:pPr algn="l">
              <a:buFontTx/>
              <a:buChar char="•"/>
            </a:pPr>
            <a:r>
              <a:rPr kumimoji="0"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茂鑫</a:t>
            </a:r>
          </a:p>
          <a:p>
            <a:pPr algn="l">
              <a:buFontTx/>
              <a:buChar char="•"/>
            </a:pPr>
            <a:r>
              <a:rPr kumimoji="0"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強茂</a:t>
            </a:r>
            <a:endParaRPr lang="zh-TW" altLang="en-US" sz="1200" b="1">
              <a:solidFill>
                <a:srgbClr val="604A7B"/>
              </a:solidFill>
              <a:latin typeface="Calibri" pitchFamily="34" charset="0"/>
              <a:sym typeface="Symbol" pitchFamily="18" charset="2"/>
            </a:endParaRP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有成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友達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綠晁</a:t>
            </a:r>
          </a:p>
          <a:p>
            <a:pPr algn="l">
              <a:buFontTx/>
              <a:buChar char="•"/>
            </a:pPr>
            <a:r>
              <a:rPr lang="zh-TW" altLang="en-US" sz="1200" b="1">
                <a:solidFill>
                  <a:srgbClr val="604A7B"/>
                </a:solidFill>
                <a:latin typeface="Calibri" pitchFamily="34" charset="0"/>
                <a:sym typeface="Symbol" pitchFamily="18" charset="2"/>
              </a:rPr>
              <a:t>鼎笙</a:t>
            </a:r>
          </a:p>
          <a:p>
            <a:pPr algn="l"/>
            <a:r>
              <a:rPr lang="en-US" altLang="zh-TW" sz="1400" b="1">
                <a:solidFill>
                  <a:srgbClr val="990000"/>
                </a:solidFill>
                <a:latin typeface="Calibri" pitchFamily="34" charset="0"/>
                <a:cs typeface="Times New Roman" pitchFamily="18" charset="0"/>
              </a:rPr>
              <a:t>17Companies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25400" y="5200650"/>
            <a:ext cx="1619250" cy="13303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pitchFamily="34" charset="0"/>
                <a:ea typeface="標楷體" pitchFamily="65" charset="-12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zh-TW" altLang="en-US" sz="1400" b="1">
                <a:latin typeface="新細明體" pitchFamily="18" charset="-120"/>
                <a:ea typeface="新細明體" pitchFamily="18" charset="-120"/>
              </a:rPr>
              <a:t>歷年廠家數：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2005</a:t>
            </a:r>
            <a:r>
              <a:rPr lang="zh-TW" altLang="en-US" sz="1400" b="1">
                <a:latin typeface="新細明體" pitchFamily="18" charset="-120"/>
                <a:ea typeface="新細明體" pitchFamily="18" charset="-120"/>
              </a:rPr>
              <a:t>＝</a:t>
            </a: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40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2006</a:t>
            </a:r>
            <a:r>
              <a:rPr lang="zh-TW" altLang="en-US" sz="1400" b="1">
                <a:latin typeface="新細明體" pitchFamily="18" charset="-120"/>
                <a:ea typeface="新細明體" pitchFamily="18" charset="-120"/>
              </a:rPr>
              <a:t>＝</a:t>
            </a: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50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2007</a:t>
            </a:r>
            <a:r>
              <a:rPr lang="zh-TW" altLang="en-US" sz="1400" b="1">
                <a:latin typeface="新細明體" pitchFamily="18" charset="-120"/>
                <a:ea typeface="新細明體" pitchFamily="18" charset="-120"/>
              </a:rPr>
              <a:t>＝</a:t>
            </a: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76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2008</a:t>
            </a:r>
            <a:r>
              <a:rPr lang="zh-TW" altLang="en-US" sz="1400" b="1">
                <a:latin typeface="新細明體" pitchFamily="18" charset="-120"/>
                <a:ea typeface="新細明體" pitchFamily="18" charset="-120"/>
              </a:rPr>
              <a:t>＝</a:t>
            </a: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100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2009</a:t>
            </a:r>
            <a:r>
              <a:rPr lang="zh-TW" altLang="en-US" sz="1400" b="1">
                <a:latin typeface="新細明體" pitchFamily="18" charset="-120"/>
                <a:ea typeface="新細明體" pitchFamily="18" charset="-120"/>
              </a:rPr>
              <a:t>＝</a:t>
            </a: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123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2010</a:t>
            </a:r>
            <a:r>
              <a:rPr lang="zh-TW" altLang="en-US" sz="1800" b="1">
                <a:ea typeface="新細明體" pitchFamily="18" charset="-120"/>
              </a:rPr>
              <a:t>＞</a:t>
            </a:r>
            <a:r>
              <a:rPr lang="en-US" altLang="zh-TW" sz="1400" b="1">
                <a:latin typeface="新細明體" pitchFamily="18" charset="-120"/>
                <a:ea typeface="新細明體" pitchFamily="18" charset="-120"/>
              </a:rPr>
              <a:t>160</a:t>
            </a:r>
          </a:p>
        </p:txBody>
      </p:sp>
    </p:spTree>
    <p:extLst>
      <p:ext uri="{BB962C8B-B14F-4D97-AF65-F5344CB8AC3E}">
        <p14:creationId xmlns:p14="http://schemas.microsoft.com/office/powerpoint/2010/main" val="3191459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613572"/>
              </p:ext>
            </p:extLst>
          </p:nvPr>
        </p:nvGraphicFramePr>
        <p:xfrm>
          <a:off x="369888" y="2625725"/>
          <a:ext cx="8304212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5" name="圖表" r:id="rId4" imgW="7551289" imgH="3634661" progId="Excel.Chart.8">
                  <p:embed/>
                </p:oleObj>
              </mc:Choice>
              <mc:Fallback>
                <p:oleObj name="圖表" r:id="rId4" imgW="7551289" imgH="363466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8" y="2625725"/>
                        <a:ext cx="8304212" cy="399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269875" y="1027113"/>
            <a:ext cx="8677275" cy="162718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algn="ctr">
            <a:solidFill>
              <a:srgbClr val="99CC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marL="266700" indent="-266700" algn="l">
              <a:buClr>
                <a:srgbClr val="FF6600"/>
              </a:buClr>
              <a:buFont typeface="Wingdings" pitchFamily="2" charset="2"/>
              <a:buChar char="n"/>
            </a:pPr>
            <a:r>
              <a:rPr lang="zh-TW" altLang="en-US" sz="1800" b="1">
                <a:solidFill>
                  <a:schemeClr val="accent2"/>
                </a:solidFill>
              </a:rPr>
              <a:t>歐洲與日本之電池產量由</a:t>
            </a:r>
            <a:r>
              <a:rPr lang="en-US" altLang="zh-TW" sz="1800" b="1">
                <a:solidFill>
                  <a:schemeClr val="accent2"/>
                </a:solidFill>
              </a:rPr>
              <a:t>2006</a:t>
            </a:r>
            <a:r>
              <a:rPr lang="zh-TW" altLang="en-US" sz="1800" b="1">
                <a:solidFill>
                  <a:schemeClr val="accent2"/>
                </a:solidFill>
              </a:rPr>
              <a:t>年市占率約</a:t>
            </a:r>
            <a:r>
              <a:rPr lang="en-US" altLang="zh-TW" sz="1800" b="1">
                <a:solidFill>
                  <a:schemeClr val="accent2"/>
                </a:solidFill>
              </a:rPr>
              <a:t>30%</a:t>
            </a:r>
            <a:r>
              <a:rPr lang="zh-TW" altLang="en-US" sz="1800" b="1">
                <a:solidFill>
                  <a:schemeClr val="accent2"/>
                </a:solidFill>
              </a:rPr>
              <a:t>下降至</a:t>
            </a:r>
            <a:r>
              <a:rPr lang="en-US" altLang="zh-TW" sz="1800" b="1">
                <a:solidFill>
                  <a:schemeClr val="accent2"/>
                </a:solidFill>
              </a:rPr>
              <a:t>2011</a:t>
            </a:r>
            <a:r>
              <a:rPr lang="zh-TW" altLang="en-US" sz="1800" b="1">
                <a:solidFill>
                  <a:schemeClr val="accent2"/>
                </a:solidFill>
              </a:rPr>
              <a:t>年的</a:t>
            </a:r>
            <a:r>
              <a:rPr lang="en-US" altLang="zh-TW" sz="1800" b="1">
                <a:solidFill>
                  <a:schemeClr val="accent2"/>
                </a:solidFill>
              </a:rPr>
              <a:t>10%</a:t>
            </a:r>
            <a:r>
              <a:rPr lang="zh-TW" altLang="en-US" sz="1800" b="1">
                <a:solidFill>
                  <a:schemeClr val="accent2"/>
                </a:solidFill>
              </a:rPr>
              <a:t>以下。</a:t>
            </a:r>
          </a:p>
          <a:p>
            <a:pPr marL="266700" indent="-266700" algn="l">
              <a:buClr>
                <a:srgbClr val="FF6600"/>
              </a:buClr>
              <a:buFont typeface="Wingdings" pitchFamily="2" charset="2"/>
              <a:buChar char="n"/>
            </a:pPr>
            <a:r>
              <a:rPr lang="zh-TW" altLang="en-US" sz="1800" b="1">
                <a:solidFill>
                  <a:schemeClr val="accent2"/>
                </a:solidFill>
              </a:rPr>
              <a:t>太陽光電生產基地持續</a:t>
            </a:r>
            <a:r>
              <a:rPr lang="zh-TW" altLang="en-US" sz="1800" b="1">
                <a:solidFill>
                  <a:srgbClr val="FF0000"/>
                </a:solidFill>
              </a:rPr>
              <a:t>向亞洲移動</a:t>
            </a:r>
            <a:r>
              <a:rPr lang="zh-TW" altLang="en-US" sz="1800" b="1">
                <a:solidFill>
                  <a:schemeClr val="accent2"/>
                </a:solidFill>
              </a:rPr>
              <a:t>趨勢不變，中國大陸與臺灣生產比例近全球</a:t>
            </a:r>
            <a:r>
              <a:rPr lang="en-US" altLang="zh-TW" sz="1800" b="1">
                <a:solidFill>
                  <a:srgbClr val="FF0000"/>
                </a:solidFill>
              </a:rPr>
              <a:t>70%</a:t>
            </a:r>
            <a:r>
              <a:rPr lang="zh-TW" altLang="en-US" sz="1800" b="1">
                <a:solidFill>
                  <a:schemeClr val="accent2"/>
                </a:solidFill>
              </a:rPr>
              <a:t>。</a:t>
            </a:r>
          </a:p>
          <a:p>
            <a:pPr marL="266700" indent="-266700" algn="l">
              <a:buClr>
                <a:srgbClr val="FF6600"/>
              </a:buClr>
              <a:buFont typeface="Wingdings" pitchFamily="2" charset="2"/>
              <a:buChar char="n"/>
            </a:pPr>
            <a:r>
              <a:rPr lang="zh-TW" altLang="en-US" sz="1800" b="1">
                <a:solidFill>
                  <a:schemeClr val="accent2"/>
                </a:solidFill>
              </a:rPr>
              <a:t>大陸挾其成本優勢與政策支持，成為全球最大製造國，</a:t>
            </a:r>
            <a:r>
              <a:rPr lang="en-US" altLang="zh-TW" sz="1800" b="1">
                <a:solidFill>
                  <a:schemeClr val="accent2"/>
                </a:solidFill>
              </a:rPr>
              <a:t>2011</a:t>
            </a:r>
            <a:r>
              <a:rPr lang="zh-TW" altLang="en-US" sz="1800" b="1">
                <a:solidFill>
                  <a:schemeClr val="accent2"/>
                </a:solidFill>
              </a:rPr>
              <a:t>年產值達</a:t>
            </a:r>
            <a:r>
              <a:rPr lang="en-US" altLang="zh-TW" sz="1800" b="1">
                <a:solidFill>
                  <a:schemeClr val="accent2"/>
                </a:solidFill>
              </a:rPr>
              <a:t>2536</a:t>
            </a:r>
            <a:r>
              <a:rPr lang="zh-TW" altLang="en-US" sz="1800" b="1">
                <a:solidFill>
                  <a:schemeClr val="accent2"/>
                </a:solidFill>
              </a:rPr>
              <a:t>億元人民幣。</a:t>
            </a:r>
          </a:p>
        </p:txBody>
      </p:sp>
    </p:spTree>
    <p:extLst>
      <p:ext uri="{BB962C8B-B14F-4D97-AF65-F5344CB8AC3E}">
        <p14:creationId xmlns:p14="http://schemas.microsoft.com/office/powerpoint/2010/main" val="1300498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7802563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  <a:noFill/>
          <a:ln/>
        </p:spPr>
        <p:txBody>
          <a:bodyPr/>
          <a:lstStyle/>
          <a:p>
            <a:r>
              <a:rPr lang="en-US" altLang="zh-TW" sz="3200" b="1"/>
              <a:t>Thin film solar cell: use Si as an example</a:t>
            </a:r>
            <a:r>
              <a:rPr lang="en-US" altLang="zh-TW" sz="4000"/>
              <a:t> 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6248400"/>
            <a:ext cx="84026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1400" b="1"/>
              <a:t>- required thickness of thin film solar cell is around 0.5 </a:t>
            </a:r>
            <a:r>
              <a:rPr lang="el-GR" altLang="zh-TW" sz="1400" b="1">
                <a:cs typeface="Arial" pitchFamily="34" charset="0"/>
              </a:rPr>
              <a:t>μ</a:t>
            </a:r>
            <a:r>
              <a:rPr lang="en-US" altLang="zh-TW" sz="1400" b="1">
                <a:cs typeface="Arial" pitchFamily="34" charset="0"/>
              </a:rPr>
              <a:t>m, 1/500 of that of wafer based solar cell</a:t>
            </a:r>
          </a:p>
          <a:p>
            <a:r>
              <a:rPr lang="en-US" altLang="zh-TW" sz="1400" b="1">
                <a:cs typeface="Arial" pitchFamily="34" charset="0"/>
              </a:rPr>
              <a:t>- material cost is very 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/>
              <a:t>Advantages of thin film solar cells</a:t>
            </a:r>
          </a:p>
        </p:txBody>
      </p:sp>
      <p:sp>
        <p:nvSpPr>
          <p:cNvPr id="57348" name="Rectangle 2"/>
          <p:cNvSpPr>
            <a:spLocks noChangeArrowheads="1"/>
          </p:cNvSpPr>
          <p:nvPr/>
        </p:nvSpPr>
        <p:spPr bwMode="auto">
          <a:xfrm>
            <a:off x="457200" y="1817688"/>
            <a:ext cx="76962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r>
              <a:rPr lang="en-US" altLang="zh-TW" sz="2400"/>
              <a:t>1. low raw materials are required for fabrication</a:t>
            </a:r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endParaRPr lang="en-US" altLang="zh-TW" sz="800"/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r>
              <a:rPr lang="en-US" altLang="zh-TW" sz="2400"/>
              <a:t>2. light transmission is better</a:t>
            </a:r>
            <a:endParaRPr lang="en-US" altLang="zh-TW"/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endParaRPr lang="en-US" altLang="zh-TW" sz="800"/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r>
              <a:rPr lang="en-US" altLang="zh-TW" sz="2400"/>
              <a:t>3. more competitive price (CdTe, US$1 per watt ; First </a:t>
            </a:r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r>
              <a:rPr lang="en-US" altLang="zh-TW" sz="2400"/>
              <a:t>    Solar, stock price is US$180 ) </a:t>
            </a:r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endParaRPr lang="en-US" altLang="zh-TW" sz="800"/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r>
              <a:rPr lang="en-US" altLang="zh-TW" sz="2400"/>
              <a:t>4. frameless design</a:t>
            </a:r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endParaRPr lang="en-US" altLang="zh-TW" sz="800"/>
          </a:p>
          <a:p>
            <a:pPr marL="228600" lvl="1" indent="-2286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SzPct val="125000"/>
              <a:buFont typeface="Wingdings" pitchFamily="2" charset="2"/>
              <a:buNone/>
            </a:pPr>
            <a:r>
              <a:rPr lang="en-US" altLang="zh-TW" sz="2400"/>
              <a:t>5. Ideal for BIPV( building integrated photovoltaic)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" y="1005694"/>
            <a:ext cx="9050572" cy="5852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10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Solar cells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92514" name="Picture 2" descr="C:\Documents and Settings\Administrator\桌面\solar_sche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0"/>
            <a:ext cx="4800600" cy="3867150"/>
          </a:xfrm>
          <a:prstGeom prst="rect">
            <a:avLst/>
          </a:prstGeom>
          <a:noFill/>
        </p:spPr>
      </p:pic>
      <p:pic>
        <p:nvPicPr>
          <p:cNvPr id="192515" name="Picture 3" descr="C:\Documents and Settings\Administrator\桌面\solar_c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295400"/>
            <a:ext cx="2341563" cy="2057400"/>
          </a:xfrm>
          <a:prstGeom prst="rect">
            <a:avLst/>
          </a:prstGeom>
          <a:noFill/>
        </p:spPr>
      </p:pic>
      <p:cxnSp>
        <p:nvCxnSpPr>
          <p:cNvPr id="7" name="直線單箭頭接點 6"/>
          <p:cNvCxnSpPr/>
          <p:nvPr/>
        </p:nvCxnSpPr>
        <p:spPr>
          <a:xfrm>
            <a:off x="685800" y="2286000"/>
            <a:ext cx="1905000" cy="1447800"/>
          </a:xfrm>
          <a:prstGeom prst="straightConnector1">
            <a:avLst/>
          </a:prstGeom>
          <a:ln w="38100" cmpd="sng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33400" y="32004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Solar light in</a:t>
            </a:r>
            <a:endParaRPr lang="zh-TW" altLang="en-US" b="1" dirty="0"/>
          </a:p>
        </p:txBody>
      </p:sp>
      <p:cxnSp>
        <p:nvCxnSpPr>
          <p:cNvPr id="9" name="直線單箭頭接點 8"/>
          <p:cNvCxnSpPr/>
          <p:nvPr/>
        </p:nvCxnSpPr>
        <p:spPr>
          <a:xfrm>
            <a:off x="3429000" y="4114800"/>
            <a:ext cx="1905000" cy="1447800"/>
          </a:xfrm>
          <a:prstGeom prst="straightConnector1">
            <a:avLst/>
          </a:prstGeom>
          <a:ln w="38100" cmpd="sng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5029200" y="50292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Electricity out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133600" y="3124200"/>
            <a:ext cx="1676400" cy="1447800"/>
          </a:xfrm>
          <a:prstGeom prst="rect">
            <a:avLst/>
          </a:prstGeom>
          <a:noFill/>
          <a:ln>
            <a:solidFill>
              <a:schemeClr val="accent1">
                <a:shade val="50000"/>
                <a:alpha val="1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 flipV="1">
            <a:off x="3810000" y="1371600"/>
            <a:ext cx="1828800" cy="1752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 flipV="1">
            <a:off x="3810000" y="3352800"/>
            <a:ext cx="18288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The request for solar energy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429000" y="5141036"/>
            <a:ext cx="55515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zh-TW" altLang="en-US" dirty="0" smtClean="0"/>
              <a:t>人類用電的使用量只會越來越高，而太陽能電池的</a:t>
            </a:r>
            <a:endParaRPr lang="en-US" altLang="zh-TW" dirty="0" smtClean="0"/>
          </a:p>
          <a:p>
            <a:r>
              <a:rPr lang="zh-TW" altLang="en-US" dirty="0"/>
              <a:t> </a:t>
            </a:r>
            <a:r>
              <a:rPr lang="zh-TW" altLang="en-US" dirty="0" smtClean="0"/>
              <a:t>    需求也會與日劇增</a:t>
            </a:r>
            <a:endParaRPr lang="en-US" altLang="zh-TW" dirty="0" smtClean="0"/>
          </a:p>
          <a:p>
            <a:pPr marL="285750" indent="-285750">
              <a:buFontTx/>
              <a:buChar char="-"/>
            </a:pPr>
            <a:r>
              <a:rPr lang="zh-TW" altLang="en-US" dirty="0" smtClean="0"/>
              <a:t>當達到黃金交叉時，太陽能電池</a:t>
            </a:r>
            <a:endParaRPr lang="en-US" altLang="zh-TW" dirty="0" smtClean="0"/>
          </a:p>
          <a:p>
            <a:r>
              <a:rPr lang="zh-TW" altLang="en-US" dirty="0" smtClean="0"/>
              <a:t>     市場</a:t>
            </a:r>
            <a:r>
              <a:rPr lang="zh-TW" altLang="en-US" dirty="0"/>
              <a:t>會</a:t>
            </a:r>
            <a:r>
              <a:rPr lang="zh-TW" altLang="en-US" dirty="0" smtClean="0"/>
              <a:t>有爆炸性的發展。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2027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971925" cy="267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202337"/>
            <a:ext cx="3819525" cy="254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856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204788"/>
            <a:ext cx="9124950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Video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520781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1453</TotalTime>
  <Words>2334</Words>
  <Application>Microsoft Office PowerPoint</Application>
  <PresentationFormat>如螢幕大小 (4:3)</PresentationFormat>
  <Paragraphs>403</Paragraphs>
  <Slides>45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45</vt:i4>
      </vt:variant>
    </vt:vector>
  </HeadingPairs>
  <TitlesOfParts>
    <vt:vector size="49" baseType="lpstr">
      <vt:lpstr>預設簡報設計</vt:lpstr>
      <vt:lpstr>Image</vt:lpstr>
      <vt:lpstr>方程式</vt:lpstr>
      <vt:lpstr>圖表</vt:lpstr>
      <vt:lpstr>PowerPoint 簡報</vt:lpstr>
      <vt:lpstr>References</vt:lpstr>
      <vt:lpstr>PowerPoint 簡報</vt:lpstr>
      <vt:lpstr>PowerPoint 簡報</vt:lpstr>
      <vt:lpstr>PowerPoint 簡報</vt:lpstr>
      <vt:lpstr>Solar cells</vt:lpstr>
      <vt:lpstr>The request for solar energy</vt:lpstr>
      <vt:lpstr>PowerPoint 簡報</vt:lpstr>
      <vt:lpstr>Video</vt:lpstr>
      <vt:lpstr>Solar light spectrum</vt:lpstr>
      <vt:lpstr>Energy conversion of light</vt:lpstr>
      <vt:lpstr>Generate electrons from materials by photons</vt:lpstr>
      <vt:lpstr>PowerPoint 簡報</vt:lpstr>
      <vt:lpstr>PowerPoint 簡報</vt:lpstr>
      <vt:lpstr>Elemental and Compound Semiconductors</vt:lpstr>
      <vt:lpstr>PowerPoint 簡報</vt:lpstr>
      <vt:lpstr>Conducting polymer</vt:lpstr>
      <vt:lpstr>Or dyes</vt:lpstr>
      <vt:lpstr>Various types of solar cells</vt:lpstr>
      <vt:lpstr>Solid materials : types</vt:lpstr>
      <vt:lpstr>Solar cell Efficiencies</vt:lpstr>
      <vt:lpstr>PowerPoint 簡報</vt:lpstr>
      <vt:lpstr>Pick right materials as absorption layer</vt:lpstr>
      <vt:lpstr>PowerPoint 簡報</vt:lpstr>
      <vt:lpstr>Absorption of semiconductors</vt:lpstr>
      <vt:lpstr>PowerPoint 簡報</vt:lpstr>
      <vt:lpstr>PowerPoint 簡報</vt:lpstr>
      <vt:lpstr>PowerPoint 簡報</vt:lpstr>
      <vt:lpstr>PowerPoint 簡報</vt:lpstr>
      <vt:lpstr>Doping of Si: increase the conductivity of intrinsic Si</vt:lpstr>
      <vt:lpstr>P-N junction </vt:lpstr>
      <vt:lpstr>A PN junction photovoltaic device </vt:lpstr>
      <vt:lpstr>PowerPoint 簡報</vt:lpstr>
      <vt:lpstr>Schematic of a semocnoductor solar cell</vt:lpstr>
      <vt:lpstr>Video</vt:lpstr>
      <vt:lpstr>PowerPoint 簡報</vt:lpstr>
      <vt:lpstr>Solar cell efficiency :an example</vt:lpstr>
      <vt:lpstr>PowerPoint 簡報</vt:lpstr>
      <vt:lpstr>Single/poly crystalline Si solar cell fabrication process</vt:lpstr>
      <vt:lpstr>Solar cells installation</vt:lpstr>
      <vt:lpstr>Next step of crystalline Si solar cell</vt:lpstr>
      <vt:lpstr>PowerPoint 簡報</vt:lpstr>
      <vt:lpstr>PowerPoint 簡報</vt:lpstr>
      <vt:lpstr>Thin film solar cell: use Si as an example </vt:lpstr>
      <vt:lpstr>Advantages of thin film solar cells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</dc:creator>
  <cp:lastModifiedBy>tuan</cp:lastModifiedBy>
  <cp:revision>179</cp:revision>
  <cp:lastPrinted>1601-01-01T00:00:00Z</cp:lastPrinted>
  <dcterms:created xsi:type="dcterms:W3CDTF">1601-01-01T00:00:00Z</dcterms:created>
  <dcterms:modified xsi:type="dcterms:W3CDTF">2012-10-05T03:04:54Z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