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9D8D6-D2E9-436B-9E1A-109FF0233EFB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B03BD-D880-4979-A10B-F696A2C918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1432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09DA6-EF00-4885-A707-CB0D753B9CCE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5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B25E25-5CAA-4896-BA89-40F5F43EBF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906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2021/2/22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openhouse.nctu.edu.tw/store/logo/logo_YQSqzt.jpg&amp;imgrefurl=http://openhouse.nctu.edu.tw/soldier_careerInfo.php&amp;h=444&amp;w=1654&amp;sz=89&amp;hl=zh-TW&amp;start=6&amp;sig2=PM0jgtHMuI1EcVfBXlTNpg&amp;um=1&amp;tbnid=jM3SufGt3itw8M:&amp;tbnh=40&amp;tbnw=150&amp;ei=0M0ySNvTGYau6wPbtaCsDw&amp;prev=/images?q=%E6%99%B6%E5%85%83%E5%85%89%E9%9B%BB&amp;um=1&amp;hl=zh-TW&amp;suggon=0&amp;sa=N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x.nthu.edu.tw/~hytua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2324781"/>
            <a:ext cx="814197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課程說明</a:t>
            </a:r>
            <a:r>
              <a:rPr kumimoji="1" lang="en-US" altLang="zh-TW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教育化工系的同學，使認識光電材料與光電元件的基礎及其製程，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俾便未來運用化學工程技術在這些相關的產業之中。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內容主要分為三大部分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光電材料與元件基本原理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, 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無機光電材料與元件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、有機光電材料與元件。</a:t>
            </a:r>
            <a:r>
              <a:rPr kumimoji="1" lang="zh-TW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endParaRPr kumimoji="1" lang="zh-TW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zh-TW" sz="20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任課教師</a:t>
            </a:r>
            <a:r>
              <a:rPr kumimoji="1" lang="en-US" altLang="zh-TW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endParaRPr kumimoji="1" lang="en-US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段興宇教授	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1" lang="en-US" altLang="zh-TW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ext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42509, hytuan@che.nthu.edu.tw, Room 311)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Prof. Masaki Horie (</a:t>
            </a:r>
            <a:r>
              <a:rPr kumimoji="1"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ext</a:t>
            </a:r>
            <a:r>
              <a:rPr kumimoji="1"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33628, mhorie@mx.nthu.edu.tw</a:t>
            </a:r>
            <a:r>
              <a:rPr kumimoji="1" lang="en-US" altLang="zh-TW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Room 510)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476672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CHE 4940 Fundamentals of </a:t>
            </a:r>
            <a:r>
              <a:rPr kumimoji="1" lang="en-US" altLang="zh-TW" sz="2800" b="1" dirty="0" err="1" smtClean="0">
                <a:latin typeface="Times New Roman" pitchFamily="18" charset="0"/>
                <a:ea typeface="Times"/>
                <a:cs typeface="Times New Roman" pitchFamily="18" charset="0"/>
              </a:rPr>
              <a:t>Opto</a:t>
            </a:r>
            <a:r>
              <a:rPr kumimoji="1" lang="en-US" altLang="zh-TW" sz="2800" b="1" dirty="0" smtClean="0">
                <a:latin typeface="Times New Roman" pitchFamily="18" charset="0"/>
                <a:ea typeface="Times"/>
                <a:cs typeface="Times New Roman" pitchFamily="18" charset="0"/>
              </a:rPr>
              <a:t> electronic 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Materials and Devices</a:t>
            </a:r>
            <a:endParaRPr kumimoji="1" lang="en-US" altLang="zh-TW" sz="28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(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光電材料與元件基礎</a:t>
            </a:r>
            <a:r>
              <a:rPr kumimoji="1" lang="zh-TW" altLang="en-US" sz="2800" b="1" dirty="0"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2 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學分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)</a:t>
            </a:r>
            <a:endParaRPr kumimoji="1" lang="en-US" altLang="zh-TW" sz="2800" dirty="0"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279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Optoelectronic devices using semiconductors: Si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III-V</a:t>
            </a:r>
            <a:r>
              <a:rPr lang="zh-TW" altLang="en-US" dirty="0" smtClean="0"/>
              <a:t>、</a:t>
            </a:r>
            <a:r>
              <a:rPr lang="en-US" altLang="zh-TW" dirty="0" smtClean="0"/>
              <a:t>I-III-VI, </a:t>
            </a:r>
            <a:br>
              <a:rPr lang="en-US" altLang="zh-TW" dirty="0" smtClean="0"/>
            </a:br>
            <a:r>
              <a:rPr lang="en-US" altLang="zh-TW" dirty="0" smtClean="0">
                <a:solidFill>
                  <a:srgbClr val="FF0000"/>
                </a:solidFill>
              </a:rPr>
              <a:t>many semiconductors are candidates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400" dirty="0" smtClean="0"/>
              <a:t>LED (light emitting diodes)</a:t>
            </a:r>
            <a:endParaRPr lang="zh-TW" altLang="en-US" sz="2400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altLang="zh-TW" dirty="0" smtClean="0"/>
              <a:t>Laser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r>
              <a:rPr lang="en-US" altLang="zh-TW" dirty="0" smtClean="0"/>
              <a:t>Solar cell</a:t>
            </a:r>
            <a:endParaRPr lang="zh-TW" altLang="en-US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altLang="zh-TW" dirty="0" err="1" smtClean="0"/>
              <a:t>Photodetector</a:t>
            </a:r>
            <a:endParaRPr lang="zh-TW" altLang="en-US" dirty="0"/>
          </a:p>
        </p:txBody>
      </p:sp>
      <p:pic>
        <p:nvPicPr>
          <p:cNvPr id="7" name="Picture 6" descr="led%20lam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2481283" cy="1903411"/>
          </a:xfrm>
          <a:prstGeom prst="rect">
            <a:avLst/>
          </a:prstGeom>
          <a:noFill/>
        </p:spPr>
      </p:pic>
      <p:pic>
        <p:nvPicPr>
          <p:cNvPr id="8" name="Picture 3" descr="greentec_100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54425" y="1760757"/>
            <a:ext cx="1911797" cy="2676516"/>
          </a:xfrm>
          <a:prstGeom prst="rect">
            <a:avLst/>
          </a:prstGeom>
          <a:noFill/>
        </p:spPr>
      </p:pic>
      <p:pic>
        <p:nvPicPr>
          <p:cNvPr id="9" name="Picture 3" descr="solar_pa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572007"/>
            <a:ext cx="2571768" cy="1929163"/>
          </a:xfrm>
          <a:prstGeom prst="rect">
            <a:avLst/>
          </a:prstGeom>
          <a:noFill/>
        </p:spPr>
      </p:pic>
      <p:pic>
        <p:nvPicPr>
          <p:cNvPr id="207874" name="Picture 2" descr="C:\Documents and Settings\Administrator\My Documents\Class\光電材料與元件基礎\光電99\99講義\SD5600-001,SD5620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572008"/>
            <a:ext cx="1904992" cy="1904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4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b="1" dirty="0" smtClean="0"/>
              <a:t>The band gap of 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semiconductor</a:t>
            </a:r>
            <a:r>
              <a:rPr lang="en-US" altLang="zh-TW" sz="3200" b="1" dirty="0" smtClean="0"/>
              <a:t> optoelectronic materials corresponding to a optical </a:t>
            </a:r>
            <a:r>
              <a:rPr lang="en-US" altLang="zh-TW" sz="3200" b="1" dirty="0"/>
              <a:t>spectrum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52432" y="5729302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E= hc/</a:t>
            </a:r>
            <a:r>
              <a:rPr lang="el-GR" altLang="zh-TW">
                <a:cs typeface="Arial" pitchFamily="34" charset="0"/>
              </a:rPr>
              <a:t>λ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000232" y="5500702"/>
            <a:ext cx="2533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E=1.24/ </a:t>
            </a:r>
            <a:r>
              <a:rPr lang="el-GR" altLang="zh-TW"/>
              <a:t>λ</a:t>
            </a:r>
            <a:r>
              <a:rPr lang="en-US" altLang="zh-TW"/>
              <a:t> (eV)</a:t>
            </a:r>
          </a:p>
          <a:p>
            <a:r>
              <a:rPr lang="en-US" altLang="zh-TW"/>
              <a:t>When E: electron volts </a:t>
            </a:r>
          </a:p>
          <a:p>
            <a:r>
              <a:rPr lang="el-GR" altLang="zh-TW"/>
              <a:t>λ</a:t>
            </a:r>
            <a:r>
              <a:rPr lang="en-US" altLang="zh-TW"/>
              <a:t>:</a:t>
            </a:r>
            <a:r>
              <a:rPr lang="el-GR" altLang="zh-TW">
                <a:latin typeface=""/>
                <a:ea typeface=""/>
              </a:rPr>
              <a:t>μ</a:t>
            </a:r>
            <a:r>
              <a:rPr lang="en-US" altLang="zh-TW">
                <a:latin typeface=""/>
                <a:ea typeface=""/>
              </a:rPr>
              <a:t>m</a:t>
            </a:r>
            <a:endParaRPr lang="el-GR" altLang="zh-TW">
              <a:latin typeface=""/>
              <a:ea typeface=""/>
            </a:endParaRPr>
          </a:p>
          <a:p>
            <a:endParaRPr lang="en-US" altLang="zh-TW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844675"/>
            <a:ext cx="6600825" cy="3419475"/>
          </a:xfrm>
          <a:noFill/>
          <a:ln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3143240" y="3286124"/>
            <a:ext cx="34290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143372" y="6000768"/>
            <a:ext cx="4869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altLang="zh-TW" dirty="0" smtClean="0"/>
              <a:t>direct band gap materials</a:t>
            </a:r>
          </a:p>
          <a:p>
            <a:pPr>
              <a:buFontTx/>
              <a:buChar char="-"/>
            </a:pPr>
            <a:r>
              <a:rPr lang="en-US" altLang="zh-TW" dirty="0" smtClean="0"/>
              <a:t>Compound (II-VI, III-V, IV-VI) semiconductors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068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1475"/>
            <a:ext cx="8229600" cy="1046163"/>
          </a:xfrm>
        </p:spPr>
        <p:txBody>
          <a:bodyPr/>
          <a:lstStyle/>
          <a:p>
            <a:r>
              <a:rPr lang="en-US" altLang="zh-TW" sz="4000" dirty="0"/>
              <a:t>LED – basic manufacturing processes</a:t>
            </a:r>
          </a:p>
        </p:txBody>
      </p:sp>
      <p:pic>
        <p:nvPicPr>
          <p:cNvPr id="46083" name="Picture 3" descr="2000-3-7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700213"/>
            <a:ext cx="7173913" cy="4052887"/>
          </a:xfrm>
          <a:noFill/>
          <a:ln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8296275" y="5754688"/>
            <a:ext cx="682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1200"/>
              <a:t>經</a:t>
            </a:r>
            <a:r>
              <a:rPr kumimoji="0" lang="en-US" altLang="zh-TW" sz="1200"/>
              <a:t>,3-76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11560" y="6237312"/>
            <a:ext cx="751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Similar manufacturing process could be also applied to laser, solar cell industry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50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708275"/>
            <a:ext cx="2411412" cy="3889375"/>
          </a:xfrm>
          <a:prstGeom prst="rect">
            <a:avLst/>
          </a:prstGeom>
          <a:noFill/>
        </p:spPr>
      </p:pic>
      <p:pic>
        <p:nvPicPr>
          <p:cNvPr id="5" name="Picture 5" descr="homepag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2592388" cy="842962"/>
          </a:xfrm>
          <a:prstGeom prst="rect">
            <a:avLst/>
          </a:prstGeo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51520" y="33265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友達光電</a:t>
            </a:r>
            <a:r>
              <a:rPr kumimoji="1" lang="en-US" altLang="zh-TW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kumimoji="1" lang="zh-TW" altLang="en-US" sz="4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國內最大的面板廠</a:t>
            </a:r>
            <a:endParaRPr kumimoji="1" lang="zh-TW" altLang="en-US" sz="4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79912" y="1844824"/>
            <a:ext cx="361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國立清華大學化學工程所博士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92D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627784" y="2636912"/>
            <a:ext cx="62646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曾任友達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光電總經理陳來助博士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5936" y="3140968"/>
            <a:ext cx="399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6000" b="1" dirty="0">
                <a:ea typeface="標楷體" pitchFamily="65" charset="-120"/>
              </a:rPr>
              <a:t>本系的系友</a:t>
            </a:r>
          </a:p>
          <a:p>
            <a:r>
              <a:rPr lang="zh-TW" altLang="en-US" sz="6000" b="1" dirty="0">
                <a:ea typeface="標楷體" pitchFamily="65" charset="-120"/>
              </a:rPr>
              <a:t>你們的學長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2915816" y="5517232"/>
            <a:ext cx="58785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工學院 </a:t>
            </a:r>
            <a:r>
              <a:rPr lang="en-US" altLang="zh-TW" sz="2400" dirty="0" smtClean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Next Power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講座、學生獎學金捐款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一年一百萬、為期五年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4074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晶元光電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國內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LED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第一大廠</a:t>
            </a:r>
            <a:endParaRPr lang="zh-TW" altLang="en-US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2531" name="Picture 3" descr="86130-1-F99Y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97200"/>
            <a:ext cx="3024187" cy="2752725"/>
          </a:xfrm>
          <a:prstGeom prst="rect">
            <a:avLst/>
          </a:prstGeom>
          <a:noFill/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214810" y="2000240"/>
            <a:ext cx="361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國立清華大學工業化學系學士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80B</a:t>
            </a: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國立清華大學化學工程所博士 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85D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067175" y="3213100"/>
            <a:ext cx="4654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晶元光電董事長兼總經理</a:t>
            </a:r>
          </a:p>
          <a:p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李秉傑博士</a:t>
            </a:r>
          </a:p>
        </p:txBody>
      </p:sp>
      <p:pic>
        <p:nvPicPr>
          <p:cNvPr id="22534" name="Picture 6" descr="logo_YQSq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1773238"/>
            <a:ext cx="3024187" cy="806450"/>
          </a:xfrm>
          <a:prstGeom prst="rect">
            <a:avLst/>
          </a:prstGeom>
          <a:noFill/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356100" y="4221163"/>
            <a:ext cx="399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6000" b="1" dirty="0">
                <a:ea typeface="標楷體" pitchFamily="65" charset="-120"/>
              </a:rPr>
              <a:t>本系的系友</a:t>
            </a:r>
          </a:p>
          <a:p>
            <a:r>
              <a:rPr lang="zh-TW" altLang="en-US" sz="6000" b="1" dirty="0">
                <a:ea typeface="標楷體" pitchFamily="65" charset="-120"/>
              </a:rPr>
              <a:t>你們的學長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7504" y="6165304"/>
            <a:ext cx="8032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晶元光電講座、學生獎學金捐款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一年一百萬、為期五年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55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晶元光電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國內</a:t>
            </a:r>
            <a:r>
              <a:rPr lang="en-US" altLang="zh-TW" b="1" dirty="0">
                <a:latin typeface="標楷體" pitchFamily="65" charset="-120"/>
                <a:ea typeface="標楷體" pitchFamily="65" charset="-120"/>
              </a:rPr>
              <a:t>LED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第二大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廠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556792"/>
            <a:ext cx="27717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563888" y="256490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璨圓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光電董事長 簡奉任博士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356100" y="4221163"/>
            <a:ext cx="399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6000" b="1" dirty="0">
                <a:ea typeface="標楷體" pitchFamily="65" charset="-120"/>
              </a:rPr>
              <a:t>本系的系友</a:t>
            </a:r>
          </a:p>
          <a:p>
            <a:r>
              <a:rPr lang="zh-TW" altLang="en-US" sz="6000" b="1" dirty="0">
                <a:ea typeface="標楷體" pitchFamily="65" charset="-120"/>
              </a:rPr>
              <a:t>你們的學長</a:t>
            </a:r>
          </a:p>
        </p:txBody>
      </p:sp>
      <p:sp>
        <p:nvSpPr>
          <p:cNvPr id="5" name="矩形 4"/>
          <p:cNvSpPr/>
          <p:nvPr/>
        </p:nvSpPr>
        <p:spPr>
          <a:xfrm>
            <a:off x="251520" y="623731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清大化工系友會會長</a:t>
            </a:r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3599448" y="177281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清華大學化學工程學系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85B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393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碩禾光電</a:t>
            </a:r>
            <a:r>
              <a:rPr lang="en-US" altLang="zh-TW" b="1" dirty="0" smtClean="0"/>
              <a:t>/</a:t>
            </a:r>
            <a:r>
              <a:rPr lang="zh-TW" altLang="en-US" b="1" dirty="0" smtClean="0"/>
              <a:t>國碩科技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太陽能材料大廠</a:t>
            </a:r>
            <a:endParaRPr lang="zh-TW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4013238" y="2996952"/>
            <a:ext cx="4932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/>
              <a:t>國碩</a:t>
            </a:r>
            <a:r>
              <a:rPr lang="zh-TW" altLang="en-US" sz="2400" b="1" dirty="0" smtClean="0"/>
              <a:t>總經理 曾任碩禾光電副總經理 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蔡禮全</a:t>
            </a:r>
            <a:endParaRPr lang="zh-TW" altLang="en-US" sz="24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82183" y="4509120"/>
            <a:ext cx="399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6000" b="1" dirty="0">
                <a:ea typeface="標楷體" pitchFamily="65" charset="-120"/>
              </a:rPr>
              <a:t>本系的系友</a:t>
            </a:r>
          </a:p>
          <a:p>
            <a:r>
              <a:rPr lang="zh-TW" altLang="en-US" sz="6000" b="1" dirty="0">
                <a:ea typeface="標楷體" pitchFamily="65" charset="-120"/>
              </a:rPr>
              <a:t>你們的學長</a:t>
            </a:r>
          </a:p>
        </p:txBody>
      </p:sp>
      <p:sp>
        <p:nvSpPr>
          <p:cNvPr id="3" name="矩形 2"/>
          <p:cNvSpPr/>
          <p:nvPr/>
        </p:nvSpPr>
        <p:spPr>
          <a:xfrm>
            <a:off x="4283968" y="177281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國立清華大學化學工程學系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71B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 descr="https://img.appledaily.com.tw/images/ReNews/20161123/640_b43ff8625d34b5c9d409ae02c3239cc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1718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聯華電子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國內晶圓代工第二大廠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mms.digitimes.com/NewsImg/2015/0317/416569-1-MNZQO.jpg?20153179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456384" cy="515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82183" y="4509120"/>
            <a:ext cx="399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sz="6000" b="1" dirty="0">
                <a:ea typeface="標楷體" pitchFamily="65" charset="-120"/>
              </a:rPr>
              <a:t>本系的系友</a:t>
            </a:r>
          </a:p>
          <a:p>
            <a:r>
              <a:rPr lang="zh-TW" altLang="en-US" sz="6000" b="1" dirty="0">
                <a:ea typeface="標楷體" pitchFamily="65" charset="-120"/>
              </a:rPr>
              <a:t>你們的學長</a:t>
            </a:r>
          </a:p>
        </p:txBody>
      </p:sp>
      <p:sp>
        <p:nvSpPr>
          <p:cNvPr id="6" name="矩形 5"/>
          <p:cNvSpPr/>
          <p:nvPr/>
        </p:nvSpPr>
        <p:spPr>
          <a:xfrm>
            <a:off x="4950634" y="2695763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/>
              <a:t>曾任聯電執行長</a:t>
            </a:r>
            <a:endParaRPr lang="zh-TW" altLang="en-US" sz="3200" b="1" dirty="0"/>
          </a:p>
        </p:txBody>
      </p:sp>
      <p:sp>
        <p:nvSpPr>
          <p:cNvPr id="8" name="矩形 7"/>
          <p:cNvSpPr/>
          <p:nvPr/>
        </p:nvSpPr>
        <p:spPr>
          <a:xfrm>
            <a:off x="4924765" y="1772816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國立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清華大學化學工程學系 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80B</a:t>
            </a:r>
            <a:endParaRPr lang="en-US" altLang="zh-TW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120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教學進度：</a:t>
            </a:r>
            <a:r>
              <a:rPr kumimoji="1" lang="zh-TW" altLang="en-US" sz="2800" b="1" dirty="0">
                <a:latin typeface="Times New Roman" pitchFamily="18" charset="0"/>
                <a:ea typeface="Times"/>
                <a:cs typeface="Times New Roman" pitchFamily="18" charset="0"/>
              </a:rPr>
              <a:t> </a:t>
            </a:r>
            <a:r>
              <a:rPr kumimoji="1" lang="zh-TW" altLang="en-US" sz="2800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en-US" sz="2800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I. 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光電材料與元件基本原理</a:t>
            </a:r>
            <a:r>
              <a:rPr kumimoji="1" lang="en-US" altLang="zh-TW" sz="2800" b="1" dirty="0">
                <a:latin typeface="Times New Roman" pitchFamily="18" charset="0"/>
                <a:ea typeface="Times"/>
                <a:cs typeface="Times New Roman" pitchFamily="18" charset="0"/>
              </a:rPr>
              <a:t>: 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段興宇</a:t>
            </a:r>
            <a:r>
              <a:rPr kumimoji="1" lang="zh-TW" altLang="en-US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教授</a:t>
            </a: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/>
            </a:r>
            <a:br>
              <a:rPr kumimoji="1" lang="en-US" altLang="zh-TW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</a:br>
            <a:r>
              <a:rPr kumimoji="1" lang="en-US" altLang="zh-TW" sz="28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M7M8</a:t>
            </a:r>
            <a:r>
              <a:rPr kumimoji="1" lang="zh-TW" altLang="en-US" sz="2800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zh-TW" altLang="en-US" sz="2800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lang="zh-TW" altLang="en-US" sz="28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77367"/>
              </p:ext>
            </p:extLst>
          </p:nvPr>
        </p:nvGraphicFramePr>
        <p:xfrm>
          <a:off x="899592" y="1844826"/>
          <a:ext cx="7632847" cy="4608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354"/>
                <a:gridCol w="6263493"/>
              </a:tblGrid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上課日期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>
                          <a:effectLst/>
                        </a:rPr>
                        <a:t>授課內容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2/22 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Class description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3/8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Semiconductor fundamentals 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3/15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Principle of optoelectronic devices(I)</a:t>
                      </a:r>
                      <a:endParaRPr lang="zh-TW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3/22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Principle of optoelectronic devices (II) 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3/29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Principle of semiconductor-based solar cells </a:t>
                      </a:r>
                      <a:endParaRPr lang="zh-TW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4/12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Integrated circuit (IC) manufacturing processes</a:t>
                      </a:r>
                      <a:endParaRPr lang="zh-TW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0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4/19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Chemical vapor deposition (CVD)</a:t>
                      </a:r>
                      <a:endParaRPr lang="zh-TW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5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4/26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Midterm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71663" y="2476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8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en-US" altLang="zh-TW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II</a:t>
            </a:r>
            <a:r>
              <a:rPr kumimoji="1" lang="zh-TW" altLang="en-US" sz="2800" b="1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有機光電材料與元件</a:t>
            </a:r>
            <a:r>
              <a:rPr kumimoji="1" lang="zh-TW" altLang="en-US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 </a:t>
            </a:r>
            <a:r>
              <a:rPr kumimoji="1" lang="en-US" altLang="zh-TW" sz="2800" b="1" dirty="0">
                <a:latin typeface="Times New Roman" pitchFamily="18" charset="0"/>
                <a:ea typeface="Times" charset="0"/>
                <a:cs typeface="Times New Roman" pitchFamily="18" charset="0"/>
              </a:rPr>
              <a:t>Prof. Masaki </a:t>
            </a:r>
            <a:r>
              <a:rPr kumimoji="1" lang="en-US" altLang="zh-TW" sz="2800" b="1" dirty="0" smtClean="0">
                <a:latin typeface="Times New Roman" pitchFamily="18" charset="0"/>
                <a:ea typeface="Times" charset="0"/>
                <a:cs typeface="Times New Roman" pitchFamily="18" charset="0"/>
              </a:rPr>
              <a:t>Horie M7M8</a:t>
            </a:r>
            <a:r>
              <a:rPr kumimoji="1" lang="en-US" altLang="zh-TW" sz="2800" b="1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  <a:t/>
            </a:r>
            <a:br>
              <a:rPr kumimoji="1" lang="en-US" altLang="zh-TW" sz="2800" b="1" dirty="0">
                <a:latin typeface="Arial" pitchFamily="34" charset="0"/>
                <a:ea typeface="新細明體" pitchFamily="18" charset="-120"/>
                <a:cs typeface="新細明體" pitchFamily="18" charset="-120"/>
              </a:rPr>
            </a:br>
            <a:endParaRPr lang="zh-TW" altLang="en-US" sz="28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426615"/>
              </p:ext>
            </p:extLst>
          </p:nvPr>
        </p:nvGraphicFramePr>
        <p:xfrm>
          <a:off x="899592" y="1556797"/>
          <a:ext cx="7344816" cy="46085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17370"/>
                <a:gridCol w="6027446"/>
              </a:tblGrid>
              <a:tr h="5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上課日期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dirty="0">
                          <a:effectLst/>
                        </a:rPr>
                        <a:t>授課內容</a:t>
                      </a:r>
                      <a:r>
                        <a:rPr lang="en-US" sz="1400" dirty="0">
                          <a:effectLst/>
                        </a:rPr>
                        <a:t> (course content)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5/3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Introduction of organic electronics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5/10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Organic photovoltaic devices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5/17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Organic field effect transistors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5/24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Liquid crystal displays and organic light emitting diodes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24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5/31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Organic materials for energy storage (capacitor, battery, and fuel cell)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6/7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Molecular machines and devices</a:t>
                      </a:r>
                      <a:endParaRPr lang="zh-TW" sz="120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2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6/21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Final exam</a:t>
                      </a:r>
                      <a:endParaRPr lang="zh-TW" sz="1200" dirty="0">
                        <a:effectLst/>
                        <a:latin typeface="Times"/>
                        <a:ea typeface="標楷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0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/>
              <a:t>成績評定 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Part I.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期中考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50%.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</a:t>
            </a:r>
            <a:r>
              <a:rPr lang="zh-TW" altLang="zh-TW" sz="40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教學方式</a:t>
            </a:r>
            <a:endParaRPr lang="zh-TW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Lectures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(power point presentations</a:t>
            </a:r>
            <a:r>
              <a:rPr lang="en-US" altLang="zh-TW" dirty="0"/>
              <a:t>) </a:t>
            </a:r>
            <a:endParaRPr lang="zh-TW" altLang="zh-TW" dirty="0"/>
          </a:p>
          <a:p>
            <a:endParaRPr lang="zh-TW" altLang="zh-TW" dirty="0"/>
          </a:p>
          <a:p>
            <a:endParaRPr lang="zh-TW" alt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4941168"/>
            <a:ext cx="696376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tabLst>
                <a:tab pos="1371600" algn="l"/>
              </a:tabLst>
            </a:pP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371600" algn="l"/>
              </a:tabLst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投影片</a:t>
            </a:r>
            <a:r>
              <a:rPr lang="en-US" altLang="zh-TW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PDF</a:t>
            </a:r>
            <a:r>
              <a:rPr lang="zh-TW" altLang="en-US" sz="2400" dirty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檔下載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  <a:hlinkClick r:id="rId2"/>
              </a:rPr>
              <a:t>http://mx.nthu.edu.tw/~hytuan/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>
              <a:tabLst>
                <a:tab pos="1371600" algn="l"/>
              </a:tabLst>
            </a:pPr>
            <a:r>
              <a:rPr lang="en-US" altLang="zh-TW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助教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：白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睿宇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&lt;kartdcard0115500@gmail.com&gt;</a:t>
            </a:r>
            <a:endParaRPr lang="en-US" altLang="zh-TW" sz="2400" dirty="0" smtClean="0"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2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altLang="zh-TW" sz="2400" b="1"/>
              <a:t>Overview of Integrated Circuits (IC) industry in Taiwan</a:t>
            </a:r>
          </a:p>
        </p:txBody>
      </p:sp>
      <p:pic>
        <p:nvPicPr>
          <p:cNvPr id="5124" name="Picture 4" descr="lin-1-6-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50975"/>
            <a:ext cx="7200900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Line 6"/>
          <p:cNvSpPr>
            <a:spLocks noChangeShapeType="1"/>
          </p:cNvSpPr>
          <p:nvPr/>
        </p:nvSpPr>
        <p:spPr bwMode="auto">
          <a:xfrm flipH="1" flipV="1">
            <a:off x="2987675" y="1412875"/>
            <a:ext cx="144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55875" y="981075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中美晶、綠能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284663" y="904875"/>
            <a:ext cx="367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台積電（世界第一）、聯電、漢磊 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 flipV="1">
            <a:off x="5076825" y="1341438"/>
            <a:ext cx="1444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9388" y="3860800"/>
            <a:ext cx="2241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/>
              <a:t>聯發科等</a:t>
            </a:r>
            <a:r>
              <a:rPr lang="en-US" altLang="zh-TW"/>
              <a:t>IC</a:t>
            </a:r>
            <a:r>
              <a:rPr lang="zh-TW" altLang="en-US"/>
              <a:t>設計公司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771775" y="3933825"/>
            <a:ext cx="1098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/>
              <a:t>台灣光罩</a:t>
            </a:r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 flipV="1">
            <a:off x="971550" y="4508500"/>
            <a:ext cx="144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 flipV="1">
            <a:off x="3851275" y="4365625"/>
            <a:ext cx="144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6227763" y="5589588"/>
            <a:ext cx="869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/>
              <a:t>日月光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5867400" y="5661025"/>
            <a:ext cx="3603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1476375" y="1412875"/>
            <a:ext cx="14287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900113" y="1052513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TW" altLang="en-US" b="1"/>
              <a:t>向外國購買</a:t>
            </a: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4140200" y="1484313"/>
            <a:ext cx="2016125" cy="29527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765175"/>
            <a:ext cx="2338388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58888" y="115888"/>
            <a:ext cx="5286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b="1"/>
              <a:t>Pizza vs microchip fabrication</a:t>
            </a:r>
          </a:p>
        </p:txBody>
      </p:sp>
      <p:pic>
        <p:nvPicPr>
          <p:cNvPr id="20486" name="Picture 6" descr="Piz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25538"/>
            <a:ext cx="2857500" cy="2857500"/>
          </a:xfrm>
          <a:prstGeom prst="rect">
            <a:avLst/>
          </a:prstGeom>
          <a:noFill/>
        </p:spPr>
      </p:pic>
      <p:pic>
        <p:nvPicPr>
          <p:cNvPr id="20487" name="Picture 7" descr="siwaf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25"/>
            <a:ext cx="2808287" cy="2366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8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Integrated circuits (ICs)</a:t>
            </a:r>
          </a:p>
        </p:txBody>
      </p:sp>
      <p:pic>
        <p:nvPicPr>
          <p:cNvPr id="96263" name="Picture 7" descr="Silicon_chip_3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96975"/>
            <a:ext cx="3598863" cy="3673475"/>
          </a:xfrm>
          <a:prstGeom prst="rect">
            <a:avLst/>
          </a:prstGeom>
          <a:noFill/>
        </p:spPr>
      </p:pic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7019925" y="6237288"/>
            <a:ext cx="179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/>
              <a:t>Courtesy of wiki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250825" y="5013325"/>
            <a:ext cx="8375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- Combination of transistors, diodes, capacitors in a chip</a:t>
            </a:r>
          </a:p>
          <a:p>
            <a:pPr>
              <a:buFontTx/>
              <a:buChar char="-"/>
            </a:pPr>
            <a:r>
              <a:rPr lang="en-US" altLang="zh-TW" dirty="0"/>
              <a:t> Ultra large scale integration (ULSI) &gt;1,000,000 components per chips</a:t>
            </a:r>
          </a:p>
          <a:p>
            <a:r>
              <a:rPr lang="en-US" altLang="zh-TW" dirty="0"/>
              <a:t>- </a:t>
            </a:r>
            <a:r>
              <a:rPr lang="en-US" altLang="zh-TW" dirty="0" err="1"/>
              <a:t>Morre’s</a:t>
            </a:r>
            <a:r>
              <a:rPr lang="en-US" altLang="zh-TW" dirty="0"/>
              <a:t> law: the number of transistors on a chip were doubling every 18 months</a:t>
            </a:r>
          </a:p>
          <a:p>
            <a:r>
              <a:rPr lang="en-US" altLang="zh-TW" dirty="0"/>
              <a:t>- Intel four core Itanium CPU- Tukwila has over 2 billion transistors on a chip</a:t>
            </a:r>
          </a:p>
        </p:txBody>
      </p:sp>
      <p:pic>
        <p:nvPicPr>
          <p:cNvPr id="96268" name="Picture 12" descr="artwork_intc_itanium2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1557338"/>
            <a:ext cx="3311525" cy="309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63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000"/>
            <a:ext cx="9124541" cy="64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020272" y="2708920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6516216" y="2708920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524328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020272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6516216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524328" y="3645024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012160" y="2204864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6012160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6012160" y="3645024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5076056" y="314096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57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en-US" altLang="zh-TW"/>
              <a:t>Si, Si, Si, why Silicon???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4067175" y="1412875"/>
            <a:ext cx="5226050" cy="567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dirty="0"/>
              <a:t>Silicon has smallest carrier mobility </a:t>
            </a:r>
          </a:p>
          <a:p>
            <a:r>
              <a:rPr lang="en-US" altLang="zh-TW" dirty="0"/>
              <a:t>compared with </a:t>
            </a:r>
            <a:r>
              <a:rPr lang="en-US" altLang="zh-TW" dirty="0" err="1"/>
              <a:t>Ge</a:t>
            </a:r>
            <a:r>
              <a:rPr lang="en-US" altLang="zh-TW" dirty="0"/>
              <a:t> and </a:t>
            </a:r>
            <a:r>
              <a:rPr lang="en-US" altLang="zh-TW" dirty="0" err="1"/>
              <a:t>GaAs</a:t>
            </a:r>
            <a:r>
              <a:rPr lang="en-US" altLang="zh-TW" dirty="0"/>
              <a:t>.</a:t>
            </a:r>
          </a:p>
          <a:p>
            <a:endParaRPr lang="en-US" altLang="zh-TW" dirty="0"/>
          </a:p>
          <a:p>
            <a:r>
              <a:rPr lang="en-US" altLang="zh-TW" sz="2000" b="1" i="1" dirty="0"/>
              <a:t>Drawback of </a:t>
            </a:r>
            <a:r>
              <a:rPr lang="en-US" altLang="zh-TW" sz="2000" b="1" i="1" dirty="0" err="1"/>
              <a:t>Ge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-</a:t>
            </a:r>
            <a:r>
              <a:rPr lang="en-US" altLang="zh-TW" dirty="0" err="1"/>
              <a:t>Ge’s</a:t>
            </a:r>
            <a:r>
              <a:rPr lang="en-US" altLang="zh-TW" dirty="0"/>
              <a:t> device easily to leak at high temp.</a:t>
            </a:r>
          </a:p>
          <a:p>
            <a:r>
              <a:rPr lang="en-US" altLang="zh-TW" dirty="0"/>
              <a:t>-GeO2 is water soluble</a:t>
            </a:r>
          </a:p>
          <a:p>
            <a:r>
              <a:rPr lang="en-US" altLang="zh-TW" dirty="0"/>
              <a:t>-melting point of </a:t>
            </a:r>
            <a:r>
              <a:rPr lang="en-US" altLang="zh-TW" dirty="0" err="1"/>
              <a:t>Ge</a:t>
            </a:r>
            <a:r>
              <a:rPr lang="en-US" altLang="zh-TW" dirty="0"/>
              <a:t> is only 937 C </a:t>
            </a:r>
          </a:p>
          <a:p>
            <a:endParaRPr lang="en-US" altLang="zh-TW" dirty="0"/>
          </a:p>
          <a:p>
            <a:r>
              <a:rPr lang="en-US" altLang="zh-TW" sz="2000" b="1" i="1" dirty="0"/>
              <a:t>Drawback of </a:t>
            </a:r>
            <a:r>
              <a:rPr lang="en-US" altLang="zh-TW" sz="2000" b="1" i="1" dirty="0" err="1"/>
              <a:t>GaAs</a:t>
            </a:r>
            <a:endParaRPr lang="en-US" altLang="zh-TW" sz="2000" b="1" i="1" dirty="0"/>
          </a:p>
          <a:p>
            <a:r>
              <a:rPr lang="en-US" altLang="zh-TW" dirty="0"/>
              <a:t>-hard to get high quality and large size wafer</a:t>
            </a:r>
          </a:p>
          <a:p>
            <a:r>
              <a:rPr lang="en-US" altLang="zh-TW" dirty="0"/>
              <a:t>-need additional procedures to form </a:t>
            </a:r>
            <a:r>
              <a:rPr lang="en-US" altLang="zh-TW" dirty="0" err="1"/>
              <a:t>dielectic</a:t>
            </a:r>
            <a:endParaRPr lang="en-US" altLang="zh-TW" dirty="0"/>
          </a:p>
          <a:p>
            <a:r>
              <a:rPr lang="en-US" altLang="zh-TW" dirty="0"/>
              <a:t> materials</a:t>
            </a:r>
          </a:p>
          <a:p>
            <a:endParaRPr lang="en-US" altLang="zh-TW" dirty="0"/>
          </a:p>
          <a:p>
            <a:r>
              <a:rPr lang="en-US" altLang="zh-TW" sz="2000" b="1" i="1" dirty="0"/>
              <a:t>Advantage of Si</a:t>
            </a:r>
          </a:p>
          <a:p>
            <a:pPr>
              <a:buFontTx/>
              <a:buChar char="-"/>
            </a:pPr>
            <a:r>
              <a:rPr lang="en-US" altLang="zh-TW" dirty="0"/>
              <a:t>Cheap raw materials, e.g., rock, sand,</a:t>
            </a:r>
          </a:p>
          <a:p>
            <a:r>
              <a:rPr lang="en-US" altLang="zh-TW" dirty="0"/>
              <a:t> second most abundant element on earth, </a:t>
            </a:r>
          </a:p>
          <a:p>
            <a:r>
              <a:rPr lang="en-US" altLang="zh-TW" dirty="0"/>
              <a:t> appear as SiO2</a:t>
            </a:r>
          </a:p>
          <a:p>
            <a:r>
              <a:rPr lang="en-US" altLang="zh-TW" dirty="0"/>
              <a:t>- High melting point: 1415C</a:t>
            </a:r>
          </a:p>
          <a:p>
            <a:r>
              <a:rPr lang="en-US" altLang="zh-TW" dirty="0"/>
              <a:t>- stable silicon oxide (SiO2) as dielectric materials</a:t>
            </a:r>
          </a:p>
          <a:p>
            <a:endParaRPr lang="en-US" altLang="zh-TW" dirty="0"/>
          </a:p>
        </p:txBody>
      </p:sp>
      <p:pic>
        <p:nvPicPr>
          <p:cNvPr id="79886" name="Picture 14" descr="未命名 -1拷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4090988" cy="4868862"/>
          </a:xfrm>
          <a:prstGeom prst="rect">
            <a:avLst/>
          </a:prstGeom>
          <a:noFill/>
        </p:spPr>
      </p:pic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1331913" y="5157788"/>
            <a:ext cx="2735262" cy="3603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744</Words>
  <Application>Microsoft Office PowerPoint</Application>
  <PresentationFormat>如螢幕大小 (4:3)</PresentationFormat>
  <Paragraphs>146</Paragraphs>
  <Slides>17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Times</vt:lpstr>
      <vt:lpstr>Times New Roman</vt:lpstr>
      <vt:lpstr>Office 佈景主題</vt:lpstr>
      <vt:lpstr>PowerPoint 簡報</vt:lpstr>
      <vt:lpstr>教學進度：  I. 光電材料與元件基本原理: 段興宇教授 M7M8 </vt:lpstr>
      <vt:lpstr>II有機光電材料與元件 Prof. Masaki Horie M7M8 </vt:lpstr>
      <vt:lpstr>成績評定  </vt:lpstr>
      <vt:lpstr>Overview of Integrated Circuits (IC) industry in Taiwan</vt:lpstr>
      <vt:lpstr>PowerPoint 簡報</vt:lpstr>
      <vt:lpstr>Integrated circuits (ICs)</vt:lpstr>
      <vt:lpstr>PowerPoint 簡報</vt:lpstr>
      <vt:lpstr>Si, Si, Si, why Silicon???</vt:lpstr>
      <vt:lpstr>Optoelectronic devices using semiconductors: Si、III-V、I-III-VI,  many semiconductors are candidates</vt:lpstr>
      <vt:lpstr>The band gap of semiconductor optoelectronic materials corresponding to a optical spectrum</vt:lpstr>
      <vt:lpstr>LED – basic manufacturing processes</vt:lpstr>
      <vt:lpstr>PowerPoint 簡報</vt:lpstr>
      <vt:lpstr>晶元光電-國內LED第一大廠</vt:lpstr>
      <vt:lpstr>晶元光電-國內LED第二大廠</vt:lpstr>
      <vt:lpstr>碩禾光電/國碩科技-太陽能材料大廠</vt:lpstr>
      <vt:lpstr>聯華電子: 國內晶圓代工第二大廠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tuan</dc:creator>
  <cp:lastModifiedBy>sean</cp:lastModifiedBy>
  <cp:revision>35</cp:revision>
  <dcterms:created xsi:type="dcterms:W3CDTF">2012-02-21T01:42:38Z</dcterms:created>
  <dcterms:modified xsi:type="dcterms:W3CDTF">2021-02-22T07:54:14Z</dcterms:modified>
</cp:coreProperties>
</file>