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99" r:id="rId2"/>
    <p:sldId id="300" r:id="rId3"/>
    <p:sldId id="284" r:id="rId4"/>
    <p:sldId id="285" r:id="rId5"/>
    <p:sldId id="283" r:id="rId6"/>
    <p:sldId id="292" r:id="rId7"/>
    <p:sldId id="286" r:id="rId8"/>
    <p:sldId id="287" r:id="rId9"/>
    <p:sldId id="288" r:id="rId10"/>
    <p:sldId id="313" r:id="rId11"/>
    <p:sldId id="314" r:id="rId12"/>
    <p:sldId id="315" r:id="rId13"/>
    <p:sldId id="316" r:id="rId14"/>
    <p:sldId id="317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90" r:id="rId30"/>
    <p:sldId id="272" r:id="rId31"/>
    <p:sldId id="271" r:id="rId32"/>
    <p:sldId id="291" r:id="rId33"/>
    <p:sldId id="273" r:id="rId34"/>
    <p:sldId id="274" r:id="rId35"/>
    <p:sldId id="275" r:id="rId36"/>
    <p:sldId id="276" r:id="rId37"/>
    <p:sldId id="279" r:id="rId38"/>
    <p:sldId id="295" r:id="rId39"/>
    <p:sldId id="280" r:id="rId40"/>
    <p:sldId id="294" r:id="rId41"/>
    <p:sldId id="311" r:id="rId42"/>
    <p:sldId id="281" r:id="rId43"/>
    <p:sldId id="293" r:id="rId44"/>
    <p:sldId id="282" r:id="rId4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44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51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4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image" Target="../media/image20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F471E-AE9A-46BA-893A-24308C64114A}" type="datetimeFigureOut">
              <a:rPr lang="zh-TW" altLang="en-US" smtClean="0"/>
              <a:t>2020/3/16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57F19-60B6-405C-9BEA-6DC3DDFBEB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7752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4BDF8-B569-42C9-9174-1674CE532D3D}" type="slidenum">
              <a:rPr lang="zh-TW" altLang="en-US" smtClean="0">
                <a:solidFill>
                  <a:prstClr val="black"/>
                </a:solidFill>
              </a:rPr>
              <a:pPr/>
              <a:t>11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24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3C1F411-E628-47E2-BA16-580E6267BC4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4431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BA8C61B-5859-4456-8DF3-DAF42450E13A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064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509131-47BB-4A0C-9621-8DF5E412721C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20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2020/3/16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2020/3/16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2020/3/16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2020/3/16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2020/3/16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2020/3/16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2020/3/16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image" Target="../media/image12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1.wmf"/><Relationship Id="rId5" Type="http://schemas.openxmlformats.org/officeDocument/2006/relationships/image" Target="../media/image9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6.wmf"/><Relationship Id="rId4" Type="http://schemas.openxmlformats.org/officeDocument/2006/relationships/image" Target="../media/image13.wmf"/><Relationship Id="rId9" Type="http://schemas.openxmlformats.org/officeDocument/2006/relationships/oleObject" Target="../embeddings/oleObject1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image" Target="../media/image24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png"/><Relationship Id="rId11" Type="http://schemas.openxmlformats.org/officeDocument/2006/relationships/image" Target="../media/image23.wmf"/><Relationship Id="rId5" Type="http://schemas.openxmlformats.org/officeDocument/2006/relationships/oleObject" Target="../embeddings/oleObject18.bin"/><Relationship Id="rId10" Type="http://schemas.openxmlformats.org/officeDocument/2006/relationships/oleObject" Target="../embeddings/oleObject21.bin"/><Relationship Id="rId4" Type="http://schemas.openxmlformats.org/officeDocument/2006/relationships/image" Target="../media/image20.wmf"/><Relationship Id="rId9" Type="http://schemas.openxmlformats.org/officeDocument/2006/relationships/oleObject" Target="../embeddings/oleObject20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2.png"/><Relationship Id="rId5" Type="http://schemas.openxmlformats.org/officeDocument/2006/relationships/image" Target="../media/image31.wmf"/><Relationship Id="rId4" Type="http://schemas.openxmlformats.org/officeDocument/2006/relationships/oleObject" Target="../embeddings/Microsoft_Word_97_-_2003___1.doc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2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25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0.wmf"/><Relationship Id="rId4" Type="http://schemas.openxmlformats.org/officeDocument/2006/relationships/oleObject" Target="../embeddings/Microsoft_Word_97_-_2003___2.doc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8.bin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9.wmf"/><Relationship Id="rId11" Type="http://schemas.openxmlformats.org/officeDocument/2006/relationships/image" Target="../media/image51.wmf"/><Relationship Id="rId5" Type="http://schemas.openxmlformats.org/officeDocument/2006/relationships/oleObject" Target="../embeddings/oleObject30.bin"/><Relationship Id="rId10" Type="http://schemas.openxmlformats.org/officeDocument/2006/relationships/oleObject" Target="../embeddings/oleObject32.bin"/><Relationship Id="rId4" Type="http://schemas.openxmlformats.org/officeDocument/2006/relationships/image" Target="../media/image48.wmf"/><Relationship Id="rId9" Type="http://schemas.openxmlformats.org/officeDocument/2006/relationships/image" Target="../media/image52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33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0" y="1052736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ctr"/>
            <a:r>
              <a:rPr lang="en-US" altLang="zh-TW" sz="3200" b="1" dirty="0"/>
              <a:t>Fundamentals of Optoelectronic Materials and Devices</a:t>
            </a:r>
            <a:endParaRPr lang="en-US" altLang="zh-TW" sz="4800" b="1" dirty="0">
              <a:solidFill>
                <a:schemeClr val="tx2"/>
              </a:solidFill>
              <a:ea typeface="標楷體" pitchFamily="65" charset="-120"/>
            </a:endParaRP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692275" y="3644900"/>
            <a:ext cx="58351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4000" b="1" dirty="0" err="1"/>
              <a:t>Hsing</a:t>
            </a:r>
            <a:r>
              <a:rPr lang="en-US" altLang="zh-TW" sz="4000" b="1" dirty="0"/>
              <a:t>-Yu Tuan </a:t>
            </a:r>
            <a:r>
              <a:rPr lang="en-US" altLang="zh-TW" sz="4000" b="1" dirty="0" smtClean="0"/>
              <a:t>  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段興宇）</a:t>
            </a: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0" y="573405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Department of Chemical Engineering, National </a:t>
            </a:r>
            <a:r>
              <a:rPr lang="en-US" altLang="zh-TW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Tsing-Hua</a:t>
            </a:r>
            <a:r>
              <a:rPr lang="en-US" altLang="zh-TW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University</a:t>
            </a: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2339752" y="2924944"/>
            <a:ext cx="44807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3600" b="1" dirty="0">
                <a:ea typeface="標楷體" pitchFamily="65" charset="-120"/>
              </a:rPr>
              <a:t>光電材料與元件</a:t>
            </a:r>
            <a:r>
              <a:rPr lang="zh-TW" altLang="en-US" sz="3600" b="1" dirty="0" smtClean="0">
                <a:ea typeface="標楷體" pitchFamily="65" charset="-120"/>
              </a:rPr>
              <a:t>基礎</a:t>
            </a:r>
            <a:endParaRPr lang="en-US" altLang="zh-TW" sz="3600" b="1" dirty="0"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244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en-US" altLang="zh-TW" dirty="0"/>
              <a:t>R-G statistics</a:t>
            </a:r>
          </a:p>
        </p:txBody>
      </p:sp>
      <p:graphicFrame>
        <p:nvGraphicFramePr>
          <p:cNvPr id="158724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1503363" y="1412875"/>
          <a:ext cx="1527175" cy="124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方程式" r:id="rId3" imgW="482400" imgH="393480" progId="Equation.3">
                  <p:embed/>
                </p:oleObj>
              </mc:Choice>
              <mc:Fallback>
                <p:oleObj name="方程式" r:id="rId3" imgW="4824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3363" y="1412875"/>
                        <a:ext cx="1527175" cy="1246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3203848" y="1916832"/>
            <a:ext cx="46265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-The </a:t>
            </a:r>
            <a:r>
              <a:rPr lang="en-US" altLang="zh-TW" dirty="0">
                <a:solidFill>
                  <a:prstClr val="black"/>
                </a:solidFill>
              </a:rPr>
              <a:t>rate of change in the carrier concentration</a:t>
            </a:r>
          </a:p>
        </p:txBody>
      </p:sp>
      <p:sp>
        <p:nvSpPr>
          <p:cNvPr id="158727" name="AutoShape 7"/>
          <p:cNvSpPr>
            <a:spLocks noChangeArrowheads="1"/>
          </p:cNvSpPr>
          <p:nvPr/>
        </p:nvSpPr>
        <p:spPr bwMode="auto">
          <a:xfrm>
            <a:off x="539750" y="3357563"/>
            <a:ext cx="2376488" cy="863600"/>
          </a:xfrm>
          <a:prstGeom prst="cube">
            <a:avLst>
              <a:gd name="adj" fmla="val 7206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8728" name="Text Box 8"/>
          <p:cNvSpPr txBox="1">
            <a:spLocks noChangeArrowheads="1"/>
          </p:cNvSpPr>
          <p:nvPr/>
        </p:nvSpPr>
        <p:spPr bwMode="auto">
          <a:xfrm>
            <a:off x="1311275" y="2873375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prstClr val="black"/>
                </a:solidFill>
              </a:rPr>
              <a:t>perturbation</a:t>
            </a:r>
          </a:p>
        </p:txBody>
      </p:sp>
      <p:sp>
        <p:nvSpPr>
          <p:cNvPr id="158730" name="Text Box 10"/>
          <p:cNvSpPr txBox="1">
            <a:spLocks noChangeArrowheads="1"/>
          </p:cNvSpPr>
          <p:nvPr/>
        </p:nvSpPr>
        <p:spPr bwMode="auto">
          <a:xfrm>
            <a:off x="1116013" y="3432175"/>
            <a:ext cx="5318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prstClr val="black"/>
                </a:solidFill>
                <a:latin typeface="新細明體" pitchFamily="18" charset="-120"/>
              </a:rPr>
              <a:t>△P</a:t>
            </a:r>
          </a:p>
        </p:txBody>
      </p:sp>
      <p:sp>
        <p:nvSpPr>
          <p:cNvPr id="158731" name="Line 11"/>
          <p:cNvSpPr>
            <a:spLocks noChangeShapeType="1"/>
          </p:cNvSpPr>
          <p:nvPr/>
        </p:nvSpPr>
        <p:spPr bwMode="auto">
          <a:xfrm>
            <a:off x="3295650" y="31210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32" name="Line 12"/>
          <p:cNvSpPr>
            <a:spLocks noChangeShapeType="1"/>
          </p:cNvSpPr>
          <p:nvPr/>
        </p:nvSpPr>
        <p:spPr bwMode="auto">
          <a:xfrm>
            <a:off x="3295650" y="4129088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33" name="Oval 13"/>
          <p:cNvSpPr>
            <a:spLocks noChangeArrowheads="1"/>
          </p:cNvSpPr>
          <p:nvPr/>
        </p:nvSpPr>
        <p:spPr bwMode="auto">
          <a:xfrm>
            <a:off x="3295650" y="290512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34" name="Oval 14"/>
          <p:cNvSpPr>
            <a:spLocks noChangeArrowheads="1"/>
          </p:cNvSpPr>
          <p:nvPr/>
        </p:nvSpPr>
        <p:spPr bwMode="auto">
          <a:xfrm>
            <a:off x="3511550" y="290512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35" name="Oval 15"/>
          <p:cNvSpPr>
            <a:spLocks noChangeArrowheads="1"/>
          </p:cNvSpPr>
          <p:nvPr/>
        </p:nvSpPr>
        <p:spPr bwMode="auto">
          <a:xfrm>
            <a:off x="3440113" y="2833688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36" name="Oval 16"/>
          <p:cNvSpPr>
            <a:spLocks noChangeArrowheads="1"/>
          </p:cNvSpPr>
          <p:nvPr/>
        </p:nvSpPr>
        <p:spPr bwMode="auto">
          <a:xfrm>
            <a:off x="3582988" y="2760663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37" name="Oval 17"/>
          <p:cNvSpPr>
            <a:spLocks noChangeArrowheads="1"/>
          </p:cNvSpPr>
          <p:nvPr/>
        </p:nvSpPr>
        <p:spPr bwMode="auto">
          <a:xfrm>
            <a:off x="3727450" y="297656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38" name="Oval 18"/>
          <p:cNvSpPr>
            <a:spLocks noChangeArrowheads="1"/>
          </p:cNvSpPr>
          <p:nvPr/>
        </p:nvSpPr>
        <p:spPr bwMode="auto">
          <a:xfrm>
            <a:off x="3943350" y="297656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39" name="Oval 19"/>
          <p:cNvSpPr>
            <a:spLocks noChangeArrowheads="1"/>
          </p:cNvSpPr>
          <p:nvPr/>
        </p:nvSpPr>
        <p:spPr bwMode="auto">
          <a:xfrm>
            <a:off x="3800475" y="290512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40" name="Oval 20"/>
          <p:cNvSpPr>
            <a:spLocks noChangeArrowheads="1"/>
          </p:cNvSpPr>
          <p:nvPr/>
        </p:nvSpPr>
        <p:spPr bwMode="auto">
          <a:xfrm>
            <a:off x="3943350" y="290512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41" name="Oval 21"/>
          <p:cNvSpPr>
            <a:spLocks noChangeArrowheads="1"/>
          </p:cNvSpPr>
          <p:nvPr/>
        </p:nvSpPr>
        <p:spPr bwMode="auto">
          <a:xfrm>
            <a:off x="3800475" y="276066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42" name="Oval 22"/>
          <p:cNvSpPr>
            <a:spLocks noChangeArrowheads="1"/>
          </p:cNvSpPr>
          <p:nvPr/>
        </p:nvSpPr>
        <p:spPr bwMode="auto">
          <a:xfrm>
            <a:off x="4016375" y="290512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43" name="Oval 23"/>
          <p:cNvSpPr>
            <a:spLocks noChangeArrowheads="1"/>
          </p:cNvSpPr>
          <p:nvPr/>
        </p:nvSpPr>
        <p:spPr bwMode="auto">
          <a:xfrm>
            <a:off x="4232275" y="290512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44" name="Oval 24"/>
          <p:cNvSpPr>
            <a:spLocks noChangeArrowheads="1"/>
          </p:cNvSpPr>
          <p:nvPr/>
        </p:nvSpPr>
        <p:spPr bwMode="auto">
          <a:xfrm>
            <a:off x="4160838" y="2833688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45" name="Oval 25"/>
          <p:cNvSpPr>
            <a:spLocks noChangeArrowheads="1"/>
          </p:cNvSpPr>
          <p:nvPr/>
        </p:nvSpPr>
        <p:spPr bwMode="auto">
          <a:xfrm>
            <a:off x="4303713" y="2760663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46" name="Oval 26"/>
          <p:cNvSpPr>
            <a:spLocks noChangeArrowheads="1"/>
          </p:cNvSpPr>
          <p:nvPr/>
        </p:nvSpPr>
        <p:spPr bwMode="auto">
          <a:xfrm>
            <a:off x="4448175" y="297656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47" name="Oval 27"/>
          <p:cNvSpPr>
            <a:spLocks noChangeArrowheads="1"/>
          </p:cNvSpPr>
          <p:nvPr/>
        </p:nvSpPr>
        <p:spPr bwMode="auto">
          <a:xfrm>
            <a:off x="4664075" y="297656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48" name="Oval 28"/>
          <p:cNvSpPr>
            <a:spLocks noChangeArrowheads="1"/>
          </p:cNvSpPr>
          <p:nvPr/>
        </p:nvSpPr>
        <p:spPr bwMode="auto">
          <a:xfrm>
            <a:off x="4521200" y="290512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49" name="Oval 29"/>
          <p:cNvSpPr>
            <a:spLocks noChangeArrowheads="1"/>
          </p:cNvSpPr>
          <p:nvPr/>
        </p:nvSpPr>
        <p:spPr bwMode="auto">
          <a:xfrm>
            <a:off x="4664075" y="290512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50" name="Oval 30"/>
          <p:cNvSpPr>
            <a:spLocks noChangeArrowheads="1"/>
          </p:cNvSpPr>
          <p:nvPr/>
        </p:nvSpPr>
        <p:spPr bwMode="auto">
          <a:xfrm>
            <a:off x="4521200" y="276066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51" name="Oval 31"/>
          <p:cNvSpPr>
            <a:spLocks noChangeArrowheads="1"/>
          </p:cNvSpPr>
          <p:nvPr/>
        </p:nvSpPr>
        <p:spPr bwMode="auto">
          <a:xfrm>
            <a:off x="3800475" y="4202113"/>
            <a:ext cx="144463" cy="1444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53" name="Oval 33"/>
          <p:cNvSpPr>
            <a:spLocks noChangeArrowheads="1"/>
          </p:cNvSpPr>
          <p:nvPr/>
        </p:nvSpPr>
        <p:spPr bwMode="auto">
          <a:xfrm>
            <a:off x="4016375" y="4129088"/>
            <a:ext cx="144463" cy="1444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54" name="Oval 34"/>
          <p:cNvSpPr>
            <a:spLocks noChangeArrowheads="1"/>
          </p:cNvSpPr>
          <p:nvPr/>
        </p:nvSpPr>
        <p:spPr bwMode="auto">
          <a:xfrm>
            <a:off x="4232275" y="4202113"/>
            <a:ext cx="144463" cy="1444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55" name="Oval 35"/>
          <p:cNvSpPr>
            <a:spLocks noChangeArrowheads="1"/>
          </p:cNvSpPr>
          <p:nvPr/>
        </p:nvSpPr>
        <p:spPr bwMode="auto">
          <a:xfrm>
            <a:off x="4519613" y="4273550"/>
            <a:ext cx="144462" cy="1444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8756" name="Text Box 36"/>
          <p:cNvSpPr txBox="1">
            <a:spLocks noChangeArrowheads="1"/>
          </p:cNvSpPr>
          <p:nvPr/>
        </p:nvSpPr>
        <p:spPr bwMode="auto">
          <a:xfrm>
            <a:off x="4787900" y="2708275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prstClr val="black"/>
                </a:solidFill>
              </a:rPr>
              <a:t>n~n</a:t>
            </a:r>
            <a:r>
              <a:rPr lang="en-US" altLang="zh-TW" sz="1000">
                <a:solidFill>
                  <a:prstClr val="black"/>
                </a:solidFill>
              </a:rPr>
              <a:t>o</a:t>
            </a:r>
          </a:p>
        </p:txBody>
      </p:sp>
      <p:sp>
        <p:nvSpPr>
          <p:cNvPr id="158758" name="Rectangle 38"/>
          <p:cNvSpPr>
            <a:spLocks noChangeArrowheads="1"/>
          </p:cNvSpPr>
          <p:nvPr/>
        </p:nvSpPr>
        <p:spPr bwMode="auto">
          <a:xfrm>
            <a:off x="4929190" y="4286256"/>
            <a:ext cx="957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△p&lt;&lt;</a:t>
            </a:r>
            <a:r>
              <a:rPr lang="en-US" altLang="zh-TW" dirty="0">
                <a:solidFill>
                  <a:prstClr val="black"/>
                </a:solidFill>
              </a:rPr>
              <a:t>n</a:t>
            </a:r>
            <a:r>
              <a:rPr lang="en-US" altLang="zh-TW" sz="1000" dirty="0">
                <a:solidFill>
                  <a:prstClr val="black"/>
                </a:solidFill>
              </a:rPr>
              <a:t>o</a:t>
            </a:r>
          </a:p>
        </p:txBody>
      </p:sp>
      <p:sp>
        <p:nvSpPr>
          <p:cNvPr id="158759" name="Text Box 39"/>
          <p:cNvSpPr txBox="1">
            <a:spLocks noChangeArrowheads="1"/>
          </p:cNvSpPr>
          <p:nvPr/>
        </p:nvSpPr>
        <p:spPr bwMode="auto">
          <a:xfrm>
            <a:off x="611188" y="5229225"/>
            <a:ext cx="35884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prstClr val="black"/>
                </a:solidFill>
              </a:rPr>
              <a:t>Low level injection implied</a:t>
            </a:r>
          </a:p>
          <a:p>
            <a:r>
              <a:rPr lang="en-US" altLang="zh-TW" dirty="0" smtClean="0">
                <a:solidFill>
                  <a:prstClr val="black"/>
                </a:solidFill>
                <a:latin typeface="新細明體" pitchFamily="18" charset="-120"/>
              </a:rPr>
              <a:t>△p&lt;&lt;</a:t>
            </a:r>
            <a:r>
              <a:rPr lang="en-US" altLang="zh-TW" dirty="0">
                <a:solidFill>
                  <a:prstClr val="black"/>
                </a:solidFill>
                <a:latin typeface="新細明體" pitchFamily="18" charset="-120"/>
              </a:rPr>
              <a:t>no  </a:t>
            </a:r>
            <a:r>
              <a:rPr lang="en-US" altLang="zh-TW" dirty="0" err="1">
                <a:solidFill>
                  <a:prstClr val="black"/>
                </a:solidFill>
                <a:latin typeface="新細明體" pitchFamily="18" charset="-120"/>
              </a:rPr>
              <a:t>n~no</a:t>
            </a:r>
            <a:r>
              <a:rPr lang="en-US" altLang="zh-TW" dirty="0">
                <a:solidFill>
                  <a:prstClr val="black"/>
                </a:solidFill>
                <a:latin typeface="新細明體" pitchFamily="18" charset="-120"/>
              </a:rPr>
              <a:t> in an n-type material</a:t>
            </a:r>
          </a:p>
          <a:p>
            <a:r>
              <a:rPr lang="en-US" altLang="zh-TW" dirty="0">
                <a:solidFill>
                  <a:prstClr val="black"/>
                </a:solidFill>
              </a:rPr>
              <a:t>△n&lt;&lt;Po  </a:t>
            </a:r>
            <a:r>
              <a:rPr lang="en-US" altLang="zh-TW" dirty="0" err="1" smtClean="0">
                <a:solidFill>
                  <a:prstClr val="black"/>
                </a:solidFill>
              </a:rPr>
              <a:t>p~po</a:t>
            </a:r>
            <a:r>
              <a:rPr lang="en-US" altLang="zh-TW" dirty="0" smtClean="0">
                <a:solidFill>
                  <a:prstClr val="black"/>
                </a:solidFill>
              </a:rPr>
              <a:t> </a:t>
            </a:r>
            <a:r>
              <a:rPr lang="en-US" altLang="zh-TW" dirty="0">
                <a:solidFill>
                  <a:prstClr val="black"/>
                </a:solidFill>
              </a:rPr>
              <a:t>in an p-type material</a:t>
            </a:r>
            <a:endParaRPr lang="en-US" altLang="zh-TW" dirty="0">
              <a:solidFill>
                <a:prstClr val="black"/>
              </a:solidFill>
              <a:latin typeface="新細明體" pitchFamily="18" charset="-120"/>
            </a:endParaRPr>
          </a:p>
          <a:p>
            <a:endParaRPr lang="en-US" altLang="zh-TW" dirty="0">
              <a:solidFill>
                <a:prstClr val="black"/>
              </a:solidFill>
              <a:latin typeface="新細明體" pitchFamily="18" charset="-120"/>
            </a:endParaRPr>
          </a:p>
        </p:txBody>
      </p:sp>
      <p:sp>
        <p:nvSpPr>
          <p:cNvPr id="158767" name="Text Box 47"/>
          <p:cNvSpPr txBox="1">
            <a:spLocks noChangeArrowheads="1"/>
          </p:cNvSpPr>
          <p:nvPr/>
        </p:nvSpPr>
        <p:spPr bwMode="auto">
          <a:xfrm>
            <a:off x="468313" y="4292600"/>
            <a:ext cx="236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prstClr val="black"/>
                </a:solidFill>
              </a:rPr>
              <a:t>n-type semiconductor</a:t>
            </a:r>
          </a:p>
        </p:txBody>
      </p:sp>
      <p:sp>
        <p:nvSpPr>
          <p:cNvPr id="37" name="文字方塊 36"/>
          <p:cNvSpPr txBox="1"/>
          <p:nvPr/>
        </p:nvSpPr>
        <p:spPr>
          <a:xfrm>
            <a:off x="0" y="857232"/>
            <a:ext cx="9408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altLang="zh-TW" dirty="0" smtClean="0">
                <a:solidFill>
                  <a:prstClr val="black"/>
                </a:solidFill>
              </a:rPr>
              <a:t>A technical men given to the mathematical characterization of recombination-generation process</a:t>
            </a:r>
          </a:p>
          <a:p>
            <a:pPr>
              <a:buFontTx/>
              <a:buChar char="-"/>
            </a:pPr>
            <a:r>
              <a:rPr lang="en-US" altLang="zh-TW" dirty="0" smtClean="0">
                <a:solidFill>
                  <a:prstClr val="black"/>
                </a:solidFill>
              </a:rPr>
              <a:t>R-G evaluates the time rate of change in the carrier concentrations</a:t>
            </a:r>
            <a:endParaRPr lang="zh-TW" altLang="en-US" dirty="0">
              <a:solidFill>
                <a:prstClr val="black"/>
              </a:solidFill>
            </a:endParaRPr>
          </a:p>
        </p:txBody>
      </p:sp>
      <p:cxnSp>
        <p:nvCxnSpPr>
          <p:cNvPr id="38" name="直線接點 37"/>
          <p:cNvCxnSpPr/>
          <p:nvPr/>
        </p:nvCxnSpPr>
        <p:spPr bwMode="auto">
          <a:xfrm>
            <a:off x="3419872" y="3573016"/>
            <a:ext cx="1285884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文字方塊 38"/>
          <p:cNvSpPr txBox="1"/>
          <p:nvPr/>
        </p:nvSpPr>
        <p:spPr>
          <a:xfrm>
            <a:off x="5004048" y="2996952"/>
            <a:ext cx="153413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 smtClean="0">
                <a:solidFill>
                  <a:prstClr val="black"/>
                </a:solidFill>
              </a:rPr>
              <a:t>Ec</a:t>
            </a:r>
            <a:endParaRPr lang="en-US" altLang="zh-TW" dirty="0" smtClean="0">
              <a:solidFill>
                <a:prstClr val="black"/>
              </a:solidFill>
            </a:endParaRPr>
          </a:p>
          <a:p>
            <a:endParaRPr lang="en-US" altLang="zh-TW" sz="1000" dirty="0" smtClean="0">
              <a:solidFill>
                <a:prstClr val="black"/>
              </a:solidFill>
            </a:endParaRPr>
          </a:p>
          <a:p>
            <a:r>
              <a:rPr lang="en-US" altLang="zh-TW" dirty="0" smtClean="0">
                <a:solidFill>
                  <a:prstClr val="black"/>
                </a:solidFill>
              </a:rPr>
              <a:t>E</a:t>
            </a:r>
            <a:r>
              <a:rPr lang="en-US" altLang="zh-TW" sz="1000" dirty="0" smtClean="0">
                <a:solidFill>
                  <a:prstClr val="black"/>
                </a:solidFill>
              </a:rPr>
              <a:t>T</a:t>
            </a:r>
            <a:r>
              <a:rPr lang="en-US" altLang="zh-TW" dirty="0" smtClean="0">
                <a:solidFill>
                  <a:prstClr val="black"/>
                </a:solidFill>
              </a:rPr>
              <a:t>(R-G)</a:t>
            </a:r>
            <a:r>
              <a:rPr lang="en-US" altLang="zh-TW" dirty="0" err="1" smtClean="0">
                <a:solidFill>
                  <a:prstClr val="black"/>
                </a:solidFill>
              </a:rPr>
              <a:t>censter</a:t>
            </a:r>
            <a:endParaRPr lang="en-US" altLang="zh-TW" sz="1000" dirty="0" smtClean="0">
              <a:solidFill>
                <a:prstClr val="black"/>
              </a:solidFill>
            </a:endParaRPr>
          </a:p>
          <a:p>
            <a:endParaRPr lang="en-US" altLang="zh-TW" dirty="0" smtClean="0">
              <a:solidFill>
                <a:prstClr val="black"/>
              </a:solidFill>
            </a:endParaRPr>
          </a:p>
          <a:p>
            <a:r>
              <a:rPr lang="en-US" altLang="zh-TW" dirty="0" err="1" smtClean="0">
                <a:solidFill>
                  <a:prstClr val="black"/>
                </a:solidFill>
              </a:rPr>
              <a:t>Ev</a:t>
            </a:r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8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71414"/>
            <a:ext cx="892975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n-type semiconductor after a perturbation </a:t>
            </a:r>
            <a:endParaRPr lang="zh-TW" altLang="en-US" dirty="0"/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285720" y="1214422"/>
            <a:ext cx="2376488" cy="863600"/>
          </a:xfrm>
          <a:prstGeom prst="cube">
            <a:avLst>
              <a:gd name="adj" fmla="val 7206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t=0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61983" y="1289034"/>
            <a:ext cx="365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  <a:latin typeface="新細明體" pitchFamily="18" charset="-120"/>
              </a:rPr>
              <a:t>P</a:t>
            </a:r>
            <a:r>
              <a:rPr lang="en-US" altLang="zh-TW" sz="1000" dirty="0" smtClean="0">
                <a:solidFill>
                  <a:prstClr val="black"/>
                </a:solidFill>
                <a:latin typeface="新細明體" pitchFamily="18" charset="-120"/>
              </a:rPr>
              <a:t>0</a:t>
            </a:r>
            <a:endParaRPr lang="en-US" altLang="zh-TW" sz="1000" dirty="0">
              <a:solidFill>
                <a:prstClr val="black"/>
              </a:solidFill>
              <a:latin typeface="新細明體" pitchFamily="18" charset="-120"/>
            </a:endParaRPr>
          </a:p>
        </p:txBody>
      </p:sp>
      <p:sp>
        <p:nvSpPr>
          <p:cNvPr id="7" name="Text Box 47"/>
          <p:cNvSpPr txBox="1">
            <a:spLocks noChangeArrowheads="1"/>
          </p:cNvSpPr>
          <p:nvPr/>
        </p:nvSpPr>
        <p:spPr bwMode="auto">
          <a:xfrm>
            <a:off x="214283" y="2149459"/>
            <a:ext cx="236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prstClr val="black"/>
                </a:solidFill>
              </a:rPr>
              <a:t>n-type semiconductor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571868" y="1214422"/>
            <a:ext cx="2376488" cy="863600"/>
          </a:xfrm>
          <a:prstGeom prst="cube">
            <a:avLst>
              <a:gd name="adj" fmla="val 7206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t&gt;0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714612" y="1000108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prstClr val="black"/>
                </a:solidFill>
              </a:rPr>
              <a:t>perturbation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148131" y="1289034"/>
            <a:ext cx="535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prstClr val="black"/>
                </a:solidFill>
                <a:latin typeface="新細明體" pitchFamily="18" charset="-120"/>
              </a:rPr>
              <a:t>△</a:t>
            </a:r>
            <a:r>
              <a:rPr lang="en-US" altLang="zh-TW" b="1" dirty="0" smtClean="0">
                <a:solidFill>
                  <a:prstClr val="black"/>
                </a:solidFill>
                <a:latin typeface="新細明體" pitchFamily="18" charset="-120"/>
              </a:rPr>
              <a:t>P</a:t>
            </a:r>
            <a:endParaRPr lang="en-US" altLang="zh-TW" b="1" dirty="0">
              <a:solidFill>
                <a:prstClr val="black"/>
              </a:solidFill>
              <a:latin typeface="新細明體" pitchFamily="18" charset="-120"/>
            </a:endParaRPr>
          </a:p>
        </p:txBody>
      </p:sp>
      <p:sp>
        <p:nvSpPr>
          <p:cNvPr id="11" name="Text Box 47"/>
          <p:cNvSpPr txBox="1">
            <a:spLocks noChangeArrowheads="1"/>
          </p:cNvSpPr>
          <p:nvPr/>
        </p:nvSpPr>
        <p:spPr bwMode="auto">
          <a:xfrm>
            <a:off x="3500431" y="2149459"/>
            <a:ext cx="236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prstClr val="black"/>
                </a:solidFill>
              </a:rPr>
              <a:t>n-type semiconductor</a:t>
            </a: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6429388" y="1214422"/>
            <a:ext cx="2376488" cy="863600"/>
          </a:xfrm>
          <a:prstGeom prst="cube">
            <a:avLst>
              <a:gd name="adj" fmla="val 7206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t-&gt;infinite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929322" y="1071546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prstClr val="black"/>
                </a:solidFill>
              </a:rPr>
              <a:t>perturbation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005651" y="1289034"/>
            <a:ext cx="766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prstClr val="black"/>
                </a:solidFill>
                <a:latin typeface="新細明體" pitchFamily="18" charset="-120"/>
              </a:rPr>
              <a:t>△</a:t>
            </a:r>
            <a:r>
              <a:rPr lang="en-US" altLang="zh-TW" dirty="0" smtClean="0">
                <a:solidFill>
                  <a:prstClr val="black"/>
                </a:solidFill>
                <a:latin typeface="新細明體" pitchFamily="18" charset="-120"/>
              </a:rPr>
              <a:t>P=0</a:t>
            </a:r>
            <a:endParaRPr lang="en-US" altLang="zh-TW" dirty="0">
              <a:solidFill>
                <a:prstClr val="black"/>
              </a:solidFill>
              <a:latin typeface="新細明體" pitchFamily="18" charset="-120"/>
            </a:endParaRPr>
          </a:p>
        </p:txBody>
      </p:sp>
      <p:sp>
        <p:nvSpPr>
          <p:cNvPr id="15" name="Text Box 47"/>
          <p:cNvSpPr txBox="1">
            <a:spLocks noChangeArrowheads="1"/>
          </p:cNvSpPr>
          <p:nvPr/>
        </p:nvSpPr>
        <p:spPr bwMode="auto">
          <a:xfrm>
            <a:off x="6357951" y="2149459"/>
            <a:ext cx="236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prstClr val="black"/>
                </a:solidFill>
              </a:rPr>
              <a:t>n-type semiconductor</a:t>
            </a:r>
          </a:p>
        </p:txBody>
      </p:sp>
      <p:sp>
        <p:nvSpPr>
          <p:cNvPr id="18" name="向下箭號 17"/>
          <p:cNvSpPr/>
          <p:nvPr/>
        </p:nvSpPr>
        <p:spPr>
          <a:xfrm rot="16352197">
            <a:off x="2938557" y="1438368"/>
            <a:ext cx="357190" cy="35719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9" name="向下箭號 18"/>
          <p:cNvSpPr/>
          <p:nvPr/>
        </p:nvSpPr>
        <p:spPr>
          <a:xfrm rot="16352197">
            <a:off x="6079927" y="1436466"/>
            <a:ext cx="357190" cy="35719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53" name="Text Box 48"/>
          <p:cNvSpPr txBox="1">
            <a:spLocks noChangeArrowheads="1"/>
          </p:cNvSpPr>
          <p:nvPr/>
        </p:nvSpPr>
        <p:spPr bwMode="auto">
          <a:xfrm>
            <a:off x="5724128" y="2492896"/>
            <a:ext cx="33055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The change of minority carriers</a:t>
            </a:r>
          </a:p>
          <a:p>
            <a:r>
              <a:rPr lang="en-US" altLang="zh-TW" dirty="0">
                <a:solidFill>
                  <a:srgbClr val="FF0000"/>
                </a:solidFill>
              </a:rPr>
              <a:t>dominate the </a:t>
            </a:r>
            <a:r>
              <a:rPr lang="en-US" altLang="zh-TW" dirty="0" smtClean="0">
                <a:solidFill>
                  <a:srgbClr val="FF0000"/>
                </a:solidFill>
              </a:rPr>
              <a:t>recombination rate</a:t>
            </a:r>
            <a:endParaRPr lang="en-US" altLang="zh-TW" dirty="0">
              <a:solidFill>
                <a:srgbClr val="FF0000"/>
              </a:solidFill>
            </a:endParaRPr>
          </a:p>
        </p:txBody>
      </p:sp>
      <p:grpSp>
        <p:nvGrpSpPr>
          <p:cNvPr id="3" name="群組 80"/>
          <p:cNvGrpSpPr/>
          <p:nvPr/>
        </p:nvGrpSpPr>
        <p:grpSpPr>
          <a:xfrm>
            <a:off x="5580112" y="3356992"/>
            <a:ext cx="3462964" cy="1928802"/>
            <a:chOff x="3266712" y="3357562"/>
            <a:chExt cx="3462964" cy="1928802"/>
          </a:xfrm>
        </p:grpSpPr>
        <p:cxnSp>
          <p:nvCxnSpPr>
            <p:cNvPr id="27" name="直線接點 26"/>
            <p:cNvCxnSpPr/>
            <p:nvPr/>
          </p:nvCxnSpPr>
          <p:spPr bwMode="auto">
            <a:xfrm>
              <a:off x="3838216" y="3786190"/>
              <a:ext cx="1285884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直線接點 27"/>
            <p:cNvCxnSpPr/>
            <p:nvPr/>
          </p:nvCxnSpPr>
          <p:spPr bwMode="auto">
            <a:xfrm>
              <a:off x="3838216" y="4786322"/>
              <a:ext cx="1285884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直線接點 28"/>
            <p:cNvCxnSpPr/>
            <p:nvPr/>
          </p:nvCxnSpPr>
          <p:spPr bwMode="auto">
            <a:xfrm>
              <a:off x="3838216" y="4286256"/>
              <a:ext cx="1285884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直線接點 29"/>
            <p:cNvCxnSpPr/>
            <p:nvPr/>
          </p:nvCxnSpPr>
          <p:spPr bwMode="auto">
            <a:xfrm>
              <a:off x="3838216" y="4000504"/>
              <a:ext cx="1285884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文字方塊 30"/>
            <p:cNvSpPr txBox="1"/>
            <p:nvPr/>
          </p:nvSpPr>
          <p:spPr>
            <a:xfrm>
              <a:off x="5195538" y="3571876"/>
              <a:ext cx="1534138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err="1" smtClean="0">
                  <a:solidFill>
                    <a:prstClr val="black"/>
                  </a:solidFill>
                </a:rPr>
                <a:t>Ec</a:t>
              </a:r>
              <a:endParaRPr lang="en-US" altLang="zh-TW" dirty="0" smtClean="0">
                <a:solidFill>
                  <a:prstClr val="black"/>
                </a:solidFill>
              </a:endParaRPr>
            </a:p>
            <a:p>
              <a:r>
                <a:rPr lang="en-US" altLang="zh-TW" dirty="0" smtClean="0">
                  <a:solidFill>
                    <a:prstClr val="black"/>
                  </a:solidFill>
                </a:rPr>
                <a:t>E</a:t>
              </a:r>
              <a:r>
                <a:rPr lang="en-US" altLang="zh-TW" sz="1000" dirty="0" smtClean="0">
                  <a:solidFill>
                    <a:prstClr val="black"/>
                  </a:solidFill>
                </a:rPr>
                <a:t>F</a:t>
              </a:r>
            </a:p>
            <a:p>
              <a:r>
                <a:rPr lang="en-US" altLang="zh-TW" dirty="0" smtClean="0">
                  <a:solidFill>
                    <a:prstClr val="black"/>
                  </a:solidFill>
                </a:rPr>
                <a:t>E</a:t>
              </a:r>
              <a:r>
                <a:rPr lang="en-US" altLang="zh-TW" sz="1000" dirty="0" smtClean="0">
                  <a:solidFill>
                    <a:prstClr val="black"/>
                  </a:solidFill>
                </a:rPr>
                <a:t>T</a:t>
              </a:r>
              <a:r>
                <a:rPr lang="en-US" altLang="zh-TW" dirty="0" smtClean="0">
                  <a:solidFill>
                    <a:prstClr val="black"/>
                  </a:solidFill>
                </a:rPr>
                <a:t>(R-G)</a:t>
              </a:r>
              <a:r>
                <a:rPr lang="en-US" altLang="zh-TW" dirty="0" err="1" smtClean="0">
                  <a:solidFill>
                    <a:prstClr val="black"/>
                  </a:solidFill>
                </a:rPr>
                <a:t>censter</a:t>
              </a:r>
              <a:endParaRPr lang="en-US" altLang="zh-TW" sz="1000" dirty="0" smtClean="0">
                <a:solidFill>
                  <a:prstClr val="black"/>
                </a:solidFill>
              </a:endParaRPr>
            </a:p>
            <a:p>
              <a:endParaRPr lang="en-US" altLang="zh-TW" dirty="0" smtClean="0">
                <a:solidFill>
                  <a:prstClr val="black"/>
                </a:solidFill>
              </a:endParaRPr>
            </a:p>
            <a:p>
              <a:r>
                <a:rPr lang="en-US" altLang="zh-TW" dirty="0" err="1" smtClean="0">
                  <a:solidFill>
                    <a:prstClr val="black"/>
                  </a:solidFill>
                </a:rPr>
                <a:t>Ev</a:t>
              </a:r>
              <a:endParaRPr lang="zh-TW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2" name="橢圓 31"/>
            <p:cNvSpPr/>
            <p:nvPr/>
          </p:nvSpPr>
          <p:spPr bwMode="auto">
            <a:xfrm>
              <a:off x="3981092" y="3643314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3" name="橢圓 32"/>
            <p:cNvSpPr/>
            <p:nvPr/>
          </p:nvSpPr>
          <p:spPr bwMode="auto">
            <a:xfrm>
              <a:off x="4266844" y="3643314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4" name="橢圓 33"/>
            <p:cNvSpPr/>
            <p:nvPr/>
          </p:nvSpPr>
          <p:spPr bwMode="auto">
            <a:xfrm>
              <a:off x="4552596" y="3643314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5" name="橢圓 34"/>
            <p:cNvSpPr/>
            <p:nvPr/>
          </p:nvSpPr>
          <p:spPr bwMode="auto">
            <a:xfrm>
              <a:off x="4909786" y="3643314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6" name="橢圓 35"/>
            <p:cNvSpPr/>
            <p:nvPr/>
          </p:nvSpPr>
          <p:spPr bwMode="auto">
            <a:xfrm>
              <a:off x="4123968" y="3429000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7" name="橢圓 36"/>
            <p:cNvSpPr/>
            <p:nvPr/>
          </p:nvSpPr>
          <p:spPr bwMode="auto">
            <a:xfrm>
              <a:off x="4409720" y="3429000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8" name="橢圓 37"/>
            <p:cNvSpPr/>
            <p:nvPr/>
          </p:nvSpPr>
          <p:spPr bwMode="auto">
            <a:xfrm>
              <a:off x="4695472" y="3429000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9" name="Oval 31"/>
            <p:cNvSpPr>
              <a:spLocks noChangeArrowheads="1"/>
            </p:cNvSpPr>
            <p:nvPr/>
          </p:nvSpPr>
          <p:spPr bwMode="auto">
            <a:xfrm>
              <a:off x="3976334" y="4929199"/>
              <a:ext cx="144463" cy="14446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4192234" y="4856174"/>
              <a:ext cx="144463" cy="14446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34"/>
            <p:cNvSpPr>
              <a:spLocks noChangeArrowheads="1"/>
            </p:cNvSpPr>
            <p:nvPr/>
          </p:nvSpPr>
          <p:spPr bwMode="auto">
            <a:xfrm>
              <a:off x="4408134" y="4929199"/>
              <a:ext cx="144463" cy="14446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橢圓 42"/>
            <p:cNvSpPr/>
            <p:nvPr/>
          </p:nvSpPr>
          <p:spPr bwMode="auto">
            <a:xfrm>
              <a:off x="4123968" y="3643314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4" name="橢圓 43"/>
            <p:cNvSpPr/>
            <p:nvPr/>
          </p:nvSpPr>
          <p:spPr bwMode="auto">
            <a:xfrm>
              <a:off x="4409720" y="3643314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5" name="橢圓 44"/>
            <p:cNvSpPr/>
            <p:nvPr/>
          </p:nvSpPr>
          <p:spPr bwMode="auto">
            <a:xfrm>
              <a:off x="4695472" y="3643314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6" name="橢圓 45"/>
            <p:cNvSpPr/>
            <p:nvPr/>
          </p:nvSpPr>
          <p:spPr bwMode="auto">
            <a:xfrm>
              <a:off x="5052662" y="3643314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7" name="橢圓 46"/>
            <p:cNvSpPr/>
            <p:nvPr/>
          </p:nvSpPr>
          <p:spPr bwMode="auto">
            <a:xfrm>
              <a:off x="4266844" y="3429000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8" name="橢圓 47"/>
            <p:cNvSpPr/>
            <p:nvPr/>
          </p:nvSpPr>
          <p:spPr bwMode="auto">
            <a:xfrm>
              <a:off x="4552596" y="3429000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9" name="橢圓 48"/>
            <p:cNvSpPr/>
            <p:nvPr/>
          </p:nvSpPr>
          <p:spPr bwMode="auto">
            <a:xfrm>
              <a:off x="4838348" y="3429000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0" name="文字方塊 49"/>
            <p:cNvSpPr txBox="1"/>
            <p:nvPr/>
          </p:nvSpPr>
          <p:spPr>
            <a:xfrm>
              <a:off x="3266712" y="3357562"/>
              <a:ext cx="611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err="1" smtClean="0">
                  <a:solidFill>
                    <a:prstClr val="black"/>
                  </a:solidFill>
                </a:rPr>
                <a:t>n~n</a:t>
              </a:r>
              <a:r>
                <a:rPr lang="en-US" altLang="zh-TW" sz="1000" dirty="0" err="1" smtClean="0">
                  <a:solidFill>
                    <a:prstClr val="black"/>
                  </a:solidFill>
                </a:rPr>
                <a:t>o</a:t>
              </a:r>
              <a:endParaRPr lang="zh-TW" alt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3481026" y="4786322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err="1" smtClean="0">
                  <a:solidFill>
                    <a:prstClr val="black"/>
                  </a:solidFill>
                </a:rPr>
                <a:t>p</a:t>
              </a:r>
              <a:r>
                <a:rPr lang="en-US" altLang="zh-TW" sz="1000" dirty="0" err="1" smtClean="0">
                  <a:solidFill>
                    <a:prstClr val="black"/>
                  </a:solidFill>
                </a:rPr>
                <a:t>o</a:t>
              </a:r>
              <a:endParaRPr lang="zh-TW" alt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4909786" y="4917032"/>
              <a:ext cx="9525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prstClr val="black"/>
                  </a:solidFill>
                  <a:latin typeface="新細明體" pitchFamily="18" charset="-120"/>
                </a:rPr>
                <a:t>△P&lt;&lt;n</a:t>
              </a:r>
              <a:r>
                <a:rPr lang="en-US" altLang="zh-TW" sz="1000" b="1" dirty="0" smtClean="0">
                  <a:solidFill>
                    <a:prstClr val="black"/>
                  </a:solidFill>
                  <a:latin typeface="新細明體" pitchFamily="18" charset="-120"/>
                </a:rPr>
                <a:t>o</a:t>
              </a:r>
              <a:endParaRPr lang="zh-TW" alt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54" name="橢圓 53"/>
            <p:cNvSpPr/>
            <p:nvPr/>
          </p:nvSpPr>
          <p:spPr bwMode="auto">
            <a:xfrm>
              <a:off x="3838216" y="4214818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" name="橢圓 54"/>
            <p:cNvSpPr/>
            <p:nvPr/>
          </p:nvSpPr>
          <p:spPr bwMode="auto">
            <a:xfrm>
              <a:off x="4123968" y="4214818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6" name="橢圓 55"/>
            <p:cNvSpPr/>
            <p:nvPr/>
          </p:nvSpPr>
          <p:spPr bwMode="auto">
            <a:xfrm>
              <a:off x="4409720" y="4214818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7" name="橢圓 56"/>
            <p:cNvSpPr/>
            <p:nvPr/>
          </p:nvSpPr>
          <p:spPr bwMode="auto">
            <a:xfrm>
              <a:off x="4766910" y="4214818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8" name="橢圓 57"/>
            <p:cNvSpPr/>
            <p:nvPr/>
          </p:nvSpPr>
          <p:spPr bwMode="auto">
            <a:xfrm>
              <a:off x="3981092" y="4214818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9" name="橢圓 58"/>
            <p:cNvSpPr/>
            <p:nvPr/>
          </p:nvSpPr>
          <p:spPr bwMode="auto">
            <a:xfrm>
              <a:off x="4266844" y="4214818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0" name="橢圓 59"/>
            <p:cNvSpPr/>
            <p:nvPr/>
          </p:nvSpPr>
          <p:spPr bwMode="auto">
            <a:xfrm>
              <a:off x="4552596" y="4214818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1" name="橢圓 60"/>
            <p:cNvSpPr/>
            <p:nvPr/>
          </p:nvSpPr>
          <p:spPr bwMode="auto">
            <a:xfrm>
              <a:off x="4909786" y="4214818"/>
              <a:ext cx="108000" cy="108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2" name="向下箭號 61"/>
            <p:cNvSpPr/>
            <p:nvPr/>
          </p:nvSpPr>
          <p:spPr>
            <a:xfrm rot="11548386">
              <a:off x="4089390" y="4440600"/>
              <a:ext cx="145221" cy="357190"/>
            </a:xfrm>
            <a:prstGeom prst="downArrow">
              <a:avLst>
                <a:gd name="adj1" fmla="val 50000"/>
                <a:gd name="adj2" fmla="val 5984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63" name="向下箭號 62"/>
            <p:cNvSpPr/>
            <p:nvPr/>
          </p:nvSpPr>
          <p:spPr>
            <a:xfrm rot="11548386">
              <a:off x="4303703" y="4440598"/>
              <a:ext cx="145221" cy="357190"/>
            </a:xfrm>
            <a:prstGeom prst="downArrow">
              <a:avLst>
                <a:gd name="adj1" fmla="val 50000"/>
                <a:gd name="adj2" fmla="val 5984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58369" name="Object 1"/>
          <p:cNvGraphicFramePr>
            <a:graphicFrameLocks noChangeAspect="1"/>
          </p:cNvGraphicFramePr>
          <p:nvPr/>
        </p:nvGraphicFramePr>
        <p:xfrm>
          <a:off x="472674" y="4004494"/>
          <a:ext cx="2286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name="方程式" r:id="rId4" imgW="228600" imgH="393480" progId="Equation.3">
                  <p:embed/>
                </p:oleObj>
              </mc:Choice>
              <mc:Fallback>
                <p:oleObj name="方程式" r:id="rId4" imgW="228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674" y="4004494"/>
                        <a:ext cx="2286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文字方塊 68"/>
          <p:cNvSpPr txBox="1"/>
          <p:nvPr/>
        </p:nvSpPr>
        <p:spPr>
          <a:xfrm>
            <a:off x="1115616" y="3933056"/>
            <a:ext cx="2081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To be approximately</a:t>
            </a:r>
          </a:p>
          <a:p>
            <a:r>
              <a:rPr lang="en-US" altLang="zh-TW" dirty="0" smtClean="0">
                <a:solidFill>
                  <a:prstClr val="black"/>
                </a:solidFill>
              </a:rPr>
              <a:t>Proportional to </a:t>
            </a:r>
            <a:r>
              <a:rPr lang="en-US" altLang="zh-TW" b="1" dirty="0" smtClean="0">
                <a:solidFill>
                  <a:prstClr val="black"/>
                </a:solidFill>
                <a:latin typeface="新細明體" pitchFamily="18" charset="-120"/>
              </a:rPr>
              <a:t>△P</a:t>
            </a:r>
            <a:endParaRPr lang="zh-TW" altLang="en-US" dirty="0">
              <a:solidFill>
                <a:prstClr val="black"/>
              </a:solidFill>
            </a:endParaRPr>
          </a:p>
        </p:txBody>
      </p:sp>
      <p:graphicFrame>
        <p:nvGraphicFramePr>
          <p:cNvPr id="70" name="Object 1"/>
          <p:cNvGraphicFramePr>
            <a:graphicFrameLocks noChangeAspect="1"/>
          </p:cNvGraphicFramePr>
          <p:nvPr/>
        </p:nvGraphicFramePr>
        <p:xfrm>
          <a:off x="285720" y="6000780"/>
          <a:ext cx="2286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1" name="方程式" r:id="rId6" imgW="228600" imgH="393480" progId="Equation.3">
                  <p:embed/>
                </p:oleObj>
              </mc:Choice>
              <mc:Fallback>
                <p:oleObj name="方程式" r:id="rId6" imgW="228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6000780"/>
                        <a:ext cx="2286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文字方塊 71"/>
          <p:cNvSpPr txBox="1"/>
          <p:nvPr/>
        </p:nvSpPr>
        <p:spPr>
          <a:xfrm>
            <a:off x="467544" y="6093296"/>
            <a:ext cx="559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prstClr val="black"/>
                </a:solidFill>
              </a:rPr>
              <a:t>(R-G)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graphicFrame>
        <p:nvGraphicFramePr>
          <p:cNvPr id="58371" name="Object 3"/>
          <p:cNvGraphicFramePr>
            <a:graphicFrameLocks noChangeAspect="1"/>
          </p:cNvGraphicFramePr>
          <p:nvPr/>
        </p:nvGraphicFramePr>
        <p:xfrm>
          <a:off x="955674" y="6072206"/>
          <a:ext cx="7366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2" name="方程式" r:id="rId7" imgW="736560" imgH="241200" progId="Equation.3">
                  <p:embed/>
                </p:oleObj>
              </mc:Choice>
              <mc:Fallback>
                <p:oleObj name="方程式" r:id="rId7" imgW="736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674" y="6072206"/>
                        <a:ext cx="7366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文字方塊 73"/>
          <p:cNvSpPr txBox="1"/>
          <p:nvPr/>
        </p:nvSpPr>
        <p:spPr>
          <a:xfrm>
            <a:off x="1785918" y="6072218"/>
            <a:ext cx="299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For holes in a n-type material;</a:t>
            </a:r>
            <a:endParaRPr lang="zh-TW" altLang="en-US" dirty="0">
              <a:solidFill>
                <a:prstClr val="black"/>
              </a:solidFill>
            </a:endParaRPr>
          </a:p>
        </p:txBody>
      </p:sp>
      <p:graphicFrame>
        <p:nvGraphicFramePr>
          <p:cNvPr id="76" name="Object 1"/>
          <p:cNvGraphicFramePr>
            <a:graphicFrameLocks noChangeAspect="1"/>
          </p:cNvGraphicFramePr>
          <p:nvPr/>
        </p:nvGraphicFramePr>
        <p:xfrm>
          <a:off x="428596" y="2786058"/>
          <a:ext cx="2286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3" name="方程式" r:id="rId9" imgW="228600" imgH="393480" progId="Equation.3">
                  <p:embed/>
                </p:oleObj>
              </mc:Choice>
              <mc:Fallback>
                <p:oleObj name="方程式" r:id="rId9" imgW="228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2786058"/>
                        <a:ext cx="2286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文字方塊 77"/>
          <p:cNvSpPr txBox="1"/>
          <p:nvPr/>
        </p:nvSpPr>
        <p:spPr>
          <a:xfrm>
            <a:off x="539552" y="2852936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(R-G)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79" name="文字方塊 78"/>
          <p:cNvSpPr txBox="1"/>
          <p:nvPr/>
        </p:nvSpPr>
        <p:spPr>
          <a:xfrm>
            <a:off x="1071538" y="2714620"/>
            <a:ext cx="3927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To be approximately</a:t>
            </a:r>
          </a:p>
          <a:p>
            <a:r>
              <a:rPr lang="en-US" altLang="zh-TW" dirty="0" smtClean="0">
                <a:solidFill>
                  <a:prstClr val="black"/>
                </a:solidFill>
              </a:rPr>
              <a:t>Proportional to N</a:t>
            </a:r>
            <a:r>
              <a:rPr lang="en-US" altLang="zh-TW" sz="1000" dirty="0" smtClean="0">
                <a:solidFill>
                  <a:prstClr val="black"/>
                </a:solidFill>
              </a:rPr>
              <a:t>T </a:t>
            </a:r>
            <a:r>
              <a:rPr lang="en-US" altLang="zh-TW" dirty="0" smtClean="0">
                <a:solidFill>
                  <a:prstClr val="black"/>
                </a:solidFill>
              </a:rPr>
              <a:t>(R-G center numbers)</a:t>
            </a:r>
            <a:endParaRPr lang="zh-TW" altLang="en-US" dirty="0">
              <a:solidFill>
                <a:prstClr val="black"/>
              </a:solidFill>
            </a:endParaRPr>
          </a:p>
        </p:txBody>
      </p:sp>
      <p:graphicFrame>
        <p:nvGraphicFramePr>
          <p:cNvPr id="8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102042"/>
              </p:ext>
            </p:extLst>
          </p:nvPr>
        </p:nvGraphicFramePr>
        <p:xfrm>
          <a:off x="5651550" y="6046946"/>
          <a:ext cx="2286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4" name="方程式" r:id="rId10" imgW="228600" imgH="393480" progId="Equation.3">
                  <p:embed/>
                </p:oleObj>
              </mc:Choice>
              <mc:Fallback>
                <p:oleObj name="方程式" r:id="rId10" imgW="228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50" y="6046946"/>
                        <a:ext cx="2286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128291"/>
              </p:ext>
            </p:extLst>
          </p:nvPr>
        </p:nvGraphicFramePr>
        <p:xfrm>
          <a:off x="6328178" y="6124179"/>
          <a:ext cx="723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5" name="方程式" r:id="rId12" imgW="723600" imgH="228600" progId="Equation.3">
                  <p:embed/>
                </p:oleObj>
              </mc:Choice>
              <mc:Fallback>
                <p:oleObj name="方程式" r:id="rId12" imgW="723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8178" y="6124179"/>
                        <a:ext cx="7239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文字方塊 86"/>
          <p:cNvSpPr txBox="1"/>
          <p:nvPr/>
        </p:nvSpPr>
        <p:spPr>
          <a:xfrm>
            <a:off x="7151748" y="6118384"/>
            <a:ext cx="1854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For electrons in a </a:t>
            </a:r>
          </a:p>
          <a:p>
            <a:r>
              <a:rPr lang="en-US" altLang="zh-TW" dirty="0" smtClean="0">
                <a:solidFill>
                  <a:prstClr val="black"/>
                </a:solidFill>
              </a:rPr>
              <a:t>p-type material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88" name="文字方塊 87"/>
          <p:cNvSpPr txBox="1"/>
          <p:nvPr/>
        </p:nvSpPr>
        <p:spPr>
          <a:xfrm>
            <a:off x="1115616" y="3356992"/>
            <a:ext cx="3159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(</a:t>
            </a:r>
            <a:r>
              <a:rPr lang="en-US" altLang="zh-TW" sz="1400" dirty="0" smtClean="0">
                <a:solidFill>
                  <a:prstClr val="black"/>
                </a:solidFill>
              </a:rPr>
              <a:t>since the multitude of electrons rapidly </a:t>
            </a:r>
          </a:p>
          <a:p>
            <a:r>
              <a:rPr lang="en-US" altLang="zh-TW" sz="1400" dirty="0" smtClean="0">
                <a:solidFill>
                  <a:prstClr val="black"/>
                </a:solidFill>
              </a:rPr>
              <a:t>fill any level that is vacant)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89" name="文字方塊 88"/>
          <p:cNvSpPr txBox="1"/>
          <p:nvPr/>
        </p:nvSpPr>
        <p:spPr>
          <a:xfrm>
            <a:off x="142844" y="57986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90" name="文字方塊 89"/>
          <p:cNvSpPr txBox="1"/>
          <p:nvPr/>
        </p:nvSpPr>
        <p:spPr>
          <a:xfrm>
            <a:off x="401236" y="4718874"/>
            <a:ext cx="270234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altLang="zh-TW" sz="1400" dirty="0" smtClean="0">
                <a:solidFill>
                  <a:prstClr val="black"/>
                </a:solidFill>
              </a:rPr>
              <a:t>The more holes available for</a:t>
            </a:r>
          </a:p>
          <a:p>
            <a:r>
              <a:rPr lang="en-US" altLang="zh-TW" sz="1400" dirty="0" smtClean="0">
                <a:solidFill>
                  <a:prstClr val="black"/>
                </a:solidFill>
              </a:rPr>
              <a:t>  annihilation, the greater </a:t>
            </a:r>
          </a:p>
          <a:p>
            <a:r>
              <a:rPr lang="en-US" altLang="zh-TW" sz="1400" dirty="0" smtClean="0">
                <a:solidFill>
                  <a:prstClr val="black"/>
                </a:solidFill>
              </a:rPr>
              <a:t>  the number of holes recombining</a:t>
            </a:r>
          </a:p>
          <a:p>
            <a:r>
              <a:rPr lang="en-US" altLang="zh-TW" sz="1400" dirty="0" smtClean="0">
                <a:solidFill>
                  <a:prstClr val="black"/>
                </a:solidFill>
              </a:rPr>
              <a:t>  per second.</a:t>
            </a:r>
          </a:p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91" name="文字方塊 90"/>
          <p:cNvSpPr txBox="1"/>
          <p:nvPr/>
        </p:nvSpPr>
        <p:spPr>
          <a:xfrm>
            <a:off x="5870655" y="6139462"/>
            <a:ext cx="559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prstClr val="black"/>
                </a:solidFill>
              </a:rPr>
              <a:t>(R-G)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92" name="文字方塊 91"/>
          <p:cNvSpPr txBox="1"/>
          <p:nvPr/>
        </p:nvSpPr>
        <p:spPr>
          <a:xfrm>
            <a:off x="357158" y="6488668"/>
            <a:ext cx="4239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Cp </a:t>
            </a:r>
            <a:r>
              <a:rPr lang="en-US" altLang="zh-TW" dirty="0" err="1" smtClean="0">
                <a:solidFill>
                  <a:prstClr val="black"/>
                </a:solidFill>
              </a:rPr>
              <a:t>Cn</a:t>
            </a:r>
            <a:r>
              <a:rPr lang="en-US" altLang="zh-TW" dirty="0" smtClean="0">
                <a:solidFill>
                  <a:prstClr val="black"/>
                </a:solidFill>
              </a:rPr>
              <a:t> is a positive proportionality constant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80" name="文字方塊 79"/>
          <p:cNvSpPr txBox="1"/>
          <p:nvPr/>
        </p:nvSpPr>
        <p:spPr>
          <a:xfrm>
            <a:off x="581920" y="4081632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(R-G)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5720" y="2636912"/>
            <a:ext cx="4713368" cy="1304855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/>
          <p:cNvSpPr/>
          <p:nvPr/>
        </p:nvSpPr>
        <p:spPr>
          <a:xfrm>
            <a:off x="285720" y="3969787"/>
            <a:ext cx="2831432" cy="1691461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向下箭號 74"/>
          <p:cNvSpPr/>
          <p:nvPr/>
        </p:nvSpPr>
        <p:spPr>
          <a:xfrm rot="19101766">
            <a:off x="4970391" y="2517979"/>
            <a:ext cx="428628" cy="928694"/>
          </a:xfrm>
          <a:prstGeom prst="downArrow">
            <a:avLst>
              <a:gd name="adj1" fmla="val 50000"/>
              <a:gd name="adj2" fmla="val 42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221106" y="5827603"/>
            <a:ext cx="4638925" cy="1030397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087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r>
              <a:rPr lang="en-US" altLang="zh-TW"/>
              <a:t>Minority Carrier lifetimes</a:t>
            </a:r>
          </a:p>
        </p:txBody>
      </p:sp>
      <p:graphicFrame>
        <p:nvGraphicFramePr>
          <p:cNvPr id="157706" name="Object 10"/>
          <p:cNvGraphicFramePr>
            <a:graphicFrameLocks noGrp="1" noChangeAspect="1"/>
          </p:cNvGraphicFramePr>
          <p:nvPr>
            <p:ph sz="half" idx="1"/>
          </p:nvPr>
        </p:nvGraphicFramePr>
        <p:xfrm>
          <a:off x="539750" y="3429000"/>
          <a:ext cx="1417638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3" name="方程式" r:id="rId3" imgW="545760" imgH="241200" progId="Equation.3">
                  <p:embed/>
                </p:oleObj>
              </mc:Choice>
              <mc:Fallback>
                <p:oleObj name="方程式" r:id="rId3" imgW="545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429000"/>
                        <a:ext cx="1417638" cy="62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700" name="Object 4"/>
          <p:cNvGraphicFramePr>
            <a:graphicFrameLocks noChangeAspect="1"/>
          </p:cNvGraphicFramePr>
          <p:nvPr/>
        </p:nvGraphicFramePr>
        <p:xfrm>
          <a:off x="322263" y="1557338"/>
          <a:ext cx="3443287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4" name="方程式" r:id="rId5" imgW="1917360" imgH="444240" progId="Equation.3">
                  <p:embed/>
                </p:oleObj>
              </mc:Choice>
              <mc:Fallback>
                <p:oleObj name="方程式" r:id="rId5" imgW="19173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3" y="1557338"/>
                        <a:ext cx="3443287" cy="796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719138" y="18224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57702" name="Object 6"/>
          <p:cNvGraphicFramePr>
            <a:graphicFrameLocks noChangeAspect="1"/>
          </p:cNvGraphicFramePr>
          <p:nvPr/>
        </p:nvGraphicFramePr>
        <p:xfrm>
          <a:off x="779463" y="2565400"/>
          <a:ext cx="2616200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5" name="方程式" r:id="rId7" imgW="1371600" imgH="431640" progId="Equation.3">
                  <p:embed/>
                </p:oleObj>
              </mc:Choice>
              <mc:Fallback>
                <p:oleObj name="方程式" r:id="rId7" imgW="1371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463" y="2565400"/>
                        <a:ext cx="2616200" cy="823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7703" name="Text Box 7"/>
          <p:cNvSpPr txBox="1">
            <a:spLocks noChangeArrowheads="1"/>
          </p:cNvSpPr>
          <p:nvPr/>
        </p:nvSpPr>
        <p:spPr bwMode="auto">
          <a:xfrm>
            <a:off x="3759200" y="1865313"/>
            <a:ext cx="327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prstClr val="black"/>
                </a:solidFill>
              </a:rPr>
              <a:t>For holes in an n-type material</a:t>
            </a:r>
          </a:p>
        </p:txBody>
      </p:sp>
      <p:sp>
        <p:nvSpPr>
          <p:cNvPr id="157704" name="Text Box 8"/>
          <p:cNvSpPr txBox="1">
            <a:spLocks noChangeArrowheads="1"/>
          </p:cNvSpPr>
          <p:nvPr/>
        </p:nvSpPr>
        <p:spPr bwMode="auto">
          <a:xfrm>
            <a:off x="3851275" y="2781300"/>
            <a:ext cx="365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prstClr val="black"/>
                </a:solidFill>
              </a:rPr>
              <a:t>For electrons in an p-type material</a:t>
            </a:r>
          </a:p>
        </p:txBody>
      </p:sp>
      <p:sp>
        <p:nvSpPr>
          <p:cNvPr id="157708" name="Text Box 12"/>
          <p:cNvSpPr txBox="1">
            <a:spLocks noChangeArrowheads="1"/>
          </p:cNvSpPr>
          <p:nvPr/>
        </p:nvSpPr>
        <p:spPr bwMode="auto">
          <a:xfrm>
            <a:off x="539750" y="4076700"/>
            <a:ext cx="71564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prstClr val="black"/>
                </a:solidFill>
              </a:rPr>
              <a:t>-are called minority carrier lifetimes ; interpreted as the average time</a:t>
            </a:r>
          </a:p>
          <a:p>
            <a:r>
              <a:rPr lang="en-US" altLang="zh-TW">
                <a:solidFill>
                  <a:prstClr val="black"/>
                </a:solidFill>
              </a:rPr>
              <a:t> an excess minority carrier will live in a sea of majority carriers</a:t>
            </a:r>
          </a:p>
          <a:p>
            <a:r>
              <a:rPr lang="en-US" altLang="zh-TW">
                <a:solidFill>
                  <a:prstClr val="black"/>
                </a:solidFill>
              </a:rPr>
              <a:t>-In a Si with very few R-G center, lifetime is around 1 msec</a:t>
            </a:r>
          </a:p>
          <a:p>
            <a:r>
              <a:rPr lang="en-US" altLang="zh-TW">
                <a:solidFill>
                  <a:prstClr val="black"/>
                </a:solidFill>
              </a:rPr>
              <a:t>- Typical minority carrier lifetimes in most Si device is around 1 </a:t>
            </a:r>
            <a:r>
              <a:rPr lang="el-GR" altLang="zh-TW">
                <a:solidFill>
                  <a:prstClr val="black"/>
                </a:solidFill>
                <a:cs typeface="Arial" pitchFamily="34" charset="0"/>
              </a:rPr>
              <a:t>μ</a:t>
            </a:r>
            <a:r>
              <a:rPr lang="en-US" altLang="zh-TW">
                <a:solidFill>
                  <a:prstClr val="black"/>
                </a:solidFill>
                <a:cs typeface="Arial" pitchFamily="34" charset="0"/>
              </a:rPr>
              <a:t>sec</a:t>
            </a:r>
            <a:endParaRPr lang="el-GR" altLang="zh-TW">
              <a:solidFill>
                <a:prstClr val="black"/>
              </a:solidFill>
              <a:cs typeface="Arial" pitchFamily="34" charset="0"/>
            </a:endParaRPr>
          </a:p>
          <a:p>
            <a:endParaRPr lang="en-US" altLang="zh-TW">
              <a:solidFill>
                <a:prstClr val="black"/>
              </a:solidFill>
            </a:endParaRPr>
          </a:p>
          <a:p>
            <a:endParaRPr lang="en-US" altLang="zh-TW">
              <a:solidFill>
                <a:prstClr val="black"/>
              </a:solidFill>
            </a:endParaRPr>
          </a:p>
          <a:p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157720" name="Text Box 24"/>
          <p:cNvSpPr txBox="1">
            <a:spLocks noChangeArrowheads="1"/>
          </p:cNvSpPr>
          <p:nvPr/>
        </p:nvSpPr>
        <p:spPr bwMode="auto">
          <a:xfrm>
            <a:off x="395288" y="1171575"/>
            <a:ext cx="36586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prstClr val="black"/>
                </a:solidFill>
              </a:rPr>
              <a:t>We introduce the time constants</a:t>
            </a:r>
            <a:endParaRPr lang="en-US" altLang="zh-TW" sz="2000" b="1" dirty="0">
              <a:solidFill>
                <a:prstClr val="black"/>
              </a:solidFill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142844" y="53012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TW" sz="4400" b="1" dirty="0" smtClean="0">
                <a:solidFill>
                  <a:prstClr val="black"/>
                </a:solidFill>
              </a:rPr>
              <a:t>Diffusion lengths</a:t>
            </a:r>
            <a:br>
              <a:rPr lang="en-US" altLang="zh-TW" sz="4400" b="1" dirty="0" smtClean="0">
                <a:solidFill>
                  <a:prstClr val="black"/>
                </a:solidFill>
              </a:rPr>
            </a:br>
            <a:endParaRPr lang="zh-TW" altLang="en-US" sz="4400" dirty="0">
              <a:solidFill>
                <a:prstClr val="black"/>
              </a:solidFill>
            </a:endParaRPr>
          </a:p>
        </p:txBody>
      </p:sp>
      <p:graphicFrame>
        <p:nvGraphicFramePr>
          <p:cNvPr id="14" name="Object 1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82600" y="5949950"/>
          <a:ext cx="19859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6" name="方程式" r:id="rId9" imgW="799920" imgH="279360" progId="Equation.3">
                  <p:embed/>
                </p:oleObj>
              </mc:Choice>
              <mc:Fallback>
                <p:oleObj name="方程式" r:id="rId9" imgW="7999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00" y="5949950"/>
                        <a:ext cx="1985963" cy="693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364163" y="6021388"/>
          <a:ext cx="1728787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7" name="方程式" r:id="rId11" imgW="838080" imgH="266400" progId="Equation.3">
                  <p:embed/>
                </p:oleObj>
              </mc:Choice>
              <mc:Fallback>
                <p:oleObj name="方程式" r:id="rId11" imgW="8380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6021388"/>
                        <a:ext cx="1728787" cy="550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2535238" y="6184900"/>
            <a:ext cx="2749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prstClr val="black"/>
                </a:solidFill>
              </a:rPr>
              <a:t>hole in an n-type material</a:t>
            </a: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7143750" y="5969000"/>
            <a:ext cx="1695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prstClr val="black"/>
                </a:solidFill>
              </a:rPr>
              <a:t>electron in a </a:t>
            </a:r>
          </a:p>
          <a:p>
            <a:r>
              <a:rPr lang="en-US" altLang="zh-TW">
                <a:solidFill>
                  <a:prstClr val="black"/>
                </a:solidFill>
              </a:rPr>
              <a:t>p-type material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539552" y="2060848"/>
            <a:ext cx="559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prstClr val="black"/>
                </a:solidFill>
              </a:rPr>
              <a:t>(R-G)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043608" y="3068960"/>
            <a:ext cx="559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prstClr val="black"/>
                </a:solidFill>
              </a:rPr>
              <a:t>(R-G)</a:t>
            </a:r>
            <a:endParaRPr lang="zh-TW" alt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8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Charge neutrality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59713" cy="4525963"/>
          </a:xfrm>
        </p:spPr>
        <p:txBody>
          <a:bodyPr/>
          <a:lstStyle/>
          <a:p>
            <a:r>
              <a:rPr lang="en-US" altLang="zh-TW" sz="2800" dirty="0"/>
              <a:t>In a semiconductor with equilibrium state.</a:t>
            </a:r>
          </a:p>
          <a:p>
            <a:pPr>
              <a:buFontTx/>
              <a:buNone/>
            </a:pPr>
            <a:r>
              <a:rPr lang="en-US" altLang="zh-TW" sz="2800" dirty="0"/>
              <a:t>  the charge should be neutral, </a:t>
            </a:r>
            <a:r>
              <a:rPr lang="en-US" altLang="zh-TW" sz="2800" dirty="0" err="1" smtClean="0"/>
              <a:t>otherwises</a:t>
            </a:r>
            <a:r>
              <a:rPr lang="en-US" altLang="zh-TW" sz="2800" dirty="0" smtClean="0"/>
              <a:t>, </a:t>
            </a:r>
            <a:endParaRPr lang="en-US" altLang="zh-TW" sz="2800" dirty="0"/>
          </a:p>
          <a:p>
            <a:pPr>
              <a:buFontTx/>
              <a:buNone/>
            </a:pPr>
            <a:r>
              <a:rPr lang="en-US" altLang="zh-TW" sz="2800" dirty="0"/>
              <a:t>  there occurs an electric field</a:t>
            </a: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1285852" y="3929066"/>
            <a:ext cx="44662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3600" b="1" dirty="0" err="1">
                <a:solidFill>
                  <a:prstClr val="black"/>
                </a:solidFill>
              </a:rPr>
              <a:t>qp</a:t>
            </a:r>
            <a:r>
              <a:rPr lang="en-US" altLang="zh-TW" sz="3600" b="1" dirty="0">
                <a:solidFill>
                  <a:prstClr val="black"/>
                </a:solidFill>
              </a:rPr>
              <a:t> – </a:t>
            </a:r>
            <a:r>
              <a:rPr lang="en-US" altLang="zh-TW" sz="3600" b="1" dirty="0" err="1">
                <a:solidFill>
                  <a:prstClr val="black"/>
                </a:solidFill>
              </a:rPr>
              <a:t>qn</a:t>
            </a:r>
            <a:r>
              <a:rPr lang="en-US" altLang="zh-TW" sz="3600" b="1" dirty="0">
                <a:solidFill>
                  <a:prstClr val="black"/>
                </a:solidFill>
              </a:rPr>
              <a:t> + </a:t>
            </a:r>
            <a:r>
              <a:rPr lang="en-US" altLang="zh-TW" sz="3600" b="1" dirty="0" err="1">
                <a:solidFill>
                  <a:prstClr val="black"/>
                </a:solidFill>
              </a:rPr>
              <a:t>qN</a:t>
            </a:r>
            <a:r>
              <a:rPr lang="en-US" altLang="zh-TW" b="1" dirty="0" err="1">
                <a:solidFill>
                  <a:prstClr val="black"/>
                </a:solidFill>
              </a:rPr>
              <a:t>D</a:t>
            </a:r>
            <a:r>
              <a:rPr lang="en-US" altLang="zh-TW" sz="3600" b="1" dirty="0">
                <a:solidFill>
                  <a:prstClr val="black"/>
                </a:solidFill>
              </a:rPr>
              <a:t> - </a:t>
            </a:r>
            <a:r>
              <a:rPr lang="en-US" altLang="zh-TW" sz="3600" b="1" dirty="0" err="1">
                <a:solidFill>
                  <a:prstClr val="black"/>
                </a:solidFill>
              </a:rPr>
              <a:t>q</a:t>
            </a:r>
            <a:r>
              <a:rPr lang="en-US" altLang="zh-TW" sz="3600" b="1" dirty="0" err="1" smtClean="0">
                <a:solidFill>
                  <a:prstClr val="black"/>
                </a:solidFill>
              </a:rPr>
              <a:t>N</a:t>
            </a:r>
            <a:r>
              <a:rPr lang="en-US" altLang="zh-TW" b="1" dirty="0" err="1" smtClean="0">
                <a:solidFill>
                  <a:prstClr val="black"/>
                </a:solidFill>
              </a:rPr>
              <a:t>A</a:t>
            </a:r>
            <a:r>
              <a:rPr lang="en-US" altLang="zh-TW" sz="3600" b="1" dirty="0" smtClean="0">
                <a:solidFill>
                  <a:prstClr val="black"/>
                </a:solidFill>
              </a:rPr>
              <a:t> </a:t>
            </a:r>
            <a:r>
              <a:rPr lang="en-US" altLang="zh-TW" sz="3600" b="1" dirty="0">
                <a:solidFill>
                  <a:prstClr val="black"/>
                </a:solidFill>
              </a:rPr>
              <a:t>= 0</a:t>
            </a:r>
          </a:p>
        </p:txBody>
      </p:sp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3714744" y="3929066"/>
            <a:ext cx="317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4714876" y="3857628"/>
            <a:ext cx="26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165895" name="Text Box 7"/>
          <p:cNvSpPr txBox="1">
            <a:spLocks noChangeArrowheads="1"/>
          </p:cNvSpPr>
          <p:nvPr/>
        </p:nvSpPr>
        <p:spPr bwMode="auto">
          <a:xfrm>
            <a:off x="827088" y="4941888"/>
            <a:ext cx="508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prstClr val="black"/>
                </a:solidFill>
              </a:rPr>
              <a:t>N</a:t>
            </a:r>
            <a:r>
              <a:rPr lang="en-US" altLang="zh-TW" sz="900">
                <a:solidFill>
                  <a:prstClr val="black"/>
                </a:solidFill>
              </a:rPr>
              <a:t>D</a:t>
            </a:r>
            <a:r>
              <a:rPr lang="en-US" altLang="zh-TW">
                <a:solidFill>
                  <a:prstClr val="black"/>
                </a:solidFill>
              </a:rPr>
              <a:t>+ = number of positively charged donor sites</a:t>
            </a:r>
          </a:p>
          <a:p>
            <a:r>
              <a:rPr lang="en-US" altLang="zh-TW">
                <a:solidFill>
                  <a:prstClr val="black"/>
                </a:solidFill>
              </a:rPr>
              <a:t>N</a:t>
            </a:r>
            <a:r>
              <a:rPr lang="en-US" altLang="zh-TW" sz="900">
                <a:solidFill>
                  <a:prstClr val="black"/>
                </a:solidFill>
              </a:rPr>
              <a:t>A</a:t>
            </a:r>
            <a:r>
              <a:rPr lang="en-US" altLang="zh-TW">
                <a:solidFill>
                  <a:prstClr val="black"/>
                </a:solidFill>
              </a:rPr>
              <a:t>- = number of negative charged acceptor sites</a:t>
            </a:r>
          </a:p>
        </p:txBody>
      </p:sp>
      <p:graphicFrame>
        <p:nvGraphicFramePr>
          <p:cNvPr id="165896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6156325" y="2781300"/>
          <a:ext cx="2376488" cy="192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Image" r:id="rId3" imgW="1713681" imgH="1383639" progId="Photoshop.Image.8">
                  <p:embed/>
                </p:oleObj>
              </mc:Choice>
              <mc:Fallback>
                <p:oleObj name="Image" r:id="rId3" imgW="1713681" imgH="1383639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2781300"/>
                        <a:ext cx="2376488" cy="192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142844" y="4143380"/>
            <a:ext cx="132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Charge/cm</a:t>
            </a:r>
            <a:r>
              <a:rPr lang="en-US" altLang="zh-TW" baseline="30000" dirty="0" smtClean="0">
                <a:solidFill>
                  <a:prstClr val="black"/>
                </a:solidFill>
              </a:rPr>
              <a:t>3</a:t>
            </a:r>
            <a:endParaRPr lang="zh-TW" altLang="en-US" baseline="30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0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Carrier Related terminology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1600" dirty="0" err="1" smtClean="0"/>
              <a:t>Dopants</a:t>
            </a:r>
            <a:r>
              <a:rPr lang="en-US" altLang="zh-TW" sz="1600" dirty="0" smtClean="0"/>
              <a:t>: specific impurity atoms which are added to semiconductors in controlled amounts for the expressed purpose of increasing either the electron or the hole concentration</a:t>
            </a:r>
          </a:p>
          <a:p>
            <a:r>
              <a:rPr lang="en-US" altLang="zh-TW" sz="1600" dirty="0" smtClean="0"/>
              <a:t>Intrinsic semiconductor: </a:t>
            </a:r>
            <a:r>
              <a:rPr lang="en-US" altLang="zh-TW" sz="1600" dirty="0" err="1" smtClean="0"/>
              <a:t>undoped</a:t>
            </a:r>
            <a:r>
              <a:rPr lang="en-US" altLang="zh-TW" sz="1600" dirty="0" smtClean="0"/>
              <a:t> semiconductor; a semiconductor whose properties are native to the material</a:t>
            </a:r>
          </a:p>
          <a:p>
            <a:r>
              <a:rPr lang="en-US" altLang="zh-TW" sz="1600" dirty="0" smtClean="0"/>
              <a:t>Extrinsic semiconductor – doped semiconductor; a semiconductor whose </a:t>
            </a:r>
            <a:r>
              <a:rPr lang="en-US" altLang="zh-TW" sz="1600" dirty="0" err="1" smtClean="0"/>
              <a:t>propeties</a:t>
            </a:r>
            <a:r>
              <a:rPr lang="en-US" altLang="zh-TW" sz="1600" dirty="0" smtClean="0"/>
              <a:t> are controlled by added impurity atoms</a:t>
            </a:r>
          </a:p>
          <a:p>
            <a:r>
              <a:rPr lang="en-US" altLang="zh-TW" sz="1600" dirty="0" smtClean="0"/>
              <a:t>Donor – impurity atom which increase the electron concentration; n-type </a:t>
            </a:r>
            <a:r>
              <a:rPr lang="en-US" altLang="zh-TW" sz="1600" dirty="0" err="1" smtClean="0"/>
              <a:t>dopant</a:t>
            </a:r>
            <a:r>
              <a:rPr lang="en-US" altLang="zh-TW" sz="1600" dirty="0" smtClean="0"/>
              <a:t>.</a:t>
            </a:r>
          </a:p>
          <a:p>
            <a:r>
              <a:rPr lang="en-US" altLang="zh-TW" sz="1600" dirty="0" smtClean="0"/>
              <a:t>Acceptor – impurity atom which increase the hole concentration; p-type </a:t>
            </a:r>
            <a:r>
              <a:rPr lang="en-US" altLang="zh-TW" sz="1600" dirty="0" err="1" smtClean="0"/>
              <a:t>dopant</a:t>
            </a:r>
            <a:endParaRPr lang="en-US" altLang="zh-TW" sz="1600" dirty="0" smtClean="0"/>
          </a:p>
          <a:p>
            <a:r>
              <a:rPr lang="en-US" altLang="zh-TW" sz="1600" dirty="0" smtClean="0"/>
              <a:t>N-type material – a donor-doped material; a semiconductor containing more electrons than holes</a:t>
            </a:r>
          </a:p>
          <a:p>
            <a:r>
              <a:rPr lang="en-US" altLang="zh-TW" sz="1600" dirty="0" smtClean="0"/>
              <a:t>P-type material – an acceptor-doped material; a semiconductor containing more holes than electrons</a:t>
            </a:r>
          </a:p>
          <a:p>
            <a:r>
              <a:rPr lang="en-US" altLang="zh-TW" sz="1600" dirty="0" smtClean="0"/>
              <a:t>Majority carrier – the most abundant carrier in a given semiconductor sample; electrons in an n-type materials, holes in a p-type material.</a:t>
            </a:r>
          </a:p>
          <a:p>
            <a:r>
              <a:rPr lang="en-US" altLang="zh-TW" sz="1600" dirty="0" smtClean="0"/>
              <a:t>Minority carrier – the least abundant carrier in a given semiconductor sample; holes in an n-type material, electrons in a p-type material.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989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8" name="Picture 6" descr="4-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982" b="9909"/>
          <a:stretch>
            <a:fillRect/>
          </a:stretch>
        </p:blipFill>
        <p:spPr bwMode="auto">
          <a:xfrm>
            <a:off x="503206" y="1168383"/>
            <a:ext cx="8280400" cy="4125913"/>
          </a:xfrm>
          <a:noFill/>
          <a:ln w="28575">
            <a:miter lim="800000"/>
            <a:headEnd/>
            <a:tailEnd/>
          </a:ln>
        </p:spPr>
      </p:pic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6407119" y="2217721"/>
            <a:ext cx="17605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 sz="1600" b="1">
                <a:solidFill>
                  <a:srgbClr val="008000"/>
                </a:solidFill>
                <a:latin typeface="Comic Sans MS" pitchFamily="66" charset="0"/>
                <a:ea typeface="新細明體" charset="-120"/>
              </a:rPr>
              <a:t>Space charge</a:t>
            </a:r>
            <a:r>
              <a:rPr lang="en-US" altLang="zh-TW" sz="1600">
                <a:solidFill>
                  <a:srgbClr val="008000"/>
                </a:solidFill>
                <a:latin typeface="Comic Sans MS" pitchFamily="66" charset="0"/>
                <a:ea typeface="新細明體" charset="-120"/>
              </a:rPr>
              <a:t> in </a:t>
            </a:r>
            <a:r>
              <a:rPr lang="en-US" altLang="zh-TW" sz="1600" b="1">
                <a:solidFill>
                  <a:srgbClr val="008000"/>
                </a:solidFill>
                <a:latin typeface="Comic Sans MS" pitchFamily="66" charset="0"/>
                <a:ea typeface="新細明體" charset="-120"/>
              </a:rPr>
              <a:t>depletion region</a:t>
            </a:r>
          </a:p>
        </p:txBody>
      </p:sp>
      <p:sp>
        <p:nvSpPr>
          <p:cNvPr id="100362" name="Rectangle 10"/>
          <p:cNvSpPr>
            <a:spLocks noChangeArrowheads="1"/>
          </p:cNvSpPr>
          <p:nvPr/>
        </p:nvSpPr>
        <p:spPr bwMode="auto">
          <a:xfrm>
            <a:off x="503206" y="4606908"/>
            <a:ext cx="3455988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 sz="1800">
                <a:solidFill>
                  <a:srgbClr val="3333FF"/>
                </a:solidFill>
                <a:latin typeface="Comic Sans MS" pitchFamily="66" charset="0"/>
                <a:ea typeface="新細明體" charset="-120"/>
              </a:rPr>
              <a:t>Uniformly doped </a:t>
            </a:r>
            <a:r>
              <a:rPr lang="en-US" altLang="zh-TW" sz="1800" i="1">
                <a:solidFill>
                  <a:srgbClr val="3333FF"/>
                </a:solidFill>
                <a:latin typeface="Comic Sans MS" pitchFamily="66" charset="0"/>
                <a:ea typeface="新細明體" charset="-120"/>
              </a:rPr>
              <a:t>p</a:t>
            </a:r>
            <a:r>
              <a:rPr lang="en-US" altLang="zh-TW" sz="1800">
                <a:solidFill>
                  <a:srgbClr val="3333FF"/>
                </a:solidFill>
                <a:latin typeface="Comic Sans MS" pitchFamily="66" charset="0"/>
                <a:ea typeface="新細明體" charset="-120"/>
              </a:rPr>
              <a:t>- and </a:t>
            </a:r>
            <a:r>
              <a:rPr lang="en-US" altLang="zh-TW" sz="1800" i="1">
                <a:solidFill>
                  <a:srgbClr val="3333FF"/>
                </a:solidFill>
                <a:latin typeface="Comic Sans MS" pitchFamily="66" charset="0"/>
                <a:ea typeface="新細明體" charset="-120"/>
              </a:rPr>
              <a:t>n</a:t>
            </a:r>
            <a:r>
              <a:rPr lang="en-US" altLang="zh-TW" sz="1800">
                <a:solidFill>
                  <a:srgbClr val="3333FF"/>
                </a:solidFill>
                <a:latin typeface="Comic Sans MS" pitchFamily="66" charset="0"/>
                <a:ea typeface="新細明體" charset="-120"/>
              </a:rPr>
              <a:t>-type semiconductors before joining</a:t>
            </a:r>
            <a:endParaRPr lang="zh-TW" altLang="en-US" sz="1800">
              <a:solidFill>
                <a:srgbClr val="3333FF"/>
              </a:solidFill>
              <a:latin typeface="Comic Sans MS" pitchFamily="66" charset="0"/>
              <a:ea typeface="新細明體" charset="-120"/>
            </a:endParaRPr>
          </a:p>
        </p:txBody>
      </p:sp>
      <p:sp>
        <p:nvSpPr>
          <p:cNvPr id="100368" name="Rectangle 16"/>
          <p:cNvSpPr>
            <a:spLocks noGrp="1" noChangeArrowheads="1"/>
          </p:cNvSpPr>
          <p:nvPr>
            <p:ph type="title"/>
          </p:nvPr>
        </p:nvSpPr>
        <p:spPr>
          <a:xfrm>
            <a:off x="762518" y="1196752"/>
            <a:ext cx="3168650" cy="358775"/>
          </a:xfrm>
          <a:solidFill>
            <a:schemeClr val="bg1"/>
          </a:solidFill>
          <a:ln/>
        </p:spPr>
        <p:txBody>
          <a:bodyPr>
            <a:normAutofit fontScale="90000"/>
          </a:bodyPr>
          <a:lstStyle/>
          <a:p>
            <a:r>
              <a:rPr lang="en-US" altLang="zh-TW" sz="2000" dirty="0">
                <a:latin typeface="Comic Sans MS" pitchFamily="66" charset="0"/>
                <a:ea typeface="新細明體" charset="-120"/>
              </a:rPr>
              <a:t>Equilibrium Fermi energy</a:t>
            </a:r>
          </a:p>
        </p:txBody>
      </p:sp>
      <p:sp>
        <p:nvSpPr>
          <p:cNvPr id="100369" name="Rectangle 17"/>
          <p:cNvSpPr>
            <a:spLocks noChangeArrowheads="1"/>
          </p:cNvSpPr>
          <p:nvPr/>
        </p:nvSpPr>
        <p:spPr bwMode="auto">
          <a:xfrm>
            <a:off x="4860032" y="5505861"/>
            <a:ext cx="4100512" cy="935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zh-TW" sz="1800" dirty="0">
                <a:solidFill>
                  <a:schemeClr val="tx2"/>
                </a:solidFill>
                <a:latin typeface="Comic Sans MS" pitchFamily="66" charset="0"/>
                <a:ea typeface="新細明體" charset="-120"/>
              </a:rPr>
              <a:t>Electric field in the depletion region and the energy band diagram of a p-n junction in thermal equilibrium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85720" y="214290"/>
            <a:ext cx="8482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/>
              <a:t>When a p-type and a n-type material meet together: PN-Junction</a:t>
            </a:r>
            <a:endParaRPr lang="zh-TW" altLang="en-US" sz="2400" b="1" dirty="0"/>
          </a:p>
        </p:txBody>
      </p:sp>
      <p:cxnSp>
        <p:nvCxnSpPr>
          <p:cNvPr id="11" name="直線單箭頭接點 10"/>
          <p:cNvCxnSpPr/>
          <p:nvPr/>
        </p:nvCxnSpPr>
        <p:spPr>
          <a:xfrm>
            <a:off x="6084168" y="3212976"/>
            <a:ext cx="0" cy="648072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>
            <a:off x="8167656" y="4013448"/>
            <a:ext cx="0" cy="648072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>
            <a:off x="6084168" y="3933056"/>
            <a:ext cx="0" cy="224408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>
            <a:off x="8167656" y="3748844"/>
            <a:ext cx="0" cy="224408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4526817" y="3484504"/>
            <a:ext cx="197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</a:t>
            </a:r>
            <a:r>
              <a:rPr lang="en-US" altLang="zh-TW" dirty="0" smtClean="0"/>
              <a:t>he same as before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081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146" name="Object 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5508625" y="3284538"/>
          <a:ext cx="3025775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" name="方程式" r:id="rId3" imgW="1892160" imgH="215640" progId="Equation.3">
                  <p:embed/>
                </p:oleObj>
              </mc:Choice>
              <mc:Fallback>
                <p:oleObj name="方程式" r:id="rId3" imgW="18921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3284538"/>
                        <a:ext cx="3025775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7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95288" y="1268413"/>
          <a:ext cx="4608512" cy="292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" name="Image" r:id="rId5" imgW="7923810" imgH="5028571" progId="Photoshop.Image.8">
                  <p:embed/>
                </p:oleObj>
              </mc:Choice>
              <mc:Fallback>
                <p:oleObj name="Image" r:id="rId5" imgW="7923810" imgH="5028571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268413"/>
                        <a:ext cx="4608512" cy="292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8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827088" y="4724400"/>
          <a:ext cx="295275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" name="方程式" r:id="rId7" imgW="1892160" imgH="215640" progId="Equation.3">
                  <p:embed/>
                </p:oleObj>
              </mc:Choice>
              <mc:Fallback>
                <p:oleObj name="方程式" r:id="rId7" imgW="18921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724400"/>
                        <a:ext cx="2952750" cy="33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4107813" y="1772816"/>
            <a:ext cx="5036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/>
              <a:t>Electrons transfer rate from 1 to 2 </a:t>
            </a:r>
            <a:r>
              <a:rPr lang="en-US" altLang="zh-TW" dirty="0" smtClean="0">
                <a:cs typeface="Arial" pitchFamily="34" charset="0"/>
              </a:rPr>
              <a:t>is proportional to</a:t>
            </a:r>
            <a:endParaRPr lang="el-GR" altLang="zh-TW" dirty="0">
              <a:cs typeface="Arial" pitchFamily="34" charset="0"/>
            </a:endParaRPr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4211960" y="2780928"/>
            <a:ext cx="50361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/>
              <a:t>Electrons transfer rate from 2 to 1 </a:t>
            </a:r>
            <a:r>
              <a:rPr lang="en-US" altLang="zh-TW" dirty="0" smtClean="0">
                <a:cs typeface="Arial" pitchFamily="34" charset="0"/>
              </a:rPr>
              <a:t>is proportional to</a:t>
            </a:r>
            <a:endParaRPr lang="el-GR" altLang="zh-TW" dirty="0" smtClean="0">
              <a:cs typeface="Arial" pitchFamily="34" charset="0"/>
            </a:endParaRPr>
          </a:p>
          <a:p>
            <a:endParaRPr lang="el-GR" altLang="zh-TW" dirty="0">
              <a:cs typeface="Arial" pitchFamily="34" charset="0"/>
            </a:endParaRP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755650" y="4292600"/>
            <a:ext cx="671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At equilibrium, not net transfer electrons, so these must be equal</a:t>
            </a:r>
          </a:p>
        </p:txBody>
      </p:sp>
      <p:graphicFrame>
        <p:nvGraphicFramePr>
          <p:cNvPr id="134152" name="Object 8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5214942" y="2285992"/>
          <a:ext cx="316865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" name="方程式" r:id="rId9" imgW="1892160" imgH="215640" progId="Equation.3">
                  <p:embed/>
                </p:oleObj>
              </mc:Choice>
              <mc:Fallback>
                <p:oleObj name="方程式" r:id="rId9" imgW="18921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42" y="2285992"/>
                        <a:ext cx="3168650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3" name="Object 9"/>
          <p:cNvGraphicFramePr>
            <a:graphicFrameLocks noChangeAspect="1"/>
          </p:cNvGraphicFramePr>
          <p:nvPr/>
        </p:nvGraphicFramePr>
        <p:xfrm>
          <a:off x="3995738" y="4724400"/>
          <a:ext cx="3313112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" name="方程式" r:id="rId10" imgW="1892160" imgH="215640" progId="Equation.3">
                  <p:embed/>
                </p:oleObj>
              </mc:Choice>
              <mc:Fallback>
                <p:oleObj name="方程式" r:id="rId10" imgW="18921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4724400"/>
                        <a:ext cx="3313112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3708400" y="4724400"/>
            <a:ext cx="317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=</a:t>
            </a:r>
          </a:p>
        </p:txBody>
      </p:sp>
      <p:graphicFrame>
        <p:nvGraphicFramePr>
          <p:cNvPr id="134155" name="Object 11"/>
          <p:cNvGraphicFramePr>
            <a:graphicFrameLocks noChangeAspect="1"/>
          </p:cNvGraphicFramePr>
          <p:nvPr/>
        </p:nvGraphicFramePr>
        <p:xfrm>
          <a:off x="755650" y="5084763"/>
          <a:ext cx="4103688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" name="方程式" r:id="rId12" imgW="2539800" imgH="939600" progId="Equation.3">
                  <p:embed/>
                </p:oleObj>
              </mc:Choice>
              <mc:Fallback>
                <p:oleObj name="方程式" r:id="rId12" imgW="25398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5084763"/>
                        <a:ext cx="4103688" cy="1517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6" name="Line 12"/>
          <p:cNvSpPr>
            <a:spLocks noChangeShapeType="1"/>
          </p:cNvSpPr>
          <p:nvPr/>
        </p:nvSpPr>
        <p:spPr bwMode="auto">
          <a:xfrm>
            <a:off x="4284663" y="6381750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157" name="Text Box 13"/>
          <p:cNvSpPr txBox="1">
            <a:spLocks noChangeArrowheads="1"/>
          </p:cNvSpPr>
          <p:nvPr/>
        </p:nvSpPr>
        <p:spPr bwMode="auto">
          <a:xfrm>
            <a:off x="4767263" y="6256338"/>
            <a:ext cx="952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E</a:t>
            </a:r>
            <a:r>
              <a:rPr lang="en-US" altLang="zh-TW" sz="900"/>
              <a:t>F1</a:t>
            </a:r>
            <a:r>
              <a:rPr lang="en-US" altLang="zh-TW"/>
              <a:t>=E</a:t>
            </a:r>
            <a:r>
              <a:rPr lang="en-US" altLang="zh-TW" sz="900"/>
              <a:t>F2</a:t>
            </a:r>
            <a:r>
              <a:rPr lang="en-US" altLang="zh-TW"/>
              <a:t> </a:t>
            </a:r>
          </a:p>
        </p:txBody>
      </p:sp>
      <p:sp>
        <p:nvSpPr>
          <p:cNvPr id="134158" name="Line 14"/>
          <p:cNvSpPr>
            <a:spLocks noChangeShapeType="1"/>
          </p:cNvSpPr>
          <p:nvPr/>
        </p:nvSpPr>
        <p:spPr bwMode="auto">
          <a:xfrm>
            <a:off x="6011863" y="6381750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4159" name="Text Box 15"/>
          <p:cNvSpPr txBox="1">
            <a:spLocks noChangeArrowheads="1"/>
          </p:cNvSpPr>
          <p:nvPr/>
        </p:nvSpPr>
        <p:spPr bwMode="auto">
          <a:xfrm>
            <a:off x="6588125" y="6021388"/>
            <a:ext cx="53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u="sng"/>
              <a:t>dE</a:t>
            </a:r>
            <a:r>
              <a:rPr lang="en-US" altLang="zh-TW" sz="900" u="sng"/>
              <a:t>F</a:t>
            </a:r>
          </a:p>
          <a:p>
            <a:endParaRPr lang="en-US" altLang="zh-TW"/>
          </a:p>
        </p:txBody>
      </p:sp>
      <p:sp>
        <p:nvSpPr>
          <p:cNvPr id="134160" name="Text Box 16"/>
          <p:cNvSpPr txBox="1">
            <a:spLocks noChangeArrowheads="1"/>
          </p:cNvSpPr>
          <p:nvPr/>
        </p:nvSpPr>
        <p:spPr bwMode="auto">
          <a:xfrm>
            <a:off x="6732588" y="6310313"/>
            <a:ext cx="425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dx</a:t>
            </a:r>
          </a:p>
        </p:txBody>
      </p:sp>
      <p:sp>
        <p:nvSpPr>
          <p:cNvPr id="134161" name="Text Box 17"/>
          <p:cNvSpPr txBox="1">
            <a:spLocks noChangeArrowheads="1"/>
          </p:cNvSpPr>
          <p:nvPr/>
        </p:nvSpPr>
        <p:spPr bwMode="auto">
          <a:xfrm>
            <a:off x="7185025" y="6145213"/>
            <a:ext cx="444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=0</a:t>
            </a:r>
          </a:p>
        </p:txBody>
      </p:sp>
      <p:sp>
        <p:nvSpPr>
          <p:cNvPr id="134162" name="Rectangle 18"/>
          <p:cNvSpPr>
            <a:spLocks noChangeArrowheads="1"/>
          </p:cNvSpPr>
          <p:nvPr/>
        </p:nvSpPr>
        <p:spPr bwMode="auto">
          <a:xfrm>
            <a:off x="6588125" y="5949950"/>
            <a:ext cx="1439863" cy="792163"/>
          </a:xfrm>
          <a:prstGeom prst="rect">
            <a:avLst/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163" name="Rectangle 19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686800" cy="1143000"/>
          </a:xfrm>
          <a:noFill/>
          <a:ln/>
        </p:spPr>
        <p:txBody>
          <a:bodyPr/>
          <a:lstStyle/>
          <a:p>
            <a:r>
              <a:rPr lang="en-US" altLang="zh-TW" sz="3200" b="1"/>
              <a:t>Invariance of the Fermi level at equilibrium</a:t>
            </a:r>
          </a:p>
        </p:txBody>
      </p:sp>
      <p:sp>
        <p:nvSpPr>
          <p:cNvPr id="134164" name="Text Box 20"/>
          <p:cNvSpPr txBox="1">
            <a:spLocks noChangeArrowheads="1"/>
          </p:cNvSpPr>
          <p:nvPr/>
        </p:nvSpPr>
        <p:spPr bwMode="auto">
          <a:xfrm>
            <a:off x="4767263" y="1431925"/>
            <a:ext cx="297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In the beginning of diffusion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7092280" y="1988840"/>
            <a:ext cx="125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Empty sites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4500562" y="2000240"/>
            <a:ext cx="269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The number of filled states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1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Einstein Relation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Under equilibrium conditions the Fermi level inside a materials (or inside a group of materials in intimate contact) is invariant as a function of position; that is dE</a:t>
            </a:r>
            <a:r>
              <a:rPr lang="en-US" altLang="zh-TW" sz="1600"/>
              <a:t>F</a:t>
            </a:r>
            <a:r>
              <a:rPr lang="en-US" altLang="zh-TW"/>
              <a:t>/dx = dE</a:t>
            </a:r>
            <a:r>
              <a:rPr lang="en-US" altLang="zh-TW" sz="1600"/>
              <a:t>F</a:t>
            </a:r>
            <a:r>
              <a:rPr lang="en-US" altLang="zh-TW"/>
              <a:t>/dy=dE</a:t>
            </a:r>
            <a:r>
              <a:rPr lang="en-US" altLang="zh-TW" sz="1600"/>
              <a:t>F</a:t>
            </a:r>
            <a:r>
              <a:rPr lang="en-US" altLang="zh-TW"/>
              <a:t>/dz=0 under equilibrium conditions</a:t>
            </a:r>
          </a:p>
        </p:txBody>
      </p:sp>
    </p:spTree>
    <p:extLst>
      <p:ext uri="{BB962C8B-B14F-4D97-AF65-F5344CB8AC3E}">
        <p14:creationId xmlns:p14="http://schemas.microsoft.com/office/powerpoint/2010/main" val="370286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P-N junction: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72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391776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9515" y="836712"/>
            <a:ext cx="3807253" cy="271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3645024"/>
            <a:ext cx="3666920" cy="310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16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0" name="Picture 4" descr="4-5"/>
          <p:cNvPicPr>
            <a:picLocks noChangeAspect="1" noChangeArrowheads="1"/>
          </p:cNvPicPr>
          <p:nvPr/>
        </p:nvPicPr>
        <p:blipFill>
          <a:blip r:embed="rId2" cstate="print"/>
          <a:srcRect t="38171" b="-1468"/>
          <a:stretch>
            <a:fillRect/>
          </a:stretch>
        </p:blipFill>
        <p:spPr bwMode="auto">
          <a:xfrm>
            <a:off x="3357554" y="0"/>
            <a:ext cx="5132387" cy="6858000"/>
          </a:xfrm>
          <a:prstGeom prst="rect">
            <a:avLst/>
          </a:prstGeom>
          <a:noFill/>
        </p:spPr>
      </p:pic>
      <p:sp>
        <p:nvSpPr>
          <p:cNvPr id="142343" name="Rectangle 7"/>
          <p:cNvSpPr>
            <a:spLocks noChangeArrowheads="1"/>
          </p:cNvSpPr>
          <p:nvPr/>
        </p:nvSpPr>
        <p:spPr bwMode="auto">
          <a:xfrm>
            <a:off x="5219700" y="3141663"/>
            <a:ext cx="3024188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 sz="1800">
                <a:solidFill>
                  <a:schemeClr val="tx2"/>
                </a:solidFill>
                <a:latin typeface="Comic Sans MS" pitchFamily="66" charset="0"/>
                <a:ea typeface="新細明體" charset="-120"/>
              </a:rPr>
              <a:t>Space charge distribution</a:t>
            </a:r>
            <a:endParaRPr lang="zh-TW" altLang="en-US" sz="1800">
              <a:solidFill>
                <a:schemeClr val="tx2"/>
              </a:solidFill>
              <a:latin typeface="Comic Sans MS" pitchFamily="66" charset="0"/>
              <a:ea typeface="新細明體" charset="-120"/>
            </a:endParaRPr>
          </a:p>
        </p:txBody>
      </p:sp>
      <p:sp>
        <p:nvSpPr>
          <p:cNvPr id="142344" name="Rectangle 8"/>
          <p:cNvSpPr>
            <a:spLocks noChangeArrowheads="1"/>
          </p:cNvSpPr>
          <p:nvPr/>
        </p:nvSpPr>
        <p:spPr bwMode="auto">
          <a:xfrm>
            <a:off x="2384425" y="6375400"/>
            <a:ext cx="652303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800">
                <a:latin typeface="Comic Sans MS" pitchFamily="66" charset="0"/>
                <a:ea typeface="新細明體" charset="-120"/>
              </a:rPr>
              <a:t>Rectangular approximation of the space charge distribution</a:t>
            </a:r>
            <a:endParaRPr lang="zh-TW" altLang="en-US" sz="1800">
              <a:latin typeface="Comic Sans MS" pitchFamily="66" charset="0"/>
              <a:ea typeface="新細明體" charset="-120"/>
            </a:endParaRPr>
          </a:p>
        </p:txBody>
      </p:sp>
      <p:sp>
        <p:nvSpPr>
          <p:cNvPr id="142347" name="Rectangle 11"/>
          <p:cNvSpPr>
            <a:spLocks noGrp="1" noChangeArrowheads="1"/>
          </p:cNvSpPr>
          <p:nvPr>
            <p:ph type="title"/>
          </p:nvPr>
        </p:nvSpPr>
        <p:spPr>
          <a:xfrm>
            <a:off x="251520" y="548680"/>
            <a:ext cx="2232025" cy="504825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Comic Sans MS" pitchFamily="66" charset="0"/>
                <a:ea typeface="新細明體" charset="-120"/>
              </a:rPr>
              <a:t>Space charge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0" y="1928802"/>
            <a:ext cx="455503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-The n-side near the junction</a:t>
            </a:r>
          </a:p>
          <a:p>
            <a:r>
              <a:rPr lang="en-US" altLang="zh-TW" dirty="0" smtClean="0"/>
              <a:t>Becomes depleted of majority carriers</a:t>
            </a:r>
          </a:p>
          <a:p>
            <a:r>
              <a:rPr lang="en-US" altLang="zh-TW" dirty="0" smtClean="0"/>
              <a:t>And therefore has exposed positive donor ions</a:t>
            </a:r>
          </a:p>
          <a:p>
            <a:r>
              <a:rPr lang="en-US" altLang="zh-TW" dirty="0" smtClean="0"/>
              <a:t>-Similar situation happens to p-side</a:t>
            </a:r>
          </a:p>
          <a:p>
            <a:r>
              <a:rPr lang="en-US" altLang="zh-TW" dirty="0" smtClean="0"/>
              <a:t>-The region on both sides of the</a:t>
            </a:r>
          </a:p>
          <a:p>
            <a:r>
              <a:rPr lang="en-US" altLang="zh-TW" dirty="0" smtClean="0"/>
              <a:t> junction M consequently becomes</a:t>
            </a:r>
          </a:p>
          <a:p>
            <a:r>
              <a:rPr lang="en-US" altLang="zh-TW" dirty="0" smtClean="0"/>
              <a:t> depleted of free carriers in comparison</a:t>
            </a:r>
          </a:p>
          <a:p>
            <a:r>
              <a:rPr lang="en-US" altLang="zh-TW" dirty="0" smtClean="0"/>
              <a:t> with the bulk p and n regions,</a:t>
            </a:r>
          </a:p>
          <a:p>
            <a:r>
              <a:rPr lang="en-US" altLang="zh-TW" dirty="0" smtClean="0"/>
              <a:t> called – space charge layer, known as</a:t>
            </a:r>
          </a:p>
          <a:p>
            <a:r>
              <a:rPr lang="en-US" altLang="zh-TW" dirty="0" smtClean="0"/>
              <a:t> depletion region</a:t>
            </a:r>
          </a:p>
        </p:txBody>
      </p:sp>
    </p:spTree>
    <p:extLst>
      <p:ext uri="{BB962C8B-B14F-4D97-AF65-F5344CB8AC3E}">
        <p14:creationId xmlns:p14="http://schemas.microsoft.com/office/powerpoint/2010/main" val="364471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Textbook in this lecture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AutoNum type="arabicPeriod"/>
            </a:pPr>
            <a:r>
              <a:rPr lang="en-US" altLang="zh-TW" dirty="0" smtClean="0"/>
              <a:t>Optoelectronics </a:t>
            </a:r>
            <a:r>
              <a:rPr lang="en-US" altLang="zh-TW" dirty="0"/>
              <a:t>and photonics </a:t>
            </a:r>
            <a:r>
              <a:rPr lang="en-US" altLang="zh-TW" dirty="0" err="1"/>
              <a:t>priciples</a:t>
            </a:r>
            <a:r>
              <a:rPr lang="en-US" altLang="zh-TW" dirty="0"/>
              <a:t> and practices, S.O. </a:t>
            </a:r>
            <a:r>
              <a:rPr lang="en-US" altLang="zh-TW" dirty="0" err="1"/>
              <a:t>Kasap</a:t>
            </a:r>
            <a:r>
              <a:rPr lang="en-US" altLang="zh-TW" dirty="0"/>
              <a:t> 1999</a:t>
            </a:r>
          </a:p>
          <a:p>
            <a:pPr>
              <a:buFontTx/>
              <a:buAutoNum type="arabicPeriod"/>
            </a:pPr>
            <a:r>
              <a:rPr lang="en-US" altLang="zh-TW" dirty="0"/>
              <a:t>Solid state electronic devices, Ben G. </a:t>
            </a:r>
            <a:r>
              <a:rPr lang="en-US" altLang="zh-TW" dirty="0" err="1"/>
              <a:t>streetman</a:t>
            </a:r>
            <a:r>
              <a:rPr lang="en-US" altLang="zh-TW" dirty="0"/>
              <a:t> and </a:t>
            </a:r>
            <a:r>
              <a:rPr lang="en-US" altLang="zh-TW" dirty="0" err="1"/>
              <a:t>sanjay</a:t>
            </a:r>
            <a:r>
              <a:rPr lang="en-US" altLang="zh-TW" dirty="0"/>
              <a:t> </a:t>
            </a:r>
            <a:r>
              <a:rPr lang="en-US" altLang="zh-TW" dirty="0" err="1"/>
              <a:t>banerjee</a:t>
            </a:r>
            <a:r>
              <a:rPr lang="en-US" altLang="zh-TW" dirty="0"/>
              <a:t>, fifth edition 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619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5" name="Picture 1031" descr="4-5"/>
          <p:cNvPicPr>
            <a:picLocks noChangeAspect="1" noChangeArrowheads="1"/>
          </p:cNvPicPr>
          <p:nvPr/>
        </p:nvPicPr>
        <p:blipFill>
          <a:blip r:embed="rId2" cstate="print"/>
          <a:srcRect l="-5368" t="-1468" b="63129"/>
          <a:stretch>
            <a:fillRect/>
          </a:stretch>
        </p:blipFill>
        <p:spPr bwMode="auto">
          <a:xfrm>
            <a:off x="1857356" y="1000108"/>
            <a:ext cx="5651500" cy="4341812"/>
          </a:xfrm>
          <a:prstGeom prst="rect">
            <a:avLst/>
          </a:prstGeom>
          <a:noFill/>
        </p:spPr>
      </p:pic>
      <p:sp>
        <p:nvSpPr>
          <p:cNvPr id="99344" name="Rectangle 1040"/>
          <p:cNvSpPr>
            <a:spLocks noChangeArrowheads="1"/>
          </p:cNvSpPr>
          <p:nvPr/>
        </p:nvSpPr>
        <p:spPr bwMode="auto">
          <a:xfrm>
            <a:off x="3071802" y="5286388"/>
            <a:ext cx="42481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 sz="1800" dirty="0">
                <a:solidFill>
                  <a:srgbClr val="3333FF"/>
                </a:solidFill>
                <a:latin typeface="Comic Sans MS" pitchFamily="66" charset="0"/>
                <a:ea typeface="新細明體" charset="-120"/>
              </a:rPr>
              <a:t>A p-n junction with abrupt doping changes at the metallurgical junction</a:t>
            </a:r>
            <a:endParaRPr lang="zh-TW" altLang="en-US" sz="1800" dirty="0">
              <a:solidFill>
                <a:srgbClr val="3333FF"/>
              </a:solidFill>
              <a:latin typeface="Comic Sans MS" pitchFamily="66" charset="0"/>
              <a:ea typeface="新細明體" charset="-120"/>
            </a:endParaRPr>
          </a:p>
        </p:txBody>
      </p:sp>
      <p:sp>
        <p:nvSpPr>
          <p:cNvPr id="99346" name="Rectangle 1042"/>
          <p:cNvSpPr>
            <a:spLocks noGrp="1" noChangeArrowheads="1"/>
          </p:cNvSpPr>
          <p:nvPr>
            <p:ph type="title"/>
          </p:nvPr>
        </p:nvSpPr>
        <p:spPr>
          <a:xfrm>
            <a:off x="1690688" y="6381750"/>
            <a:ext cx="7273925" cy="287338"/>
          </a:xfrm>
          <a:solidFill>
            <a:schemeClr val="bg1"/>
          </a:solidFill>
          <a:ln/>
        </p:spPr>
        <p:txBody>
          <a:bodyPr>
            <a:normAutofit fontScale="90000"/>
          </a:bodyPr>
          <a:lstStyle/>
          <a:p>
            <a:r>
              <a:rPr lang="en-US" altLang="zh-TW" sz="1800">
                <a:solidFill>
                  <a:srgbClr val="008000"/>
                </a:solidFill>
                <a:latin typeface="Comic Sans MS" pitchFamily="66" charset="0"/>
                <a:ea typeface="新細明體" charset="-120"/>
              </a:rPr>
              <a:t>Energy band diagram of an abrupt junction at thermal equilibrium</a:t>
            </a:r>
          </a:p>
        </p:txBody>
      </p:sp>
      <p:sp>
        <p:nvSpPr>
          <p:cNvPr id="99348" name="Text Box 1044"/>
          <p:cNvSpPr txBox="1">
            <a:spLocks noChangeArrowheads="1"/>
          </p:cNvSpPr>
          <p:nvPr/>
        </p:nvSpPr>
        <p:spPr bwMode="auto">
          <a:xfrm>
            <a:off x="642910" y="500042"/>
            <a:ext cx="8160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latin typeface="+mj-lt"/>
                <a:ea typeface="新細明體" charset="-120"/>
              </a:rPr>
              <a:t>There will be a </a:t>
            </a:r>
            <a:r>
              <a:rPr lang="en-US" altLang="zh-TW" sz="2800" b="1" dirty="0" err="1" smtClean="0">
                <a:latin typeface="+mj-lt"/>
                <a:ea typeface="新細明體" charset="-120"/>
              </a:rPr>
              <a:t>bulit</a:t>
            </a:r>
            <a:r>
              <a:rPr lang="en-US" altLang="zh-TW" sz="2800" b="1" dirty="0" smtClean="0">
                <a:latin typeface="+mj-lt"/>
                <a:ea typeface="新細明體" charset="-120"/>
              </a:rPr>
              <a:t>-in voltage created in the junction</a:t>
            </a:r>
            <a:endParaRPr lang="en-US" altLang="zh-TW" sz="2800" b="1" dirty="0">
              <a:latin typeface="+mj-lt"/>
              <a:ea typeface="新細明體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14876" y="1000108"/>
            <a:ext cx="2500330" cy="5715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465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214546" y="214290"/>
            <a:ext cx="43400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3600" b="1" dirty="0"/>
              <a:t>PN </a:t>
            </a:r>
            <a:r>
              <a:rPr lang="en-US" altLang="zh-TW" sz="3600" b="1" dirty="0" err="1" smtClean="0"/>
              <a:t>junction:summary</a:t>
            </a:r>
            <a:endParaRPr lang="en-US" altLang="zh-TW" sz="3600" b="1" dirty="0"/>
          </a:p>
        </p:txBody>
      </p:sp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268413"/>
            <a:ext cx="5259388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3543300" y="5834063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>
                <a:latin typeface="Kunstler Script" pitchFamily="66" charset="0"/>
              </a:rPr>
              <a:t>E</a:t>
            </a:r>
            <a:r>
              <a:rPr lang="en-US" altLang="zh-TW" dirty="0"/>
              <a:t>=-</a:t>
            </a:r>
            <a:r>
              <a:rPr lang="en-US" altLang="zh-TW" dirty="0" err="1"/>
              <a:t>dV</a:t>
            </a:r>
            <a:r>
              <a:rPr lang="en-US" altLang="zh-TW" dirty="0"/>
              <a:t>/</a:t>
            </a:r>
            <a:r>
              <a:rPr lang="en-US" altLang="zh-TW" dirty="0" err="1"/>
              <a:t>dx</a:t>
            </a:r>
            <a:endParaRPr lang="en-US" altLang="zh-TW" dirty="0"/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1403350" y="5013325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charge density</a:t>
            </a: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4716463" y="4292600"/>
            <a:ext cx="104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potential</a:t>
            </a:r>
          </a:p>
        </p:txBody>
      </p:sp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5775325" y="1431925"/>
            <a:ext cx="34861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Story:</a:t>
            </a:r>
          </a:p>
          <a:p>
            <a:r>
              <a:rPr lang="en-US" altLang="zh-TW"/>
              <a:t>The carrier concentraion</a:t>
            </a:r>
          </a:p>
          <a:p>
            <a:r>
              <a:rPr lang="en-US" altLang="zh-TW"/>
              <a:t>difference between the n and p</a:t>
            </a:r>
          </a:p>
          <a:p>
            <a:r>
              <a:rPr lang="en-US" altLang="zh-TW"/>
              <a:t>regions causes the carriers to</a:t>
            </a:r>
          </a:p>
          <a:p>
            <a:r>
              <a:rPr lang="en-US" altLang="zh-TW"/>
              <a:t>diffuse. The diffusion, however, </a:t>
            </a:r>
          </a:p>
          <a:p>
            <a:r>
              <a:rPr lang="en-US" altLang="zh-TW"/>
              <a:t>Leads to a charge imbalance.</a:t>
            </a:r>
          </a:p>
          <a:p>
            <a:r>
              <a:rPr lang="en-US" altLang="zh-TW"/>
              <a:t>the charge imbalance in turn</a:t>
            </a:r>
          </a:p>
          <a:p>
            <a:r>
              <a:rPr lang="en-US" altLang="zh-TW"/>
              <a:t>produces an electric field, which </a:t>
            </a:r>
          </a:p>
          <a:p>
            <a:r>
              <a:rPr lang="en-US" altLang="zh-TW"/>
              <a:t>counteracts the diffusion so that</a:t>
            </a:r>
          </a:p>
          <a:p>
            <a:r>
              <a:rPr lang="en-US" altLang="zh-TW"/>
              <a:t>in thermal equilibrium the net </a:t>
            </a:r>
          </a:p>
          <a:p>
            <a:r>
              <a:rPr lang="en-US" altLang="zh-TW"/>
              <a:t>flow of carriers Is zero. </a:t>
            </a:r>
          </a:p>
          <a:p>
            <a:r>
              <a:rPr lang="en-US" altLang="zh-TW"/>
              <a:t>The charged region near the </a:t>
            </a:r>
          </a:p>
          <a:p>
            <a:r>
              <a:rPr lang="en-US" altLang="zh-TW"/>
              <a:t>metallurgical junction where</a:t>
            </a:r>
          </a:p>
          <a:p>
            <a:r>
              <a:rPr lang="en-US" altLang="zh-TW"/>
              <a:t>the mobile carriers have been </a:t>
            </a:r>
          </a:p>
          <a:p>
            <a:r>
              <a:rPr lang="en-US" altLang="zh-TW"/>
              <a:t>reduced is called the depletion</a:t>
            </a:r>
          </a:p>
          <a:p>
            <a:r>
              <a:rPr lang="en-US" altLang="zh-TW"/>
              <a:t>region </a:t>
            </a: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795963" y="6092825"/>
            <a:ext cx="220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Vo: built-in-potential</a:t>
            </a:r>
          </a:p>
        </p:txBody>
      </p:sp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0" y="3284538"/>
            <a:ext cx="137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200" b="1">
                <a:solidFill>
                  <a:srgbClr val="FF0000"/>
                </a:solidFill>
              </a:rPr>
              <a:t>no carrier in the</a:t>
            </a:r>
          </a:p>
          <a:p>
            <a:r>
              <a:rPr lang="en-US" altLang="zh-TW" sz="1200" b="1">
                <a:solidFill>
                  <a:srgbClr val="FF0000"/>
                </a:solidFill>
              </a:rPr>
              <a:t>depletion region</a:t>
            </a:r>
          </a:p>
        </p:txBody>
      </p:sp>
      <p:pic>
        <p:nvPicPr>
          <p:cNvPr id="901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357430"/>
            <a:ext cx="2428892" cy="197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521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1"/>
              <a:t>Energy band diagram in an applied field</a:t>
            </a:r>
          </a:p>
        </p:txBody>
      </p:sp>
      <p:graphicFrame>
        <p:nvGraphicFramePr>
          <p:cNvPr id="17715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000232" y="1000108"/>
          <a:ext cx="4476750" cy="532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Document" r:id="rId4" imgW="5487120" imgH="6527880" progId="Word.Document.8">
                  <p:embed/>
                </p:oleObj>
              </mc:Choice>
              <mc:Fallback>
                <p:oleObj name="Document" r:id="rId4" imgW="5487120" imgH="65278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32" y="1000108"/>
                        <a:ext cx="4476750" cy="532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159" name="Text Box 7"/>
          <p:cNvSpPr txBox="1">
            <a:spLocks noChangeArrowheads="1"/>
          </p:cNvSpPr>
          <p:nvPr/>
        </p:nvSpPr>
        <p:spPr bwMode="auto">
          <a:xfrm>
            <a:off x="5707046" y="5084764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240137" y="2132856"/>
            <a:ext cx="2482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/>
              <a:t>n-type semiconductor</a:t>
            </a:r>
          </a:p>
          <a:p>
            <a:r>
              <a:rPr lang="en-US" altLang="zh-TW" dirty="0"/>
              <a:t>connected to a voltage</a:t>
            </a:r>
          </a:p>
        </p:txBody>
      </p:sp>
      <p:sp>
        <p:nvSpPr>
          <p:cNvPr id="177161" name="Text Box 9"/>
          <p:cNvSpPr txBox="1">
            <a:spLocks noChangeArrowheads="1"/>
          </p:cNvSpPr>
          <p:nvPr/>
        </p:nvSpPr>
        <p:spPr bwMode="auto">
          <a:xfrm>
            <a:off x="5143504" y="3071810"/>
            <a:ext cx="445293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zh-TW" dirty="0"/>
              <a:t>The applied voltage makes</a:t>
            </a:r>
          </a:p>
          <a:p>
            <a:r>
              <a:rPr lang="en-US" altLang="zh-TW" dirty="0"/>
              <a:t> the energy band bend and cause</a:t>
            </a:r>
          </a:p>
          <a:p>
            <a:r>
              <a:rPr lang="en-US" altLang="zh-TW" dirty="0"/>
              <a:t> the potential energy difference between</a:t>
            </a:r>
          </a:p>
          <a:p>
            <a:r>
              <a:rPr lang="en-US" altLang="zh-TW" dirty="0"/>
              <a:t> two sides of n-type semiconductor</a:t>
            </a:r>
          </a:p>
          <a:p>
            <a:r>
              <a:rPr lang="en-US" altLang="zh-TW" dirty="0"/>
              <a:t>-E</a:t>
            </a:r>
            <a:r>
              <a:rPr lang="en-US" altLang="zh-TW" sz="1000" dirty="0"/>
              <a:t>F(</a:t>
            </a:r>
            <a:r>
              <a:rPr lang="en-US" altLang="zh-TW" dirty="0"/>
              <a:t>A)-E</a:t>
            </a:r>
            <a:r>
              <a:rPr lang="en-US" altLang="zh-TW" sz="1000" dirty="0"/>
              <a:t>F</a:t>
            </a:r>
            <a:r>
              <a:rPr lang="en-US" altLang="zh-TW" dirty="0"/>
              <a:t>(B)=</a:t>
            </a:r>
            <a:r>
              <a:rPr lang="en-US" altLang="zh-TW" dirty="0" err="1"/>
              <a:t>eV</a:t>
            </a:r>
            <a:r>
              <a:rPr lang="en-US" altLang="zh-TW" dirty="0"/>
              <a:t>, meaning the electrostatic</a:t>
            </a:r>
          </a:p>
          <a:p>
            <a:r>
              <a:rPr lang="en-US" altLang="zh-TW" dirty="0"/>
              <a:t> PE barrier between A and B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0137" y="2924944"/>
            <a:ext cx="2671309" cy="132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000232" y="5286388"/>
            <a:ext cx="2214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TW" dirty="0">
                <a:latin typeface="Kunstler Script" pitchFamily="66" charset="0"/>
              </a:rPr>
              <a:t>E</a:t>
            </a:r>
            <a:r>
              <a:rPr lang="en-US" altLang="zh-TW" dirty="0"/>
              <a:t>=-</a:t>
            </a:r>
            <a:r>
              <a:rPr lang="en-US" altLang="zh-TW" dirty="0" err="1"/>
              <a:t>dV</a:t>
            </a:r>
            <a:r>
              <a:rPr lang="en-US" altLang="zh-TW" dirty="0"/>
              <a:t>/</a:t>
            </a:r>
            <a:r>
              <a:rPr lang="en-US" altLang="zh-TW" dirty="0" err="1"/>
              <a:t>dx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4624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3384550" cy="1584325"/>
          </a:xfrm>
        </p:spPr>
        <p:txBody>
          <a:bodyPr/>
          <a:lstStyle/>
          <a:p>
            <a:r>
              <a:rPr lang="en-US" altLang="zh-TW" sz="2000">
                <a:latin typeface="Comic Sans MS" pitchFamily="66" charset="0"/>
                <a:ea typeface="新細明體" charset="-120"/>
                <a:cs typeface="Times New Roman" pitchFamily="18" charset="0"/>
              </a:rPr>
              <a:t>Depletion layer width and energy band diagrams of a p-n junction under various biasing conditions</a:t>
            </a:r>
          </a:p>
        </p:txBody>
      </p:sp>
      <p:pic>
        <p:nvPicPr>
          <p:cNvPr id="94214" name="Picture 6" descr="4-1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4568"/>
          <a:stretch>
            <a:fillRect/>
          </a:stretch>
        </p:blipFill>
        <p:spPr bwMode="auto">
          <a:xfrm>
            <a:off x="3428992" y="214290"/>
            <a:ext cx="5514975" cy="6364287"/>
          </a:xfrm>
          <a:noFill/>
        </p:spPr>
      </p:pic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4786314" y="71414"/>
            <a:ext cx="29591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800" i="1" dirty="0">
                <a:solidFill>
                  <a:srgbClr val="3333FF"/>
                </a:solidFill>
                <a:ea typeface="新細明體" charset="-120"/>
              </a:rPr>
              <a:t>Thermal-</a:t>
            </a:r>
            <a:r>
              <a:rPr lang="en-US" altLang="zh-TW" sz="1800" i="1" dirty="0" err="1">
                <a:solidFill>
                  <a:srgbClr val="3333FF"/>
                </a:solidFill>
                <a:ea typeface="新細明體" charset="-120"/>
              </a:rPr>
              <a:t>equilbrium</a:t>
            </a:r>
            <a:r>
              <a:rPr lang="en-US" altLang="zh-TW" sz="1800" i="1" dirty="0">
                <a:solidFill>
                  <a:srgbClr val="3333FF"/>
                </a:solidFill>
                <a:ea typeface="新細明體" charset="-120"/>
              </a:rPr>
              <a:t> condition</a:t>
            </a:r>
            <a:endParaRPr lang="zh-TW" altLang="en-US" sz="1800" i="1" dirty="0">
              <a:solidFill>
                <a:srgbClr val="3333FF"/>
              </a:solidFill>
              <a:ea typeface="新細明體" charset="-120"/>
            </a:endParaRPr>
          </a:p>
        </p:txBody>
      </p:sp>
      <p:sp>
        <p:nvSpPr>
          <p:cNvPr id="94216" name="Rectangle 8"/>
          <p:cNvSpPr>
            <a:spLocks noChangeArrowheads="1"/>
          </p:cNvSpPr>
          <p:nvPr/>
        </p:nvSpPr>
        <p:spPr bwMode="auto">
          <a:xfrm>
            <a:off x="4929190" y="2000240"/>
            <a:ext cx="23749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 sz="1800" i="1" dirty="0">
                <a:solidFill>
                  <a:srgbClr val="008000"/>
                </a:solidFill>
                <a:ea typeface="新細明體" charset="-120"/>
              </a:rPr>
              <a:t>Forward-bias condition</a:t>
            </a:r>
            <a:endParaRPr lang="zh-TW" altLang="en-US" sz="1800" i="1" dirty="0">
              <a:solidFill>
                <a:srgbClr val="008000"/>
              </a:solidFill>
              <a:ea typeface="新細明體" charset="-120"/>
            </a:endParaRPr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auto">
          <a:xfrm>
            <a:off x="4929190" y="3786190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800" i="1" dirty="0">
                <a:solidFill>
                  <a:srgbClr val="CC00CC"/>
                </a:solidFill>
                <a:ea typeface="新細明體" charset="-120"/>
              </a:rPr>
              <a:t>Reverse-bias condition</a:t>
            </a:r>
            <a:endParaRPr lang="zh-TW" altLang="en-US" sz="1800" i="1" dirty="0">
              <a:solidFill>
                <a:srgbClr val="CC00CC"/>
              </a:solidFill>
              <a:ea typeface="新細明體" charset="-120"/>
            </a:endParaRPr>
          </a:p>
        </p:txBody>
      </p:sp>
      <p:graphicFrame>
        <p:nvGraphicFramePr>
          <p:cNvPr id="157698" name="Object 2"/>
          <p:cNvGraphicFramePr>
            <a:graphicFrameLocks noChangeAspect="1"/>
          </p:cNvGraphicFramePr>
          <p:nvPr/>
        </p:nvGraphicFramePr>
        <p:xfrm>
          <a:off x="395288" y="4076700"/>
          <a:ext cx="338455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方程式" r:id="rId4" imgW="1866600" imgH="253800" progId="Equation.3">
                  <p:embed/>
                </p:oleObj>
              </mc:Choice>
              <mc:Fallback>
                <p:oleObj name="方程式" r:id="rId4" imgW="18666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076700"/>
                        <a:ext cx="3384550" cy="458788"/>
                      </a:xfrm>
                      <a:prstGeom prst="rect">
                        <a:avLst/>
                      </a:prstGeom>
                      <a:solidFill>
                        <a:srgbClr val="DDDDDD"/>
                      </a:solidFill>
                      <a:ln w="28575">
                        <a:solidFill>
                          <a:srgbClr val="5F5F5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20" name="Line 12"/>
          <p:cNvSpPr>
            <a:spLocks noChangeShapeType="1"/>
          </p:cNvSpPr>
          <p:nvPr/>
        </p:nvSpPr>
        <p:spPr bwMode="auto">
          <a:xfrm flipH="1">
            <a:off x="4716463" y="1196975"/>
            <a:ext cx="71437" cy="1439863"/>
          </a:xfrm>
          <a:prstGeom prst="line">
            <a:avLst/>
          </a:prstGeom>
          <a:noFill/>
          <a:ln w="19050">
            <a:solidFill>
              <a:srgbClr val="008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94221" name="Line 13"/>
          <p:cNvSpPr>
            <a:spLocks noChangeShapeType="1"/>
          </p:cNvSpPr>
          <p:nvPr/>
        </p:nvSpPr>
        <p:spPr bwMode="auto">
          <a:xfrm>
            <a:off x="4398963" y="1239838"/>
            <a:ext cx="71437" cy="1368425"/>
          </a:xfrm>
          <a:prstGeom prst="line">
            <a:avLst/>
          </a:prstGeom>
          <a:noFill/>
          <a:ln w="19050">
            <a:solidFill>
              <a:srgbClr val="008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94222" name="Line 14"/>
          <p:cNvSpPr>
            <a:spLocks noChangeShapeType="1"/>
          </p:cNvSpPr>
          <p:nvPr/>
        </p:nvSpPr>
        <p:spPr bwMode="auto">
          <a:xfrm flipH="1">
            <a:off x="4240213" y="1196975"/>
            <a:ext cx="144462" cy="3744913"/>
          </a:xfrm>
          <a:prstGeom prst="line">
            <a:avLst/>
          </a:prstGeom>
          <a:noFill/>
          <a:ln w="9525">
            <a:solidFill>
              <a:srgbClr val="CC00CC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94223" name="Line 15"/>
          <p:cNvSpPr>
            <a:spLocks noChangeShapeType="1"/>
          </p:cNvSpPr>
          <p:nvPr/>
        </p:nvSpPr>
        <p:spPr bwMode="auto">
          <a:xfrm>
            <a:off x="4787900" y="1225550"/>
            <a:ext cx="144463" cy="3716338"/>
          </a:xfrm>
          <a:prstGeom prst="line">
            <a:avLst/>
          </a:prstGeom>
          <a:noFill/>
          <a:ln w="9525">
            <a:solidFill>
              <a:srgbClr val="CC00CC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79512" y="4725144"/>
            <a:ext cx="29182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The width of depletion layer</a:t>
            </a:r>
          </a:p>
          <a:p>
            <a:r>
              <a:rPr lang="en-US" altLang="zh-TW" dirty="0" smtClean="0"/>
              <a:t>can be externally adjusted</a:t>
            </a:r>
          </a:p>
          <a:p>
            <a:r>
              <a:rPr lang="en-US" altLang="zh-TW" dirty="0" smtClean="0"/>
              <a:t>by the applied voltage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00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765175"/>
            <a:ext cx="4826000" cy="586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5219700" y="844550"/>
          <a:ext cx="3600450" cy="31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Image" r:id="rId4" imgW="5968254" imgH="5155556" progId="Photoshop.Image.8">
                  <p:embed/>
                </p:oleObj>
              </mc:Choice>
              <mc:Fallback>
                <p:oleObj name="Image" r:id="rId4" imgW="5968254" imgH="5155556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844550"/>
                        <a:ext cx="3600450" cy="310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23850" y="188913"/>
            <a:ext cx="84343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800" b="1"/>
              <a:t>Forward and reverse bias effect for a pn junction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79388" y="2781300"/>
            <a:ext cx="247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Fermi level equilibrium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5076825" y="4149725"/>
            <a:ext cx="439420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/>
              <a:t>Forward bias reduces the </a:t>
            </a:r>
            <a:r>
              <a:rPr lang="en-US" altLang="zh-TW" dirty="0" err="1"/>
              <a:t>eVo</a:t>
            </a:r>
            <a:r>
              <a:rPr lang="en-US" altLang="zh-TW" dirty="0"/>
              <a:t> to </a:t>
            </a:r>
          </a:p>
          <a:p>
            <a:r>
              <a:rPr lang="en-US" altLang="zh-TW" dirty="0"/>
              <a:t>e(Vo-V), so the electrons at </a:t>
            </a:r>
            <a:r>
              <a:rPr lang="en-US" altLang="zh-TW" dirty="0" err="1"/>
              <a:t>Ec</a:t>
            </a:r>
            <a:r>
              <a:rPr lang="en-US" altLang="zh-TW" dirty="0"/>
              <a:t> </a:t>
            </a:r>
          </a:p>
          <a:p>
            <a:r>
              <a:rPr lang="en-US" altLang="zh-TW" dirty="0"/>
              <a:t>in the n-side can overcome the </a:t>
            </a:r>
            <a:r>
              <a:rPr lang="en-US" altLang="zh-TW" dirty="0" err="1"/>
              <a:t>the</a:t>
            </a:r>
            <a:endParaRPr lang="en-US" altLang="zh-TW" dirty="0"/>
          </a:p>
          <a:p>
            <a:r>
              <a:rPr lang="en-US" altLang="zh-TW" dirty="0"/>
              <a:t>potential barrier and diffuse to the p-side</a:t>
            </a:r>
          </a:p>
          <a:p>
            <a:endParaRPr lang="en-US" altLang="zh-TW" dirty="0"/>
          </a:p>
          <a:p>
            <a:r>
              <a:rPr lang="en-US" altLang="zh-TW" dirty="0"/>
              <a:t>A reverse bias, V=-</a:t>
            </a:r>
            <a:r>
              <a:rPr lang="en-US" altLang="zh-TW" dirty="0" err="1"/>
              <a:t>Vr</a:t>
            </a:r>
            <a:r>
              <a:rPr lang="en-US" altLang="zh-TW" dirty="0"/>
              <a:t>, </a:t>
            </a:r>
            <a:r>
              <a:rPr lang="en-US" altLang="zh-TW" dirty="0" err="1"/>
              <a:t>Vr</a:t>
            </a:r>
            <a:r>
              <a:rPr lang="en-US" altLang="zh-TW" dirty="0"/>
              <a:t> adds to the </a:t>
            </a:r>
          </a:p>
          <a:p>
            <a:r>
              <a:rPr lang="en-US" altLang="zh-TW" dirty="0"/>
              <a:t>built-in potential Vo, so the P.E barrier</a:t>
            </a:r>
          </a:p>
          <a:p>
            <a:r>
              <a:rPr lang="en-US" altLang="zh-TW" dirty="0"/>
              <a:t>becomes e(</a:t>
            </a:r>
            <a:r>
              <a:rPr lang="en-US" altLang="zh-TW" dirty="0" err="1"/>
              <a:t>Vo+Vr</a:t>
            </a:r>
            <a:r>
              <a:rPr lang="en-US" altLang="zh-TW" dirty="0"/>
              <a:t>), so there is hardly any</a:t>
            </a:r>
          </a:p>
          <a:p>
            <a:r>
              <a:rPr lang="en-US" altLang="zh-TW" dirty="0"/>
              <a:t>reverse current.</a:t>
            </a:r>
          </a:p>
        </p:txBody>
      </p:sp>
    </p:spTree>
    <p:extLst>
      <p:ext uri="{BB962C8B-B14F-4D97-AF65-F5344CB8AC3E}">
        <p14:creationId xmlns:p14="http://schemas.microsoft.com/office/powerpoint/2010/main" val="417758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0525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sz="4000"/>
              <a:t>Fabrication of Light Emitting Diode </a:t>
            </a:r>
            <a:br>
              <a:rPr lang="en-US" altLang="zh-TW" sz="4000"/>
            </a:br>
            <a:r>
              <a:rPr lang="en-US" altLang="zh-TW" sz="4000"/>
              <a:t>using a pn junction structure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781300"/>
            <a:ext cx="36512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2565400"/>
            <a:ext cx="410368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7148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79388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zh-TW" sz="4000" b="1" i="1">
                <a:solidFill>
                  <a:schemeClr val="tx2"/>
                </a:solidFill>
              </a:rPr>
              <a:t>Light Emitting Diodes: Principle</a:t>
            </a:r>
            <a:r>
              <a:rPr lang="en-US" altLang="zh-TW" sz="4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58750" y="57562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125538"/>
            <a:ext cx="66484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611188" y="5157788"/>
            <a:ext cx="70929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zh-TW"/>
              <a:t>made by a junction consists of p-side with heavily-n-doped-side (n</a:t>
            </a:r>
            <a:r>
              <a:rPr lang="en-US" altLang="zh-TW" baseline="30000"/>
              <a:t>+</a:t>
            </a:r>
            <a:r>
              <a:rPr lang="en-US" altLang="zh-TW"/>
              <a:t>)</a:t>
            </a:r>
          </a:p>
          <a:p>
            <a:r>
              <a:rPr lang="en-US" altLang="zh-TW" baseline="30000"/>
              <a:t>  </a:t>
            </a: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 flipV="1">
            <a:off x="3059113" y="1412875"/>
            <a:ext cx="144462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3255963" y="1000125"/>
            <a:ext cx="455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Depletion region extends mainly into p-side</a:t>
            </a:r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 flipV="1">
            <a:off x="2700338" y="1268413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1476375" y="908050"/>
            <a:ext cx="164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built in voltage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11188" y="5392738"/>
            <a:ext cx="81724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zh-TW"/>
              <a:t>the recombination of injected electrons in the depletion region as well as in the</a:t>
            </a:r>
          </a:p>
          <a:p>
            <a:r>
              <a:rPr lang="en-US" altLang="zh-TW"/>
              <a:t> neutral p-side and results in spontaneous emission of photons</a:t>
            </a:r>
          </a:p>
          <a:p>
            <a:r>
              <a:rPr lang="en-US" altLang="zh-TW"/>
              <a:t>-the recombination zone is called the active region</a:t>
            </a:r>
          </a:p>
          <a:p>
            <a:r>
              <a:rPr lang="en-US" altLang="zh-TW"/>
              <a:t>-light emission from EHP recombination as a result of minority carrier injection</a:t>
            </a:r>
          </a:p>
          <a:p>
            <a:r>
              <a:rPr lang="en-US" altLang="zh-TW"/>
              <a:t> is called injection electroluminescence</a:t>
            </a:r>
          </a:p>
        </p:txBody>
      </p:sp>
    </p:spTree>
    <p:extLst>
      <p:ext uri="{BB962C8B-B14F-4D97-AF65-F5344CB8AC3E}">
        <p14:creationId xmlns:p14="http://schemas.microsoft.com/office/powerpoint/2010/main" val="206603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68313" y="5300663"/>
            <a:ext cx="80835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-P-layer has to be narrow (a few microns) to allow the emitted photons escape</a:t>
            </a:r>
          </a:p>
          <a:p>
            <a:r>
              <a:rPr lang="en-US" altLang="zh-TW"/>
              <a:t> without being reabsorbed</a:t>
            </a:r>
          </a:p>
          <a:p>
            <a:endParaRPr lang="en-US" altLang="zh-TW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051050" y="211138"/>
            <a:ext cx="5265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4000" b="1" i="1"/>
              <a:t>LED device structure</a:t>
            </a:r>
          </a:p>
        </p:txBody>
      </p:sp>
      <p:graphicFrame>
        <p:nvGraphicFramePr>
          <p:cNvPr id="33797" name="Object 5"/>
          <p:cNvGraphicFramePr>
            <a:graphicFrameLocks noChangeAspect="1"/>
          </p:cNvGraphicFramePr>
          <p:nvPr/>
        </p:nvGraphicFramePr>
        <p:xfrm>
          <a:off x="395288" y="908050"/>
          <a:ext cx="8459787" cy="430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Document" r:id="rId4" imgW="6401520" imgH="3256560" progId="Word.Document.8">
                  <p:embed/>
                </p:oleObj>
              </mc:Choice>
              <mc:Fallback>
                <p:oleObj name="Document" r:id="rId4" imgW="6401520" imgH="32565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908050"/>
                        <a:ext cx="8459787" cy="430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255963" y="1936750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Narrow</a:t>
            </a:r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 flipH="1">
            <a:off x="2987675" y="2133600"/>
            <a:ext cx="360363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3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908050"/>
            <a:ext cx="6697663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763713" y="115888"/>
            <a:ext cx="5010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3600" b="1"/>
              <a:t>LED device structure  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4264025" y="2297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p</a:t>
            </a:r>
          </a:p>
        </p:txBody>
      </p:sp>
      <p:pic>
        <p:nvPicPr>
          <p:cNvPr id="34822" name="Picture 6" descr="led%20lam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581525"/>
            <a:ext cx="2760662" cy="2117725"/>
          </a:xfrm>
          <a:prstGeom prst="rect">
            <a:avLst/>
          </a:prstGeom>
          <a:noFill/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2124075" y="1341438"/>
            <a:ext cx="2160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GaAs is around 16</a:t>
            </a:r>
            <a:r>
              <a:rPr lang="en-US" altLang="zh-TW" baseline="3000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419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6192688" cy="566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619672" y="404664"/>
            <a:ext cx="4418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 smtClean="0"/>
              <a:t>LED device illustration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812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223" y="692696"/>
            <a:ext cx="8820472" cy="534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19113" y="300038"/>
            <a:ext cx="45592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800" b="1" dirty="0" smtClean="0"/>
              <a:t>Band gap schematic of Si</a:t>
            </a:r>
            <a:endParaRPr lang="en-US" altLang="zh-TW" sz="2800" b="1" dirty="0"/>
          </a:p>
        </p:txBody>
      </p:sp>
    </p:spTree>
    <p:extLst>
      <p:ext uri="{BB962C8B-B14F-4D97-AF65-F5344CB8AC3E}">
        <p14:creationId xmlns:p14="http://schemas.microsoft.com/office/powerpoint/2010/main" val="27549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r>
              <a:rPr lang="en-US" altLang="zh-TW"/>
              <a:t>LED semiconductor materials</a:t>
            </a:r>
          </a:p>
        </p:txBody>
      </p:sp>
      <p:graphicFrame>
        <p:nvGraphicFramePr>
          <p:cNvPr id="5123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68313" y="981075"/>
          <a:ext cx="7559675" cy="409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3" name="Image" r:id="rId3" imgW="5339655" imgH="2895361" progId="Photoshop.Image.8">
                  <p:embed/>
                </p:oleObj>
              </mc:Choice>
              <mc:Fallback>
                <p:oleObj name="Image" r:id="rId3" imgW="5339655" imgH="2895361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81075"/>
                        <a:ext cx="7559675" cy="409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50825" y="4783138"/>
          <a:ext cx="3397250" cy="186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4" name="Image" r:id="rId5" imgW="3108703" imgH="1706450" progId="Photoshop.Image.8">
                  <p:embed/>
                </p:oleObj>
              </mc:Choice>
              <mc:Fallback>
                <p:oleObj name="Image" r:id="rId5" imgW="3108703" imgH="1706450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783138"/>
                        <a:ext cx="3397250" cy="1865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119563" y="5537200"/>
            <a:ext cx="3278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altLang="zh-TW" b="0">
                <a:cs typeface="Arial" pitchFamily="34" charset="0"/>
              </a:rPr>
              <a:t>η</a:t>
            </a:r>
            <a:r>
              <a:rPr lang="en-US" altLang="zh-TW" b="0" baseline="-25000">
                <a:cs typeface="Arial" pitchFamily="34" charset="0"/>
              </a:rPr>
              <a:t>external</a:t>
            </a:r>
            <a:r>
              <a:rPr lang="en-US" altLang="zh-TW" b="0">
                <a:cs typeface="Arial" pitchFamily="34" charset="0"/>
              </a:rPr>
              <a:t> = P</a:t>
            </a:r>
            <a:r>
              <a:rPr lang="en-US" altLang="zh-TW" b="0" baseline="-25000">
                <a:cs typeface="Arial" pitchFamily="34" charset="0"/>
              </a:rPr>
              <a:t>out</a:t>
            </a:r>
            <a:r>
              <a:rPr lang="en-US" altLang="zh-TW" b="0">
                <a:cs typeface="Arial" pitchFamily="34" charset="0"/>
              </a:rPr>
              <a:t> (optical) x 100%</a:t>
            </a:r>
            <a:endParaRPr lang="el-GR" altLang="zh-TW" b="0">
              <a:cs typeface="Arial" pitchFamily="34" charset="0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5148263" y="5949950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5343525" y="5897563"/>
            <a:ext cx="40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IV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4048125" y="6256338"/>
            <a:ext cx="4337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1993 </a:t>
            </a:r>
            <a:r>
              <a:rPr lang="zh-TW" altLang="en-US" b="0"/>
              <a:t>年日亞</a:t>
            </a:r>
            <a:r>
              <a:rPr lang="en-US" altLang="zh-TW" b="0"/>
              <a:t>(Nichia)</a:t>
            </a:r>
            <a:r>
              <a:rPr lang="zh-TW" altLang="en-US" b="0"/>
              <a:t>發展高效率藍光</a:t>
            </a:r>
            <a:r>
              <a:rPr lang="en-US" altLang="zh-TW" b="0"/>
              <a:t>LED!</a:t>
            </a:r>
          </a:p>
        </p:txBody>
      </p:sp>
    </p:spTree>
    <p:extLst>
      <p:ext uri="{BB962C8B-B14F-4D97-AF65-F5344CB8AC3E}">
        <p14:creationId xmlns:p14="http://schemas.microsoft.com/office/powerpoint/2010/main" val="310928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79388" y="260350"/>
            <a:ext cx="943078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3200" dirty="0"/>
              <a:t>LED materials – mainly III-V based </a:t>
            </a:r>
            <a:r>
              <a:rPr lang="en-US" altLang="zh-TW" sz="3200" dirty="0" smtClean="0"/>
              <a:t>direct band gap</a:t>
            </a:r>
          </a:p>
          <a:p>
            <a:r>
              <a:rPr lang="en-US" altLang="zh-TW" sz="3200" dirty="0" smtClean="0"/>
              <a:t>materials</a:t>
            </a:r>
            <a:endParaRPr lang="en-US" altLang="zh-TW" sz="3200" dirty="0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47675" y="6184900"/>
            <a:ext cx="701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- II-VI compounds are hard to be doped, so not usually be used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052513"/>
            <a:ext cx="7704138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1885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700808"/>
            <a:ext cx="8983973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187624" y="476672"/>
            <a:ext cx="4815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 smtClean="0"/>
              <a:t>Evolution of light source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912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2263" y="1509713"/>
            <a:ext cx="5962650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79388" y="333375"/>
            <a:ext cx="8743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3600"/>
              <a:t>Tuning band gap by alloying or doping</a:t>
            </a:r>
            <a:r>
              <a:rPr lang="en-US" altLang="zh-TW" sz="3600" i="1"/>
              <a:t> 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H="1">
            <a:off x="1331913" y="2420938"/>
            <a:ext cx="1008062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87313" y="3305175"/>
            <a:ext cx="212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y=0.45, </a:t>
            </a:r>
            <a:r>
              <a:rPr lang="el-GR" altLang="zh-TW" b="0">
                <a:cs typeface="Arial" pitchFamily="34" charset="0"/>
              </a:rPr>
              <a:t>λ</a:t>
            </a:r>
            <a:r>
              <a:rPr lang="en-US" altLang="zh-TW" b="0">
                <a:cs typeface="Arial" pitchFamily="34" charset="0"/>
              </a:rPr>
              <a:t>=630 nm</a:t>
            </a:r>
          </a:p>
          <a:p>
            <a:r>
              <a:rPr lang="en-US" altLang="zh-TW" b="0"/>
              <a:t>Red light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23850" y="5445125"/>
            <a:ext cx="84931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zh-TW" sz="1600" b="0"/>
              <a:t>Nitrogen doped indirect bandgap GaAs1-yPy allows can emit green, yellow, orange LEDs</a:t>
            </a:r>
          </a:p>
          <a:p>
            <a:pPr>
              <a:buFontTx/>
              <a:buChar char="-"/>
            </a:pPr>
            <a:r>
              <a:rPr lang="en-US" altLang="zh-TW" sz="1600" b="0"/>
              <a:t>Al doped SiC, GaN are can emit blue emission, however, Al doped SiC is indirect band gap </a:t>
            </a:r>
          </a:p>
          <a:p>
            <a:r>
              <a:rPr lang="en-US" altLang="zh-TW" sz="1600" b="0"/>
              <a:t> and GaN is very expansive 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214546" y="100010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Alloy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857752" y="107154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doping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2147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altLang="zh-TW"/>
              <a:t>LED characteristics</a:t>
            </a:r>
          </a:p>
        </p:txBody>
      </p:sp>
      <p:graphicFrame>
        <p:nvGraphicFramePr>
          <p:cNvPr id="7171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355850" y="2603500"/>
          <a:ext cx="241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2" name="方程式" r:id="rId3" imgW="241200" imgH="177480" progId="Equation.3">
                  <p:embed/>
                </p:oleObj>
              </mc:Choice>
              <mc:Fallback>
                <p:oleObj name="方程式" r:id="rId3" imgW="2412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5850" y="2603500"/>
                        <a:ext cx="241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140450" y="2571750"/>
          <a:ext cx="10541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3" name="方程式" r:id="rId5" imgW="1054080" imgH="241200" progId="Equation.3">
                  <p:embed/>
                </p:oleObj>
              </mc:Choice>
              <mc:Fallback>
                <p:oleObj name="方程式" r:id="rId5" imgW="1054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0450" y="2571750"/>
                        <a:ext cx="10541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5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5380038" y="4814888"/>
          <a:ext cx="27400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4" name="方程式" r:id="rId7" imgW="1015920" imgH="177480" progId="Equation.3">
                  <p:embed/>
                </p:oleObj>
              </mc:Choice>
              <mc:Fallback>
                <p:oleObj name="方程式" r:id="rId7" imgW="10159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0038" y="4814888"/>
                        <a:ext cx="2740025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313" y="1125538"/>
            <a:ext cx="7488237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03213" y="5392738"/>
            <a:ext cx="86868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zh-TW" b="0" dirty="0"/>
              <a:t>The energy of an emitted photon from an LED is not equal to the </a:t>
            </a:r>
            <a:r>
              <a:rPr lang="en-US" altLang="zh-TW" b="0" dirty="0" err="1"/>
              <a:t>Eg</a:t>
            </a:r>
            <a:endParaRPr lang="en-US" altLang="zh-TW" b="0" dirty="0"/>
          </a:p>
          <a:p>
            <a:pPr>
              <a:buFontTx/>
              <a:buChar char="-"/>
            </a:pPr>
            <a:r>
              <a:rPr lang="en-US" altLang="zh-TW" b="0" dirty="0"/>
              <a:t>Electron (hole) concentration’s peak position is 1/2k</a:t>
            </a:r>
            <a:r>
              <a:rPr lang="en-US" altLang="zh-TW" sz="1000" b="0" dirty="0"/>
              <a:t>B</a:t>
            </a:r>
            <a:r>
              <a:rPr lang="en-US" altLang="zh-TW" b="0" dirty="0"/>
              <a:t>T above </a:t>
            </a:r>
            <a:r>
              <a:rPr lang="en-US" altLang="zh-TW" b="0" dirty="0" err="1"/>
              <a:t>Ec</a:t>
            </a:r>
            <a:r>
              <a:rPr lang="en-US" altLang="zh-TW" b="0" dirty="0"/>
              <a:t> or </a:t>
            </a:r>
            <a:r>
              <a:rPr lang="en-US" altLang="zh-TW" b="0" dirty="0" err="1"/>
              <a:t>Ev</a:t>
            </a:r>
            <a:endParaRPr lang="en-US" altLang="zh-TW" b="0" dirty="0"/>
          </a:p>
          <a:p>
            <a:r>
              <a:rPr lang="en-US" altLang="zh-TW" b="0" dirty="0"/>
              <a:t> and direct recombination is proportional to the concentration</a:t>
            </a:r>
          </a:p>
          <a:p>
            <a:r>
              <a:rPr lang="en-US" altLang="zh-TW" b="0" dirty="0"/>
              <a:t>-The </a:t>
            </a:r>
            <a:r>
              <a:rPr lang="en-US" altLang="zh-TW" b="0" dirty="0" err="1"/>
              <a:t>linewidth</a:t>
            </a:r>
            <a:r>
              <a:rPr lang="en-US" altLang="zh-TW" b="0" dirty="0"/>
              <a:t>        is defined as width between half-intensity equal to </a:t>
            </a:r>
            <a:r>
              <a:rPr lang="en-US" altLang="zh-TW" b="0" dirty="0">
                <a:latin typeface="新細明體" pitchFamily="18" charset="-120"/>
              </a:rPr>
              <a:t>△</a:t>
            </a:r>
            <a:r>
              <a:rPr lang="en-US" altLang="zh-TW" b="0" i="1" dirty="0" err="1">
                <a:latin typeface="新細明體" pitchFamily="18" charset="-120"/>
              </a:rPr>
              <a:t>hv</a:t>
            </a:r>
            <a:r>
              <a:rPr lang="en-US" altLang="zh-TW" b="0" dirty="0">
                <a:latin typeface="新細明體" pitchFamily="18" charset="-120"/>
              </a:rPr>
              <a:t> , </a:t>
            </a:r>
            <a:r>
              <a:rPr lang="en-US" altLang="zh-TW" b="0" dirty="0"/>
              <a:t>normally</a:t>
            </a:r>
          </a:p>
          <a:p>
            <a:r>
              <a:rPr lang="en-US" altLang="zh-TW" b="0" dirty="0"/>
              <a:t>  is around 2.5-3 </a:t>
            </a:r>
            <a:r>
              <a:rPr lang="en-US" altLang="zh-TW" b="0" i="1" dirty="0" err="1"/>
              <a:t>k</a:t>
            </a:r>
            <a:r>
              <a:rPr lang="en-US" altLang="zh-TW" sz="1200" b="0" i="1" dirty="0" err="1"/>
              <a:t>B</a:t>
            </a:r>
            <a:r>
              <a:rPr lang="en-US" altLang="zh-TW" b="0" i="1" dirty="0" err="1"/>
              <a:t>T</a:t>
            </a:r>
            <a:r>
              <a:rPr lang="en-US" altLang="zh-TW" b="0" dirty="0"/>
              <a:t>    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3779838" y="1484313"/>
            <a:ext cx="2232025" cy="24495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177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691680" y="6237312"/>
          <a:ext cx="487363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5" name="方程式" r:id="rId10" imgW="241200" imgH="177480" progId="Equation.3">
                  <p:embed/>
                </p:oleObj>
              </mc:Choice>
              <mc:Fallback>
                <p:oleObj name="方程式" r:id="rId10" imgW="2412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6237312"/>
                        <a:ext cx="487363" cy="358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字方塊 9"/>
          <p:cNvSpPr txBox="1"/>
          <p:nvPr/>
        </p:nvSpPr>
        <p:spPr>
          <a:xfrm>
            <a:off x="4643438" y="3357562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E=</a:t>
            </a:r>
            <a:r>
              <a:rPr lang="en-US" altLang="zh-TW" dirty="0" err="1" smtClean="0"/>
              <a:t>h</a:t>
            </a:r>
            <a:r>
              <a:rPr lang="en-US" altLang="zh-TW" i="1" dirty="0" err="1" smtClean="0"/>
              <a:t>v</a:t>
            </a:r>
            <a:endParaRPr lang="zh-TW" altLang="en-US" i="1" dirty="0"/>
          </a:p>
        </p:txBody>
      </p:sp>
    </p:spTree>
    <p:extLst>
      <p:ext uri="{BB962C8B-B14F-4D97-AF65-F5344CB8AC3E}">
        <p14:creationId xmlns:p14="http://schemas.microsoft.com/office/powerpoint/2010/main" val="386031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484313"/>
            <a:ext cx="72009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187450" y="476250"/>
            <a:ext cx="6511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800"/>
              <a:t>Output spectrum of a red GaAsP LED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92138" y="5248275"/>
            <a:ext cx="7969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-      =24 nm is around 2.7kBT</a:t>
            </a:r>
          </a:p>
          <a:p>
            <a:r>
              <a:rPr lang="en-US" altLang="zh-TW" b="0"/>
              <a:t>-Turn-on voltage increase with the energy bandgap Eg, vlue LED is 3.5-4.5 V</a:t>
            </a:r>
          </a:p>
          <a:p>
            <a:r>
              <a:rPr lang="en-US" altLang="zh-TW" b="0"/>
              <a:t> yellow LED is around 2 V, GaAs infraed LED is around 1 V</a:t>
            </a: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5148263" y="5013325"/>
          <a:ext cx="328930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0" name="方程式" r:id="rId4" imgW="1054080" imgH="241200" progId="Equation.3">
                  <p:embed/>
                </p:oleObj>
              </mc:Choice>
              <mc:Fallback>
                <p:oleObj name="方程式" r:id="rId4" imgW="1054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5013325"/>
                        <a:ext cx="3289300" cy="755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Oval 6"/>
          <p:cNvSpPr>
            <a:spLocks noChangeArrowheads="1"/>
          </p:cNvSpPr>
          <p:nvPr/>
        </p:nvSpPr>
        <p:spPr bwMode="auto">
          <a:xfrm>
            <a:off x="5940425" y="2349500"/>
            <a:ext cx="647700" cy="647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711950" y="1865313"/>
            <a:ext cx="2317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/>
              <a:t>Turn-on voltage:1.5V</a:t>
            </a:r>
          </a:p>
          <a:p>
            <a:endParaRPr lang="en-US" altLang="zh-TW" b="0"/>
          </a:p>
        </p:txBody>
      </p:sp>
      <p:graphicFrame>
        <p:nvGraphicFramePr>
          <p:cNvPr id="8200" name="Object 8"/>
          <p:cNvGraphicFramePr>
            <a:graphicFrameLocks noChangeAspect="1"/>
          </p:cNvGraphicFramePr>
          <p:nvPr/>
        </p:nvGraphicFramePr>
        <p:xfrm>
          <a:off x="755650" y="5300663"/>
          <a:ext cx="327025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1" name="方程式" r:id="rId6" imgW="241200" imgH="177480" progId="Equation.3">
                  <p:embed/>
                </p:oleObj>
              </mc:Choice>
              <mc:Fallback>
                <p:oleObj name="方程式" r:id="rId6" imgW="2412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5300663"/>
                        <a:ext cx="327025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512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126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50825" y="333375"/>
          <a:ext cx="8281988" cy="638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" name="Image" r:id="rId3" imgW="5156790" imgH="3974263" progId="Photoshop.Image.8">
                  <p:embed/>
                </p:oleObj>
              </mc:Choice>
              <mc:Fallback>
                <p:oleObj name="Image" r:id="rId3" imgW="5156790" imgH="3974263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33375"/>
                        <a:ext cx="8281988" cy="638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7235825" y="2060575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0">
                <a:solidFill>
                  <a:srgbClr val="FF0000"/>
                </a:solidFill>
              </a:rPr>
              <a:t>Peak emission</a:t>
            </a: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H="1">
            <a:off x="8101013" y="2420938"/>
            <a:ext cx="714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3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6725"/>
            <a:ext cx="8229600" cy="950913"/>
          </a:xfrm>
        </p:spPr>
        <p:txBody>
          <a:bodyPr/>
          <a:lstStyle/>
          <a:p>
            <a:r>
              <a:rPr lang="en-US" altLang="zh-TW" b="1"/>
              <a:t>White light LED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419600"/>
            <a:ext cx="7848600" cy="44640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1600"/>
              <a:t>White light for lighting – long service life, electricity effective, low driving voltage, safe</a:t>
            </a:r>
          </a:p>
          <a:p>
            <a:pPr>
              <a:lnSpc>
                <a:spcPct val="90000"/>
              </a:lnSpc>
            </a:pPr>
            <a:r>
              <a:rPr lang="en-US" altLang="zh-TW" sz="1600"/>
              <a:t>White light LED: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1600"/>
              <a:t>	First example: Blue LED + YAG (yttrium aluminum garnet, </a:t>
            </a:r>
            <a:r>
              <a:rPr lang="zh-TW" altLang="en-US" sz="1600"/>
              <a:t>釔鋁石榴石</a:t>
            </a:r>
            <a:r>
              <a:rPr lang="en-US" altLang="zh-TW" sz="1600"/>
              <a:t>) yellow phosphor (currently most popular, low cost &amp; high efficiency)     (at 1996)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1600"/>
              <a:t>	- RGB LEDs (Red:green:blue = 3:6:1)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1600"/>
              <a:t>	- UV LED (GaN) + RGB phosphors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05000"/>
            <a:ext cx="4329113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1025" y="2057400"/>
            <a:ext cx="4752975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8958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Various combination of white LED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0525"/>
            <a:ext cx="8982388" cy="497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06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altLang="zh-TW"/>
              <a:t>Evolution of light source</a:t>
            </a:r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8724900" cy="53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01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04800" y="533400"/>
            <a:ext cx="8229600" cy="4525963"/>
          </a:xfrm>
          <a:noFill/>
          <a:ln/>
        </p:spPr>
        <p:txBody>
          <a:bodyPr/>
          <a:lstStyle/>
          <a:p>
            <a:r>
              <a:rPr lang="en-US" altLang="zh-TW" sz="2400" b="1"/>
              <a:t>LED has 80% lower energy vs. incandescent</a:t>
            </a:r>
          </a:p>
          <a:p>
            <a:r>
              <a:rPr lang="en-US" altLang="zh-TW" sz="2400" b="1"/>
              <a:t>LED has 39% lower energy vs. CFL</a:t>
            </a:r>
          </a:p>
          <a:p>
            <a:pPr>
              <a:buFontTx/>
              <a:buNone/>
            </a:pPr>
            <a:endParaRPr lang="en-US" altLang="zh-TW" sz="2400" b="1"/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6918325" y="6437313"/>
            <a:ext cx="224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Courtesy of Osram</a:t>
            </a:r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6369050" y="4114800"/>
            <a:ext cx="2774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altLang="zh-TW" b="0"/>
              <a:t>compact fluorescent </a:t>
            </a:r>
            <a:r>
              <a:rPr lang="en-US" altLang="zh-TW" b="0" i="1" u="sng"/>
              <a:t>light</a:t>
            </a:r>
            <a:r>
              <a:rPr lang="en-US" altLang="zh-TW"/>
              <a:t> 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7113624" y="1186934"/>
            <a:ext cx="1727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Efficiency now is</a:t>
            </a:r>
          </a:p>
          <a:p>
            <a:r>
              <a:rPr lang="en-US" altLang="zh-TW" dirty="0">
                <a:solidFill>
                  <a:srgbClr val="FF0000"/>
                </a:solidFill>
              </a:rPr>
              <a:t>t</a:t>
            </a:r>
            <a:r>
              <a:rPr lang="en-US" altLang="zh-TW" dirty="0" smtClean="0">
                <a:solidFill>
                  <a:srgbClr val="FF0000"/>
                </a:solidFill>
              </a:rPr>
              <a:t>he best.</a:t>
            </a:r>
          </a:p>
        </p:txBody>
      </p:sp>
    </p:spTree>
    <p:extLst>
      <p:ext uri="{BB962C8B-B14F-4D97-AF65-F5344CB8AC3E}">
        <p14:creationId xmlns:p14="http://schemas.microsoft.com/office/powerpoint/2010/main" val="41339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95288" y="260350"/>
            <a:ext cx="83526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400" b="1" dirty="0" smtClean="0"/>
              <a:t>Distinction between insulator</a:t>
            </a:r>
            <a:r>
              <a:rPr lang="en-US" altLang="zh-TW" sz="2400" b="1" dirty="0"/>
              <a:t>, semiconductor and metal</a:t>
            </a:r>
          </a:p>
        </p:txBody>
      </p:sp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2051050" y="692150"/>
          <a:ext cx="6762750" cy="404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7" name="Image" r:id="rId3" imgW="8419048" imgH="5028571" progId="Photoshop.Image.8">
                  <p:embed/>
                </p:oleObj>
              </mc:Choice>
              <mc:Fallback>
                <p:oleObj name="Image" r:id="rId3" imgW="8419048" imgH="5028571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692150"/>
                        <a:ext cx="6762750" cy="4040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7461250" y="6237288"/>
            <a:ext cx="168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Streetman p62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2627313" y="692150"/>
            <a:ext cx="6192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/>
              <a:t>Insulator                  Semiconductor                  Metal</a:t>
            </a: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323850" y="1557338"/>
            <a:ext cx="186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conduction band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395288" y="3644900"/>
            <a:ext cx="154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valance band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2608263" y="2584450"/>
            <a:ext cx="850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&gt; 5 eV</a:t>
            </a:r>
          </a:p>
        </p:txBody>
      </p:sp>
      <p:sp>
        <p:nvSpPr>
          <p:cNvPr id="2068" name="Line 20"/>
          <p:cNvSpPr>
            <a:spLocks noChangeShapeType="1"/>
          </p:cNvSpPr>
          <p:nvPr/>
        </p:nvSpPr>
        <p:spPr bwMode="auto">
          <a:xfrm flipH="1">
            <a:off x="1619250" y="4149725"/>
            <a:ext cx="7207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303213" y="5105400"/>
            <a:ext cx="3740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-very few electrons excited to</a:t>
            </a:r>
          </a:p>
          <a:p>
            <a:r>
              <a:rPr lang="en-US" altLang="zh-TW" dirty="0">
                <a:solidFill>
                  <a:srgbClr val="FF0000"/>
                </a:solidFill>
              </a:rPr>
              <a:t> valance band at room temperature</a:t>
            </a:r>
          </a:p>
        </p:txBody>
      </p:sp>
      <p:sp>
        <p:nvSpPr>
          <p:cNvPr id="2070" name="Line 22"/>
          <p:cNvSpPr>
            <a:spLocks noChangeShapeType="1"/>
          </p:cNvSpPr>
          <p:nvPr/>
        </p:nvSpPr>
        <p:spPr bwMode="auto">
          <a:xfrm>
            <a:off x="5005388" y="3860800"/>
            <a:ext cx="71437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4284663" y="4941888"/>
            <a:ext cx="4387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-few electrons excited to conduction band</a:t>
            </a:r>
          </a:p>
          <a:p>
            <a:r>
              <a:rPr lang="en-US" altLang="zh-TW" dirty="0">
                <a:solidFill>
                  <a:srgbClr val="FF0000"/>
                </a:solidFill>
              </a:rPr>
              <a:t>Ex, Si: 10</a:t>
            </a:r>
            <a:r>
              <a:rPr lang="en-US" altLang="zh-TW" baseline="30000" dirty="0">
                <a:solidFill>
                  <a:srgbClr val="FF0000"/>
                </a:solidFill>
              </a:rPr>
              <a:t>10</a:t>
            </a:r>
            <a:r>
              <a:rPr lang="en-US" altLang="zh-TW" dirty="0">
                <a:solidFill>
                  <a:srgbClr val="FF0000"/>
                </a:solidFill>
              </a:rPr>
              <a:t> / cm3 </a:t>
            </a:r>
          </a:p>
          <a:p>
            <a:r>
              <a:rPr lang="en-US" altLang="zh-TW" dirty="0">
                <a:solidFill>
                  <a:srgbClr val="FF0000"/>
                </a:solidFill>
              </a:rPr>
              <a:t>(note: Si has 5x10</a:t>
            </a:r>
            <a:r>
              <a:rPr lang="en-US" altLang="zh-TW" baseline="30000" dirty="0">
                <a:solidFill>
                  <a:srgbClr val="FF0000"/>
                </a:solidFill>
              </a:rPr>
              <a:t>22</a:t>
            </a:r>
            <a:r>
              <a:rPr lang="en-US" altLang="zh-TW" dirty="0">
                <a:solidFill>
                  <a:srgbClr val="FF0000"/>
                </a:solidFill>
              </a:rPr>
              <a:t> atoms/cm3)</a:t>
            </a:r>
            <a:br>
              <a:rPr lang="en-US" altLang="zh-TW" dirty="0">
                <a:solidFill>
                  <a:srgbClr val="FF0000"/>
                </a:solidFill>
              </a:rPr>
            </a:br>
            <a:endParaRPr lang="en-US" altLang="zh-TW" dirty="0">
              <a:solidFill>
                <a:srgbClr val="FF0000"/>
              </a:solidFill>
            </a:endParaRPr>
          </a:p>
        </p:txBody>
      </p:sp>
      <p:sp>
        <p:nvSpPr>
          <p:cNvPr id="2072" name="Line 24"/>
          <p:cNvSpPr>
            <a:spLocks noChangeShapeType="1"/>
          </p:cNvSpPr>
          <p:nvPr/>
        </p:nvSpPr>
        <p:spPr bwMode="auto">
          <a:xfrm>
            <a:off x="7956550" y="1773238"/>
            <a:ext cx="57467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7935913" y="2439988"/>
            <a:ext cx="1111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plenty of</a:t>
            </a:r>
          </a:p>
          <a:p>
            <a:r>
              <a:rPr lang="en-US" altLang="zh-TW" dirty="0">
                <a:solidFill>
                  <a:srgbClr val="FF0000"/>
                </a:solidFill>
              </a:rPr>
              <a:t>electrons</a:t>
            </a:r>
          </a:p>
        </p:txBody>
      </p:sp>
    </p:spTree>
    <p:extLst>
      <p:ext uri="{BB962C8B-B14F-4D97-AF65-F5344CB8AC3E}">
        <p14:creationId xmlns:p14="http://schemas.microsoft.com/office/powerpoint/2010/main" val="54592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Light output V.S. Efficiency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609008" cy="432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65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Cost comparison of light bulbs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6" descr="https://s-media-cache-ak0.pinimg.com/564x/fa/24/90/fa2490ac497ece80802c26a6d1ac61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84236"/>
            <a:ext cx="6192688" cy="4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640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Cost comparison of light bulbs</a:t>
            </a:r>
            <a:endParaRPr lang="en-US" altLang="zh-TW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365125" y="6211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b="0"/>
          </a:p>
        </p:txBody>
      </p:sp>
      <p:pic>
        <p:nvPicPr>
          <p:cNvPr id="27650" name="Picture 2" descr="https://www16.corecommerce.com/~simpleled/uploads/image/2-bulb-comp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373949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88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Is the technology revolution similar?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064896" cy="526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38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573463"/>
            <a:ext cx="396240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04800"/>
            <a:ext cx="3429000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537845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24" name="Picture 8" descr="samsung_series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05000"/>
            <a:ext cx="5181600" cy="2849563"/>
          </a:xfrm>
          <a:prstGeom prst="rect">
            <a:avLst/>
          </a:prstGeom>
          <a:noFill/>
        </p:spPr>
      </p:pic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228600" y="0"/>
            <a:ext cx="846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3600"/>
              <a:t>High tech product combined with LED</a:t>
            </a:r>
          </a:p>
        </p:txBody>
      </p:sp>
      <p:pic>
        <p:nvPicPr>
          <p:cNvPr id="86026" name="Picture 10" descr="20080821LED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24400"/>
            <a:ext cx="3733800" cy="2178050"/>
          </a:xfrm>
          <a:prstGeom prst="rect">
            <a:avLst/>
          </a:prstGeom>
          <a:noFill/>
        </p:spPr>
      </p:pic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2438400" y="6338888"/>
            <a:ext cx="1250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800">
                <a:solidFill>
                  <a:schemeClr val="bg1"/>
                </a:solidFill>
                <a:latin typeface="Impact" pitchFamily="34" charset="0"/>
                <a:ea typeface="標楷體" pitchFamily="65" charset="-120"/>
              </a:rPr>
              <a:t>水立方</a:t>
            </a:r>
          </a:p>
        </p:txBody>
      </p:sp>
    </p:spTree>
    <p:extLst>
      <p:ext uri="{BB962C8B-B14F-4D97-AF65-F5344CB8AC3E}">
        <p14:creationId xmlns:p14="http://schemas.microsoft.com/office/powerpoint/2010/main" val="10374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8784976" cy="398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文字方塊 2"/>
          <p:cNvSpPr txBox="1"/>
          <p:nvPr/>
        </p:nvSpPr>
        <p:spPr>
          <a:xfrm>
            <a:off x="395536" y="620688"/>
            <a:ext cx="8289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smtClean="0"/>
              <a:t>Direct band gap and indirect band gap structure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735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3106889"/>
              </p:ext>
            </p:extLst>
          </p:nvPr>
        </p:nvGraphicFramePr>
        <p:xfrm>
          <a:off x="251520" y="745631"/>
          <a:ext cx="7344205" cy="4032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2" name="Image" r:id="rId3" imgW="3108703" imgH="1706450" progId="Photoshop.Image.8">
                  <p:embed/>
                </p:oleObj>
              </mc:Choice>
              <mc:Fallback>
                <p:oleObj name="Image" r:id="rId3" imgW="3108703" imgH="1706450" progId="Photoshop.Image.8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745631"/>
                        <a:ext cx="7344205" cy="4032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683568" y="0"/>
            <a:ext cx="8303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 smtClean="0"/>
              <a:t>Semiconductor, band gap, and wavelength</a:t>
            </a:r>
            <a:endParaRPr lang="zh-TW" altLang="en-US" sz="3600" b="1" dirty="0"/>
          </a:p>
        </p:txBody>
      </p:sp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51350"/>
            <a:ext cx="2889250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3110492" y="5445224"/>
            <a:ext cx="288032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3398524" y="3789040"/>
            <a:ext cx="741428" cy="158417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flipV="1">
            <a:off x="4283968" y="3001144"/>
            <a:ext cx="185357" cy="36423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V="1">
            <a:off x="4606906" y="2204864"/>
            <a:ext cx="185357" cy="36423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4004866" y="5298896"/>
            <a:ext cx="4466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The band gap corresponds to the wavelength</a:t>
            </a:r>
          </a:p>
          <a:p>
            <a:r>
              <a:rPr lang="en-US" altLang="zh-TW" dirty="0" smtClean="0"/>
              <a:t>of light that emits from the semiconductor</a:t>
            </a:r>
          </a:p>
        </p:txBody>
      </p:sp>
      <p:pic>
        <p:nvPicPr>
          <p:cNvPr id="16401" name="Picture 17" descr="Approximation to the white light spectrum dispersed via an Edmund Scientific spectroscope or a 4×8 sheet of diffraction grating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65819"/>
            <a:ext cx="2857500" cy="3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556624"/>
              </p:ext>
            </p:extLst>
          </p:nvPr>
        </p:nvGraphicFramePr>
        <p:xfrm>
          <a:off x="6589645" y="944280"/>
          <a:ext cx="2302835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691"/>
                <a:gridCol w="1296144"/>
              </a:tblGrid>
              <a:tr h="298832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顏色名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波長 </a:t>
                      </a:r>
                      <a:r>
                        <a:rPr lang="en-US" altLang="zh-TW" dirty="0" smtClean="0"/>
                        <a:t>(nm)</a:t>
                      </a:r>
                      <a:endParaRPr lang="zh-TW" altLang="en-US" dirty="0"/>
                    </a:p>
                  </a:txBody>
                  <a:tcPr/>
                </a:tc>
              </a:tr>
              <a:tr h="298832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紫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380-450</a:t>
                      </a:r>
                      <a:endParaRPr lang="zh-TW" altLang="en-US" dirty="0"/>
                    </a:p>
                  </a:txBody>
                  <a:tcPr/>
                </a:tc>
              </a:tr>
              <a:tr h="298832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藍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450-495</a:t>
                      </a:r>
                      <a:endParaRPr lang="zh-TW" altLang="en-US" dirty="0"/>
                    </a:p>
                  </a:txBody>
                  <a:tcPr/>
                </a:tc>
              </a:tr>
              <a:tr h="298832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綠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595-570</a:t>
                      </a:r>
                      <a:endParaRPr lang="zh-TW" altLang="en-US" dirty="0"/>
                    </a:p>
                  </a:txBody>
                  <a:tcPr/>
                </a:tc>
              </a:tr>
              <a:tr h="298832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黃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570-590</a:t>
                      </a:r>
                      <a:endParaRPr lang="zh-TW" altLang="en-US" dirty="0"/>
                    </a:p>
                  </a:txBody>
                  <a:tcPr/>
                </a:tc>
              </a:tr>
              <a:tr h="298832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橙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590-620</a:t>
                      </a:r>
                      <a:endParaRPr lang="zh-TW" altLang="en-US" dirty="0"/>
                    </a:p>
                  </a:txBody>
                  <a:tcPr/>
                </a:tc>
              </a:tr>
              <a:tr h="298832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紅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620-750</a:t>
                      </a:r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4835378" y="6309320"/>
            <a:ext cx="2207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err="1" smtClean="0"/>
              <a:t>Eg</a:t>
            </a:r>
            <a:r>
              <a:rPr lang="en-US" altLang="zh-TW" sz="2800" dirty="0" smtClean="0"/>
              <a:t>=1240/</a:t>
            </a:r>
            <a:r>
              <a:rPr lang="el-GR" altLang="zh-TW" sz="2800" dirty="0" smtClean="0"/>
              <a:t>λ</a:t>
            </a:r>
            <a:r>
              <a:rPr lang="en-US" altLang="zh-TW" sz="2800" dirty="0" smtClean="0"/>
              <a:t> </a:t>
            </a:r>
            <a:r>
              <a:rPr lang="en-US" altLang="zh-TW" sz="2800" dirty="0" err="1" smtClean="0"/>
              <a:t>eV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6952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Carrier: electron and hole</a:t>
            </a: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2339975" y="1700213"/>
            <a:ext cx="4249738" cy="8636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2339975" y="3357563"/>
            <a:ext cx="4249738" cy="8636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13" name="Oval 5"/>
          <p:cNvSpPr>
            <a:spLocks noChangeArrowheads="1"/>
          </p:cNvSpPr>
          <p:nvPr/>
        </p:nvSpPr>
        <p:spPr bwMode="auto">
          <a:xfrm>
            <a:off x="2484438" y="23495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14" name="Oval 6"/>
          <p:cNvSpPr>
            <a:spLocks noChangeArrowheads="1"/>
          </p:cNvSpPr>
          <p:nvPr/>
        </p:nvSpPr>
        <p:spPr bwMode="auto">
          <a:xfrm>
            <a:off x="2771775" y="23495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15" name="Oval 7"/>
          <p:cNvSpPr>
            <a:spLocks noChangeArrowheads="1"/>
          </p:cNvSpPr>
          <p:nvPr/>
        </p:nvSpPr>
        <p:spPr bwMode="auto">
          <a:xfrm>
            <a:off x="3059113" y="23495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16" name="Oval 8"/>
          <p:cNvSpPr>
            <a:spLocks noChangeArrowheads="1"/>
          </p:cNvSpPr>
          <p:nvPr/>
        </p:nvSpPr>
        <p:spPr bwMode="auto">
          <a:xfrm>
            <a:off x="3348038" y="23495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17" name="Oval 9"/>
          <p:cNvSpPr>
            <a:spLocks noChangeArrowheads="1"/>
          </p:cNvSpPr>
          <p:nvPr/>
        </p:nvSpPr>
        <p:spPr bwMode="auto">
          <a:xfrm>
            <a:off x="3563938" y="23495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18" name="Oval 10"/>
          <p:cNvSpPr>
            <a:spLocks noChangeArrowheads="1"/>
          </p:cNvSpPr>
          <p:nvPr/>
        </p:nvSpPr>
        <p:spPr bwMode="auto">
          <a:xfrm>
            <a:off x="3851275" y="23495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19" name="Oval 11"/>
          <p:cNvSpPr>
            <a:spLocks noChangeArrowheads="1"/>
          </p:cNvSpPr>
          <p:nvPr/>
        </p:nvSpPr>
        <p:spPr bwMode="auto">
          <a:xfrm>
            <a:off x="4140200" y="23495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20" name="Oval 12"/>
          <p:cNvSpPr>
            <a:spLocks noChangeArrowheads="1"/>
          </p:cNvSpPr>
          <p:nvPr/>
        </p:nvSpPr>
        <p:spPr bwMode="auto">
          <a:xfrm>
            <a:off x="4356100" y="23495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21" name="Oval 13"/>
          <p:cNvSpPr>
            <a:spLocks noChangeArrowheads="1"/>
          </p:cNvSpPr>
          <p:nvPr/>
        </p:nvSpPr>
        <p:spPr bwMode="auto">
          <a:xfrm>
            <a:off x="4572000" y="23495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22" name="Oval 14"/>
          <p:cNvSpPr>
            <a:spLocks noChangeArrowheads="1"/>
          </p:cNvSpPr>
          <p:nvPr/>
        </p:nvSpPr>
        <p:spPr bwMode="auto">
          <a:xfrm>
            <a:off x="4859338" y="23495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23" name="Oval 15"/>
          <p:cNvSpPr>
            <a:spLocks noChangeArrowheads="1"/>
          </p:cNvSpPr>
          <p:nvPr/>
        </p:nvSpPr>
        <p:spPr bwMode="auto">
          <a:xfrm>
            <a:off x="5148263" y="23495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24" name="Oval 16"/>
          <p:cNvSpPr>
            <a:spLocks noChangeArrowheads="1"/>
          </p:cNvSpPr>
          <p:nvPr/>
        </p:nvSpPr>
        <p:spPr bwMode="auto">
          <a:xfrm>
            <a:off x="5364163" y="23495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25" name="Oval 17"/>
          <p:cNvSpPr>
            <a:spLocks noChangeArrowheads="1"/>
          </p:cNvSpPr>
          <p:nvPr/>
        </p:nvSpPr>
        <p:spPr bwMode="auto">
          <a:xfrm>
            <a:off x="5580063" y="23495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26" name="Oval 18"/>
          <p:cNvSpPr>
            <a:spLocks noChangeArrowheads="1"/>
          </p:cNvSpPr>
          <p:nvPr/>
        </p:nvSpPr>
        <p:spPr bwMode="auto">
          <a:xfrm>
            <a:off x="5795963" y="23495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27" name="Oval 19"/>
          <p:cNvSpPr>
            <a:spLocks noChangeArrowheads="1"/>
          </p:cNvSpPr>
          <p:nvPr/>
        </p:nvSpPr>
        <p:spPr bwMode="auto">
          <a:xfrm>
            <a:off x="6011863" y="23495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28" name="Oval 20"/>
          <p:cNvSpPr>
            <a:spLocks noChangeArrowheads="1"/>
          </p:cNvSpPr>
          <p:nvPr/>
        </p:nvSpPr>
        <p:spPr bwMode="auto">
          <a:xfrm>
            <a:off x="6227763" y="23495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29" name="Oval 21"/>
          <p:cNvSpPr>
            <a:spLocks noChangeArrowheads="1"/>
          </p:cNvSpPr>
          <p:nvPr/>
        </p:nvSpPr>
        <p:spPr bwMode="auto">
          <a:xfrm>
            <a:off x="2411413" y="3429000"/>
            <a:ext cx="142875" cy="1444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2627313" y="3429000"/>
            <a:ext cx="142875" cy="1444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31" name="Oval 23"/>
          <p:cNvSpPr>
            <a:spLocks noChangeArrowheads="1"/>
          </p:cNvSpPr>
          <p:nvPr/>
        </p:nvSpPr>
        <p:spPr bwMode="auto">
          <a:xfrm>
            <a:off x="2843213" y="3429000"/>
            <a:ext cx="142875" cy="1444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32" name="Oval 24"/>
          <p:cNvSpPr>
            <a:spLocks noChangeArrowheads="1"/>
          </p:cNvSpPr>
          <p:nvPr/>
        </p:nvSpPr>
        <p:spPr bwMode="auto">
          <a:xfrm>
            <a:off x="3059113" y="3429000"/>
            <a:ext cx="142875" cy="1444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33" name="Oval 25"/>
          <p:cNvSpPr>
            <a:spLocks noChangeArrowheads="1"/>
          </p:cNvSpPr>
          <p:nvPr/>
        </p:nvSpPr>
        <p:spPr bwMode="auto">
          <a:xfrm>
            <a:off x="3276600" y="3429000"/>
            <a:ext cx="142875" cy="1444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34" name="Oval 26"/>
          <p:cNvSpPr>
            <a:spLocks noChangeArrowheads="1"/>
          </p:cNvSpPr>
          <p:nvPr/>
        </p:nvSpPr>
        <p:spPr bwMode="auto">
          <a:xfrm>
            <a:off x="3492500" y="3429000"/>
            <a:ext cx="142875" cy="1444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35" name="Oval 27"/>
          <p:cNvSpPr>
            <a:spLocks noChangeArrowheads="1"/>
          </p:cNvSpPr>
          <p:nvPr/>
        </p:nvSpPr>
        <p:spPr bwMode="auto">
          <a:xfrm>
            <a:off x="4643438" y="3429000"/>
            <a:ext cx="142875" cy="1444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36" name="Oval 28"/>
          <p:cNvSpPr>
            <a:spLocks noChangeArrowheads="1"/>
          </p:cNvSpPr>
          <p:nvPr/>
        </p:nvSpPr>
        <p:spPr bwMode="auto">
          <a:xfrm>
            <a:off x="4427538" y="3429000"/>
            <a:ext cx="142875" cy="1444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4211638" y="3429000"/>
            <a:ext cx="142875" cy="1444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38" name="Oval 30"/>
          <p:cNvSpPr>
            <a:spLocks noChangeArrowheads="1"/>
          </p:cNvSpPr>
          <p:nvPr/>
        </p:nvSpPr>
        <p:spPr bwMode="auto">
          <a:xfrm>
            <a:off x="3995738" y="3429000"/>
            <a:ext cx="142875" cy="1444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39" name="Oval 31"/>
          <p:cNvSpPr>
            <a:spLocks noChangeArrowheads="1"/>
          </p:cNvSpPr>
          <p:nvPr/>
        </p:nvSpPr>
        <p:spPr bwMode="auto">
          <a:xfrm>
            <a:off x="3708400" y="3429000"/>
            <a:ext cx="142875" cy="1444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4859338" y="3429000"/>
            <a:ext cx="142875" cy="1444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41" name="Oval 33"/>
          <p:cNvSpPr>
            <a:spLocks noChangeArrowheads="1"/>
          </p:cNvSpPr>
          <p:nvPr/>
        </p:nvSpPr>
        <p:spPr bwMode="auto">
          <a:xfrm>
            <a:off x="5148263" y="3429000"/>
            <a:ext cx="142875" cy="1444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64163" y="3429000"/>
            <a:ext cx="142875" cy="1444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580063" y="3429000"/>
            <a:ext cx="142875" cy="1444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44" name="Oval 36"/>
          <p:cNvSpPr>
            <a:spLocks noChangeArrowheads="1"/>
          </p:cNvSpPr>
          <p:nvPr/>
        </p:nvSpPr>
        <p:spPr bwMode="auto">
          <a:xfrm>
            <a:off x="5795963" y="3429000"/>
            <a:ext cx="142875" cy="1444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45" name="Oval 37"/>
          <p:cNvSpPr>
            <a:spLocks noChangeArrowheads="1"/>
          </p:cNvSpPr>
          <p:nvPr/>
        </p:nvSpPr>
        <p:spPr bwMode="auto">
          <a:xfrm>
            <a:off x="6011863" y="3429000"/>
            <a:ext cx="142875" cy="1444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46" name="Oval 38"/>
          <p:cNvSpPr>
            <a:spLocks noChangeArrowheads="1"/>
          </p:cNvSpPr>
          <p:nvPr/>
        </p:nvSpPr>
        <p:spPr bwMode="auto">
          <a:xfrm>
            <a:off x="6227763" y="3429000"/>
            <a:ext cx="142875" cy="1444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47" name="Oval 39"/>
          <p:cNvSpPr>
            <a:spLocks noChangeArrowheads="1"/>
          </p:cNvSpPr>
          <p:nvPr/>
        </p:nvSpPr>
        <p:spPr bwMode="auto">
          <a:xfrm>
            <a:off x="2411413" y="36449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48" name="Oval 40"/>
          <p:cNvSpPr>
            <a:spLocks noChangeArrowheads="1"/>
          </p:cNvSpPr>
          <p:nvPr/>
        </p:nvSpPr>
        <p:spPr bwMode="auto">
          <a:xfrm>
            <a:off x="2411413" y="38608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49" name="Oval 41"/>
          <p:cNvSpPr>
            <a:spLocks noChangeArrowheads="1"/>
          </p:cNvSpPr>
          <p:nvPr/>
        </p:nvSpPr>
        <p:spPr bwMode="auto">
          <a:xfrm>
            <a:off x="2411413" y="40767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50" name="Oval 42"/>
          <p:cNvSpPr>
            <a:spLocks noChangeArrowheads="1"/>
          </p:cNvSpPr>
          <p:nvPr/>
        </p:nvSpPr>
        <p:spPr bwMode="auto">
          <a:xfrm>
            <a:off x="2627313" y="36449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51" name="Oval 43"/>
          <p:cNvSpPr>
            <a:spLocks noChangeArrowheads="1"/>
          </p:cNvSpPr>
          <p:nvPr/>
        </p:nvSpPr>
        <p:spPr bwMode="auto">
          <a:xfrm>
            <a:off x="2843213" y="36449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52" name="Oval 44"/>
          <p:cNvSpPr>
            <a:spLocks noChangeArrowheads="1"/>
          </p:cNvSpPr>
          <p:nvPr/>
        </p:nvSpPr>
        <p:spPr bwMode="auto">
          <a:xfrm>
            <a:off x="3059113" y="36449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53" name="Oval 45"/>
          <p:cNvSpPr>
            <a:spLocks noChangeArrowheads="1"/>
          </p:cNvSpPr>
          <p:nvPr/>
        </p:nvSpPr>
        <p:spPr bwMode="auto">
          <a:xfrm>
            <a:off x="3276600" y="36449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54" name="Oval 46"/>
          <p:cNvSpPr>
            <a:spLocks noChangeArrowheads="1"/>
          </p:cNvSpPr>
          <p:nvPr/>
        </p:nvSpPr>
        <p:spPr bwMode="auto">
          <a:xfrm>
            <a:off x="3492500" y="36449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55" name="Oval 47"/>
          <p:cNvSpPr>
            <a:spLocks noChangeArrowheads="1"/>
          </p:cNvSpPr>
          <p:nvPr/>
        </p:nvSpPr>
        <p:spPr bwMode="auto">
          <a:xfrm>
            <a:off x="3708400" y="36449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56" name="Oval 48"/>
          <p:cNvSpPr>
            <a:spLocks noChangeArrowheads="1"/>
          </p:cNvSpPr>
          <p:nvPr/>
        </p:nvSpPr>
        <p:spPr bwMode="auto">
          <a:xfrm>
            <a:off x="3995738" y="36449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57" name="Oval 49"/>
          <p:cNvSpPr>
            <a:spLocks noChangeArrowheads="1"/>
          </p:cNvSpPr>
          <p:nvPr/>
        </p:nvSpPr>
        <p:spPr bwMode="auto">
          <a:xfrm>
            <a:off x="4211638" y="36449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58" name="Oval 50"/>
          <p:cNvSpPr>
            <a:spLocks noChangeArrowheads="1"/>
          </p:cNvSpPr>
          <p:nvPr/>
        </p:nvSpPr>
        <p:spPr bwMode="auto">
          <a:xfrm>
            <a:off x="4427538" y="36449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59" name="Oval 51"/>
          <p:cNvSpPr>
            <a:spLocks noChangeArrowheads="1"/>
          </p:cNvSpPr>
          <p:nvPr/>
        </p:nvSpPr>
        <p:spPr bwMode="auto">
          <a:xfrm>
            <a:off x="6227763" y="36449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60" name="Oval 52"/>
          <p:cNvSpPr>
            <a:spLocks noChangeArrowheads="1"/>
          </p:cNvSpPr>
          <p:nvPr/>
        </p:nvSpPr>
        <p:spPr bwMode="auto">
          <a:xfrm>
            <a:off x="3492500" y="38608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61" name="Oval 53"/>
          <p:cNvSpPr>
            <a:spLocks noChangeArrowheads="1"/>
          </p:cNvSpPr>
          <p:nvPr/>
        </p:nvSpPr>
        <p:spPr bwMode="auto">
          <a:xfrm>
            <a:off x="3708400" y="38608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62" name="Oval 54"/>
          <p:cNvSpPr>
            <a:spLocks noChangeArrowheads="1"/>
          </p:cNvSpPr>
          <p:nvPr/>
        </p:nvSpPr>
        <p:spPr bwMode="auto">
          <a:xfrm>
            <a:off x="3995738" y="38608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63" name="Oval 55"/>
          <p:cNvSpPr>
            <a:spLocks noChangeArrowheads="1"/>
          </p:cNvSpPr>
          <p:nvPr/>
        </p:nvSpPr>
        <p:spPr bwMode="auto">
          <a:xfrm>
            <a:off x="6227763" y="40767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64" name="Oval 56"/>
          <p:cNvSpPr>
            <a:spLocks noChangeArrowheads="1"/>
          </p:cNvSpPr>
          <p:nvPr/>
        </p:nvSpPr>
        <p:spPr bwMode="auto">
          <a:xfrm>
            <a:off x="6011863" y="36449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65" name="Oval 57"/>
          <p:cNvSpPr>
            <a:spLocks noChangeArrowheads="1"/>
          </p:cNvSpPr>
          <p:nvPr/>
        </p:nvSpPr>
        <p:spPr bwMode="auto">
          <a:xfrm>
            <a:off x="5795963" y="36449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66" name="Oval 58"/>
          <p:cNvSpPr>
            <a:spLocks noChangeArrowheads="1"/>
          </p:cNvSpPr>
          <p:nvPr/>
        </p:nvSpPr>
        <p:spPr bwMode="auto">
          <a:xfrm>
            <a:off x="5580063" y="36449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67" name="Oval 59"/>
          <p:cNvSpPr>
            <a:spLocks noChangeArrowheads="1"/>
          </p:cNvSpPr>
          <p:nvPr/>
        </p:nvSpPr>
        <p:spPr bwMode="auto">
          <a:xfrm>
            <a:off x="5364163" y="36449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68" name="Oval 60"/>
          <p:cNvSpPr>
            <a:spLocks noChangeArrowheads="1"/>
          </p:cNvSpPr>
          <p:nvPr/>
        </p:nvSpPr>
        <p:spPr bwMode="auto">
          <a:xfrm>
            <a:off x="5148263" y="36449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69" name="Oval 61"/>
          <p:cNvSpPr>
            <a:spLocks noChangeArrowheads="1"/>
          </p:cNvSpPr>
          <p:nvPr/>
        </p:nvSpPr>
        <p:spPr bwMode="auto">
          <a:xfrm>
            <a:off x="4859338" y="36449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70" name="Oval 62"/>
          <p:cNvSpPr>
            <a:spLocks noChangeArrowheads="1"/>
          </p:cNvSpPr>
          <p:nvPr/>
        </p:nvSpPr>
        <p:spPr bwMode="auto">
          <a:xfrm>
            <a:off x="4643438" y="36449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71" name="Oval 63"/>
          <p:cNvSpPr>
            <a:spLocks noChangeArrowheads="1"/>
          </p:cNvSpPr>
          <p:nvPr/>
        </p:nvSpPr>
        <p:spPr bwMode="auto">
          <a:xfrm>
            <a:off x="2627313" y="38608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72" name="Oval 64"/>
          <p:cNvSpPr>
            <a:spLocks noChangeArrowheads="1"/>
          </p:cNvSpPr>
          <p:nvPr/>
        </p:nvSpPr>
        <p:spPr bwMode="auto">
          <a:xfrm>
            <a:off x="3059113" y="38608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73" name="Oval 65"/>
          <p:cNvSpPr>
            <a:spLocks noChangeArrowheads="1"/>
          </p:cNvSpPr>
          <p:nvPr/>
        </p:nvSpPr>
        <p:spPr bwMode="auto">
          <a:xfrm>
            <a:off x="2627313" y="40767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74" name="Oval 66"/>
          <p:cNvSpPr>
            <a:spLocks noChangeArrowheads="1"/>
          </p:cNvSpPr>
          <p:nvPr/>
        </p:nvSpPr>
        <p:spPr bwMode="auto">
          <a:xfrm>
            <a:off x="2843213" y="38608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75" name="Oval 67"/>
          <p:cNvSpPr>
            <a:spLocks noChangeArrowheads="1"/>
          </p:cNvSpPr>
          <p:nvPr/>
        </p:nvSpPr>
        <p:spPr bwMode="auto">
          <a:xfrm>
            <a:off x="3276600" y="38608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76" name="Oval 68"/>
          <p:cNvSpPr>
            <a:spLocks noChangeArrowheads="1"/>
          </p:cNvSpPr>
          <p:nvPr/>
        </p:nvSpPr>
        <p:spPr bwMode="auto">
          <a:xfrm>
            <a:off x="4211638" y="38608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77" name="Oval 69"/>
          <p:cNvSpPr>
            <a:spLocks noChangeArrowheads="1"/>
          </p:cNvSpPr>
          <p:nvPr/>
        </p:nvSpPr>
        <p:spPr bwMode="auto">
          <a:xfrm>
            <a:off x="4427538" y="38608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78" name="Oval 70"/>
          <p:cNvSpPr>
            <a:spLocks noChangeArrowheads="1"/>
          </p:cNvSpPr>
          <p:nvPr/>
        </p:nvSpPr>
        <p:spPr bwMode="auto">
          <a:xfrm>
            <a:off x="4643438" y="38608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79" name="Oval 71"/>
          <p:cNvSpPr>
            <a:spLocks noChangeArrowheads="1"/>
          </p:cNvSpPr>
          <p:nvPr/>
        </p:nvSpPr>
        <p:spPr bwMode="auto">
          <a:xfrm>
            <a:off x="5148263" y="38608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80" name="Oval 72"/>
          <p:cNvSpPr>
            <a:spLocks noChangeArrowheads="1"/>
          </p:cNvSpPr>
          <p:nvPr/>
        </p:nvSpPr>
        <p:spPr bwMode="auto">
          <a:xfrm>
            <a:off x="4859338" y="38608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81" name="Oval 73"/>
          <p:cNvSpPr>
            <a:spLocks noChangeArrowheads="1"/>
          </p:cNvSpPr>
          <p:nvPr/>
        </p:nvSpPr>
        <p:spPr bwMode="auto">
          <a:xfrm>
            <a:off x="5364163" y="38608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82" name="Oval 74"/>
          <p:cNvSpPr>
            <a:spLocks noChangeArrowheads="1"/>
          </p:cNvSpPr>
          <p:nvPr/>
        </p:nvSpPr>
        <p:spPr bwMode="auto">
          <a:xfrm>
            <a:off x="2843213" y="40767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83" name="Oval 75"/>
          <p:cNvSpPr>
            <a:spLocks noChangeArrowheads="1"/>
          </p:cNvSpPr>
          <p:nvPr/>
        </p:nvSpPr>
        <p:spPr bwMode="auto">
          <a:xfrm>
            <a:off x="3276600" y="40767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84" name="Oval 76"/>
          <p:cNvSpPr>
            <a:spLocks noChangeArrowheads="1"/>
          </p:cNvSpPr>
          <p:nvPr/>
        </p:nvSpPr>
        <p:spPr bwMode="auto">
          <a:xfrm>
            <a:off x="3059113" y="40767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85" name="Oval 77"/>
          <p:cNvSpPr>
            <a:spLocks noChangeArrowheads="1"/>
          </p:cNvSpPr>
          <p:nvPr/>
        </p:nvSpPr>
        <p:spPr bwMode="auto">
          <a:xfrm>
            <a:off x="3492500" y="40767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86" name="Oval 78"/>
          <p:cNvSpPr>
            <a:spLocks noChangeArrowheads="1"/>
          </p:cNvSpPr>
          <p:nvPr/>
        </p:nvSpPr>
        <p:spPr bwMode="auto">
          <a:xfrm>
            <a:off x="3708400" y="40767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87" name="Oval 79"/>
          <p:cNvSpPr>
            <a:spLocks noChangeArrowheads="1"/>
          </p:cNvSpPr>
          <p:nvPr/>
        </p:nvSpPr>
        <p:spPr bwMode="auto">
          <a:xfrm>
            <a:off x="3995738" y="40767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88" name="Oval 80"/>
          <p:cNvSpPr>
            <a:spLocks noChangeArrowheads="1"/>
          </p:cNvSpPr>
          <p:nvPr/>
        </p:nvSpPr>
        <p:spPr bwMode="auto">
          <a:xfrm>
            <a:off x="4427538" y="40767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89" name="Oval 81"/>
          <p:cNvSpPr>
            <a:spLocks noChangeArrowheads="1"/>
          </p:cNvSpPr>
          <p:nvPr/>
        </p:nvSpPr>
        <p:spPr bwMode="auto">
          <a:xfrm>
            <a:off x="4211638" y="40767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90" name="Oval 82"/>
          <p:cNvSpPr>
            <a:spLocks noChangeArrowheads="1"/>
          </p:cNvSpPr>
          <p:nvPr/>
        </p:nvSpPr>
        <p:spPr bwMode="auto">
          <a:xfrm>
            <a:off x="4643438" y="40767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91" name="Oval 83"/>
          <p:cNvSpPr>
            <a:spLocks noChangeArrowheads="1"/>
          </p:cNvSpPr>
          <p:nvPr/>
        </p:nvSpPr>
        <p:spPr bwMode="auto">
          <a:xfrm>
            <a:off x="4859338" y="40767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92" name="Oval 84"/>
          <p:cNvSpPr>
            <a:spLocks noChangeArrowheads="1"/>
          </p:cNvSpPr>
          <p:nvPr/>
        </p:nvSpPr>
        <p:spPr bwMode="auto">
          <a:xfrm>
            <a:off x="5148263" y="40767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93" name="Oval 85"/>
          <p:cNvSpPr>
            <a:spLocks noChangeArrowheads="1"/>
          </p:cNvSpPr>
          <p:nvPr/>
        </p:nvSpPr>
        <p:spPr bwMode="auto">
          <a:xfrm>
            <a:off x="5364163" y="40767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94" name="Oval 86"/>
          <p:cNvSpPr>
            <a:spLocks noChangeArrowheads="1"/>
          </p:cNvSpPr>
          <p:nvPr/>
        </p:nvSpPr>
        <p:spPr bwMode="auto">
          <a:xfrm>
            <a:off x="5580063" y="38608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95" name="Oval 87"/>
          <p:cNvSpPr>
            <a:spLocks noChangeArrowheads="1"/>
          </p:cNvSpPr>
          <p:nvPr/>
        </p:nvSpPr>
        <p:spPr bwMode="auto">
          <a:xfrm>
            <a:off x="6011863" y="38608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96" name="Oval 88"/>
          <p:cNvSpPr>
            <a:spLocks noChangeArrowheads="1"/>
          </p:cNvSpPr>
          <p:nvPr/>
        </p:nvSpPr>
        <p:spPr bwMode="auto">
          <a:xfrm>
            <a:off x="5795963" y="40767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97" name="Oval 89"/>
          <p:cNvSpPr>
            <a:spLocks noChangeArrowheads="1"/>
          </p:cNvSpPr>
          <p:nvPr/>
        </p:nvSpPr>
        <p:spPr bwMode="auto">
          <a:xfrm>
            <a:off x="6227763" y="38608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98" name="Oval 90"/>
          <p:cNvSpPr>
            <a:spLocks noChangeArrowheads="1"/>
          </p:cNvSpPr>
          <p:nvPr/>
        </p:nvSpPr>
        <p:spPr bwMode="auto">
          <a:xfrm>
            <a:off x="5795963" y="38608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99" name="Oval 91"/>
          <p:cNvSpPr>
            <a:spLocks noChangeArrowheads="1"/>
          </p:cNvSpPr>
          <p:nvPr/>
        </p:nvSpPr>
        <p:spPr bwMode="auto">
          <a:xfrm>
            <a:off x="5580063" y="40767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900" name="Oval 92"/>
          <p:cNvSpPr>
            <a:spLocks noChangeArrowheads="1"/>
          </p:cNvSpPr>
          <p:nvPr/>
        </p:nvSpPr>
        <p:spPr bwMode="auto">
          <a:xfrm>
            <a:off x="6011863" y="40767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901" name="Text Box 93"/>
          <p:cNvSpPr txBox="1">
            <a:spLocks noChangeArrowheads="1"/>
          </p:cNvSpPr>
          <p:nvPr/>
        </p:nvSpPr>
        <p:spPr bwMode="auto">
          <a:xfrm>
            <a:off x="468313" y="4581525"/>
            <a:ext cx="79565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zh-TW"/>
              <a:t>Some electrons were excited to the conduction band at temperature &gt;0K</a:t>
            </a:r>
          </a:p>
          <a:p>
            <a:pPr>
              <a:buFontTx/>
              <a:buChar char="-"/>
            </a:pPr>
            <a:r>
              <a:rPr lang="en-US" altLang="zh-TW"/>
              <a:t>For convenience, an empty state in the valence band is referred to as a hole</a:t>
            </a:r>
          </a:p>
          <a:p>
            <a:pPr>
              <a:buFontTx/>
              <a:buChar char="-"/>
            </a:pPr>
            <a:r>
              <a:rPr lang="en-US" altLang="zh-TW"/>
              <a:t>Electron-hole pair (EHP): conduction band electron and the hole are </a:t>
            </a:r>
          </a:p>
          <a:p>
            <a:r>
              <a:rPr lang="en-US" altLang="zh-TW"/>
              <a:t> created by the excitation of a valence band electron</a:t>
            </a:r>
          </a:p>
          <a:p>
            <a:r>
              <a:rPr lang="en-US" altLang="zh-TW"/>
              <a:t>-EHPs are free charge carriers in semiconductor materials</a:t>
            </a:r>
          </a:p>
          <a:p>
            <a:r>
              <a:rPr lang="en-US" altLang="zh-TW"/>
              <a:t>-Si, at room temperature has 10</a:t>
            </a:r>
            <a:r>
              <a:rPr lang="en-US" altLang="zh-TW" baseline="30000"/>
              <a:t>10</a:t>
            </a:r>
            <a:r>
              <a:rPr lang="en-US" altLang="zh-TW"/>
              <a:t> EHP/cm3 (Si: 5x10</a:t>
            </a:r>
            <a:r>
              <a:rPr lang="en-US" altLang="zh-TW" baseline="30000"/>
              <a:t>22</a:t>
            </a:r>
            <a:r>
              <a:rPr lang="en-US" altLang="zh-TW"/>
              <a:t> atoms/cm3)</a:t>
            </a:r>
          </a:p>
        </p:txBody>
      </p:sp>
      <p:sp>
        <p:nvSpPr>
          <p:cNvPr id="119902" name="Oval 94"/>
          <p:cNvSpPr>
            <a:spLocks noChangeArrowheads="1"/>
          </p:cNvSpPr>
          <p:nvPr/>
        </p:nvSpPr>
        <p:spPr bwMode="auto">
          <a:xfrm>
            <a:off x="2843213" y="34290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903" name="Oval 95"/>
          <p:cNvSpPr>
            <a:spLocks noChangeArrowheads="1"/>
          </p:cNvSpPr>
          <p:nvPr/>
        </p:nvSpPr>
        <p:spPr bwMode="auto">
          <a:xfrm>
            <a:off x="3995738" y="34290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904" name="Oval 96"/>
          <p:cNvSpPr>
            <a:spLocks noChangeArrowheads="1"/>
          </p:cNvSpPr>
          <p:nvPr/>
        </p:nvSpPr>
        <p:spPr bwMode="auto">
          <a:xfrm>
            <a:off x="3059113" y="34290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905" name="Oval 97"/>
          <p:cNvSpPr>
            <a:spLocks noChangeArrowheads="1"/>
          </p:cNvSpPr>
          <p:nvPr/>
        </p:nvSpPr>
        <p:spPr bwMode="auto">
          <a:xfrm>
            <a:off x="3276600" y="34290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906" name="Oval 98"/>
          <p:cNvSpPr>
            <a:spLocks noChangeArrowheads="1"/>
          </p:cNvSpPr>
          <p:nvPr/>
        </p:nvSpPr>
        <p:spPr bwMode="auto">
          <a:xfrm>
            <a:off x="2411413" y="34290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908" name="Oval 100"/>
          <p:cNvSpPr>
            <a:spLocks noChangeArrowheads="1"/>
          </p:cNvSpPr>
          <p:nvPr/>
        </p:nvSpPr>
        <p:spPr bwMode="auto">
          <a:xfrm>
            <a:off x="4211638" y="34290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909" name="Oval 101"/>
          <p:cNvSpPr>
            <a:spLocks noChangeArrowheads="1"/>
          </p:cNvSpPr>
          <p:nvPr/>
        </p:nvSpPr>
        <p:spPr bwMode="auto">
          <a:xfrm>
            <a:off x="4427538" y="34290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910" name="Oval 102"/>
          <p:cNvSpPr>
            <a:spLocks noChangeArrowheads="1"/>
          </p:cNvSpPr>
          <p:nvPr/>
        </p:nvSpPr>
        <p:spPr bwMode="auto">
          <a:xfrm>
            <a:off x="4643438" y="34290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911" name="Oval 103"/>
          <p:cNvSpPr>
            <a:spLocks noChangeArrowheads="1"/>
          </p:cNvSpPr>
          <p:nvPr/>
        </p:nvSpPr>
        <p:spPr bwMode="auto">
          <a:xfrm>
            <a:off x="4859338" y="34290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912" name="Oval 104"/>
          <p:cNvSpPr>
            <a:spLocks noChangeArrowheads="1"/>
          </p:cNvSpPr>
          <p:nvPr/>
        </p:nvSpPr>
        <p:spPr bwMode="auto">
          <a:xfrm>
            <a:off x="3708400" y="34290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913" name="Oval 105"/>
          <p:cNvSpPr>
            <a:spLocks noChangeArrowheads="1"/>
          </p:cNvSpPr>
          <p:nvPr/>
        </p:nvSpPr>
        <p:spPr bwMode="auto">
          <a:xfrm>
            <a:off x="3492500" y="3429000"/>
            <a:ext cx="142875" cy="1444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Doped materials</a:t>
            </a:r>
            <a:endParaRPr lang="en-US" altLang="zh-TW" dirty="0"/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0" y="1412875"/>
            <a:ext cx="8751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Donors: P, As, Sb  (Column V elements ) , n-type, </a:t>
            </a:r>
            <a:r>
              <a:rPr lang="en-US" altLang="zh-TW">
                <a:sym typeface="Wingdings" pitchFamily="2" charset="2"/>
              </a:rPr>
              <a:t>  provide one additional electron</a:t>
            </a:r>
            <a:endParaRPr lang="en-US" altLang="zh-TW"/>
          </a:p>
          <a:p>
            <a:r>
              <a:rPr lang="en-US" altLang="zh-TW"/>
              <a:t>Acceptors: B, Ga, In, (Column III elements), p-type</a:t>
            </a:r>
            <a:r>
              <a:rPr lang="en-US" altLang="zh-TW">
                <a:sym typeface="Wingdings" pitchFamily="2" charset="2"/>
              </a:rPr>
              <a:t>  provide one additional hole</a:t>
            </a:r>
            <a:endParaRPr lang="en-US" altLang="zh-TW"/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1384300" y="24209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68313" y="2470150"/>
            <a:ext cx="1800225" cy="1800225"/>
            <a:chOff x="340" y="1706"/>
            <a:chExt cx="1134" cy="1134"/>
          </a:xfrm>
        </p:grpSpPr>
        <p:sp>
          <p:nvSpPr>
            <p:cNvPr id="122886" name="Rectangle 6"/>
            <p:cNvSpPr>
              <a:spLocks noChangeArrowheads="1"/>
            </p:cNvSpPr>
            <p:nvPr/>
          </p:nvSpPr>
          <p:spPr bwMode="auto">
            <a:xfrm>
              <a:off x="340" y="1888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887" name="Rectangle 7"/>
            <p:cNvSpPr>
              <a:spLocks noChangeArrowheads="1"/>
            </p:cNvSpPr>
            <p:nvPr/>
          </p:nvSpPr>
          <p:spPr bwMode="auto">
            <a:xfrm>
              <a:off x="340" y="2115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888" name="Rectangle 8"/>
            <p:cNvSpPr>
              <a:spLocks noChangeArrowheads="1"/>
            </p:cNvSpPr>
            <p:nvPr/>
          </p:nvSpPr>
          <p:spPr bwMode="auto">
            <a:xfrm>
              <a:off x="340" y="2341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889" name="Rectangle 9"/>
            <p:cNvSpPr>
              <a:spLocks noChangeArrowheads="1"/>
            </p:cNvSpPr>
            <p:nvPr/>
          </p:nvSpPr>
          <p:spPr bwMode="auto">
            <a:xfrm>
              <a:off x="340" y="2568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890" name="Rectangle 10"/>
            <p:cNvSpPr>
              <a:spLocks noChangeArrowheads="1"/>
            </p:cNvSpPr>
            <p:nvPr/>
          </p:nvSpPr>
          <p:spPr bwMode="auto">
            <a:xfrm rot="5400000">
              <a:off x="-90" y="2227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891" name="Rectangle 11"/>
            <p:cNvSpPr>
              <a:spLocks noChangeArrowheads="1"/>
            </p:cNvSpPr>
            <p:nvPr/>
          </p:nvSpPr>
          <p:spPr bwMode="auto">
            <a:xfrm rot="5400000">
              <a:off x="182" y="2227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892" name="Rectangle 12"/>
            <p:cNvSpPr>
              <a:spLocks noChangeArrowheads="1"/>
            </p:cNvSpPr>
            <p:nvPr/>
          </p:nvSpPr>
          <p:spPr bwMode="auto">
            <a:xfrm rot="5400000">
              <a:off x="454" y="2227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893" name="Rectangle 13"/>
            <p:cNvSpPr>
              <a:spLocks noChangeArrowheads="1"/>
            </p:cNvSpPr>
            <p:nvPr/>
          </p:nvSpPr>
          <p:spPr bwMode="auto">
            <a:xfrm rot="5400000">
              <a:off x="726" y="2227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895" name="Oval 15"/>
          <p:cNvSpPr>
            <a:spLocks noChangeArrowheads="1"/>
          </p:cNvSpPr>
          <p:nvPr/>
        </p:nvSpPr>
        <p:spPr bwMode="auto">
          <a:xfrm>
            <a:off x="541338" y="2686050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896" name="Oval 16"/>
          <p:cNvSpPr>
            <a:spLocks noChangeArrowheads="1"/>
          </p:cNvSpPr>
          <p:nvPr/>
        </p:nvSpPr>
        <p:spPr bwMode="auto">
          <a:xfrm>
            <a:off x="973138" y="2686050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897" name="Oval 17"/>
          <p:cNvSpPr>
            <a:spLocks noChangeArrowheads="1"/>
          </p:cNvSpPr>
          <p:nvPr/>
        </p:nvSpPr>
        <p:spPr bwMode="auto">
          <a:xfrm>
            <a:off x="1404938" y="2686050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898" name="Oval 18"/>
          <p:cNvSpPr>
            <a:spLocks noChangeArrowheads="1"/>
          </p:cNvSpPr>
          <p:nvPr/>
        </p:nvSpPr>
        <p:spPr bwMode="auto">
          <a:xfrm>
            <a:off x="1836738" y="2686050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899" name="Oval 19"/>
          <p:cNvSpPr>
            <a:spLocks noChangeArrowheads="1"/>
          </p:cNvSpPr>
          <p:nvPr/>
        </p:nvSpPr>
        <p:spPr bwMode="auto">
          <a:xfrm>
            <a:off x="541338" y="3046413"/>
            <a:ext cx="287337" cy="2873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00" name="Oval 20"/>
          <p:cNvSpPr>
            <a:spLocks noChangeArrowheads="1"/>
          </p:cNvSpPr>
          <p:nvPr/>
        </p:nvSpPr>
        <p:spPr bwMode="auto">
          <a:xfrm>
            <a:off x="973138" y="3046413"/>
            <a:ext cx="287337" cy="2873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01" name="Oval 21"/>
          <p:cNvSpPr>
            <a:spLocks noChangeArrowheads="1"/>
          </p:cNvSpPr>
          <p:nvPr/>
        </p:nvSpPr>
        <p:spPr bwMode="auto">
          <a:xfrm>
            <a:off x="1404938" y="3046413"/>
            <a:ext cx="287337" cy="2873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1836738" y="3046413"/>
            <a:ext cx="287337" cy="2873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03" name="Oval 23"/>
          <p:cNvSpPr>
            <a:spLocks noChangeArrowheads="1"/>
          </p:cNvSpPr>
          <p:nvPr/>
        </p:nvSpPr>
        <p:spPr bwMode="auto">
          <a:xfrm>
            <a:off x="541338" y="3405188"/>
            <a:ext cx="287337" cy="2873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04" name="Oval 24"/>
          <p:cNvSpPr>
            <a:spLocks noChangeArrowheads="1"/>
          </p:cNvSpPr>
          <p:nvPr/>
        </p:nvSpPr>
        <p:spPr bwMode="auto">
          <a:xfrm>
            <a:off x="973138" y="3405188"/>
            <a:ext cx="287337" cy="287337"/>
          </a:xfrm>
          <a:prstGeom prst="ellipse">
            <a:avLst/>
          </a:prstGeom>
          <a:solidFill>
            <a:srgbClr val="00008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>
                <a:solidFill>
                  <a:schemeClr val="bg1"/>
                </a:solidFill>
              </a:rPr>
              <a:t>P+</a:t>
            </a:r>
          </a:p>
        </p:txBody>
      </p:sp>
      <p:sp>
        <p:nvSpPr>
          <p:cNvPr id="122905" name="Oval 25"/>
          <p:cNvSpPr>
            <a:spLocks noChangeArrowheads="1"/>
          </p:cNvSpPr>
          <p:nvPr/>
        </p:nvSpPr>
        <p:spPr bwMode="auto">
          <a:xfrm>
            <a:off x="1404938" y="3405188"/>
            <a:ext cx="287337" cy="2873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06" name="Oval 26"/>
          <p:cNvSpPr>
            <a:spLocks noChangeArrowheads="1"/>
          </p:cNvSpPr>
          <p:nvPr/>
        </p:nvSpPr>
        <p:spPr bwMode="auto">
          <a:xfrm>
            <a:off x="1836738" y="3405188"/>
            <a:ext cx="287337" cy="2873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07" name="Oval 27"/>
          <p:cNvSpPr>
            <a:spLocks noChangeArrowheads="1"/>
          </p:cNvSpPr>
          <p:nvPr/>
        </p:nvSpPr>
        <p:spPr bwMode="auto">
          <a:xfrm>
            <a:off x="541338" y="3765550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08" name="Oval 28"/>
          <p:cNvSpPr>
            <a:spLocks noChangeArrowheads="1"/>
          </p:cNvSpPr>
          <p:nvPr/>
        </p:nvSpPr>
        <p:spPr bwMode="auto">
          <a:xfrm>
            <a:off x="1404938" y="3765550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09" name="Oval 29"/>
          <p:cNvSpPr>
            <a:spLocks noChangeArrowheads="1"/>
          </p:cNvSpPr>
          <p:nvPr/>
        </p:nvSpPr>
        <p:spPr bwMode="auto">
          <a:xfrm>
            <a:off x="1836738" y="3765550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10" name="Oval 30"/>
          <p:cNvSpPr>
            <a:spLocks noChangeArrowheads="1"/>
          </p:cNvSpPr>
          <p:nvPr/>
        </p:nvSpPr>
        <p:spPr bwMode="auto">
          <a:xfrm>
            <a:off x="973138" y="3765550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40" name="Oval 60"/>
          <p:cNvSpPr>
            <a:spLocks noChangeArrowheads="1"/>
          </p:cNvSpPr>
          <p:nvPr/>
        </p:nvSpPr>
        <p:spPr bwMode="auto">
          <a:xfrm>
            <a:off x="1258888" y="3429000"/>
            <a:ext cx="217487" cy="2174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/>
              <a:t>-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873282" y="2397124"/>
            <a:ext cx="1800225" cy="1849437"/>
            <a:chOff x="2771775" y="2420938"/>
            <a:chExt cx="1800225" cy="1849437"/>
          </a:xfrm>
        </p:grpSpPr>
        <p:sp>
          <p:nvSpPr>
            <p:cNvPr id="122913" name="Text Box 33"/>
            <p:cNvSpPr txBox="1">
              <a:spLocks noChangeArrowheads="1"/>
            </p:cNvSpPr>
            <p:nvPr/>
          </p:nvSpPr>
          <p:spPr bwMode="auto">
            <a:xfrm>
              <a:off x="3687763" y="2420938"/>
              <a:ext cx="184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grpSp>
          <p:nvGrpSpPr>
            <p:cNvPr id="3" name="Group 34"/>
            <p:cNvGrpSpPr>
              <a:grpSpLocks/>
            </p:cNvGrpSpPr>
            <p:nvPr/>
          </p:nvGrpSpPr>
          <p:grpSpPr bwMode="auto">
            <a:xfrm>
              <a:off x="2771775" y="2470150"/>
              <a:ext cx="1800225" cy="1800225"/>
              <a:chOff x="340" y="1706"/>
              <a:chExt cx="1134" cy="1134"/>
            </a:xfrm>
          </p:grpSpPr>
          <p:sp>
            <p:nvSpPr>
              <p:cNvPr id="122915" name="Rectangle 35"/>
              <p:cNvSpPr>
                <a:spLocks noChangeArrowheads="1"/>
              </p:cNvSpPr>
              <p:nvPr/>
            </p:nvSpPr>
            <p:spPr bwMode="auto">
              <a:xfrm>
                <a:off x="340" y="1888"/>
                <a:ext cx="1134" cy="9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16" name="Rectangle 36"/>
              <p:cNvSpPr>
                <a:spLocks noChangeArrowheads="1"/>
              </p:cNvSpPr>
              <p:nvPr/>
            </p:nvSpPr>
            <p:spPr bwMode="auto">
              <a:xfrm>
                <a:off x="340" y="2115"/>
                <a:ext cx="1134" cy="9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17" name="Rectangle 37"/>
              <p:cNvSpPr>
                <a:spLocks noChangeArrowheads="1"/>
              </p:cNvSpPr>
              <p:nvPr/>
            </p:nvSpPr>
            <p:spPr bwMode="auto">
              <a:xfrm>
                <a:off x="340" y="2341"/>
                <a:ext cx="1134" cy="9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18" name="Rectangle 38"/>
              <p:cNvSpPr>
                <a:spLocks noChangeArrowheads="1"/>
              </p:cNvSpPr>
              <p:nvPr/>
            </p:nvSpPr>
            <p:spPr bwMode="auto">
              <a:xfrm>
                <a:off x="340" y="2568"/>
                <a:ext cx="1134" cy="9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19" name="Rectangle 39"/>
              <p:cNvSpPr>
                <a:spLocks noChangeArrowheads="1"/>
              </p:cNvSpPr>
              <p:nvPr/>
            </p:nvSpPr>
            <p:spPr bwMode="auto">
              <a:xfrm rot="5400000">
                <a:off x="-90" y="2227"/>
                <a:ext cx="1134" cy="9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20" name="Rectangle 40"/>
              <p:cNvSpPr>
                <a:spLocks noChangeArrowheads="1"/>
              </p:cNvSpPr>
              <p:nvPr/>
            </p:nvSpPr>
            <p:spPr bwMode="auto">
              <a:xfrm rot="5400000">
                <a:off x="182" y="2227"/>
                <a:ext cx="1134" cy="9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21" name="Rectangle 41"/>
              <p:cNvSpPr>
                <a:spLocks noChangeArrowheads="1"/>
              </p:cNvSpPr>
              <p:nvPr/>
            </p:nvSpPr>
            <p:spPr bwMode="auto">
              <a:xfrm rot="5400000">
                <a:off x="454" y="2227"/>
                <a:ext cx="1134" cy="9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22" name="Rectangle 42"/>
              <p:cNvSpPr>
                <a:spLocks noChangeArrowheads="1"/>
              </p:cNvSpPr>
              <p:nvPr/>
            </p:nvSpPr>
            <p:spPr bwMode="auto">
              <a:xfrm rot="5400000">
                <a:off x="726" y="2227"/>
                <a:ext cx="1134" cy="9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2923" name="Oval 43"/>
            <p:cNvSpPr>
              <a:spLocks noChangeArrowheads="1"/>
            </p:cNvSpPr>
            <p:nvPr/>
          </p:nvSpPr>
          <p:spPr bwMode="auto">
            <a:xfrm>
              <a:off x="2844800" y="2686050"/>
              <a:ext cx="287338" cy="2873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24" name="Oval 44"/>
            <p:cNvSpPr>
              <a:spLocks noChangeArrowheads="1"/>
            </p:cNvSpPr>
            <p:nvPr/>
          </p:nvSpPr>
          <p:spPr bwMode="auto">
            <a:xfrm>
              <a:off x="3276600" y="2686050"/>
              <a:ext cx="287338" cy="2873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25" name="Oval 45"/>
            <p:cNvSpPr>
              <a:spLocks noChangeArrowheads="1"/>
            </p:cNvSpPr>
            <p:nvPr/>
          </p:nvSpPr>
          <p:spPr bwMode="auto">
            <a:xfrm>
              <a:off x="3708400" y="2686050"/>
              <a:ext cx="287338" cy="2873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26" name="Oval 46"/>
            <p:cNvSpPr>
              <a:spLocks noChangeArrowheads="1"/>
            </p:cNvSpPr>
            <p:nvPr/>
          </p:nvSpPr>
          <p:spPr bwMode="auto">
            <a:xfrm>
              <a:off x="4140200" y="2686050"/>
              <a:ext cx="287338" cy="2873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27" name="Oval 47"/>
            <p:cNvSpPr>
              <a:spLocks noChangeArrowheads="1"/>
            </p:cNvSpPr>
            <p:nvPr/>
          </p:nvSpPr>
          <p:spPr bwMode="auto">
            <a:xfrm>
              <a:off x="2844800" y="3046413"/>
              <a:ext cx="287338" cy="287337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28" name="Oval 48"/>
            <p:cNvSpPr>
              <a:spLocks noChangeArrowheads="1"/>
            </p:cNvSpPr>
            <p:nvPr/>
          </p:nvSpPr>
          <p:spPr bwMode="auto">
            <a:xfrm>
              <a:off x="3276600" y="3046413"/>
              <a:ext cx="287338" cy="287337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29" name="Oval 49"/>
            <p:cNvSpPr>
              <a:spLocks noChangeArrowheads="1"/>
            </p:cNvSpPr>
            <p:nvPr/>
          </p:nvSpPr>
          <p:spPr bwMode="auto">
            <a:xfrm>
              <a:off x="3708400" y="3046413"/>
              <a:ext cx="287338" cy="287337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0" name="Oval 50"/>
            <p:cNvSpPr>
              <a:spLocks noChangeArrowheads="1"/>
            </p:cNvSpPr>
            <p:nvPr/>
          </p:nvSpPr>
          <p:spPr bwMode="auto">
            <a:xfrm>
              <a:off x="4140200" y="3046413"/>
              <a:ext cx="287338" cy="287337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1" name="Oval 51"/>
            <p:cNvSpPr>
              <a:spLocks noChangeArrowheads="1"/>
            </p:cNvSpPr>
            <p:nvPr/>
          </p:nvSpPr>
          <p:spPr bwMode="auto">
            <a:xfrm>
              <a:off x="2844800" y="3405188"/>
              <a:ext cx="287338" cy="287337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2" name="Oval 52"/>
            <p:cNvSpPr>
              <a:spLocks noChangeArrowheads="1"/>
            </p:cNvSpPr>
            <p:nvPr/>
          </p:nvSpPr>
          <p:spPr bwMode="auto">
            <a:xfrm>
              <a:off x="3276600" y="3405188"/>
              <a:ext cx="287338" cy="287337"/>
            </a:xfrm>
            <a:prstGeom prst="ellipse">
              <a:avLst/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TW">
                  <a:solidFill>
                    <a:schemeClr val="bg1"/>
                  </a:solidFill>
                </a:rPr>
                <a:t>B-</a:t>
              </a:r>
            </a:p>
          </p:txBody>
        </p:sp>
        <p:sp>
          <p:nvSpPr>
            <p:cNvPr id="122933" name="Oval 53"/>
            <p:cNvSpPr>
              <a:spLocks noChangeArrowheads="1"/>
            </p:cNvSpPr>
            <p:nvPr/>
          </p:nvSpPr>
          <p:spPr bwMode="auto">
            <a:xfrm>
              <a:off x="3708400" y="3405188"/>
              <a:ext cx="287338" cy="287337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4" name="Oval 54"/>
            <p:cNvSpPr>
              <a:spLocks noChangeArrowheads="1"/>
            </p:cNvSpPr>
            <p:nvPr/>
          </p:nvSpPr>
          <p:spPr bwMode="auto">
            <a:xfrm>
              <a:off x="4140200" y="3405188"/>
              <a:ext cx="287338" cy="287337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5" name="Oval 55"/>
            <p:cNvSpPr>
              <a:spLocks noChangeArrowheads="1"/>
            </p:cNvSpPr>
            <p:nvPr/>
          </p:nvSpPr>
          <p:spPr bwMode="auto">
            <a:xfrm>
              <a:off x="2844800" y="3765550"/>
              <a:ext cx="287338" cy="2873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6" name="Oval 56"/>
            <p:cNvSpPr>
              <a:spLocks noChangeArrowheads="1"/>
            </p:cNvSpPr>
            <p:nvPr/>
          </p:nvSpPr>
          <p:spPr bwMode="auto">
            <a:xfrm>
              <a:off x="3708400" y="3765550"/>
              <a:ext cx="287338" cy="2873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7" name="Oval 57"/>
            <p:cNvSpPr>
              <a:spLocks noChangeArrowheads="1"/>
            </p:cNvSpPr>
            <p:nvPr/>
          </p:nvSpPr>
          <p:spPr bwMode="auto">
            <a:xfrm>
              <a:off x="4140200" y="3765550"/>
              <a:ext cx="287338" cy="2873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8" name="Oval 58"/>
            <p:cNvSpPr>
              <a:spLocks noChangeArrowheads="1"/>
            </p:cNvSpPr>
            <p:nvPr/>
          </p:nvSpPr>
          <p:spPr bwMode="auto">
            <a:xfrm>
              <a:off x="3276600" y="3765550"/>
              <a:ext cx="287338" cy="2873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4" name="Rectangle 64"/>
            <p:cNvSpPr>
              <a:spLocks noChangeArrowheads="1"/>
            </p:cNvSpPr>
            <p:nvPr/>
          </p:nvSpPr>
          <p:spPr bwMode="auto">
            <a:xfrm>
              <a:off x="3563938" y="3357563"/>
              <a:ext cx="144462" cy="3587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45" name="Line 65"/>
          <p:cNvSpPr>
            <a:spLocks noChangeShapeType="1"/>
          </p:cNvSpPr>
          <p:nvPr/>
        </p:nvSpPr>
        <p:spPr bwMode="auto">
          <a:xfrm>
            <a:off x="1331913" y="3716338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946" name="Text Box 66"/>
          <p:cNvSpPr txBox="1">
            <a:spLocks noChangeArrowheads="1"/>
          </p:cNvSpPr>
          <p:nvPr/>
        </p:nvSpPr>
        <p:spPr bwMode="auto">
          <a:xfrm>
            <a:off x="107950" y="4581525"/>
            <a:ext cx="5543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-weakly bound</a:t>
            </a:r>
          </a:p>
          <a:p>
            <a:r>
              <a:rPr lang="en-US" altLang="zh-TW"/>
              <a:t>-bonding strength E</a:t>
            </a:r>
            <a:r>
              <a:rPr lang="en-US" altLang="zh-TW" baseline="-25000"/>
              <a:t>B</a:t>
            </a:r>
            <a:r>
              <a:rPr lang="en-US" altLang="zh-TW"/>
              <a:t>~ 0.05 eV (Si bonding ~1.12 eV)</a:t>
            </a:r>
          </a:p>
          <a:p>
            <a:endParaRPr lang="en-US" altLang="zh-TW"/>
          </a:p>
        </p:txBody>
      </p:sp>
      <p:sp>
        <p:nvSpPr>
          <p:cNvPr id="122965" name="Text Box 85"/>
          <p:cNvSpPr txBox="1">
            <a:spLocks noChangeArrowheads="1"/>
          </p:cNvSpPr>
          <p:nvPr/>
        </p:nvSpPr>
        <p:spPr bwMode="auto">
          <a:xfrm>
            <a:off x="87313" y="5608638"/>
            <a:ext cx="45457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/>
              <a:t>Majority carrier - electron in a n-type </a:t>
            </a:r>
            <a:r>
              <a:rPr lang="en-US" altLang="zh-TW" dirty="0" smtClean="0"/>
              <a:t>material </a:t>
            </a:r>
            <a:endParaRPr lang="en-US" altLang="zh-TW" dirty="0"/>
          </a:p>
          <a:p>
            <a:r>
              <a:rPr lang="en-US" altLang="zh-TW" dirty="0"/>
              <a:t>                            hole in a p-type material</a:t>
            </a:r>
          </a:p>
          <a:p>
            <a:r>
              <a:rPr lang="en-US" altLang="zh-TW" dirty="0"/>
              <a:t>Minority carrier – hole in a n-type material</a:t>
            </a:r>
          </a:p>
          <a:p>
            <a:r>
              <a:rPr lang="en-US" altLang="zh-TW" dirty="0"/>
              <a:t>                            electron in a p-type material</a:t>
            </a:r>
          </a:p>
        </p:txBody>
      </p:sp>
      <p:sp>
        <p:nvSpPr>
          <p:cNvPr id="5" name="矩形 4"/>
          <p:cNvSpPr/>
          <p:nvPr/>
        </p:nvSpPr>
        <p:spPr>
          <a:xfrm>
            <a:off x="2555776" y="2409427"/>
            <a:ext cx="2021904" cy="1848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dirty="0"/>
              <a:t>n</a:t>
            </a:r>
            <a:endParaRPr lang="zh-TW" altLang="en-US" sz="4400" dirty="0"/>
          </a:p>
        </p:txBody>
      </p:sp>
      <p:sp>
        <p:nvSpPr>
          <p:cNvPr id="63" name="矩形 62"/>
          <p:cNvSpPr/>
          <p:nvPr/>
        </p:nvSpPr>
        <p:spPr>
          <a:xfrm>
            <a:off x="6948264" y="2469357"/>
            <a:ext cx="2021904" cy="1848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dirty="0" smtClean="0"/>
              <a:t>p</a:t>
            </a:r>
            <a:endParaRPr lang="zh-TW" altLang="en-US" sz="4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4780816" y="5514989"/>
            <a:ext cx="4189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</a:rPr>
              <a:t>The nomination is not limited to</a:t>
            </a:r>
          </a:p>
          <a:p>
            <a:r>
              <a:rPr lang="en-US" altLang="zh-TW" sz="2400" dirty="0" smtClean="0">
                <a:solidFill>
                  <a:srgbClr val="FF0000"/>
                </a:solidFill>
              </a:rPr>
              <a:t>Si, but for any semiconductors 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3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altLang="zh-TW" sz="3400" b="1" dirty="0"/>
              <a:t>Equilibrium distribution of carriers in intrinsic and doped semiconductors</a:t>
            </a:r>
          </a:p>
        </p:txBody>
      </p:sp>
      <p:graphicFrame>
        <p:nvGraphicFramePr>
          <p:cNvPr id="131075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0" y="1571612"/>
          <a:ext cx="5003800" cy="494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9" name="Image" r:id="rId3" imgW="5095835" imgH="5028784" progId="Photoshop.Image.8">
                  <p:embed/>
                </p:oleObj>
              </mc:Choice>
              <mc:Fallback>
                <p:oleObj name="Image" r:id="rId3" imgW="5095835" imgH="5028784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71612"/>
                        <a:ext cx="5003800" cy="494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1258888" y="6280137"/>
            <a:ext cx="6159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g(E)</a:t>
            </a:r>
          </a:p>
        </p:txBody>
      </p:sp>
      <p:sp>
        <p:nvSpPr>
          <p:cNvPr id="131080" name="Rectangle 8"/>
          <p:cNvSpPr>
            <a:spLocks noChangeArrowheads="1"/>
          </p:cNvSpPr>
          <p:nvPr/>
        </p:nvSpPr>
        <p:spPr bwMode="auto">
          <a:xfrm>
            <a:off x="2268538" y="4840275"/>
            <a:ext cx="1582737" cy="172878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手繪多邊形 7"/>
          <p:cNvSpPr/>
          <p:nvPr/>
        </p:nvSpPr>
        <p:spPr>
          <a:xfrm>
            <a:off x="2600975" y="1964096"/>
            <a:ext cx="858930" cy="818984"/>
          </a:xfrm>
          <a:custGeom>
            <a:avLst/>
            <a:gdLst>
              <a:gd name="connsiteX0" fmla="*/ 0 w 858930"/>
              <a:gd name="connsiteY0" fmla="*/ 818984 h 818984"/>
              <a:gd name="connsiteX1" fmla="*/ 7951 w 858930"/>
              <a:gd name="connsiteY1" fmla="*/ 723569 h 818984"/>
              <a:gd name="connsiteX2" fmla="*/ 15902 w 858930"/>
              <a:gd name="connsiteY2" fmla="*/ 699715 h 818984"/>
              <a:gd name="connsiteX3" fmla="*/ 23854 w 858930"/>
              <a:gd name="connsiteY3" fmla="*/ 644056 h 818984"/>
              <a:gd name="connsiteX4" fmla="*/ 39756 w 858930"/>
              <a:gd name="connsiteY4" fmla="*/ 596348 h 818984"/>
              <a:gd name="connsiteX5" fmla="*/ 47708 w 858930"/>
              <a:gd name="connsiteY5" fmla="*/ 572494 h 818984"/>
              <a:gd name="connsiteX6" fmla="*/ 111318 w 858930"/>
              <a:gd name="connsiteY6" fmla="*/ 524786 h 818984"/>
              <a:gd name="connsiteX7" fmla="*/ 135172 w 858930"/>
              <a:gd name="connsiteY7" fmla="*/ 508883 h 818984"/>
              <a:gd name="connsiteX8" fmla="*/ 174928 w 858930"/>
              <a:gd name="connsiteY8" fmla="*/ 500932 h 818984"/>
              <a:gd name="connsiteX9" fmla="*/ 198782 w 858930"/>
              <a:gd name="connsiteY9" fmla="*/ 492981 h 818984"/>
              <a:gd name="connsiteX10" fmla="*/ 230588 w 858930"/>
              <a:gd name="connsiteY10" fmla="*/ 485029 h 818984"/>
              <a:gd name="connsiteX11" fmla="*/ 278295 w 858930"/>
              <a:gd name="connsiteY11" fmla="*/ 469127 h 818984"/>
              <a:gd name="connsiteX12" fmla="*/ 310101 w 858930"/>
              <a:gd name="connsiteY12" fmla="*/ 461176 h 818984"/>
              <a:gd name="connsiteX13" fmla="*/ 397565 w 858930"/>
              <a:gd name="connsiteY13" fmla="*/ 429370 h 818984"/>
              <a:gd name="connsiteX14" fmla="*/ 421419 w 858930"/>
              <a:gd name="connsiteY14" fmla="*/ 413468 h 818984"/>
              <a:gd name="connsiteX15" fmla="*/ 500932 w 858930"/>
              <a:gd name="connsiteY15" fmla="*/ 397565 h 818984"/>
              <a:gd name="connsiteX16" fmla="*/ 596348 w 858930"/>
              <a:gd name="connsiteY16" fmla="*/ 381663 h 818984"/>
              <a:gd name="connsiteX17" fmla="*/ 620201 w 858930"/>
              <a:gd name="connsiteY17" fmla="*/ 373711 h 818984"/>
              <a:gd name="connsiteX18" fmla="*/ 675861 w 858930"/>
              <a:gd name="connsiteY18" fmla="*/ 357809 h 818984"/>
              <a:gd name="connsiteX19" fmla="*/ 699714 w 858930"/>
              <a:gd name="connsiteY19" fmla="*/ 341906 h 818984"/>
              <a:gd name="connsiteX20" fmla="*/ 715617 w 858930"/>
              <a:gd name="connsiteY20" fmla="*/ 318052 h 818984"/>
              <a:gd name="connsiteX21" fmla="*/ 739471 w 858930"/>
              <a:gd name="connsiteY21" fmla="*/ 310101 h 818984"/>
              <a:gd name="connsiteX22" fmla="*/ 771276 w 858930"/>
              <a:gd name="connsiteY22" fmla="*/ 294198 h 818984"/>
              <a:gd name="connsiteX23" fmla="*/ 803081 w 858930"/>
              <a:gd name="connsiteY23" fmla="*/ 246490 h 818984"/>
              <a:gd name="connsiteX24" fmla="*/ 818984 w 858930"/>
              <a:gd name="connsiteY24" fmla="*/ 222636 h 818984"/>
              <a:gd name="connsiteX25" fmla="*/ 834887 w 858930"/>
              <a:gd name="connsiteY25" fmla="*/ 143123 h 818984"/>
              <a:gd name="connsiteX26" fmla="*/ 850789 w 858930"/>
              <a:gd name="connsiteY26" fmla="*/ 119269 h 818984"/>
              <a:gd name="connsiteX27" fmla="*/ 858741 w 858930"/>
              <a:gd name="connsiteY27" fmla="*/ 0 h 81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930" h="818984">
                <a:moveTo>
                  <a:pt x="0" y="818984"/>
                </a:moveTo>
                <a:cubicBezTo>
                  <a:pt x="2650" y="787179"/>
                  <a:pt x="3733" y="755204"/>
                  <a:pt x="7951" y="723569"/>
                </a:cubicBezTo>
                <a:cubicBezTo>
                  <a:pt x="9059" y="715261"/>
                  <a:pt x="14258" y="707934"/>
                  <a:pt x="15902" y="699715"/>
                </a:cubicBezTo>
                <a:cubicBezTo>
                  <a:pt x="19578" y="681338"/>
                  <a:pt x="19640" y="662317"/>
                  <a:pt x="23854" y="644056"/>
                </a:cubicBezTo>
                <a:cubicBezTo>
                  <a:pt x="27623" y="627722"/>
                  <a:pt x="34455" y="612251"/>
                  <a:pt x="39756" y="596348"/>
                </a:cubicBezTo>
                <a:cubicBezTo>
                  <a:pt x="42406" y="588397"/>
                  <a:pt x="41003" y="577523"/>
                  <a:pt x="47708" y="572494"/>
                </a:cubicBezTo>
                <a:cubicBezTo>
                  <a:pt x="68911" y="556591"/>
                  <a:pt x="89265" y="539488"/>
                  <a:pt x="111318" y="524786"/>
                </a:cubicBezTo>
                <a:cubicBezTo>
                  <a:pt x="119269" y="519485"/>
                  <a:pt x="126224" y="512238"/>
                  <a:pt x="135172" y="508883"/>
                </a:cubicBezTo>
                <a:cubicBezTo>
                  <a:pt x="147826" y="504138"/>
                  <a:pt x="161817" y="504210"/>
                  <a:pt x="174928" y="500932"/>
                </a:cubicBezTo>
                <a:cubicBezTo>
                  <a:pt x="183059" y="498899"/>
                  <a:pt x="190723" y="495284"/>
                  <a:pt x="198782" y="492981"/>
                </a:cubicBezTo>
                <a:cubicBezTo>
                  <a:pt x="209290" y="489979"/>
                  <a:pt x="220121" y="488169"/>
                  <a:pt x="230588" y="485029"/>
                </a:cubicBezTo>
                <a:cubicBezTo>
                  <a:pt x="246644" y="480212"/>
                  <a:pt x="262033" y="473192"/>
                  <a:pt x="278295" y="469127"/>
                </a:cubicBezTo>
                <a:cubicBezTo>
                  <a:pt x="288897" y="466477"/>
                  <a:pt x="299634" y="464316"/>
                  <a:pt x="310101" y="461176"/>
                </a:cubicBezTo>
                <a:cubicBezTo>
                  <a:pt x="328655" y="455610"/>
                  <a:pt x="378598" y="438853"/>
                  <a:pt x="397565" y="429370"/>
                </a:cubicBezTo>
                <a:cubicBezTo>
                  <a:pt x="406112" y="425096"/>
                  <a:pt x="412635" y="417232"/>
                  <a:pt x="421419" y="413468"/>
                </a:cubicBezTo>
                <a:cubicBezTo>
                  <a:pt x="436969" y="406804"/>
                  <a:pt x="489501" y="399643"/>
                  <a:pt x="500932" y="397565"/>
                </a:cubicBezTo>
                <a:cubicBezTo>
                  <a:pt x="586196" y="382063"/>
                  <a:pt x="489686" y="396900"/>
                  <a:pt x="596348" y="381663"/>
                </a:cubicBezTo>
                <a:cubicBezTo>
                  <a:pt x="604299" y="379012"/>
                  <a:pt x="612142" y="376014"/>
                  <a:pt x="620201" y="373711"/>
                </a:cubicBezTo>
                <a:cubicBezTo>
                  <a:pt x="690124" y="353732"/>
                  <a:pt x="618642" y="376881"/>
                  <a:pt x="675861" y="357809"/>
                </a:cubicBezTo>
                <a:cubicBezTo>
                  <a:pt x="683812" y="352508"/>
                  <a:pt x="692957" y="348663"/>
                  <a:pt x="699714" y="341906"/>
                </a:cubicBezTo>
                <a:cubicBezTo>
                  <a:pt x="706471" y="335149"/>
                  <a:pt x="708155" y="324022"/>
                  <a:pt x="715617" y="318052"/>
                </a:cubicBezTo>
                <a:cubicBezTo>
                  <a:pt x="722162" y="312816"/>
                  <a:pt x="731767" y="313403"/>
                  <a:pt x="739471" y="310101"/>
                </a:cubicBezTo>
                <a:cubicBezTo>
                  <a:pt x="750366" y="305432"/>
                  <a:pt x="760674" y="299499"/>
                  <a:pt x="771276" y="294198"/>
                </a:cubicBezTo>
                <a:lnTo>
                  <a:pt x="803081" y="246490"/>
                </a:lnTo>
                <a:lnTo>
                  <a:pt x="818984" y="222636"/>
                </a:lnTo>
                <a:cubicBezTo>
                  <a:pt x="821915" y="202116"/>
                  <a:pt x="823783" y="165331"/>
                  <a:pt x="834887" y="143123"/>
                </a:cubicBezTo>
                <a:cubicBezTo>
                  <a:pt x="839161" y="134576"/>
                  <a:pt x="845488" y="127220"/>
                  <a:pt x="850789" y="119269"/>
                </a:cubicBezTo>
                <a:cubicBezTo>
                  <a:pt x="858930" y="5307"/>
                  <a:pt x="858741" y="45152"/>
                  <a:pt x="858741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手繪多邊形 8"/>
          <p:cNvSpPr/>
          <p:nvPr/>
        </p:nvSpPr>
        <p:spPr>
          <a:xfrm>
            <a:off x="2643206" y="3429000"/>
            <a:ext cx="858930" cy="818984"/>
          </a:xfrm>
          <a:custGeom>
            <a:avLst/>
            <a:gdLst>
              <a:gd name="connsiteX0" fmla="*/ 0 w 858930"/>
              <a:gd name="connsiteY0" fmla="*/ 818984 h 818984"/>
              <a:gd name="connsiteX1" fmla="*/ 7951 w 858930"/>
              <a:gd name="connsiteY1" fmla="*/ 723569 h 818984"/>
              <a:gd name="connsiteX2" fmla="*/ 15902 w 858930"/>
              <a:gd name="connsiteY2" fmla="*/ 699715 h 818984"/>
              <a:gd name="connsiteX3" fmla="*/ 23854 w 858930"/>
              <a:gd name="connsiteY3" fmla="*/ 644056 h 818984"/>
              <a:gd name="connsiteX4" fmla="*/ 39756 w 858930"/>
              <a:gd name="connsiteY4" fmla="*/ 596348 h 818984"/>
              <a:gd name="connsiteX5" fmla="*/ 47708 w 858930"/>
              <a:gd name="connsiteY5" fmla="*/ 572494 h 818984"/>
              <a:gd name="connsiteX6" fmla="*/ 111318 w 858930"/>
              <a:gd name="connsiteY6" fmla="*/ 524786 h 818984"/>
              <a:gd name="connsiteX7" fmla="*/ 135172 w 858930"/>
              <a:gd name="connsiteY7" fmla="*/ 508883 h 818984"/>
              <a:gd name="connsiteX8" fmla="*/ 174928 w 858930"/>
              <a:gd name="connsiteY8" fmla="*/ 500932 h 818984"/>
              <a:gd name="connsiteX9" fmla="*/ 198782 w 858930"/>
              <a:gd name="connsiteY9" fmla="*/ 492981 h 818984"/>
              <a:gd name="connsiteX10" fmla="*/ 230588 w 858930"/>
              <a:gd name="connsiteY10" fmla="*/ 485029 h 818984"/>
              <a:gd name="connsiteX11" fmla="*/ 278295 w 858930"/>
              <a:gd name="connsiteY11" fmla="*/ 469127 h 818984"/>
              <a:gd name="connsiteX12" fmla="*/ 310101 w 858930"/>
              <a:gd name="connsiteY12" fmla="*/ 461176 h 818984"/>
              <a:gd name="connsiteX13" fmla="*/ 397565 w 858930"/>
              <a:gd name="connsiteY13" fmla="*/ 429370 h 818984"/>
              <a:gd name="connsiteX14" fmla="*/ 421419 w 858930"/>
              <a:gd name="connsiteY14" fmla="*/ 413468 h 818984"/>
              <a:gd name="connsiteX15" fmla="*/ 500932 w 858930"/>
              <a:gd name="connsiteY15" fmla="*/ 397565 h 818984"/>
              <a:gd name="connsiteX16" fmla="*/ 596348 w 858930"/>
              <a:gd name="connsiteY16" fmla="*/ 381663 h 818984"/>
              <a:gd name="connsiteX17" fmla="*/ 620201 w 858930"/>
              <a:gd name="connsiteY17" fmla="*/ 373711 h 818984"/>
              <a:gd name="connsiteX18" fmla="*/ 675861 w 858930"/>
              <a:gd name="connsiteY18" fmla="*/ 357809 h 818984"/>
              <a:gd name="connsiteX19" fmla="*/ 699714 w 858930"/>
              <a:gd name="connsiteY19" fmla="*/ 341906 h 818984"/>
              <a:gd name="connsiteX20" fmla="*/ 715617 w 858930"/>
              <a:gd name="connsiteY20" fmla="*/ 318052 h 818984"/>
              <a:gd name="connsiteX21" fmla="*/ 739471 w 858930"/>
              <a:gd name="connsiteY21" fmla="*/ 310101 h 818984"/>
              <a:gd name="connsiteX22" fmla="*/ 771276 w 858930"/>
              <a:gd name="connsiteY22" fmla="*/ 294198 h 818984"/>
              <a:gd name="connsiteX23" fmla="*/ 803081 w 858930"/>
              <a:gd name="connsiteY23" fmla="*/ 246490 h 818984"/>
              <a:gd name="connsiteX24" fmla="*/ 818984 w 858930"/>
              <a:gd name="connsiteY24" fmla="*/ 222636 h 818984"/>
              <a:gd name="connsiteX25" fmla="*/ 834887 w 858930"/>
              <a:gd name="connsiteY25" fmla="*/ 143123 h 818984"/>
              <a:gd name="connsiteX26" fmla="*/ 850789 w 858930"/>
              <a:gd name="connsiteY26" fmla="*/ 119269 h 818984"/>
              <a:gd name="connsiteX27" fmla="*/ 858741 w 858930"/>
              <a:gd name="connsiteY27" fmla="*/ 0 h 81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930" h="818984">
                <a:moveTo>
                  <a:pt x="0" y="818984"/>
                </a:moveTo>
                <a:cubicBezTo>
                  <a:pt x="2650" y="787179"/>
                  <a:pt x="3733" y="755204"/>
                  <a:pt x="7951" y="723569"/>
                </a:cubicBezTo>
                <a:cubicBezTo>
                  <a:pt x="9059" y="715261"/>
                  <a:pt x="14258" y="707934"/>
                  <a:pt x="15902" y="699715"/>
                </a:cubicBezTo>
                <a:cubicBezTo>
                  <a:pt x="19578" y="681338"/>
                  <a:pt x="19640" y="662317"/>
                  <a:pt x="23854" y="644056"/>
                </a:cubicBezTo>
                <a:cubicBezTo>
                  <a:pt x="27623" y="627722"/>
                  <a:pt x="34455" y="612251"/>
                  <a:pt x="39756" y="596348"/>
                </a:cubicBezTo>
                <a:cubicBezTo>
                  <a:pt x="42406" y="588397"/>
                  <a:pt x="41003" y="577523"/>
                  <a:pt x="47708" y="572494"/>
                </a:cubicBezTo>
                <a:cubicBezTo>
                  <a:pt x="68911" y="556591"/>
                  <a:pt x="89265" y="539488"/>
                  <a:pt x="111318" y="524786"/>
                </a:cubicBezTo>
                <a:cubicBezTo>
                  <a:pt x="119269" y="519485"/>
                  <a:pt x="126224" y="512238"/>
                  <a:pt x="135172" y="508883"/>
                </a:cubicBezTo>
                <a:cubicBezTo>
                  <a:pt x="147826" y="504138"/>
                  <a:pt x="161817" y="504210"/>
                  <a:pt x="174928" y="500932"/>
                </a:cubicBezTo>
                <a:cubicBezTo>
                  <a:pt x="183059" y="498899"/>
                  <a:pt x="190723" y="495284"/>
                  <a:pt x="198782" y="492981"/>
                </a:cubicBezTo>
                <a:cubicBezTo>
                  <a:pt x="209290" y="489979"/>
                  <a:pt x="220121" y="488169"/>
                  <a:pt x="230588" y="485029"/>
                </a:cubicBezTo>
                <a:cubicBezTo>
                  <a:pt x="246644" y="480212"/>
                  <a:pt x="262033" y="473192"/>
                  <a:pt x="278295" y="469127"/>
                </a:cubicBezTo>
                <a:cubicBezTo>
                  <a:pt x="288897" y="466477"/>
                  <a:pt x="299634" y="464316"/>
                  <a:pt x="310101" y="461176"/>
                </a:cubicBezTo>
                <a:cubicBezTo>
                  <a:pt x="328655" y="455610"/>
                  <a:pt x="378598" y="438853"/>
                  <a:pt x="397565" y="429370"/>
                </a:cubicBezTo>
                <a:cubicBezTo>
                  <a:pt x="406112" y="425096"/>
                  <a:pt x="412635" y="417232"/>
                  <a:pt x="421419" y="413468"/>
                </a:cubicBezTo>
                <a:cubicBezTo>
                  <a:pt x="436969" y="406804"/>
                  <a:pt x="489501" y="399643"/>
                  <a:pt x="500932" y="397565"/>
                </a:cubicBezTo>
                <a:cubicBezTo>
                  <a:pt x="586196" y="382063"/>
                  <a:pt x="489686" y="396900"/>
                  <a:pt x="596348" y="381663"/>
                </a:cubicBezTo>
                <a:cubicBezTo>
                  <a:pt x="604299" y="379012"/>
                  <a:pt x="612142" y="376014"/>
                  <a:pt x="620201" y="373711"/>
                </a:cubicBezTo>
                <a:cubicBezTo>
                  <a:pt x="690124" y="353732"/>
                  <a:pt x="618642" y="376881"/>
                  <a:pt x="675861" y="357809"/>
                </a:cubicBezTo>
                <a:cubicBezTo>
                  <a:pt x="683812" y="352508"/>
                  <a:pt x="692957" y="348663"/>
                  <a:pt x="699714" y="341906"/>
                </a:cubicBezTo>
                <a:cubicBezTo>
                  <a:pt x="706471" y="335149"/>
                  <a:pt x="708155" y="324022"/>
                  <a:pt x="715617" y="318052"/>
                </a:cubicBezTo>
                <a:cubicBezTo>
                  <a:pt x="722162" y="312816"/>
                  <a:pt x="731767" y="313403"/>
                  <a:pt x="739471" y="310101"/>
                </a:cubicBezTo>
                <a:cubicBezTo>
                  <a:pt x="750366" y="305432"/>
                  <a:pt x="760674" y="299499"/>
                  <a:pt x="771276" y="294198"/>
                </a:cubicBezTo>
                <a:lnTo>
                  <a:pt x="803081" y="246490"/>
                </a:lnTo>
                <a:lnTo>
                  <a:pt x="818984" y="222636"/>
                </a:lnTo>
                <a:cubicBezTo>
                  <a:pt x="821915" y="202116"/>
                  <a:pt x="823783" y="165331"/>
                  <a:pt x="834887" y="143123"/>
                </a:cubicBezTo>
                <a:cubicBezTo>
                  <a:pt x="839161" y="134576"/>
                  <a:pt x="845488" y="127220"/>
                  <a:pt x="850789" y="119269"/>
                </a:cubicBezTo>
                <a:cubicBezTo>
                  <a:pt x="858930" y="5307"/>
                  <a:pt x="858741" y="45152"/>
                  <a:pt x="858741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手繪多邊形 9"/>
          <p:cNvSpPr/>
          <p:nvPr/>
        </p:nvSpPr>
        <p:spPr>
          <a:xfrm>
            <a:off x="2643206" y="5214950"/>
            <a:ext cx="858930" cy="818984"/>
          </a:xfrm>
          <a:custGeom>
            <a:avLst/>
            <a:gdLst>
              <a:gd name="connsiteX0" fmla="*/ 0 w 858930"/>
              <a:gd name="connsiteY0" fmla="*/ 818984 h 818984"/>
              <a:gd name="connsiteX1" fmla="*/ 7951 w 858930"/>
              <a:gd name="connsiteY1" fmla="*/ 723569 h 818984"/>
              <a:gd name="connsiteX2" fmla="*/ 15902 w 858930"/>
              <a:gd name="connsiteY2" fmla="*/ 699715 h 818984"/>
              <a:gd name="connsiteX3" fmla="*/ 23854 w 858930"/>
              <a:gd name="connsiteY3" fmla="*/ 644056 h 818984"/>
              <a:gd name="connsiteX4" fmla="*/ 39756 w 858930"/>
              <a:gd name="connsiteY4" fmla="*/ 596348 h 818984"/>
              <a:gd name="connsiteX5" fmla="*/ 47708 w 858930"/>
              <a:gd name="connsiteY5" fmla="*/ 572494 h 818984"/>
              <a:gd name="connsiteX6" fmla="*/ 111318 w 858930"/>
              <a:gd name="connsiteY6" fmla="*/ 524786 h 818984"/>
              <a:gd name="connsiteX7" fmla="*/ 135172 w 858930"/>
              <a:gd name="connsiteY7" fmla="*/ 508883 h 818984"/>
              <a:gd name="connsiteX8" fmla="*/ 174928 w 858930"/>
              <a:gd name="connsiteY8" fmla="*/ 500932 h 818984"/>
              <a:gd name="connsiteX9" fmla="*/ 198782 w 858930"/>
              <a:gd name="connsiteY9" fmla="*/ 492981 h 818984"/>
              <a:gd name="connsiteX10" fmla="*/ 230588 w 858930"/>
              <a:gd name="connsiteY10" fmla="*/ 485029 h 818984"/>
              <a:gd name="connsiteX11" fmla="*/ 278295 w 858930"/>
              <a:gd name="connsiteY11" fmla="*/ 469127 h 818984"/>
              <a:gd name="connsiteX12" fmla="*/ 310101 w 858930"/>
              <a:gd name="connsiteY12" fmla="*/ 461176 h 818984"/>
              <a:gd name="connsiteX13" fmla="*/ 397565 w 858930"/>
              <a:gd name="connsiteY13" fmla="*/ 429370 h 818984"/>
              <a:gd name="connsiteX14" fmla="*/ 421419 w 858930"/>
              <a:gd name="connsiteY14" fmla="*/ 413468 h 818984"/>
              <a:gd name="connsiteX15" fmla="*/ 500932 w 858930"/>
              <a:gd name="connsiteY15" fmla="*/ 397565 h 818984"/>
              <a:gd name="connsiteX16" fmla="*/ 596348 w 858930"/>
              <a:gd name="connsiteY16" fmla="*/ 381663 h 818984"/>
              <a:gd name="connsiteX17" fmla="*/ 620201 w 858930"/>
              <a:gd name="connsiteY17" fmla="*/ 373711 h 818984"/>
              <a:gd name="connsiteX18" fmla="*/ 675861 w 858930"/>
              <a:gd name="connsiteY18" fmla="*/ 357809 h 818984"/>
              <a:gd name="connsiteX19" fmla="*/ 699714 w 858930"/>
              <a:gd name="connsiteY19" fmla="*/ 341906 h 818984"/>
              <a:gd name="connsiteX20" fmla="*/ 715617 w 858930"/>
              <a:gd name="connsiteY20" fmla="*/ 318052 h 818984"/>
              <a:gd name="connsiteX21" fmla="*/ 739471 w 858930"/>
              <a:gd name="connsiteY21" fmla="*/ 310101 h 818984"/>
              <a:gd name="connsiteX22" fmla="*/ 771276 w 858930"/>
              <a:gd name="connsiteY22" fmla="*/ 294198 h 818984"/>
              <a:gd name="connsiteX23" fmla="*/ 803081 w 858930"/>
              <a:gd name="connsiteY23" fmla="*/ 246490 h 818984"/>
              <a:gd name="connsiteX24" fmla="*/ 818984 w 858930"/>
              <a:gd name="connsiteY24" fmla="*/ 222636 h 818984"/>
              <a:gd name="connsiteX25" fmla="*/ 834887 w 858930"/>
              <a:gd name="connsiteY25" fmla="*/ 143123 h 818984"/>
              <a:gd name="connsiteX26" fmla="*/ 850789 w 858930"/>
              <a:gd name="connsiteY26" fmla="*/ 119269 h 818984"/>
              <a:gd name="connsiteX27" fmla="*/ 858741 w 858930"/>
              <a:gd name="connsiteY27" fmla="*/ 0 h 81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930" h="818984">
                <a:moveTo>
                  <a:pt x="0" y="818984"/>
                </a:moveTo>
                <a:cubicBezTo>
                  <a:pt x="2650" y="787179"/>
                  <a:pt x="3733" y="755204"/>
                  <a:pt x="7951" y="723569"/>
                </a:cubicBezTo>
                <a:cubicBezTo>
                  <a:pt x="9059" y="715261"/>
                  <a:pt x="14258" y="707934"/>
                  <a:pt x="15902" y="699715"/>
                </a:cubicBezTo>
                <a:cubicBezTo>
                  <a:pt x="19578" y="681338"/>
                  <a:pt x="19640" y="662317"/>
                  <a:pt x="23854" y="644056"/>
                </a:cubicBezTo>
                <a:cubicBezTo>
                  <a:pt x="27623" y="627722"/>
                  <a:pt x="34455" y="612251"/>
                  <a:pt x="39756" y="596348"/>
                </a:cubicBezTo>
                <a:cubicBezTo>
                  <a:pt x="42406" y="588397"/>
                  <a:pt x="41003" y="577523"/>
                  <a:pt x="47708" y="572494"/>
                </a:cubicBezTo>
                <a:cubicBezTo>
                  <a:pt x="68911" y="556591"/>
                  <a:pt x="89265" y="539488"/>
                  <a:pt x="111318" y="524786"/>
                </a:cubicBezTo>
                <a:cubicBezTo>
                  <a:pt x="119269" y="519485"/>
                  <a:pt x="126224" y="512238"/>
                  <a:pt x="135172" y="508883"/>
                </a:cubicBezTo>
                <a:cubicBezTo>
                  <a:pt x="147826" y="504138"/>
                  <a:pt x="161817" y="504210"/>
                  <a:pt x="174928" y="500932"/>
                </a:cubicBezTo>
                <a:cubicBezTo>
                  <a:pt x="183059" y="498899"/>
                  <a:pt x="190723" y="495284"/>
                  <a:pt x="198782" y="492981"/>
                </a:cubicBezTo>
                <a:cubicBezTo>
                  <a:pt x="209290" y="489979"/>
                  <a:pt x="220121" y="488169"/>
                  <a:pt x="230588" y="485029"/>
                </a:cubicBezTo>
                <a:cubicBezTo>
                  <a:pt x="246644" y="480212"/>
                  <a:pt x="262033" y="473192"/>
                  <a:pt x="278295" y="469127"/>
                </a:cubicBezTo>
                <a:cubicBezTo>
                  <a:pt x="288897" y="466477"/>
                  <a:pt x="299634" y="464316"/>
                  <a:pt x="310101" y="461176"/>
                </a:cubicBezTo>
                <a:cubicBezTo>
                  <a:pt x="328655" y="455610"/>
                  <a:pt x="378598" y="438853"/>
                  <a:pt x="397565" y="429370"/>
                </a:cubicBezTo>
                <a:cubicBezTo>
                  <a:pt x="406112" y="425096"/>
                  <a:pt x="412635" y="417232"/>
                  <a:pt x="421419" y="413468"/>
                </a:cubicBezTo>
                <a:cubicBezTo>
                  <a:pt x="436969" y="406804"/>
                  <a:pt x="489501" y="399643"/>
                  <a:pt x="500932" y="397565"/>
                </a:cubicBezTo>
                <a:cubicBezTo>
                  <a:pt x="586196" y="382063"/>
                  <a:pt x="489686" y="396900"/>
                  <a:pt x="596348" y="381663"/>
                </a:cubicBezTo>
                <a:cubicBezTo>
                  <a:pt x="604299" y="379012"/>
                  <a:pt x="612142" y="376014"/>
                  <a:pt x="620201" y="373711"/>
                </a:cubicBezTo>
                <a:cubicBezTo>
                  <a:pt x="690124" y="353732"/>
                  <a:pt x="618642" y="376881"/>
                  <a:pt x="675861" y="357809"/>
                </a:cubicBezTo>
                <a:cubicBezTo>
                  <a:pt x="683812" y="352508"/>
                  <a:pt x="692957" y="348663"/>
                  <a:pt x="699714" y="341906"/>
                </a:cubicBezTo>
                <a:cubicBezTo>
                  <a:pt x="706471" y="335149"/>
                  <a:pt x="708155" y="324022"/>
                  <a:pt x="715617" y="318052"/>
                </a:cubicBezTo>
                <a:cubicBezTo>
                  <a:pt x="722162" y="312816"/>
                  <a:pt x="731767" y="313403"/>
                  <a:pt x="739471" y="310101"/>
                </a:cubicBezTo>
                <a:cubicBezTo>
                  <a:pt x="750366" y="305432"/>
                  <a:pt x="760674" y="299499"/>
                  <a:pt x="771276" y="294198"/>
                </a:cubicBezTo>
                <a:lnTo>
                  <a:pt x="803081" y="246490"/>
                </a:lnTo>
                <a:lnTo>
                  <a:pt x="818984" y="222636"/>
                </a:lnTo>
                <a:cubicBezTo>
                  <a:pt x="821915" y="202116"/>
                  <a:pt x="823783" y="165331"/>
                  <a:pt x="834887" y="143123"/>
                </a:cubicBezTo>
                <a:cubicBezTo>
                  <a:pt x="839161" y="134576"/>
                  <a:pt x="845488" y="127220"/>
                  <a:pt x="850789" y="119269"/>
                </a:cubicBezTo>
                <a:cubicBezTo>
                  <a:pt x="858930" y="5307"/>
                  <a:pt x="858741" y="45152"/>
                  <a:pt x="858741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3143272" y="1285860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hole 1-f(E)</a:t>
            </a:r>
            <a:endParaRPr lang="zh-TW" altLang="en-US" dirty="0"/>
          </a:p>
        </p:txBody>
      </p:sp>
      <p:cxnSp>
        <p:nvCxnSpPr>
          <p:cNvPr id="13" name="直線單箭頭接點 12"/>
          <p:cNvCxnSpPr>
            <a:stCxn id="11" idx="2"/>
          </p:cNvCxnSpPr>
          <p:nvPr/>
        </p:nvCxnSpPr>
        <p:spPr>
          <a:xfrm rot="5400000">
            <a:off x="3511008" y="1644652"/>
            <a:ext cx="202173" cy="2232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4910171" y="3255945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" name="矩形 16"/>
          <p:cNvSpPr/>
          <p:nvPr/>
        </p:nvSpPr>
        <p:spPr>
          <a:xfrm>
            <a:off x="107504" y="3284142"/>
            <a:ext cx="3672408" cy="1476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dirty="0"/>
              <a:t>n</a:t>
            </a:r>
            <a:endParaRPr lang="zh-TW" altLang="en-US" sz="4400" dirty="0"/>
          </a:p>
        </p:txBody>
      </p:sp>
      <p:cxnSp>
        <p:nvCxnSpPr>
          <p:cNvPr id="39" name="直線接點 38"/>
          <p:cNvCxnSpPr/>
          <p:nvPr/>
        </p:nvCxnSpPr>
        <p:spPr bwMode="auto">
          <a:xfrm>
            <a:off x="5182757" y="4306914"/>
            <a:ext cx="1285884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直線接點 39"/>
          <p:cNvCxnSpPr/>
          <p:nvPr/>
        </p:nvCxnSpPr>
        <p:spPr bwMode="auto">
          <a:xfrm>
            <a:off x="5182757" y="5307046"/>
            <a:ext cx="1285884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直線接點 40"/>
          <p:cNvCxnSpPr/>
          <p:nvPr/>
        </p:nvCxnSpPr>
        <p:spPr bwMode="auto">
          <a:xfrm>
            <a:off x="7040145" y="4306914"/>
            <a:ext cx="1285884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直線接點 41"/>
          <p:cNvCxnSpPr/>
          <p:nvPr/>
        </p:nvCxnSpPr>
        <p:spPr bwMode="auto">
          <a:xfrm>
            <a:off x="7040145" y="5307046"/>
            <a:ext cx="1285884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直線接點 42"/>
          <p:cNvCxnSpPr/>
          <p:nvPr/>
        </p:nvCxnSpPr>
        <p:spPr bwMode="auto">
          <a:xfrm>
            <a:off x="5182757" y="4806980"/>
            <a:ext cx="1285884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直線接點 43"/>
          <p:cNvCxnSpPr/>
          <p:nvPr/>
        </p:nvCxnSpPr>
        <p:spPr bwMode="auto">
          <a:xfrm>
            <a:off x="7040145" y="4806980"/>
            <a:ext cx="1285884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直線接點 44"/>
          <p:cNvCxnSpPr/>
          <p:nvPr/>
        </p:nvCxnSpPr>
        <p:spPr bwMode="auto">
          <a:xfrm>
            <a:off x="5182757" y="4521228"/>
            <a:ext cx="1285884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直線接點 45"/>
          <p:cNvCxnSpPr/>
          <p:nvPr/>
        </p:nvCxnSpPr>
        <p:spPr bwMode="auto">
          <a:xfrm>
            <a:off x="7040145" y="5092732"/>
            <a:ext cx="1285884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文字方塊 46"/>
          <p:cNvSpPr txBox="1"/>
          <p:nvPr/>
        </p:nvSpPr>
        <p:spPr>
          <a:xfrm>
            <a:off x="6540079" y="4092600"/>
            <a:ext cx="4026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 smtClean="0"/>
              <a:t>Ec</a:t>
            </a:r>
            <a:endParaRPr lang="en-US" altLang="zh-TW" dirty="0" smtClean="0"/>
          </a:p>
          <a:p>
            <a:r>
              <a:rPr lang="en-US" altLang="zh-TW" dirty="0" smtClean="0"/>
              <a:t>E</a:t>
            </a:r>
            <a:r>
              <a:rPr lang="en-US" altLang="zh-TW" sz="1000" dirty="0" smtClean="0"/>
              <a:t>F</a:t>
            </a:r>
          </a:p>
          <a:p>
            <a:r>
              <a:rPr lang="en-US" altLang="zh-TW" dirty="0" err="1" smtClean="0"/>
              <a:t>Ei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err="1" smtClean="0"/>
              <a:t>Ev</a:t>
            </a:r>
            <a:endParaRPr lang="zh-TW" altLang="en-US" dirty="0"/>
          </a:p>
        </p:txBody>
      </p:sp>
      <p:sp>
        <p:nvSpPr>
          <p:cNvPr id="48" name="文字方塊 47"/>
          <p:cNvSpPr txBox="1"/>
          <p:nvPr/>
        </p:nvSpPr>
        <p:spPr>
          <a:xfrm>
            <a:off x="8358939" y="4092600"/>
            <a:ext cx="4026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 smtClean="0"/>
              <a:t>Ec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err="1" smtClean="0"/>
              <a:t>Ei</a:t>
            </a:r>
            <a:endParaRPr lang="en-US" altLang="zh-TW" dirty="0" smtClean="0"/>
          </a:p>
          <a:p>
            <a:r>
              <a:rPr lang="en-US" altLang="zh-TW" dirty="0" smtClean="0"/>
              <a:t>E</a:t>
            </a:r>
            <a:r>
              <a:rPr lang="en-US" altLang="zh-TW" sz="1000" dirty="0" smtClean="0"/>
              <a:t>F</a:t>
            </a:r>
          </a:p>
          <a:p>
            <a:r>
              <a:rPr lang="en-US" altLang="zh-TW" dirty="0" err="1" smtClean="0"/>
              <a:t>Ev</a:t>
            </a:r>
            <a:endParaRPr lang="zh-TW" altLang="en-US" dirty="0"/>
          </a:p>
        </p:txBody>
      </p:sp>
      <p:sp>
        <p:nvSpPr>
          <p:cNvPr id="49" name="Text Box 9"/>
          <p:cNvSpPr txBox="1">
            <a:spLocks noChangeArrowheads="1"/>
          </p:cNvSpPr>
          <p:nvPr/>
        </p:nvSpPr>
        <p:spPr bwMode="auto">
          <a:xfrm>
            <a:off x="5039881" y="3735410"/>
            <a:ext cx="170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 err="1">
                <a:solidFill>
                  <a:srgbClr val="FF0000"/>
                </a:solidFill>
              </a:rPr>
              <a:t>fermi</a:t>
            </a:r>
            <a:r>
              <a:rPr lang="en-US" altLang="zh-TW" dirty="0">
                <a:solidFill>
                  <a:srgbClr val="FF0000"/>
                </a:solidFill>
              </a:rPr>
              <a:t> level shift</a:t>
            </a:r>
          </a:p>
        </p:txBody>
      </p:sp>
      <p:sp>
        <p:nvSpPr>
          <p:cNvPr id="50" name="Rectangle 7"/>
          <p:cNvSpPr>
            <a:spLocks noChangeArrowheads="1"/>
          </p:cNvSpPr>
          <p:nvPr/>
        </p:nvSpPr>
        <p:spPr bwMode="auto">
          <a:xfrm>
            <a:off x="5039881" y="3592534"/>
            <a:ext cx="4071966" cy="26631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1" name="直線接點 50"/>
          <p:cNvCxnSpPr/>
          <p:nvPr/>
        </p:nvCxnSpPr>
        <p:spPr bwMode="auto">
          <a:xfrm>
            <a:off x="5195854" y="1712242"/>
            <a:ext cx="1285884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直線接點 51"/>
          <p:cNvCxnSpPr/>
          <p:nvPr/>
        </p:nvCxnSpPr>
        <p:spPr bwMode="auto">
          <a:xfrm>
            <a:off x="5195854" y="2712374"/>
            <a:ext cx="1285884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直線接點 52"/>
          <p:cNvCxnSpPr/>
          <p:nvPr/>
        </p:nvCxnSpPr>
        <p:spPr bwMode="auto">
          <a:xfrm>
            <a:off x="5195854" y="2212308"/>
            <a:ext cx="1285884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文字方塊 53"/>
          <p:cNvSpPr txBox="1"/>
          <p:nvPr/>
        </p:nvSpPr>
        <p:spPr>
          <a:xfrm>
            <a:off x="6553176" y="1497928"/>
            <a:ext cx="3956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 smtClean="0"/>
              <a:t>Ec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err="1" smtClean="0"/>
              <a:t>Ei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err="1" smtClean="0"/>
              <a:t>Ev</a:t>
            </a:r>
            <a:endParaRPr lang="zh-TW" altLang="en-US" dirty="0"/>
          </a:p>
        </p:txBody>
      </p:sp>
      <p:sp>
        <p:nvSpPr>
          <p:cNvPr id="55" name="文字方塊 54"/>
          <p:cNvSpPr txBox="1"/>
          <p:nvPr/>
        </p:nvSpPr>
        <p:spPr>
          <a:xfrm>
            <a:off x="5410168" y="3011679"/>
            <a:ext cx="1886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Intrinsic                  </a:t>
            </a: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5410168" y="5877272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</a:t>
            </a:r>
            <a:r>
              <a:rPr lang="en-US" altLang="zh-TW" dirty="0" smtClean="0"/>
              <a:t>-type</a:t>
            </a:r>
            <a:endParaRPr lang="zh-TW" altLang="en-US" dirty="0"/>
          </a:p>
        </p:txBody>
      </p:sp>
      <p:sp>
        <p:nvSpPr>
          <p:cNvPr id="56" name="文字方塊 55"/>
          <p:cNvSpPr txBox="1"/>
          <p:nvPr/>
        </p:nvSpPr>
        <p:spPr>
          <a:xfrm>
            <a:off x="7236296" y="5845006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p</a:t>
            </a:r>
            <a:r>
              <a:rPr lang="en-US" altLang="zh-TW" dirty="0" smtClean="0"/>
              <a:t>-type</a:t>
            </a:r>
            <a:endParaRPr lang="zh-TW" altLang="en-US" dirty="0"/>
          </a:p>
        </p:txBody>
      </p:sp>
      <p:sp>
        <p:nvSpPr>
          <p:cNvPr id="57" name="矩形 56"/>
          <p:cNvSpPr/>
          <p:nvPr/>
        </p:nvSpPr>
        <p:spPr>
          <a:xfrm>
            <a:off x="107504" y="4962595"/>
            <a:ext cx="3672408" cy="1476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dirty="0"/>
              <a:t>p</a:t>
            </a:r>
            <a:endParaRPr lang="zh-TW" altLang="en-US" sz="4400" dirty="0"/>
          </a:p>
        </p:txBody>
      </p:sp>
      <p:sp>
        <p:nvSpPr>
          <p:cNvPr id="58" name="矩形 57"/>
          <p:cNvSpPr/>
          <p:nvPr/>
        </p:nvSpPr>
        <p:spPr>
          <a:xfrm>
            <a:off x="107504" y="1655192"/>
            <a:ext cx="3672408" cy="1476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dirty="0"/>
              <a:t>i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3041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1824</Words>
  <Application>Microsoft Office PowerPoint</Application>
  <PresentationFormat>如螢幕大小 (4:3)</PresentationFormat>
  <Paragraphs>337</Paragraphs>
  <Slides>44</Slides>
  <Notes>1</Notes>
  <HiddenSlides>0</HiddenSlides>
  <MMClips>0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3</vt:i4>
      </vt:variant>
      <vt:variant>
        <vt:lpstr>投影片標題</vt:lpstr>
      </vt:variant>
      <vt:variant>
        <vt:i4>44</vt:i4>
      </vt:variant>
    </vt:vector>
  </HeadingPairs>
  <TitlesOfParts>
    <vt:vector size="57" baseType="lpstr">
      <vt:lpstr>新細明體</vt:lpstr>
      <vt:lpstr>標楷體</vt:lpstr>
      <vt:lpstr>Arial</vt:lpstr>
      <vt:lpstr>Calibri</vt:lpstr>
      <vt:lpstr>Comic Sans MS</vt:lpstr>
      <vt:lpstr>Impact</vt:lpstr>
      <vt:lpstr>Kunstler Script</vt:lpstr>
      <vt:lpstr>Times New Roman</vt:lpstr>
      <vt:lpstr>Wingdings</vt:lpstr>
      <vt:lpstr>Office 佈景主題</vt:lpstr>
      <vt:lpstr>Image</vt:lpstr>
      <vt:lpstr>方程式</vt:lpstr>
      <vt:lpstr>Document</vt:lpstr>
      <vt:lpstr>PowerPoint 簡報</vt:lpstr>
      <vt:lpstr>Textbook in this lecture</vt:lpstr>
      <vt:lpstr>PowerPoint 簡報</vt:lpstr>
      <vt:lpstr>PowerPoint 簡報</vt:lpstr>
      <vt:lpstr>PowerPoint 簡報</vt:lpstr>
      <vt:lpstr>PowerPoint 簡報</vt:lpstr>
      <vt:lpstr>Carrier: electron and hole</vt:lpstr>
      <vt:lpstr>Doped materials</vt:lpstr>
      <vt:lpstr>Equilibrium distribution of carriers in intrinsic and doped semiconductors</vt:lpstr>
      <vt:lpstr>R-G statistics</vt:lpstr>
      <vt:lpstr>n-type semiconductor after a perturbation </vt:lpstr>
      <vt:lpstr>Minority Carrier lifetimes</vt:lpstr>
      <vt:lpstr>Charge neutrality</vt:lpstr>
      <vt:lpstr>Carrier Related terminology</vt:lpstr>
      <vt:lpstr>Equilibrium Fermi energy</vt:lpstr>
      <vt:lpstr>Invariance of the Fermi level at equilibrium</vt:lpstr>
      <vt:lpstr>Einstein Relation</vt:lpstr>
      <vt:lpstr>P-N junction: </vt:lpstr>
      <vt:lpstr>Space charge</vt:lpstr>
      <vt:lpstr>Energy band diagram of an abrupt junction at thermal equilibrium</vt:lpstr>
      <vt:lpstr>PowerPoint 簡報</vt:lpstr>
      <vt:lpstr>Energy band diagram in an applied field</vt:lpstr>
      <vt:lpstr>Depletion layer width and energy band diagrams of a p-n junction under various biasing conditions</vt:lpstr>
      <vt:lpstr>PowerPoint 簡報</vt:lpstr>
      <vt:lpstr>Fabrication of Light Emitting Diode  using a pn junction structure</vt:lpstr>
      <vt:lpstr>PowerPoint 簡報</vt:lpstr>
      <vt:lpstr>PowerPoint 簡報</vt:lpstr>
      <vt:lpstr>PowerPoint 簡報</vt:lpstr>
      <vt:lpstr>PowerPoint 簡報</vt:lpstr>
      <vt:lpstr>LED semiconductor materials</vt:lpstr>
      <vt:lpstr>PowerPoint 簡報</vt:lpstr>
      <vt:lpstr>PowerPoint 簡報</vt:lpstr>
      <vt:lpstr>PowerPoint 簡報</vt:lpstr>
      <vt:lpstr>LED characteristics</vt:lpstr>
      <vt:lpstr>PowerPoint 簡報</vt:lpstr>
      <vt:lpstr>PowerPoint 簡報</vt:lpstr>
      <vt:lpstr>White light LED</vt:lpstr>
      <vt:lpstr>Various combination of white LED</vt:lpstr>
      <vt:lpstr>Evolution of light source</vt:lpstr>
      <vt:lpstr>Light output V.S. Efficiency</vt:lpstr>
      <vt:lpstr>Cost comparison of light bulbs</vt:lpstr>
      <vt:lpstr>Cost comparison of light bulbs</vt:lpstr>
      <vt:lpstr>Is the technology revolution similar?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tuan</dc:creator>
  <cp:lastModifiedBy>sean</cp:lastModifiedBy>
  <cp:revision>34</cp:revision>
  <dcterms:created xsi:type="dcterms:W3CDTF">2012-03-06T03:31:38Z</dcterms:created>
  <dcterms:modified xsi:type="dcterms:W3CDTF">2020-03-16T03:04:09Z</dcterms:modified>
</cp:coreProperties>
</file>