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26" r:id="rId2"/>
    <p:sldId id="517" r:id="rId3"/>
    <p:sldId id="526" r:id="rId4"/>
    <p:sldId id="527" r:id="rId5"/>
    <p:sldId id="518" r:id="rId6"/>
    <p:sldId id="519" r:id="rId7"/>
    <p:sldId id="520" r:id="rId8"/>
    <p:sldId id="521" r:id="rId9"/>
    <p:sldId id="522" r:id="rId10"/>
    <p:sldId id="523" r:id="rId11"/>
    <p:sldId id="524" r:id="rId12"/>
    <p:sldId id="525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501" r:id="rId54"/>
    <p:sldId id="502" r:id="rId55"/>
    <p:sldId id="503" r:id="rId56"/>
    <p:sldId id="504" r:id="rId57"/>
    <p:sldId id="505" r:id="rId58"/>
    <p:sldId id="506" r:id="rId59"/>
    <p:sldId id="507" r:id="rId60"/>
    <p:sldId id="508" r:id="rId61"/>
    <p:sldId id="509" r:id="rId62"/>
    <p:sldId id="510" r:id="rId63"/>
    <p:sldId id="511" r:id="rId64"/>
    <p:sldId id="512" r:id="rId65"/>
    <p:sldId id="513" r:id="rId66"/>
    <p:sldId id="514" r:id="rId67"/>
    <p:sldId id="515" r:id="rId68"/>
    <p:sldId id="516" r:id="rId6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FF3BE-55CA-40D0-AA64-3EF32108A8CC}" type="datetimeFigureOut">
              <a:rPr lang="zh-TW" altLang="en-US" smtClean="0"/>
              <a:t>2024/3/25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CB154-1ECF-46D5-A324-6779CCCCD5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471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BAB23-2D28-4C9F-A8C1-68D3F412DCA1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EA48-DB3C-4F1A-81E1-48859B9185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07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CE650E-714F-4E65-8A3E-C2666044D78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69A63F5-7237-4E06-B364-6ADFFA25A45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32F57-3F67-467E-9384-2A6DDBC569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71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2024/3/25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6" r:id="rId13"/>
    <p:sldLayoutId id="214748366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ews.tw/author/ansforce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8B%B1%E7%89%B9%E5%B0%9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6%99%B6%E4%BD%93%E7%AE%A1" TargetMode="External"/><Relationship Id="rId5" Type="http://schemas.openxmlformats.org/officeDocument/2006/relationships/hyperlink" Target="https://zh.wikipedia.org/wiki/%E9%9B%86%E6%88%90%E7%94%B5%E8%B7%AF" TargetMode="External"/><Relationship Id="rId4" Type="http://schemas.openxmlformats.org/officeDocument/2006/relationships/hyperlink" Target="https://zh.wikipedia.org/wiki/%E9%AB%98%E7%99%BB%C2%B7%E6%91%A9%E7%88%B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jpe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jpeg"/><Relationship Id="rId4" Type="http://schemas.openxmlformats.org/officeDocument/2006/relationships/image" Target="../media/image4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ews.tw/author/ansforce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4.jpeg"/><Relationship Id="rId4" Type="http://schemas.openxmlformats.org/officeDocument/2006/relationships/image" Target="../media/image5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1.jpeg"/><Relationship Id="rId4" Type="http://schemas.openxmlformats.org/officeDocument/2006/relationships/image" Target="../media/image40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A1%85" TargetMode="External"/><Relationship Id="rId3" Type="http://schemas.openxmlformats.org/officeDocument/2006/relationships/hyperlink" Target="https://zh.wikipedia.org/wiki/%E9%87%91%E5%B1%AC%E6%B0%A7%E5%8C%96%E7%89%A9%E5%8D%8A%E5%B0%8E%E9%AB%94%E5%A0%B4%E6%95%88%E9%9B%BB%E6%99%B6%E9%AB%94" TargetMode="External"/><Relationship Id="rId7" Type="http://schemas.openxmlformats.org/officeDocument/2006/relationships/hyperlink" Target="https://zh.wikipedia.org/wiki/%E4%BB%8B%E9%9B%BB%E8%B3%AA" TargetMode="External"/><Relationship Id="rId12" Type="http://schemas.openxmlformats.org/officeDocument/2006/relationships/hyperlink" Target="https://zh.wikipedia.org/wiki/%E7%94%B5%E5%9C%B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/index.php?title=%E6%BC%8F%E6%9E%81&amp;action=edit&amp;redlink=1" TargetMode="External"/><Relationship Id="rId11" Type="http://schemas.openxmlformats.org/officeDocument/2006/relationships/hyperlink" Target="https://zh.wikipedia.org/wiki/%E7%BB%9D%E7%BC%98%E4%BD%93" TargetMode="External"/><Relationship Id="rId5" Type="http://schemas.openxmlformats.org/officeDocument/2006/relationships/hyperlink" Target="https://zh.wikipedia.org/w/index.php?title=%E6%BA%90%E6%9E%81&amp;action=edit&amp;redlink=1" TargetMode="External"/><Relationship Id="rId10" Type="http://schemas.openxmlformats.org/officeDocument/2006/relationships/hyperlink" Target="https://zh.wikipedia.org/wiki/%E7%BA%B3%E7%B1%B3" TargetMode="External"/><Relationship Id="rId4" Type="http://schemas.openxmlformats.org/officeDocument/2006/relationships/hyperlink" Target="https://zh.wikipedia.org/w/index.php?title=%E6%A0%85%E6%9E%81&amp;action=edit&amp;redlink=1" TargetMode="External"/><Relationship Id="rId9" Type="http://schemas.openxmlformats.org/officeDocument/2006/relationships/hyperlink" Target="https://zh.wikipedia.org/wiki/%E4%BA%8C%E6%B0%A7%E5%8C%96%E7%A1%85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560606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/>
            <a:r>
              <a:rPr lang="en-US" altLang="zh-TW" sz="3200" b="1" dirty="0"/>
              <a:t>Fundamentals of Optoelectronic Materials and Devices 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>
                <a:ea typeface="標楷體" pitchFamily="65" charset="-120"/>
              </a:rPr>
              <a:t>光電材料與元件基礎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051720" y="3645024"/>
            <a:ext cx="6191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000" b="1" dirty="0" err="1"/>
              <a:t>Hsing</a:t>
            </a:r>
            <a:r>
              <a:rPr lang="en-US" altLang="zh-TW" sz="4000" b="1" dirty="0"/>
              <a:t>-Yu Tuan 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段興宇）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755650" y="5516563"/>
            <a:ext cx="7848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Department of Chemical Engineering, National </a:t>
            </a:r>
            <a:r>
              <a:rPr lang="en-US" altLang="zh-TW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Tsing-Hua</a:t>
            </a:r>
            <a:r>
              <a:rPr lang="en-US" altLang="zh-TW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2681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16 nm </a:t>
            </a:r>
            <a:r>
              <a:rPr lang="zh-TW" altLang="en-US" dirty="0" smtClean="0"/>
              <a:t>以下的電晶體 </a:t>
            </a:r>
            <a:r>
              <a:rPr lang="en-US" altLang="zh-TW" dirty="0" err="1" smtClean="0"/>
              <a:t>FinFet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美國加州大學伯克萊分校胡正明、</a:t>
            </a:r>
            <a:r>
              <a:rPr lang="en-US" altLang="zh-TW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Tsu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-Jae King-Liu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、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Jeffrey </a:t>
            </a:r>
            <a:r>
              <a:rPr lang="en-US" altLang="zh-TW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Bokor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等三位教授發明了「鰭式場效電晶體（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 Field Effect Transistor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，</a:t>
            </a:r>
            <a:r>
              <a:rPr lang="en-US" altLang="zh-TW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FinFET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）」，把原本 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2D 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構造的 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MOSFET 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改為 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3D 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的 </a:t>
            </a:r>
            <a:r>
              <a:rPr lang="en-US" altLang="zh-TW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FinFET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，如圖二所示，因為構造很像魚鰭 ，因此稱為「鰭式（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）」。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49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765545" y="156793"/>
            <a:ext cx="7886700" cy="994172"/>
          </a:xfrm>
        </p:spPr>
        <p:txBody>
          <a:bodyPr/>
          <a:lstStyle/>
          <a:p>
            <a:r>
              <a:rPr lang="en-US" altLang="zh-TW" dirty="0" err="1" smtClean="0"/>
              <a:t>Finfet</a:t>
            </a:r>
            <a:r>
              <a:rPr lang="zh-TW" altLang="en-US" dirty="0" smtClean="0"/>
              <a:t>的結構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2" name="Picture 4" descr="F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632"/>
            <a:ext cx="3772727" cy="37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858038" y="1334181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當閘極長度縮小到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20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奈米以下的時候，主要遇到兩個問題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(1)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當閘極長度愈小，源極和汲極的距離就愈近，閘極下方的氧化物也愈薄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，當閘極長度足夠短的時候，就會發生量子穿</a:t>
            </a:r>
            <a:r>
              <a:rPr lang="zh-TW" alt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隧</a:t>
            </a:r>
            <a:r>
              <a:rPr lang="zh-TW" altLang="en-US" sz="1350" smtClean="0">
                <a:solidFill>
                  <a:srgbClr val="000000"/>
                </a:solidFill>
                <a:latin typeface="Times New Roman" panose="02020603050405020304" pitchFamily="18" charset="0"/>
              </a:rPr>
              <a:t>效應</a:t>
            </a:r>
            <a:r>
              <a:rPr lang="zh-TW" alt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，</a:t>
            </a:r>
            <a:r>
              <a:rPr lang="zh-TW" altLang="en-US" sz="1350" smtClean="0">
                <a:solidFill>
                  <a:srgbClr val="000000"/>
                </a:solidFill>
                <a:latin typeface="Times New Roman" panose="02020603050405020304" pitchFamily="18" charset="0"/>
              </a:rPr>
              <a:t>電子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有可能偷偷溜過去產生「漏電（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Leakage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</a:t>
            </a:r>
            <a:endParaRPr lang="en-US" altLang="zh-TW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(2)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原本電子是否能由源極流到汲極是由閘極電壓來控制的，但是閘極長度愈小，則閘極與下方通道之間的接觸面積（圖一紅色虛線區域）愈小，也就是閘極對通道的影響力愈小，要如何才能保持閘極對通道的影響力（接觸面積）呢？</a:t>
            </a:r>
          </a:p>
        </p:txBody>
      </p:sp>
      <p:sp>
        <p:nvSpPr>
          <p:cNvPr id="5" name="矩形 4"/>
          <p:cNvSpPr/>
          <p:nvPr/>
        </p:nvSpPr>
        <p:spPr>
          <a:xfrm>
            <a:off x="3943350" y="4165462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由圖中可以看出原本的源極和汲極拉高變成立體板狀結構，讓源極和汲極之間的通道變成板狀，則閘極與通道之間的接觸面積變大了（圖二黃色的氧化物與下方接觸的區域明顯比圖一紅色虛線區域還大），這樣一來即使閘極長度縮小到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20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奈米以下，仍然保留很大的接觸面積，可以控制電子是否能由源極流到汲極，因此可以更妥善的控制電流，同時降低漏電和動態功率耗損</a:t>
            </a:r>
            <a:endParaRPr lang="zh-TW" altLang="en-US" sz="1350" dirty="0"/>
          </a:p>
        </p:txBody>
      </p:sp>
      <p:sp>
        <p:nvSpPr>
          <p:cNvPr id="7" name="矩形 6"/>
          <p:cNvSpPr/>
          <p:nvPr/>
        </p:nvSpPr>
        <p:spPr>
          <a:xfrm>
            <a:off x="-75481" y="5678852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From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作者 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  <a:hlinkClick r:id="rId3" tooltip="由 Dr. J 發表"/>
              </a:rPr>
              <a:t>Dr. J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5366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02" y="1709434"/>
            <a:ext cx="5386388" cy="317182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481"/>
            <a:ext cx="2886075" cy="355758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9755" y="5009476"/>
            <a:ext cx="704346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dirty="0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GAA</a:t>
            </a:r>
            <a:r>
              <a:rPr lang="zh-TW" altLang="en-US" sz="1350" dirty="0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電晶體的四個側邊都被閘極包圍著。相較於當前</a:t>
            </a:r>
            <a:r>
              <a:rPr lang="en-US" altLang="zh-TW" sz="1350" dirty="0" err="1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FinFET</a:t>
            </a:r>
            <a:r>
              <a:rPr lang="zh-TW" altLang="en-US" sz="1350" dirty="0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製程中的三個側面，這種途徑由於讓閘極能夠接觸電晶體的四個側面，從而改善了電晶體的結構。因此，</a:t>
            </a:r>
            <a:r>
              <a:rPr lang="en-US" altLang="zh-TW" sz="1350" dirty="0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GAA</a:t>
            </a:r>
            <a:r>
              <a:rPr lang="zh-TW" altLang="en-US" sz="1350" dirty="0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結構比起</a:t>
            </a:r>
            <a:r>
              <a:rPr lang="en-US" altLang="zh-TW" sz="1350" dirty="0" err="1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FinFET</a:t>
            </a:r>
            <a:r>
              <a:rPr lang="zh-TW" altLang="en-US" sz="1350" dirty="0">
                <a:solidFill>
                  <a:srgbClr val="21252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製程更能精確地控制電流。</a:t>
            </a:r>
            <a:endParaRPr lang="zh-TW" altLang="en-US" sz="135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9755" y="1036781"/>
            <a:ext cx="7886700" cy="994172"/>
          </a:xfrm>
        </p:spPr>
        <p:txBody>
          <a:bodyPr/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奈米以下的電晶體型態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GAA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161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zh-TW" sz="4000" b="1"/>
              <a:t>RCA clean for silicon wafer surface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2997200"/>
            <a:ext cx="706755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/>
              <a:t>Organic clean: remove insoluble organic contaminants</a:t>
            </a:r>
          </a:p>
          <a:p>
            <a:endParaRPr lang="en-US" altLang="zh-TW" b="1"/>
          </a:p>
          <a:p>
            <a:r>
              <a:rPr lang="en-US" altLang="zh-TW"/>
              <a:t>-solution: H2O:H2O2:NH4OH with 5:1:1</a:t>
            </a:r>
          </a:p>
          <a:p>
            <a:endParaRPr lang="en-US" altLang="zh-TW"/>
          </a:p>
          <a:p>
            <a:r>
              <a:rPr lang="en-US" altLang="zh-TW" b="1"/>
              <a:t>Oxide Strip: remove thin silicon dioxide layer</a:t>
            </a:r>
          </a:p>
          <a:p>
            <a:endParaRPr lang="en-US" altLang="zh-TW" b="1"/>
          </a:p>
          <a:p>
            <a:r>
              <a:rPr lang="en-US" altLang="zh-TW"/>
              <a:t>-solution: H2O: HF with 50:1</a:t>
            </a:r>
          </a:p>
          <a:p>
            <a:endParaRPr lang="en-US" altLang="zh-TW"/>
          </a:p>
          <a:p>
            <a:r>
              <a:rPr lang="en-US" altLang="zh-TW" b="1"/>
              <a:t>Ionic Clean: remove ionic and heavy metal ionics contaminants</a:t>
            </a:r>
          </a:p>
          <a:p>
            <a:endParaRPr lang="en-US" altLang="zh-TW"/>
          </a:p>
          <a:p>
            <a:r>
              <a:rPr lang="en-US" altLang="zh-TW"/>
              <a:t>-solution: H2O:H2O2:HCl with 6:1:1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6516688" y="2924175"/>
            <a:ext cx="2376487" cy="3143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34" name="AutoShape 6"/>
          <p:cNvSpPr>
            <a:spLocks noChangeArrowheads="1"/>
          </p:cNvSpPr>
          <p:nvPr/>
        </p:nvSpPr>
        <p:spPr bwMode="auto">
          <a:xfrm>
            <a:off x="7308850" y="3573463"/>
            <a:ext cx="719138" cy="792162"/>
          </a:xfrm>
          <a:prstGeom prst="downArrow">
            <a:avLst>
              <a:gd name="adj1" fmla="val 50000"/>
              <a:gd name="adj2" fmla="val 2753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6516688" y="4652963"/>
            <a:ext cx="2376487" cy="3143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6948488" y="5084763"/>
            <a:ext cx="1608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Like a baby </a:t>
            </a:r>
            <a:r>
              <a:rPr lang="en-US" altLang="zh-TW">
                <a:sym typeface="Wingdings" pitchFamily="2" charset="2"/>
              </a:rPr>
              <a:t></a:t>
            </a:r>
            <a:endParaRPr lang="en-US" altLang="zh-TW"/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6588125" y="2636838"/>
            <a:ext cx="215900" cy="2159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auto">
          <a:xfrm>
            <a:off x="6877050" y="277971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0" name="Oval 12"/>
          <p:cNvSpPr>
            <a:spLocks noChangeArrowheads="1"/>
          </p:cNvSpPr>
          <p:nvPr/>
        </p:nvSpPr>
        <p:spPr bwMode="auto">
          <a:xfrm>
            <a:off x="7092950" y="2563813"/>
            <a:ext cx="215900" cy="2159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1" name="Oval 13"/>
          <p:cNvSpPr>
            <a:spLocks noChangeArrowheads="1"/>
          </p:cNvSpPr>
          <p:nvPr/>
        </p:nvSpPr>
        <p:spPr bwMode="auto">
          <a:xfrm>
            <a:off x="8027988" y="2708275"/>
            <a:ext cx="14287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2" name="Oval 14"/>
          <p:cNvSpPr>
            <a:spLocks noChangeArrowheads="1"/>
          </p:cNvSpPr>
          <p:nvPr/>
        </p:nvSpPr>
        <p:spPr bwMode="auto">
          <a:xfrm>
            <a:off x="8172450" y="2708275"/>
            <a:ext cx="14287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3" name="Oval 15"/>
          <p:cNvSpPr>
            <a:spLocks noChangeArrowheads="1"/>
          </p:cNvSpPr>
          <p:nvPr/>
        </p:nvSpPr>
        <p:spPr bwMode="auto">
          <a:xfrm>
            <a:off x="7451725" y="2708275"/>
            <a:ext cx="142875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4" name="Oval 16"/>
          <p:cNvSpPr>
            <a:spLocks noChangeArrowheads="1"/>
          </p:cNvSpPr>
          <p:nvPr/>
        </p:nvSpPr>
        <p:spPr bwMode="auto">
          <a:xfrm>
            <a:off x="7812088" y="2708275"/>
            <a:ext cx="142875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5" name="Oval 17"/>
          <p:cNvSpPr>
            <a:spLocks noChangeArrowheads="1"/>
          </p:cNvSpPr>
          <p:nvPr/>
        </p:nvSpPr>
        <p:spPr bwMode="auto">
          <a:xfrm>
            <a:off x="8459788" y="2563813"/>
            <a:ext cx="215900" cy="2159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6" name="Oval 18"/>
          <p:cNvSpPr>
            <a:spLocks noChangeArrowheads="1"/>
          </p:cNvSpPr>
          <p:nvPr/>
        </p:nvSpPr>
        <p:spPr bwMode="auto">
          <a:xfrm>
            <a:off x="7596188" y="2636838"/>
            <a:ext cx="215900" cy="2159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7" name="Oval 19"/>
          <p:cNvSpPr>
            <a:spLocks noChangeArrowheads="1"/>
          </p:cNvSpPr>
          <p:nvPr/>
        </p:nvSpPr>
        <p:spPr bwMode="auto">
          <a:xfrm>
            <a:off x="8675688" y="2708275"/>
            <a:ext cx="144462" cy="14446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49" name="Rectangle 21"/>
          <p:cNvSpPr>
            <a:spLocks noChangeArrowheads="1"/>
          </p:cNvSpPr>
          <p:nvPr/>
        </p:nvSpPr>
        <p:spPr bwMode="auto">
          <a:xfrm>
            <a:off x="6516688" y="2852738"/>
            <a:ext cx="2376487" cy="730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5480050" y="1628775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Contamination includes</a:t>
            </a:r>
          </a:p>
          <a:p>
            <a:r>
              <a:rPr lang="en-US" altLang="zh-TW"/>
              <a:t>organics, metals, and silicon oxide</a:t>
            </a:r>
          </a:p>
        </p:txBody>
      </p:sp>
    </p:spTree>
    <p:extLst>
      <p:ext uri="{BB962C8B-B14F-4D97-AF65-F5344CB8AC3E}">
        <p14:creationId xmlns:p14="http://schemas.microsoft.com/office/powerpoint/2010/main" val="7014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MOS transistor</a:t>
            </a:r>
          </a:p>
        </p:txBody>
      </p:sp>
      <p:pic>
        <p:nvPicPr>
          <p:cNvPr id="100357" name="Picture 5" descr="nov07cf_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933825"/>
            <a:ext cx="2309812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5292725" y="6237288"/>
            <a:ext cx="3375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TW" b="1" u="sng" dirty="0"/>
              <a:t>Intel's</a:t>
            </a:r>
            <a:r>
              <a:rPr lang="en-US" altLang="zh-TW" dirty="0"/>
              <a:t> 65nm </a:t>
            </a:r>
            <a:r>
              <a:rPr lang="en-US" altLang="zh-TW" b="1" u="sng" dirty="0" err="1"/>
              <a:t>nMOS</a:t>
            </a:r>
            <a:r>
              <a:rPr lang="en-US" altLang="zh-TW" b="1" u="sng" dirty="0"/>
              <a:t> transistor</a:t>
            </a:r>
            <a:r>
              <a:rPr lang="en-US" altLang="zh-TW" dirty="0"/>
              <a:t> </a:t>
            </a:r>
          </a:p>
        </p:txBody>
      </p:sp>
      <p:pic>
        <p:nvPicPr>
          <p:cNvPr id="100360" name="Picture 8" descr="NEWS1502_UTH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2881313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403" name="Group 51"/>
          <p:cNvGrpSpPr>
            <a:grpSpLocks/>
          </p:cNvGrpSpPr>
          <p:nvPr/>
        </p:nvGrpSpPr>
        <p:grpSpPr bwMode="auto">
          <a:xfrm>
            <a:off x="231775" y="1649413"/>
            <a:ext cx="5175250" cy="1997075"/>
            <a:chOff x="146" y="1039"/>
            <a:chExt cx="3260" cy="1258"/>
          </a:xfrm>
        </p:grpSpPr>
        <p:sp>
          <p:nvSpPr>
            <p:cNvPr id="100365" name="Rectangle 13"/>
            <p:cNvSpPr>
              <a:spLocks noChangeArrowheads="1"/>
            </p:cNvSpPr>
            <p:nvPr/>
          </p:nvSpPr>
          <p:spPr bwMode="auto">
            <a:xfrm>
              <a:off x="522" y="1979"/>
              <a:ext cx="1996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100366" name="Rectangle 14"/>
            <p:cNvSpPr>
              <a:spLocks noChangeArrowheads="1"/>
            </p:cNvSpPr>
            <p:nvPr/>
          </p:nvSpPr>
          <p:spPr bwMode="auto">
            <a:xfrm>
              <a:off x="885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100367" name="Rectangle 15"/>
            <p:cNvSpPr>
              <a:spLocks noChangeArrowheads="1"/>
            </p:cNvSpPr>
            <p:nvPr/>
          </p:nvSpPr>
          <p:spPr bwMode="auto">
            <a:xfrm>
              <a:off x="1656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100372" name="Rectangle 20"/>
            <p:cNvSpPr>
              <a:spLocks noChangeArrowheads="1"/>
            </p:cNvSpPr>
            <p:nvPr/>
          </p:nvSpPr>
          <p:spPr bwMode="auto">
            <a:xfrm>
              <a:off x="522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73" name="Rectangle 21"/>
            <p:cNvSpPr>
              <a:spLocks noChangeArrowheads="1"/>
            </p:cNvSpPr>
            <p:nvPr/>
          </p:nvSpPr>
          <p:spPr bwMode="auto">
            <a:xfrm>
              <a:off x="2336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83" name="Rectangle 31"/>
            <p:cNvSpPr>
              <a:spLocks noChangeArrowheads="1"/>
            </p:cNvSpPr>
            <p:nvPr/>
          </p:nvSpPr>
          <p:spPr bwMode="auto">
            <a:xfrm>
              <a:off x="1111" y="1389"/>
              <a:ext cx="771" cy="45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85" name="AutoShape 33"/>
            <p:cNvSpPr>
              <a:spLocks noChangeArrowheads="1"/>
            </p:cNvSpPr>
            <p:nvPr/>
          </p:nvSpPr>
          <p:spPr bwMode="auto">
            <a:xfrm>
              <a:off x="1747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86" name="Oval 34"/>
            <p:cNvSpPr>
              <a:spLocks noChangeArrowheads="1"/>
            </p:cNvSpPr>
            <p:nvPr/>
          </p:nvSpPr>
          <p:spPr bwMode="auto">
            <a:xfrm>
              <a:off x="1339" y="1707"/>
              <a:ext cx="362" cy="22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87" name="AutoShape 35"/>
            <p:cNvSpPr>
              <a:spLocks noChangeArrowheads="1"/>
            </p:cNvSpPr>
            <p:nvPr/>
          </p:nvSpPr>
          <p:spPr bwMode="auto">
            <a:xfrm>
              <a:off x="613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88" name="Rectangle 36"/>
            <p:cNvSpPr>
              <a:spLocks noChangeArrowheads="1"/>
            </p:cNvSpPr>
            <p:nvPr/>
          </p:nvSpPr>
          <p:spPr bwMode="auto">
            <a:xfrm>
              <a:off x="1157" y="1843"/>
              <a:ext cx="681" cy="13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92" name="Rectangle 40"/>
            <p:cNvSpPr>
              <a:spLocks noChangeArrowheads="1"/>
            </p:cNvSpPr>
            <p:nvPr/>
          </p:nvSpPr>
          <p:spPr bwMode="auto">
            <a:xfrm>
              <a:off x="522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93" name="Rectangle 41"/>
            <p:cNvSpPr>
              <a:spLocks noChangeArrowheads="1"/>
            </p:cNvSpPr>
            <p:nvPr/>
          </p:nvSpPr>
          <p:spPr bwMode="auto">
            <a:xfrm>
              <a:off x="2110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0394" name="Line 42"/>
            <p:cNvSpPr>
              <a:spLocks noChangeShapeType="1"/>
            </p:cNvSpPr>
            <p:nvPr/>
          </p:nvSpPr>
          <p:spPr bwMode="auto">
            <a:xfrm>
              <a:off x="340" y="1344"/>
              <a:ext cx="27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0395" name="Text Box 43"/>
            <p:cNvSpPr txBox="1">
              <a:spLocks noChangeArrowheads="1"/>
            </p:cNvSpPr>
            <p:nvPr/>
          </p:nvSpPr>
          <p:spPr bwMode="auto">
            <a:xfrm>
              <a:off x="146" y="1039"/>
              <a:ext cx="1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Passivation layer</a:t>
              </a:r>
            </a:p>
          </p:txBody>
        </p:sp>
        <p:sp>
          <p:nvSpPr>
            <p:cNvPr id="100396" name="Text Box 44"/>
            <p:cNvSpPr txBox="1">
              <a:spLocks noChangeArrowheads="1"/>
            </p:cNvSpPr>
            <p:nvPr/>
          </p:nvSpPr>
          <p:spPr bwMode="auto">
            <a:xfrm>
              <a:off x="2018" y="1072"/>
              <a:ext cx="8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metal layer</a:t>
              </a:r>
            </a:p>
          </p:txBody>
        </p:sp>
        <p:sp>
          <p:nvSpPr>
            <p:cNvPr id="100397" name="Line 45"/>
            <p:cNvSpPr>
              <a:spLocks noChangeShapeType="1"/>
            </p:cNvSpPr>
            <p:nvPr/>
          </p:nvSpPr>
          <p:spPr bwMode="auto">
            <a:xfrm flipV="1">
              <a:off x="2064" y="1299"/>
              <a:ext cx="227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0398" name="Text Box 46"/>
            <p:cNvSpPr txBox="1">
              <a:spLocks noChangeArrowheads="1"/>
            </p:cNvSpPr>
            <p:nvPr/>
          </p:nvSpPr>
          <p:spPr bwMode="auto">
            <a:xfrm>
              <a:off x="2562" y="1752"/>
              <a:ext cx="8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Oxide layer</a:t>
              </a:r>
            </a:p>
          </p:txBody>
        </p:sp>
        <p:sp>
          <p:nvSpPr>
            <p:cNvPr id="100400" name="Line 48"/>
            <p:cNvSpPr>
              <a:spLocks noChangeShapeType="1"/>
            </p:cNvSpPr>
            <p:nvPr/>
          </p:nvSpPr>
          <p:spPr bwMode="auto">
            <a:xfrm>
              <a:off x="2200" y="1797"/>
              <a:ext cx="3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0402" name="Text Box 50"/>
          <p:cNvSpPr txBox="1">
            <a:spLocks noChangeArrowheads="1"/>
          </p:cNvSpPr>
          <p:nvPr/>
        </p:nvSpPr>
        <p:spPr bwMode="auto">
          <a:xfrm>
            <a:off x="0" y="4868863"/>
            <a:ext cx="76327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/>
              <a:t>-A MOS (Metal-oxide-semiconductor) </a:t>
            </a:r>
          </a:p>
          <a:p>
            <a:r>
              <a:rPr lang="en-US" altLang="zh-TW" dirty="0"/>
              <a:t>transistor consists of different metal,</a:t>
            </a:r>
          </a:p>
          <a:p>
            <a:r>
              <a:rPr lang="en-US" altLang="zh-TW" dirty="0"/>
              <a:t>oxide, and semiconductor layers.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85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24888" cy="1143000"/>
          </a:xfrm>
        </p:spPr>
        <p:txBody>
          <a:bodyPr/>
          <a:lstStyle/>
          <a:p>
            <a:r>
              <a:rPr lang="en-US" altLang="zh-TW" sz="4000" b="1"/>
              <a:t>Four wafer-fabrication operations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4213" y="1412875"/>
            <a:ext cx="483235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/>
              <a:t>Layering</a:t>
            </a:r>
          </a:p>
          <a:p>
            <a:pPr>
              <a:buFontTx/>
              <a:buChar char="-"/>
            </a:pPr>
            <a:r>
              <a:rPr lang="en-US" altLang="zh-TW"/>
              <a:t>Add metal, insulator, semiconductor</a:t>
            </a:r>
          </a:p>
          <a:p>
            <a:r>
              <a:rPr lang="en-US" altLang="zh-TW"/>
              <a:t> thin layers onto the wafer surface</a:t>
            </a:r>
          </a:p>
          <a:p>
            <a:endParaRPr lang="en-US" altLang="zh-TW"/>
          </a:p>
          <a:p>
            <a:endParaRPr lang="en-US" altLang="zh-TW" b="1"/>
          </a:p>
          <a:p>
            <a:r>
              <a:rPr lang="en-US" altLang="zh-TW" b="1"/>
              <a:t>Patterning</a:t>
            </a:r>
          </a:p>
          <a:p>
            <a:r>
              <a:rPr lang="en-US" altLang="zh-TW"/>
              <a:t>-form pattern by removing selected portions</a:t>
            </a:r>
          </a:p>
          <a:p>
            <a:r>
              <a:rPr lang="en-US" altLang="zh-TW"/>
              <a:t> of added surface layers</a:t>
            </a:r>
          </a:p>
          <a:p>
            <a:endParaRPr lang="en-US" altLang="zh-TW"/>
          </a:p>
          <a:p>
            <a:endParaRPr lang="en-US" altLang="zh-TW" b="1"/>
          </a:p>
          <a:p>
            <a:r>
              <a:rPr lang="en-US" altLang="zh-TW" b="1"/>
              <a:t>Doping</a:t>
            </a:r>
          </a:p>
          <a:p>
            <a:r>
              <a:rPr lang="en-US" altLang="zh-TW"/>
              <a:t>-incorporate dopants into a wafer</a:t>
            </a:r>
          </a:p>
          <a:p>
            <a:endParaRPr lang="en-US" altLang="zh-TW"/>
          </a:p>
          <a:p>
            <a:endParaRPr lang="en-US" altLang="zh-TW" b="1"/>
          </a:p>
          <a:p>
            <a:endParaRPr lang="en-US" altLang="zh-TW" b="1"/>
          </a:p>
          <a:p>
            <a:endParaRPr lang="en-US" altLang="zh-TW" b="1"/>
          </a:p>
          <a:p>
            <a:r>
              <a:rPr lang="en-US" altLang="zh-TW" b="1"/>
              <a:t>Heat treatment</a:t>
            </a:r>
          </a:p>
          <a:p>
            <a:r>
              <a:rPr lang="en-US" altLang="zh-TW"/>
              <a:t>-remove contaminates, repair crystal structure</a:t>
            </a:r>
          </a:p>
          <a:p>
            <a:r>
              <a:rPr lang="en-US" altLang="zh-TW"/>
              <a:t> of treated wafers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364163" y="17018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6588125" y="17018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6588125" y="1557338"/>
            <a:ext cx="1079500" cy="14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5364163" y="220503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6588125" y="220503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5376863" y="422275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5376863" y="4078288"/>
            <a:ext cx="287337" cy="1412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6169025" y="4078288"/>
            <a:ext cx="287338" cy="1412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5664200" y="4222750"/>
            <a:ext cx="71438" cy="71438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75" name="Oval 31"/>
          <p:cNvSpPr>
            <a:spLocks noChangeArrowheads="1"/>
          </p:cNvSpPr>
          <p:nvPr/>
        </p:nvSpPr>
        <p:spPr bwMode="auto">
          <a:xfrm>
            <a:off x="5808663" y="4005263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76" name="Oval 32"/>
          <p:cNvSpPr>
            <a:spLocks noChangeArrowheads="1"/>
          </p:cNvSpPr>
          <p:nvPr/>
        </p:nvSpPr>
        <p:spPr bwMode="auto">
          <a:xfrm>
            <a:off x="6024563" y="4222750"/>
            <a:ext cx="71437" cy="71438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>
            <a:off x="6097588" y="4005263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>
            <a:off x="5592763" y="3933825"/>
            <a:ext cx="71437" cy="71438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80" name="Rectangle 36"/>
          <p:cNvSpPr>
            <a:spLocks noChangeArrowheads="1"/>
          </p:cNvSpPr>
          <p:nvPr/>
        </p:nvSpPr>
        <p:spPr bwMode="auto">
          <a:xfrm rot="16200000">
            <a:off x="5988051" y="5049837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81" name="Rectangle 37"/>
          <p:cNvSpPr>
            <a:spLocks noChangeArrowheads="1"/>
          </p:cNvSpPr>
          <p:nvPr/>
        </p:nvSpPr>
        <p:spPr bwMode="auto">
          <a:xfrm rot="16200000">
            <a:off x="6240463" y="4654550"/>
            <a:ext cx="287338" cy="1412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82" name="Rectangle 38"/>
          <p:cNvSpPr>
            <a:spLocks noChangeArrowheads="1"/>
          </p:cNvSpPr>
          <p:nvPr/>
        </p:nvSpPr>
        <p:spPr bwMode="auto">
          <a:xfrm rot="16200000">
            <a:off x="6240463" y="5446713"/>
            <a:ext cx="287337" cy="1412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93" name="Oval 49"/>
          <p:cNvSpPr>
            <a:spLocks noChangeArrowheads="1"/>
          </p:cNvSpPr>
          <p:nvPr/>
        </p:nvSpPr>
        <p:spPr bwMode="auto">
          <a:xfrm>
            <a:off x="5592763" y="4941888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94" name="Oval 50"/>
          <p:cNvSpPr>
            <a:spLocks noChangeArrowheads="1"/>
          </p:cNvSpPr>
          <p:nvPr/>
        </p:nvSpPr>
        <p:spPr bwMode="auto">
          <a:xfrm>
            <a:off x="6456363" y="4941888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95" name="Oval 51"/>
          <p:cNvSpPr>
            <a:spLocks noChangeArrowheads="1"/>
          </p:cNvSpPr>
          <p:nvPr/>
        </p:nvSpPr>
        <p:spPr bwMode="auto">
          <a:xfrm>
            <a:off x="5881688" y="5013325"/>
            <a:ext cx="71437" cy="71438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96" name="Oval 52"/>
          <p:cNvSpPr>
            <a:spLocks noChangeArrowheads="1"/>
          </p:cNvSpPr>
          <p:nvPr/>
        </p:nvSpPr>
        <p:spPr bwMode="auto">
          <a:xfrm>
            <a:off x="5664200" y="5157788"/>
            <a:ext cx="71438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97" name="Oval 53"/>
          <p:cNvSpPr>
            <a:spLocks noChangeArrowheads="1"/>
          </p:cNvSpPr>
          <p:nvPr/>
        </p:nvSpPr>
        <p:spPr bwMode="auto">
          <a:xfrm>
            <a:off x="5953125" y="5302250"/>
            <a:ext cx="71438" cy="71438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798" name="Oval 54"/>
          <p:cNvSpPr>
            <a:spLocks noChangeArrowheads="1"/>
          </p:cNvSpPr>
          <p:nvPr/>
        </p:nvSpPr>
        <p:spPr bwMode="auto">
          <a:xfrm>
            <a:off x="6169025" y="5086350"/>
            <a:ext cx="71438" cy="71438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00" name="Rectangle 56"/>
          <p:cNvSpPr>
            <a:spLocks noChangeArrowheads="1"/>
          </p:cNvSpPr>
          <p:nvPr/>
        </p:nvSpPr>
        <p:spPr bwMode="auto">
          <a:xfrm>
            <a:off x="5599113" y="6577013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01" name="Rectangle 57"/>
          <p:cNvSpPr>
            <a:spLocks noChangeArrowheads="1"/>
          </p:cNvSpPr>
          <p:nvPr/>
        </p:nvSpPr>
        <p:spPr bwMode="auto">
          <a:xfrm>
            <a:off x="5599113" y="6432550"/>
            <a:ext cx="287337" cy="141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02" name="Rectangle 58"/>
          <p:cNvSpPr>
            <a:spLocks noChangeArrowheads="1"/>
          </p:cNvSpPr>
          <p:nvPr/>
        </p:nvSpPr>
        <p:spPr bwMode="auto">
          <a:xfrm>
            <a:off x="6391275" y="6432550"/>
            <a:ext cx="287338" cy="141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03" name="Text Box 59"/>
          <p:cNvSpPr txBox="1">
            <a:spLocks noChangeArrowheads="1"/>
          </p:cNvSpPr>
          <p:nvPr/>
        </p:nvSpPr>
        <p:spPr bwMode="auto">
          <a:xfrm>
            <a:off x="7812088" y="1196975"/>
            <a:ext cx="85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Grown</a:t>
            </a:r>
          </a:p>
          <a:p>
            <a:r>
              <a:rPr lang="en-US" altLang="zh-TW"/>
              <a:t>SiO2</a:t>
            </a:r>
          </a:p>
        </p:txBody>
      </p:sp>
      <p:sp>
        <p:nvSpPr>
          <p:cNvPr id="31804" name="Text Box 60"/>
          <p:cNvSpPr txBox="1">
            <a:spLocks noChangeArrowheads="1"/>
          </p:cNvSpPr>
          <p:nvPr/>
        </p:nvSpPr>
        <p:spPr bwMode="auto">
          <a:xfrm>
            <a:off x="7667625" y="1989138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deposited </a:t>
            </a:r>
          </a:p>
          <a:p>
            <a:r>
              <a:rPr lang="en-US" altLang="zh-TW"/>
              <a:t>layers</a:t>
            </a:r>
          </a:p>
        </p:txBody>
      </p:sp>
      <p:grpSp>
        <p:nvGrpSpPr>
          <p:cNvPr id="31820" name="Group 76"/>
          <p:cNvGrpSpPr>
            <a:grpSpLocks/>
          </p:cNvGrpSpPr>
          <p:nvPr/>
        </p:nvGrpSpPr>
        <p:grpSpPr bwMode="auto">
          <a:xfrm>
            <a:off x="5364163" y="3068638"/>
            <a:ext cx="2303462" cy="655637"/>
            <a:chOff x="3379" y="1933"/>
            <a:chExt cx="1451" cy="413"/>
          </a:xfrm>
        </p:grpSpPr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>
              <a:off x="3379" y="2024"/>
              <a:ext cx="680" cy="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3379" y="1933"/>
              <a:ext cx="181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63" name="Rectangle 19"/>
            <p:cNvSpPr>
              <a:spLocks noChangeArrowheads="1"/>
            </p:cNvSpPr>
            <p:nvPr/>
          </p:nvSpPr>
          <p:spPr bwMode="auto">
            <a:xfrm>
              <a:off x="3878" y="1933"/>
              <a:ext cx="181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>
              <a:off x="4150" y="2024"/>
              <a:ext cx="680" cy="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>
              <a:off x="4286" y="1933"/>
              <a:ext cx="363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805" name="Text Box 61"/>
            <p:cNvSpPr txBox="1">
              <a:spLocks noChangeArrowheads="1"/>
            </p:cNvSpPr>
            <p:nvPr/>
          </p:nvSpPr>
          <p:spPr bwMode="auto">
            <a:xfrm>
              <a:off x="3411" y="2082"/>
              <a:ext cx="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hole</a:t>
              </a:r>
            </a:p>
          </p:txBody>
        </p:sp>
        <p:sp>
          <p:nvSpPr>
            <p:cNvPr id="31807" name="Text Box 63"/>
            <p:cNvSpPr txBox="1">
              <a:spLocks noChangeArrowheads="1"/>
            </p:cNvSpPr>
            <p:nvPr/>
          </p:nvSpPr>
          <p:spPr bwMode="auto">
            <a:xfrm>
              <a:off x="4286" y="2115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island</a:t>
              </a:r>
            </a:p>
          </p:txBody>
        </p:sp>
      </p:grpSp>
      <p:sp>
        <p:nvSpPr>
          <p:cNvPr id="31808" name="Text Box 64"/>
          <p:cNvSpPr txBox="1">
            <a:spLocks noChangeArrowheads="1"/>
          </p:cNvSpPr>
          <p:nvPr/>
        </p:nvSpPr>
        <p:spPr bwMode="auto">
          <a:xfrm>
            <a:off x="6961188" y="4005263"/>
            <a:ext cx="103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diffusion</a:t>
            </a:r>
          </a:p>
        </p:txBody>
      </p:sp>
      <p:sp>
        <p:nvSpPr>
          <p:cNvPr id="31809" name="Text Box 65"/>
          <p:cNvSpPr txBox="1">
            <a:spLocks noChangeArrowheads="1"/>
          </p:cNvSpPr>
          <p:nvPr/>
        </p:nvSpPr>
        <p:spPr bwMode="auto">
          <a:xfrm>
            <a:off x="6732588" y="4941888"/>
            <a:ext cx="141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Ion</a:t>
            </a:r>
          </a:p>
          <a:p>
            <a:r>
              <a:rPr lang="en-US" altLang="zh-TW"/>
              <a:t>implantation</a:t>
            </a:r>
          </a:p>
        </p:txBody>
      </p:sp>
      <p:sp>
        <p:nvSpPr>
          <p:cNvPr id="31811" name="Text Box 67"/>
          <p:cNvSpPr txBox="1">
            <a:spLocks noChangeArrowheads="1"/>
          </p:cNvSpPr>
          <p:nvPr/>
        </p:nvSpPr>
        <p:spPr bwMode="auto">
          <a:xfrm>
            <a:off x="6804025" y="63087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annealing</a:t>
            </a:r>
          </a:p>
        </p:txBody>
      </p:sp>
      <p:sp>
        <p:nvSpPr>
          <p:cNvPr id="31812" name="Oval 68"/>
          <p:cNvSpPr>
            <a:spLocks noChangeArrowheads="1"/>
          </p:cNvSpPr>
          <p:nvPr/>
        </p:nvSpPr>
        <p:spPr bwMode="auto">
          <a:xfrm>
            <a:off x="5888038" y="6577013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13" name="Oval 69"/>
          <p:cNvSpPr>
            <a:spLocks noChangeArrowheads="1"/>
          </p:cNvSpPr>
          <p:nvPr/>
        </p:nvSpPr>
        <p:spPr bwMode="auto">
          <a:xfrm>
            <a:off x="6030913" y="6577013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14" name="Oval 70"/>
          <p:cNvSpPr>
            <a:spLocks noChangeArrowheads="1"/>
          </p:cNvSpPr>
          <p:nvPr/>
        </p:nvSpPr>
        <p:spPr bwMode="auto">
          <a:xfrm>
            <a:off x="6175375" y="6577013"/>
            <a:ext cx="71438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15" name="Oval 71"/>
          <p:cNvSpPr>
            <a:spLocks noChangeArrowheads="1"/>
          </p:cNvSpPr>
          <p:nvPr/>
        </p:nvSpPr>
        <p:spPr bwMode="auto">
          <a:xfrm>
            <a:off x="6319838" y="6577013"/>
            <a:ext cx="71437" cy="714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816" name="Line 72"/>
          <p:cNvSpPr>
            <a:spLocks noChangeShapeType="1"/>
          </p:cNvSpPr>
          <p:nvPr/>
        </p:nvSpPr>
        <p:spPr bwMode="auto">
          <a:xfrm>
            <a:off x="684213" y="2636838"/>
            <a:ext cx="77041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17" name="Line 73"/>
          <p:cNvSpPr>
            <a:spLocks noChangeShapeType="1"/>
          </p:cNvSpPr>
          <p:nvPr/>
        </p:nvSpPr>
        <p:spPr bwMode="auto">
          <a:xfrm>
            <a:off x="755650" y="3860800"/>
            <a:ext cx="7704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18" name="Line 74"/>
          <p:cNvSpPr>
            <a:spLocks noChangeShapeType="1"/>
          </p:cNvSpPr>
          <p:nvPr/>
        </p:nvSpPr>
        <p:spPr bwMode="auto">
          <a:xfrm>
            <a:off x="755650" y="5734050"/>
            <a:ext cx="7704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19" name="Rectangle 75"/>
          <p:cNvSpPr>
            <a:spLocks noChangeArrowheads="1"/>
          </p:cNvSpPr>
          <p:nvPr/>
        </p:nvSpPr>
        <p:spPr bwMode="auto">
          <a:xfrm>
            <a:off x="6588125" y="2060575"/>
            <a:ext cx="1079500" cy="1428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4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Layering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735013" y="21558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5288" y="4437063"/>
            <a:ext cx="76327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2400"/>
              <a:t>Various layering methods were developed to layer a thin film on a wafer</a:t>
            </a:r>
          </a:p>
          <a:p>
            <a:endParaRPr lang="en-US" altLang="zh-TW" sz="2400"/>
          </a:p>
          <a:p>
            <a:r>
              <a:rPr lang="en-US" altLang="zh-TW" sz="2400"/>
              <a:t>Materials</a:t>
            </a:r>
          </a:p>
          <a:p>
            <a:r>
              <a:rPr lang="en-US" altLang="zh-TW" sz="2400"/>
              <a:t>-Metal, oxide, and semiconductor</a:t>
            </a:r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468313" y="21336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1692275" y="21336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1692275" y="1989138"/>
            <a:ext cx="1079500" cy="14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468313" y="263683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1692275" y="263683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916238" y="1628775"/>
            <a:ext cx="85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Grown</a:t>
            </a:r>
          </a:p>
          <a:p>
            <a:r>
              <a:rPr lang="en-US" altLang="zh-TW"/>
              <a:t>SiO2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771775" y="2420938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deposited </a:t>
            </a:r>
          </a:p>
          <a:p>
            <a:r>
              <a:rPr lang="en-US" altLang="zh-TW"/>
              <a:t>layers</a:t>
            </a:r>
          </a:p>
        </p:txBody>
      </p:sp>
      <p:grpSp>
        <p:nvGrpSpPr>
          <p:cNvPr id="32789" name="Group 21"/>
          <p:cNvGrpSpPr>
            <a:grpSpLocks/>
          </p:cNvGrpSpPr>
          <p:nvPr/>
        </p:nvGrpSpPr>
        <p:grpSpPr bwMode="auto">
          <a:xfrm>
            <a:off x="4140200" y="1628775"/>
            <a:ext cx="5175250" cy="1997075"/>
            <a:chOff x="146" y="1039"/>
            <a:chExt cx="3260" cy="1258"/>
          </a:xfrm>
        </p:grpSpPr>
        <p:sp>
          <p:nvSpPr>
            <p:cNvPr id="32790" name="Rectangle 22"/>
            <p:cNvSpPr>
              <a:spLocks noChangeArrowheads="1"/>
            </p:cNvSpPr>
            <p:nvPr/>
          </p:nvSpPr>
          <p:spPr bwMode="auto">
            <a:xfrm>
              <a:off x="522" y="1979"/>
              <a:ext cx="1996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32791" name="Rectangle 23"/>
            <p:cNvSpPr>
              <a:spLocks noChangeArrowheads="1"/>
            </p:cNvSpPr>
            <p:nvPr/>
          </p:nvSpPr>
          <p:spPr bwMode="auto">
            <a:xfrm>
              <a:off x="885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2792" name="Rectangle 24"/>
            <p:cNvSpPr>
              <a:spLocks noChangeArrowheads="1"/>
            </p:cNvSpPr>
            <p:nvPr/>
          </p:nvSpPr>
          <p:spPr bwMode="auto">
            <a:xfrm>
              <a:off x="1656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2793" name="Rectangle 25"/>
            <p:cNvSpPr>
              <a:spLocks noChangeArrowheads="1"/>
            </p:cNvSpPr>
            <p:nvPr/>
          </p:nvSpPr>
          <p:spPr bwMode="auto">
            <a:xfrm>
              <a:off x="522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4" name="Rectangle 26"/>
            <p:cNvSpPr>
              <a:spLocks noChangeArrowheads="1"/>
            </p:cNvSpPr>
            <p:nvPr/>
          </p:nvSpPr>
          <p:spPr bwMode="auto">
            <a:xfrm>
              <a:off x="2336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5" name="Rectangle 27"/>
            <p:cNvSpPr>
              <a:spLocks noChangeArrowheads="1"/>
            </p:cNvSpPr>
            <p:nvPr/>
          </p:nvSpPr>
          <p:spPr bwMode="auto">
            <a:xfrm>
              <a:off x="1111" y="1389"/>
              <a:ext cx="771" cy="45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6" name="AutoShape 28"/>
            <p:cNvSpPr>
              <a:spLocks noChangeArrowheads="1"/>
            </p:cNvSpPr>
            <p:nvPr/>
          </p:nvSpPr>
          <p:spPr bwMode="auto">
            <a:xfrm>
              <a:off x="1747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7" name="Oval 29"/>
            <p:cNvSpPr>
              <a:spLocks noChangeArrowheads="1"/>
            </p:cNvSpPr>
            <p:nvPr/>
          </p:nvSpPr>
          <p:spPr bwMode="auto">
            <a:xfrm>
              <a:off x="1339" y="1707"/>
              <a:ext cx="362" cy="22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8" name="AutoShape 30"/>
            <p:cNvSpPr>
              <a:spLocks noChangeArrowheads="1"/>
            </p:cNvSpPr>
            <p:nvPr/>
          </p:nvSpPr>
          <p:spPr bwMode="auto">
            <a:xfrm>
              <a:off x="613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9" name="Rectangle 31"/>
            <p:cNvSpPr>
              <a:spLocks noChangeArrowheads="1"/>
            </p:cNvSpPr>
            <p:nvPr/>
          </p:nvSpPr>
          <p:spPr bwMode="auto">
            <a:xfrm>
              <a:off x="1157" y="1843"/>
              <a:ext cx="681" cy="13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0" name="Rectangle 32"/>
            <p:cNvSpPr>
              <a:spLocks noChangeArrowheads="1"/>
            </p:cNvSpPr>
            <p:nvPr/>
          </p:nvSpPr>
          <p:spPr bwMode="auto">
            <a:xfrm>
              <a:off x="522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1" name="Rectangle 33"/>
            <p:cNvSpPr>
              <a:spLocks noChangeArrowheads="1"/>
            </p:cNvSpPr>
            <p:nvPr/>
          </p:nvSpPr>
          <p:spPr bwMode="auto">
            <a:xfrm>
              <a:off x="2110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2" name="Line 34"/>
            <p:cNvSpPr>
              <a:spLocks noChangeShapeType="1"/>
            </p:cNvSpPr>
            <p:nvPr/>
          </p:nvSpPr>
          <p:spPr bwMode="auto">
            <a:xfrm>
              <a:off x="340" y="1344"/>
              <a:ext cx="27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803" name="Text Box 35"/>
            <p:cNvSpPr txBox="1">
              <a:spLocks noChangeArrowheads="1"/>
            </p:cNvSpPr>
            <p:nvPr/>
          </p:nvSpPr>
          <p:spPr bwMode="auto">
            <a:xfrm>
              <a:off x="146" y="1039"/>
              <a:ext cx="1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Passivation layer</a:t>
              </a:r>
            </a:p>
          </p:txBody>
        </p:sp>
        <p:sp>
          <p:nvSpPr>
            <p:cNvPr id="32804" name="Text Box 36"/>
            <p:cNvSpPr txBox="1">
              <a:spLocks noChangeArrowheads="1"/>
            </p:cNvSpPr>
            <p:nvPr/>
          </p:nvSpPr>
          <p:spPr bwMode="auto">
            <a:xfrm>
              <a:off x="2018" y="1072"/>
              <a:ext cx="8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metal layer</a:t>
              </a:r>
            </a:p>
          </p:txBody>
        </p:sp>
        <p:sp>
          <p:nvSpPr>
            <p:cNvPr id="32805" name="Line 37"/>
            <p:cNvSpPr>
              <a:spLocks noChangeShapeType="1"/>
            </p:cNvSpPr>
            <p:nvPr/>
          </p:nvSpPr>
          <p:spPr bwMode="auto">
            <a:xfrm flipV="1">
              <a:off x="2064" y="1299"/>
              <a:ext cx="227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806" name="Text Box 38"/>
            <p:cNvSpPr txBox="1">
              <a:spLocks noChangeArrowheads="1"/>
            </p:cNvSpPr>
            <p:nvPr/>
          </p:nvSpPr>
          <p:spPr bwMode="auto">
            <a:xfrm>
              <a:off x="2562" y="1752"/>
              <a:ext cx="8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Oxide layer</a:t>
              </a:r>
            </a:p>
          </p:txBody>
        </p:sp>
        <p:sp>
          <p:nvSpPr>
            <p:cNvPr id="32807" name="Line 39"/>
            <p:cNvSpPr>
              <a:spLocks noChangeShapeType="1"/>
            </p:cNvSpPr>
            <p:nvPr/>
          </p:nvSpPr>
          <p:spPr bwMode="auto">
            <a:xfrm>
              <a:off x="2200" y="1797"/>
              <a:ext cx="3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2808" name="Rectangle 40"/>
          <p:cNvSpPr>
            <a:spLocks noChangeArrowheads="1"/>
          </p:cNvSpPr>
          <p:nvPr/>
        </p:nvSpPr>
        <p:spPr bwMode="auto">
          <a:xfrm>
            <a:off x="1692275" y="2492375"/>
            <a:ext cx="1079500" cy="1428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2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/>
              <a:t>Layering materials and  methods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7885113" y="6583363"/>
            <a:ext cx="1109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200">
                <a:latin typeface="Times New Roman" pitchFamily="18" charset="0"/>
              </a:rPr>
              <a:t>Ref.: Zant p 77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543300" y="1289050"/>
            <a:ext cx="390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(CVD)           (PVD)        (PVD)          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76238" y="5969000"/>
            <a:ext cx="661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Methods include: thermal oxidation, chemical vapor deposition, </a:t>
            </a:r>
          </a:p>
          <a:p>
            <a:r>
              <a:rPr lang="en-US" altLang="zh-TW"/>
              <a:t>                            evaporation, electroplating, and sputtering</a:t>
            </a:r>
          </a:p>
        </p:txBody>
      </p:sp>
      <p:pic>
        <p:nvPicPr>
          <p:cNvPr id="33804" name="Picture 12" descr="未命名 -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8150"/>
            <a:ext cx="8229600" cy="43100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4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 b="1" i="1"/>
              <a:t>Thermal oxidation mechanism (layering)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496050" y="6184900"/>
            <a:ext cx="123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Zant P164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95288" y="1268413"/>
            <a:ext cx="3608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Si (solid) +O2 (gas) </a:t>
            </a:r>
            <a:r>
              <a:rPr lang="en-US" altLang="zh-TW">
                <a:sym typeface="Wingdings" pitchFamily="2" charset="2"/>
              </a:rPr>
              <a:t> SiO</a:t>
            </a:r>
            <a:r>
              <a:rPr lang="en-US" altLang="zh-TW" sz="900">
                <a:sym typeface="Wingdings" pitchFamily="2" charset="2"/>
              </a:rPr>
              <a:t>2 </a:t>
            </a:r>
            <a:r>
              <a:rPr lang="en-US" altLang="zh-TW">
                <a:sym typeface="Wingdings" pitchFamily="2" charset="2"/>
              </a:rPr>
              <a:t>(solid)</a:t>
            </a:r>
            <a:endParaRPr lang="en-US" altLang="zh-TW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427538" y="1268413"/>
            <a:ext cx="4756150" cy="55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-Growth of SiO2 between 900-1200C</a:t>
            </a:r>
          </a:p>
          <a:p>
            <a:endParaRPr lang="en-US" altLang="zh-TW"/>
          </a:p>
          <a:p>
            <a:r>
              <a:rPr lang="en-US" altLang="zh-TW"/>
              <a:t>-Control thickness of SiO2 layer depending</a:t>
            </a:r>
          </a:p>
          <a:p>
            <a:r>
              <a:rPr lang="en-US" altLang="zh-TW"/>
              <a:t> on applications including surface passivation</a:t>
            </a:r>
          </a:p>
          <a:p>
            <a:r>
              <a:rPr lang="en-US" altLang="zh-TW"/>
              <a:t>, doping barrier and device dielectric </a:t>
            </a:r>
          </a:p>
          <a:p>
            <a:endParaRPr lang="en-US" altLang="zh-TW"/>
          </a:p>
          <a:p>
            <a:r>
              <a:rPr lang="en-US" altLang="zh-TW"/>
              <a:t>-SiO2 growth stage</a:t>
            </a:r>
          </a:p>
          <a:p>
            <a:r>
              <a:rPr lang="en-US" altLang="zh-TW"/>
              <a:t>*Linear growth</a:t>
            </a:r>
          </a:p>
          <a:p>
            <a:r>
              <a:rPr lang="en-US" altLang="zh-TW"/>
              <a:t>  oxygen atoms combine readily with the</a:t>
            </a:r>
          </a:p>
          <a:p>
            <a:r>
              <a:rPr lang="en-US" altLang="zh-TW"/>
              <a:t>  silicon atoms</a:t>
            </a:r>
          </a:p>
          <a:p>
            <a:r>
              <a:rPr lang="en-US" altLang="zh-TW"/>
              <a:t>  X=B/A*t</a:t>
            </a:r>
          </a:p>
          <a:p>
            <a:r>
              <a:rPr lang="en-US" altLang="zh-TW"/>
              <a:t>*Parabolic growth</a:t>
            </a:r>
          </a:p>
          <a:p>
            <a:r>
              <a:rPr lang="en-US" altLang="zh-TW"/>
              <a:t> oxygen needs to diffuse into the wafer  </a:t>
            </a:r>
          </a:p>
          <a:p>
            <a:r>
              <a:rPr lang="en-US" altLang="zh-TW"/>
              <a:t> react with Si (diffusion limited reaction</a:t>
            </a:r>
          </a:p>
          <a:p>
            <a:r>
              <a:rPr lang="en-US" altLang="zh-TW"/>
              <a:t> X=(Bt)</a:t>
            </a:r>
            <a:r>
              <a:rPr lang="en-US" altLang="zh-TW" baseline="30000"/>
              <a:t>1/2 </a:t>
            </a:r>
          </a:p>
          <a:p>
            <a:r>
              <a:rPr lang="en-US" altLang="zh-TW" sz="1200"/>
              <a:t>  X=oxide thickness</a:t>
            </a:r>
          </a:p>
          <a:p>
            <a:r>
              <a:rPr lang="en-US" altLang="zh-TW" sz="1200"/>
              <a:t>  B=parabolic rate constant</a:t>
            </a:r>
          </a:p>
          <a:p>
            <a:r>
              <a:rPr lang="en-US" altLang="zh-TW" sz="1200"/>
              <a:t>  B/A=linear rate constant</a:t>
            </a:r>
          </a:p>
          <a:p>
            <a:r>
              <a:rPr lang="en-US" altLang="zh-TW" sz="1200"/>
              <a:t>   t  = oxidation time</a:t>
            </a:r>
          </a:p>
          <a:p>
            <a:endParaRPr lang="en-US" altLang="zh-TW" sz="1200"/>
          </a:p>
          <a:p>
            <a:endParaRPr lang="en-US" altLang="zh-TW" sz="1200"/>
          </a:p>
          <a:p>
            <a:endParaRPr lang="en-US" altLang="zh-TW" sz="1200" baseline="30000"/>
          </a:p>
          <a:p>
            <a:endParaRPr lang="en-US" altLang="zh-TW" sz="1200" baseline="30000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755650" y="4581525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755650" y="638175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755650" y="6237288"/>
            <a:ext cx="1079500" cy="14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468313" y="4005263"/>
            <a:ext cx="306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Silicon dioxide growth states</a:t>
            </a: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755650" y="5373688"/>
            <a:ext cx="1079500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755650" y="5445125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1958975" y="4456113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initial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979613" y="5300663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linear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2051050" y="616585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parabolic</a:t>
            </a:r>
          </a:p>
        </p:txBody>
      </p:sp>
      <p:pic>
        <p:nvPicPr>
          <p:cNvPr id="34838" name="Picture 22" descr="未命名 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3889375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/>
              <a:t>Patterning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365625"/>
            <a:ext cx="7488237" cy="20447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1600"/>
              <a:t>-Create the desired shapes in the exact  dimensions required by the circuit </a:t>
            </a:r>
          </a:p>
          <a:p>
            <a:pPr>
              <a:buFontTx/>
              <a:buNone/>
            </a:pPr>
            <a:r>
              <a:rPr lang="en-US" altLang="zh-TW" sz="1600"/>
              <a:t> design</a:t>
            </a:r>
          </a:p>
          <a:p>
            <a:pPr>
              <a:buFontTx/>
              <a:buNone/>
            </a:pPr>
            <a:r>
              <a:rPr lang="en-US" altLang="zh-TW" sz="1600"/>
              <a:t>-Locate them in their proper location on the wafer surface and in relation to the</a:t>
            </a:r>
          </a:p>
          <a:p>
            <a:pPr>
              <a:buFontTx/>
              <a:buNone/>
            </a:pPr>
            <a:r>
              <a:rPr lang="en-US" altLang="zh-TW" sz="1600"/>
              <a:t> other parts</a:t>
            </a:r>
          </a:p>
          <a:p>
            <a:pPr>
              <a:buFontTx/>
              <a:buNone/>
            </a:pPr>
            <a:r>
              <a:rPr lang="en-US" altLang="zh-TW" sz="1600"/>
              <a:t>-the most critical step of the four basic operations, typically need 20-40 individual</a:t>
            </a:r>
          </a:p>
          <a:p>
            <a:pPr>
              <a:buFontTx/>
              <a:buNone/>
            </a:pPr>
            <a:r>
              <a:rPr lang="en-US" altLang="zh-TW" sz="1600"/>
              <a:t> patterning steps</a:t>
            </a:r>
          </a:p>
        </p:txBody>
      </p:sp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179388" y="1700213"/>
            <a:ext cx="5175250" cy="1997075"/>
            <a:chOff x="146" y="1039"/>
            <a:chExt cx="3260" cy="1258"/>
          </a:xfrm>
        </p:grpSpPr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522" y="1979"/>
              <a:ext cx="1996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885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auto">
            <a:xfrm>
              <a:off x="1656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35853" name="Rectangle 13"/>
            <p:cNvSpPr>
              <a:spLocks noChangeArrowheads="1"/>
            </p:cNvSpPr>
            <p:nvPr/>
          </p:nvSpPr>
          <p:spPr bwMode="auto">
            <a:xfrm>
              <a:off x="522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2336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5" name="Rectangle 15"/>
            <p:cNvSpPr>
              <a:spLocks noChangeArrowheads="1"/>
            </p:cNvSpPr>
            <p:nvPr/>
          </p:nvSpPr>
          <p:spPr bwMode="auto">
            <a:xfrm>
              <a:off x="1111" y="1389"/>
              <a:ext cx="771" cy="45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6" name="AutoShape 16"/>
            <p:cNvSpPr>
              <a:spLocks noChangeArrowheads="1"/>
            </p:cNvSpPr>
            <p:nvPr/>
          </p:nvSpPr>
          <p:spPr bwMode="auto">
            <a:xfrm>
              <a:off x="1747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7" name="Oval 17"/>
            <p:cNvSpPr>
              <a:spLocks noChangeArrowheads="1"/>
            </p:cNvSpPr>
            <p:nvPr/>
          </p:nvSpPr>
          <p:spPr bwMode="auto">
            <a:xfrm>
              <a:off x="1339" y="1707"/>
              <a:ext cx="362" cy="22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8" name="AutoShape 18"/>
            <p:cNvSpPr>
              <a:spLocks noChangeArrowheads="1"/>
            </p:cNvSpPr>
            <p:nvPr/>
          </p:nvSpPr>
          <p:spPr bwMode="auto">
            <a:xfrm>
              <a:off x="613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59" name="Rectangle 19"/>
            <p:cNvSpPr>
              <a:spLocks noChangeArrowheads="1"/>
            </p:cNvSpPr>
            <p:nvPr/>
          </p:nvSpPr>
          <p:spPr bwMode="auto">
            <a:xfrm>
              <a:off x="1157" y="1843"/>
              <a:ext cx="681" cy="13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60" name="Rectangle 20"/>
            <p:cNvSpPr>
              <a:spLocks noChangeArrowheads="1"/>
            </p:cNvSpPr>
            <p:nvPr/>
          </p:nvSpPr>
          <p:spPr bwMode="auto">
            <a:xfrm>
              <a:off x="522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61" name="Rectangle 21"/>
            <p:cNvSpPr>
              <a:spLocks noChangeArrowheads="1"/>
            </p:cNvSpPr>
            <p:nvPr/>
          </p:nvSpPr>
          <p:spPr bwMode="auto">
            <a:xfrm>
              <a:off x="2110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340" y="1344"/>
              <a:ext cx="27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63" name="Text Box 23"/>
            <p:cNvSpPr txBox="1">
              <a:spLocks noChangeArrowheads="1"/>
            </p:cNvSpPr>
            <p:nvPr/>
          </p:nvSpPr>
          <p:spPr bwMode="auto">
            <a:xfrm>
              <a:off x="146" y="1039"/>
              <a:ext cx="1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Passivation layer</a:t>
              </a:r>
            </a:p>
          </p:txBody>
        </p:sp>
        <p:sp>
          <p:nvSpPr>
            <p:cNvPr id="35864" name="Text Box 24"/>
            <p:cNvSpPr txBox="1">
              <a:spLocks noChangeArrowheads="1"/>
            </p:cNvSpPr>
            <p:nvPr/>
          </p:nvSpPr>
          <p:spPr bwMode="auto">
            <a:xfrm>
              <a:off x="2018" y="1072"/>
              <a:ext cx="8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metal layer</a:t>
              </a:r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 flipV="1">
              <a:off x="2064" y="1299"/>
              <a:ext cx="227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66" name="Text Box 26"/>
            <p:cNvSpPr txBox="1">
              <a:spLocks noChangeArrowheads="1"/>
            </p:cNvSpPr>
            <p:nvPr/>
          </p:nvSpPr>
          <p:spPr bwMode="auto">
            <a:xfrm>
              <a:off x="2562" y="1752"/>
              <a:ext cx="8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Oxide layer</a:t>
              </a:r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>
              <a:off x="2200" y="1797"/>
              <a:ext cx="3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5869" name="Group 29"/>
          <p:cNvGrpSpPr>
            <a:grpSpLocks/>
          </p:cNvGrpSpPr>
          <p:nvPr/>
        </p:nvGrpSpPr>
        <p:grpSpPr bwMode="auto">
          <a:xfrm>
            <a:off x="5651500" y="2420938"/>
            <a:ext cx="2303463" cy="655637"/>
            <a:chOff x="3379" y="1933"/>
            <a:chExt cx="1451" cy="413"/>
          </a:xfrm>
        </p:grpSpPr>
        <p:sp>
          <p:nvSpPr>
            <p:cNvPr id="35870" name="Rectangle 30"/>
            <p:cNvSpPr>
              <a:spLocks noChangeArrowheads="1"/>
            </p:cNvSpPr>
            <p:nvPr/>
          </p:nvSpPr>
          <p:spPr bwMode="auto">
            <a:xfrm>
              <a:off x="3379" y="2024"/>
              <a:ext cx="680" cy="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71" name="Rectangle 31"/>
            <p:cNvSpPr>
              <a:spLocks noChangeArrowheads="1"/>
            </p:cNvSpPr>
            <p:nvPr/>
          </p:nvSpPr>
          <p:spPr bwMode="auto">
            <a:xfrm>
              <a:off x="3379" y="1933"/>
              <a:ext cx="181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72" name="Rectangle 32"/>
            <p:cNvSpPr>
              <a:spLocks noChangeArrowheads="1"/>
            </p:cNvSpPr>
            <p:nvPr/>
          </p:nvSpPr>
          <p:spPr bwMode="auto">
            <a:xfrm>
              <a:off x="3878" y="1933"/>
              <a:ext cx="181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73" name="Rectangle 33"/>
            <p:cNvSpPr>
              <a:spLocks noChangeArrowheads="1"/>
            </p:cNvSpPr>
            <p:nvPr/>
          </p:nvSpPr>
          <p:spPr bwMode="auto">
            <a:xfrm>
              <a:off x="4150" y="2024"/>
              <a:ext cx="680" cy="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74" name="Rectangle 34"/>
            <p:cNvSpPr>
              <a:spLocks noChangeArrowheads="1"/>
            </p:cNvSpPr>
            <p:nvPr/>
          </p:nvSpPr>
          <p:spPr bwMode="auto">
            <a:xfrm>
              <a:off x="4286" y="1933"/>
              <a:ext cx="363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5875" name="Text Box 35"/>
            <p:cNvSpPr txBox="1">
              <a:spLocks noChangeArrowheads="1"/>
            </p:cNvSpPr>
            <p:nvPr/>
          </p:nvSpPr>
          <p:spPr bwMode="auto">
            <a:xfrm>
              <a:off x="3411" y="2082"/>
              <a:ext cx="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hole</a:t>
              </a:r>
            </a:p>
          </p:txBody>
        </p:sp>
        <p:sp>
          <p:nvSpPr>
            <p:cNvPr id="35876" name="Text Box 36"/>
            <p:cNvSpPr txBox="1">
              <a:spLocks noChangeArrowheads="1"/>
            </p:cNvSpPr>
            <p:nvPr/>
          </p:nvSpPr>
          <p:spPr bwMode="auto">
            <a:xfrm>
              <a:off x="4286" y="2115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island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6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2506"/>
            <a:ext cx="6543675" cy="3257550"/>
          </a:xfrm>
        </p:spPr>
      </p:pic>
      <p:sp>
        <p:nvSpPr>
          <p:cNvPr id="6" name="矩形 5"/>
          <p:cNvSpPr/>
          <p:nvPr/>
        </p:nvSpPr>
        <p:spPr>
          <a:xfrm>
            <a:off x="6588224" y="6592562"/>
            <a:ext cx="243047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50" dirty="0">
                <a:solidFill>
                  <a:srgbClr val="939EA7"/>
                </a:solidFill>
                <a:latin typeface="Roboto"/>
              </a:rPr>
              <a:t>圖片來源：</a:t>
            </a:r>
            <a:r>
              <a:rPr lang="en-US" altLang="zh-TW" sz="1350" dirty="0" err="1">
                <a:solidFill>
                  <a:srgbClr val="939EA7"/>
                </a:solidFill>
                <a:latin typeface="Roboto"/>
              </a:rPr>
              <a:t>sandsbook</a:t>
            </a:r>
            <a:r>
              <a:rPr lang="zh-TW" altLang="en-US" sz="1350" dirty="0">
                <a:solidFill>
                  <a:srgbClr val="939EA7"/>
                </a:solidFill>
                <a:latin typeface="Roboto"/>
              </a:rPr>
              <a:t>散冊提供</a:t>
            </a:r>
            <a:endParaRPr lang="zh-TW" altLang="en-US" sz="1350" dirty="0"/>
          </a:p>
        </p:txBody>
      </p:sp>
      <p:sp>
        <p:nvSpPr>
          <p:cNvPr id="8" name="矩形 7"/>
          <p:cNvSpPr/>
          <p:nvPr/>
        </p:nvSpPr>
        <p:spPr>
          <a:xfrm>
            <a:off x="179512" y="4077072"/>
            <a:ext cx="5162559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在圖的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MOSFET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中，「閘極長度（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Gate length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）」大約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10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奈米，是所有構造中最細小也最難製作的，因此我們常常以閘極長度來代表半導體製程的進步程度，這就是所謂的「製程線寬」。</a:t>
            </a:r>
            <a:endParaRPr lang="en-US" altLang="zh-TW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閘極長度會隨製程技術的進步而變小，從早期的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0.18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微米、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0.13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微米，進步到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90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奈米、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65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奈米、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45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奈米、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22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奈米，到目前最新製程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10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奈米。</a:t>
            </a:r>
            <a:endParaRPr lang="en-US" altLang="zh-TW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當閘極長度愈小，則整個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MOSFET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就愈小，而同樣含有數十億個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MOSFET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的晶片就愈小，封裝以後的積體電路就愈小，最後做出來的手機就愈小。</a:t>
            </a:r>
            <a:endParaRPr lang="en-US" altLang="zh-TW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10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奈米到底有多小呢？細菌大約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1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微米，病毒大約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100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奈米。</a:t>
            </a:r>
            <a:endParaRPr lang="en-US" altLang="zh-TW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zh-TW" altLang="en-US" sz="135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半導體奈米製程結點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006294" y="27542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300" dirty="0"/>
          </a:p>
        </p:txBody>
      </p:sp>
      <p:pic>
        <p:nvPicPr>
          <p:cNvPr id="7" name="Picture 5" descr="nov07cf_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48" y="3787240"/>
            <a:ext cx="2309812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EWS1502_UTH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32" y="1411815"/>
            <a:ext cx="2435828" cy="18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176669" y="902880"/>
            <a:ext cx="3375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TW" b="1" u="sng" dirty="0"/>
              <a:t>Intel's</a:t>
            </a:r>
            <a:r>
              <a:rPr lang="en-US" altLang="zh-TW" dirty="0"/>
              <a:t> 65nm </a:t>
            </a:r>
            <a:r>
              <a:rPr lang="en-US" altLang="zh-TW" b="1" u="sng" dirty="0" err="1"/>
              <a:t>nMOS</a:t>
            </a:r>
            <a:r>
              <a:rPr lang="en-US" altLang="zh-TW" b="1" u="sng" dirty="0"/>
              <a:t> transistor</a:t>
            </a:r>
            <a:r>
              <a:rPr lang="en-US" alt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3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r>
              <a:rPr lang="en-US" altLang="zh-TW" sz="3600" b="1"/>
              <a:t>Patterning = photolithography+etching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179388" y="4843463"/>
            <a:ext cx="72326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Put a photoresist (here is negative resist)</a:t>
            </a:r>
          </a:p>
          <a:p>
            <a:r>
              <a:rPr lang="en-US" altLang="zh-TW"/>
              <a:t> by spinning coating on the surface of oxide layer</a:t>
            </a:r>
          </a:p>
          <a:p>
            <a:pPr>
              <a:buFontTx/>
              <a:buChar char="-"/>
            </a:pPr>
            <a:r>
              <a:rPr lang="en-US" altLang="zh-TW"/>
              <a:t>Put a photomask on the top of wafer and expose the layer to the light</a:t>
            </a:r>
          </a:p>
          <a:p>
            <a:pPr>
              <a:buFontTx/>
              <a:buChar char="-"/>
            </a:pPr>
            <a:r>
              <a:rPr lang="en-US" altLang="zh-TW"/>
              <a:t>Negative resist undergoes polymerization when exposed to light</a:t>
            </a:r>
          </a:p>
          <a:p>
            <a:pPr>
              <a:buFontTx/>
              <a:buChar char="-"/>
            </a:pPr>
            <a:r>
              <a:rPr lang="en-US" altLang="zh-TW"/>
              <a:t>Development of unexposed photoresist</a:t>
            </a:r>
          </a:p>
          <a:p>
            <a:pPr>
              <a:buFontTx/>
              <a:buChar char="-"/>
            </a:pPr>
            <a:r>
              <a:rPr lang="en-US" altLang="zh-TW"/>
              <a:t>Etch exposed oxide layer</a:t>
            </a:r>
          </a:p>
          <a:p>
            <a:pPr>
              <a:buFontTx/>
              <a:buChar char="-"/>
            </a:pPr>
            <a:r>
              <a:rPr lang="en-US" altLang="zh-TW"/>
              <a:t>Remove the photoresist again</a:t>
            </a: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488950" y="254635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488950" y="2473325"/>
            <a:ext cx="1081088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2916238" y="25654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2916238" y="2492375"/>
            <a:ext cx="1081087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2916238" y="2420938"/>
            <a:ext cx="1081087" cy="698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1784350" y="26177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1763713" y="2205038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resist</a:t>
            </a:r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4645025" y="25669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45118" name="Group 62"/>
          <p:cNvGrpSpPr>
            <a:grpSpLocks/>
          </p:cNvGrpSpPr>
          <p:nvPr/>
        </p:nvGrpSpPr>
        <p:grpSpPr bwMode="auto">
          <a:xfrm>
            <a:off x="5724525" y="1557338"/>
            <a:ext cx="1511300" cy="1150937"/>
            <a:chOff x="3606" y="981"/>
            <a:chExt cx="952" cy="725"/>
          </a:xfrm>
        </p:grpSpPr>
        <p:sp>
          <p:nvSpPr>
            <p:cNvPr id="45088" name="Rectangle 32"/>
            <p:cNvSpPr>
              <a:spLocks noChangeArrowheads="1"/>
            </p:cNvSpPr>
            <p:nvPr/>
          </p:nvSpPr>
          <p:spPr bwMode="auto">
            <a:xfrm>
              <a:off x="3742" y="1616"/>
              <a:ext cx="680" cy="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auto">
            <a:xfrm>
              <a:off x="3742" y="1570"/>
              <a:ext cx="681" cy="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090" name="Rectangle 34"/>
            <p:cNvSpPr>
              <a:spLocks noChangeArrowheads="1"/>
            </p:cNvSpPr>
            <p:nvPr/>
          </p:nvSpPr>
          <p:spPr bwMode="auto">
            <a:xfrm>
              <a:off x="3969" y="1525"/>
              <a:ext cx="227" cy="4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091" name="Rectangle 35"/>
            <p:cNvSpPr>
              <a:spLocks noChangeArrowheads="1"/>
            </p:cNvSpPr>
            <p:nvPr/>
          </p:nvSpPr>
          <p:spPr bwMode="auto">
            <a:xfrm>
              <a:off x="3606" y="1162"/>
              <a:ext cx="952" cy="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092" name="Rectangle 36"/>
            <p:cNvSpPr>
              <a:spLocks noChangeArrowheads="1"/>
            </p:cNvSpPr>
            <p:nvPr/>
          </p:nvSpPr>
          <p:spPr bwMode="auto">
            <a:xfrm>
              <a:off x="3969" y="1207"/>
              <a:ext cx="22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093" name="Line 37"/>
            <p:cNvSpPr>
              <a:spLocks noChangeShapeType="1"/>
            </p:cNvSpPr>
            <p:nvPr/>
          </p:nvSpPr>
          <p:spPr bwMode="auto">
            <a:xfrm>
              <a:off x="4014" y="98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94" name="Line 38"/>
            <p:cNvSpPr>
              <a:spLocks noChangeShapeType="1"/>
            </p:cNvSpPr>
            <p:nvPr/>
          </p:nvSpPr>
          <p:spPr bwMode="auto">
            <a:xfrm>
              <a:off x="4150" y="98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95" name="Line 39"/>
            <p:cNvSpPr>
              <a:spLocks noChangeShapeType="1"/>
            </p:cNvSpPr>
            <p:nvPr/>
          </p:nvSpPr>
          <p:spPr bwMode="auto">
            <a:xfrm>
              <a:off x="3788" y="1117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96" name="Line 40"/>
            <p:cNvSpPr>
              <a:spLocks noChangeShapeType="1"/>
            </p:cNvSpPr>
            <p:nvPr/>
          </p:nvSpPr>
          <p:spPr bwMode="auto">
            <a:xfrm>
              <a:off x="3924" y="1117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97" name="Line 41"/>
            <p:cNvSpPr>
              <a:spLocks noChangeShapeType="1"/>
            </p:cNvSpPr>
            <p:nvPr/>
          </p:nvSpPr>
          <p:spPr bwMode="auto">
            <a:xfrm>
              <a:off x="4286" y="1117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98" name="Line 42"/>
            <p:cNvSpPr>
              <a:spLocks noChangeShapeType="1"/>
            </p:cNvSpPr>
            <p:nvPr/>
          </p:nvSpPr>
          <p:spPr bwMode="auto">
            <a:xfrm>
              <a:off x="4377" y="1071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99" name="Rectangle 43"/>
            <p:cNvSpPr>
              <a:spLocks noChangeArrowheads="1"/>
            </p:cNvSpPr>
            <p:nvPr/>
          </p:nvSpPr>
          <p:spPr bwMode="auto">
            <a:xfrm>
              <a:off x="3742" y="1525"/>
              <a:ext cx="227" cy="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100" name="Rectangle 44"/>
            <p:cNvSpPr>
              <a:spLocks noChangeArrowheads="1"/>
            </p:cNvSpPr>
            <p:nvPr/>
          </p:nvSpPr>
          <p:spPr bwMode="auto">
            <a:xfrm>
              <a:off x="4196" y="1525"/>
              <a:ext cx="227" cy="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2124075" y="40767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7164388" y="206057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development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427538" y="2133600"/>
            <a:ext cx="1039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chemeClr val="tx2"/>
                </a:solidFill>
              </a:rPr>
              <a:t>projection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3203575" y="414813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05" name="Rectangle 49"/>
          <p:cNvSpPr>
            <a:spLocks noChangeArrowheads="1"/>
          </p:cNvSpPr>
          <p:nvPr/>
        </p:nvSpPr>
        <p:spPr bwMode="auto">
          <a:xfrm>
            <a:off x="3203575" y="4075113"/>
            <a:ext cx="360363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07" name="Rectangle 51"/>
          <p:cNvSpPr>
            <a:spLocks noChangeArrowheads="1"/>
          </p:cNvSpPr>
          <p:nvPr/>
        </p:nvSpPr>
        <p:spPr bwMode="auto">
          <a:xfrm>
            <a:off x="3203575" y="4003675"/>
            <a:ext cx="360363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08" name="Rectangle 52"/>
          <p:cNvSpPr>
            <a:spLocks noChangeArrowheads="1"/>
          </p:cNvSpPr>
          <p:nvPr/>
        </p:nvSpPr>
        <p:spPr bwMode="auto">
          <a:xfrm>
            <a:off x="3924300" y="4003675"/>
            <a:ext cx="360363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09" name="Line 53"/>
          <p:cNvSpPr>
            <a:spLocks noChangeShapeType="1"/>
          </p:cNvSpPr>
          <p:nvPr/>
        </p:nvSpPr>
        <p:spPr bwMode="auto">
          <a:xfrm>
            <a:off x="4716463" y="40036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110" name="Rectangle 54"/>
          <p:cNvSpPr>
            <a:spLocks noChangeArrowheads="1"/>
          </p:cNvSpPr>
          <p:nvPr/>
        </p:nvSpPr>
        <p:spPr bwMode="auto">
          <a:xfrm>
            <a:off x="3924300" y="4076700"/>
            <a:ext cx="360363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11" name="Rectangle 55"/>
          <p:cNvSpPr>
            <a:spLocks noChangeArrowheads="1"/>
          </p:cNvSpPr>
          <p:nvPr/>
        </p:nvSpPr>
        <p:spPr bwMode="auto">
          <a:xfrm>
            <a:off x="5651500" y="40767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12" name="Rectangle 56"/>
          <p:cNvSpPr>
            <a:spLocks noChangeArrowheads="1"/>
          </p:cNvSpPr>
          <p:nvPr/>
        </p:nvSpPr>
        <p:spPr bwMode="auto">
          <a:xfrm>
            <a:off x="5651500" y="4003675"/>
            <a:ext cx="360363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13" name="Rectangle 57"/>
          <p:cNvSpPr>
            <a:spLocks noChangeArrowheads="1"/>
          </p:cNvSpPr>
          <p:nvPr/>
        </p:nvSpPr>
        <p:spPr bwMode="auto">
          <a:xfrm>
            <a:off x="6372225" y="4005263"/>
            <a:ext cx="360363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16" name="Text Box 60"/>
          <p:cNvSpPr txBox="1">
            <a:spLocks noChangeArrowheads="1"/>
          </p:cNvSpPr>
          <p:nvPr/>
        </p:nvSpPr>
        <p:spPr bwMode="auto">
          <a:xfrm>
            <a:off x="2051050" y="350043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etching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4408488" y="20843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45119" name="Rectangle 63"/>
          <p:cNvSpPr>
            <a:spLocks noChangeArrowheads="1"/>
          </p:cNvSpPr>
          <p:nvPr/>
        </p:nvSpPr>
        <p:spPr bwMode="auto">
          <a:xfrm>
            <a:off x="827088" y="40767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21" name="Rectangle 65"/>
          <p:cNvSpPr>
            <a:spLocks noChangeArrowheads="1"/>
          </p:cNvSpPr>
          <p:nvPr/>
        </p:nvSpPr>
        <p:spPr bwMode="auto">
          <a:xfrm>
            <a:off x="827088" y="3932238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1547813" y="3932238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23" name="Rectangle 67"/>
          <p:cNvSpPr>
            <a:spLocks noChangeArrowheads="1"/>
          </p:cNvSpPr>
          <p:nvPr/>
        </p:nvSpPr>
        <p:spPr bwMode="auto">
          <a:xfrm>
            <a:off x="827088" y="4003675"/>
            <a:ext cx="1081087" cy="714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124" name="Text Box 68"/>
          <p:cNvSpPr txBox="1">
            <a:spLocks noChangeArrowheads="1"/>
          </p:cNvSpPr>
          <p:nvPr/>
        </p:nvSpPr>
        <p:spPr bwMode="auto">
          <a:xfrm>
            <a:off x="6804025" y="134143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Photo mask</a:t>
            </a:r>
          </a:p>
        </p:txBody>
      </p:sp>
      <p:sp>
        <p:nvSpPr>
          <p:cNvPr id="45125" name="Line 69"/>
          <p:cNvSpPr>
            <a:spLocks noChangeShapeType="1"/>
          </p:cNvSpPr>
          <p:nvPr/>
        </p:nvSpPr>
        <p:spPr bwMode="auto">
          <a:xfrm>
            <a:off x="7235825" y="24209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126" name="Text Box 70"/>
          <p:cNvSpPr txBox="1">
            <a:spLocks noChangeArrowheads="1"/>
          </p:cNvSpPr>
          <p:nvPr/>
        </p:nvSpPr>
        <p:spPr bwMode="auto">
          <a:xfrm>
            <a:off x="4695825" y="35925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8232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Rectangle 9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/>
          <a:lstStyle/>
          <a:p>
            <a:r>
              <a:rPr lang="en-US" altLang="zh-TW" b="1">
                <a:solidFill>
                  <a:srgbClr val="CC3300"/>
                </a:solidFill>
              </a:rPr>
              <a:t>photomask and photoresist</a:t>
            </a:r>
          </a:p>
        </p:txBody>
      </p:sp>
      <p:grpSp>
        <p:nvGrpSpPr>
          <p:cNvPr id="47145" name="Group 41"/>
          <p:cNvGrpSpPr>
            <a:grpSpLocks/>
          </p:cNvGrpSpPr>
          <p:nvPr/>
        </p:nvGrpSpPr>
        <p:grpSpPr bwMode="auto">
          <a:xfrm>
            <a:off x="395288" y="2636838"/>
            <a:ext cx="2901950" cy="2506662"/>
            <a:chOff x="327" y="721"/>
            <a:chExt cx="1828" cy="1579"/>
          </a:xfrm>
        </p:grpSpPr>
        <p:sp>
          <p:nvSpPr>
            <p:cNvPr id="47119" name="Rectangle 15"/>
            <p:cNvSpPr>
              <a:spLocks noChangeArrowheads="1"/>
            </p:cNvSpPr>
            <p:nvPr/>
          </p:nvSpPr>
          <p:spPr bwMode="auto">
            <a:xfrm>
              <a:off x="385" y="1026"/>
              <a:ext cx="726" cy="95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567" y="1207"/>
              <a:ext cx="363" cy="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 rot="5400000">
              <a:off x="567" y="1434"/>
              <a:ext cx="363" cy="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567" y="1661"/>
              <a:ext cx="363" cy="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1429" y="1026"/>
              <a:ext cx="726" cy="953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1610" y="1207"/>
              <a:ext cx="363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 rot="5400000">
              <a:off x="1610" y="1434"/>
              <a:ext cx="363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auto">
            <a:xfrm>
              <a:off x="1610" y="1661"/>
              <a:ext cx="363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7" name="Text Box 23"/>
            <p:cNvSpPr txBox="1">
              <a:spLocks noChangeArrowheads="1"/>
            </p:cNvSpPr>
            <p:nvPr/>
          </p:nvSpPr>
          <p:spPr bwMode="auto">
            <a:xfrm>
              <a:off x="521" y="2069"/>
              <a:ext cx="15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Mask-reticle polarities</a:t>
              </a:r>
            </a:p>
          </p:txBody>
        </p:sp>
        <p:sp>
          <p:nvSpPr>
            <p:cNvPr id="47128" name="Text Box 24"/>
            <p:cNvSpPr txBox="1">
              <a:spLocks noChangeArrowheads="1"/>
            </p:cNvSpPr>
            <p:nvPr/>
          </p:nvSpPr>
          <p:spPr bwMode="auto">
            <a:xfrm>
              <a:off x="327" y="721"/>
              <a:ext cx="7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Clear field</a:t>
              </a:r>
            </a:p>
          </p:txBody>
        </p:sp>
        <p:sp>
          <p:nvSpPr>
            <p:cNvPr id="47129" name="Text Box 25"/>
            <p:cNvSpPr txBox="1">
              <a:spLocks noChangeArrowheads="1"/>
            </p:cNvSpPr>
            <p:nvPr/>
          </p:nvSpPr>
          <p:spPr bwMode="auto">
            <a:xfrm>
              <a:off x="1383" y="754"/>
              <a:ext cx="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dark field</a:t>
              </a:r>
            </a:p>
          </p:txBody>
        </p:sp>
      </p:grp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0" y="5589588"/>
            <a:ext cx="4972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Photoresist polarity</a:t>
            </a:r>
          </a:p>
          <a:p>
            <a:r>
              <a:rPr lang="en-US" altLang="zh-TW"/>
              <a:t>-negative: polymerize when exposing to light</a:t>
            </a:r>
          </a:p>
          <a:p>
            <a:r>
              <a:rPr lang="en-US" altLang="zh-TW"/>
              <a:t>-positive: not polymerize when exposing to light</a:t>
            </a:r>
          </a:p>
        </p:txBody>
      </p:sp>
      <p:grpSp>
        <p:nvGrpSpPr>
          <p:cNvPr id="47144" name="Group 40"/>
          <p:cNvGrpSpPr>
            <a:grpSpLocks/>
          </p:cNvGrpSpPr>
          <p:nvPr/>
        </p:nvGrpSpPr>
        <p:grpSpPr bwMode="auto">
          <a:xfrm>
            <a:off x="3995738" y="1484313"/>
            <a:ext cx="4681537" cy="2736850"/>
            <a:chOff x="2290" y="1162"/>
            <a:chExt cx="2949" cy="1724"/>
          </a:xfrm>
        </p:grpSpPr>
        <p:sp>
          <p:nvSpPr>
            <p:cNvPr id="47132" name="Rectangle 28"/>
            <p:cNvSpPr>
              <a:spLocks noChangeArrowheads="1"/>
            </p:cNvSpPr>
            <p:nvPr/>
          </p:nvSpPr>
          <p:spPr bwMode="auto">
            <a:xfrm>
              <a:off x="3152" y="1616"/>
              <a:ext cx="2087" cy="1270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33" name="Line 29"/>
            <p:cNvSpPr>
              <a:spLocks noChangeShapeType="1"/>
            </p:cNvSpPr>
            <p:nvPr/>
          </p:nvSpPr>
          <p:spPr bwMode="auto">
            <a:xfrm>
              <a:off x="3152" y="2251"/>
              <a:ext cx="20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34" name="Line 30"/>
            <p:cNvSpPr>
              <a:spLocks noChangeShapeType="1"/>
            </p:cNvSpPr>
            <p:nvPr/>
          </p:nvSpPr>
          <p:spPr bwMode="auto">
            <a:xfrm>
              <a:off x="4195" y="1616"/>
              <a:ext cx="0" cy="12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35" name="Text Box 31"/>
            <p:cNvSpPr txBox="1">
              <a:spLocks noChangeArrowheads="1"/>
            </p:cNvSpPr>
            <p:nvPr/>
          </p:nvSpPr>
          <p:spPr bwMode="auto">
            <a:xfrm>
              <a:off x="3470" y="1162"/>
              <a:ext cx="13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Photoresist polarity</a:t>
              </a:r>
            </a:p>
          </p:txBody>
        </p:sp>
        <p:sp>
          <p:nvSpPr>
            <p:cNvPr id="47136" name="Text Box 32"/>
            <p:cNvSpPr txBox="1">
              <a:spLocks noChangeArrowheads="1"/>
            </p:cNvSpPr>
            <p:nvPr/>
          </p:nvSpPr>
          <p:spPr bwMode="auto">
            <a:xfrm>
              <a:off x="3276" y="1401"/>
              <a:ext cx="16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Negative            Positive</a:t>
              </a:r>
            </a:p>
          </p:txBody>
        </p:sp>
        <p:sp>
          <p:nvSpPr>
            <p:cNvPr id="47137" name="Text Box 33"/>
            <p:cNvSpPr txBox="1">
              <a:spLocks noChangeArrowheads="1"/>
            </p:cNvSpPr>
            <p:nvPr/>
          </p:nvSpPr>
          <p:spPr bwMode="auto">
            <a:xfrm>
              <a:off x="2290" y="1797"/>
              <a:ext cx="7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Clear field</a:t>
              </a:r>
            </a:p>
          </p:txBody>
        </p:sp>
        <p:sp>
          <p:nvSpPr>
            <p:cNvPr id="47138" name="Text Box 34"/>
            <p:cNvSpPr txBox="1">
              <a:spLocks noChangeArrowheads="1"/>
            </p:cNvSpPr>
            <p:nvPr/>
          </p:nvSpPr>
          <p:spPr bwMode="auto">
            <a:xfrm>
              <a:off x="2336" y="2387"/>
              <a:ext cx="7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dark  field</a:t>
              </a:r>
            </a:p>
          </p:txBody>
        </p:sp>
        <p:sp>
          <p:nvSpPr>
            <p:cNvPr id="47139" name="Text Box 35"/>
            <p:cNvSpPr txBox="1">
              <a:spLocks noChangeArrowheads="1"/>
            </p:cNvSpPr>
            <p:nvPr/>
          </p:nvSpPr>
          <p:spPr bwMode="auto">
            <a:xfrm>
              <a:off x="3321" y="1764"/>
              <a:ext cx="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hole</a:t>
              </a:r>
            </a:p>
          </p:txBody>
        </p:sp>
        <p:sp>
          <p:nvSpPr>
            <p:cNvPr id="47140" name="Text Box 36"/>
            <p:cNvSpPr txBox="1">
              <a:spLocks noChangeArrowheads="1"/>
            </p:cNvSpPr>
            <p:nvPr/>
          </p:nvSpPr>
          <p:spPr bwMode="auto">
            <a:xfrm>
              <a:off x="4468" y="2478"/>
              <a:ext cx="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hole</a:t>
              </a:r>
            </a:p>
          </p:txBody>
        </p:sp>
        <p:sp>
          <p:nvSpPr>
            <p:cNvPr id="47141" name="Text Box 37"/>
            <p:cNvSpPr txBox="1">
              <a:spLocks noChangeArrowheads="1"/>
            </p:cNvSpPr>
            <p:nvPr/>
          </p:nvSpPr>
          <p:spPr bwMode="auto">
            <a:xfrm>
              <a:off x="4422" y="1797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island</a:t>
              </a:r>
            </a:p>
          </p:txBody>
        </p:sp>
        <p:sp>
          <p:nvSpPr>
            <p:cNvPr id="47142" name="Text Box 38"/>
            <p:cNvSpPr txBox="1">
              <a:spLocks noChangeArrowheads="1"/>
            </p:cNvSpPr>
            <p:nvPr/>
          </p:nvSpPr>
          <p:spPr bwMode="auto">
            <a:xfrm>
              <a:off x="3379" y="2432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island</a:t>
              </a:r>
            </a:p>
          </p:txBody>
        </p:sp>
      </p:grpSp>
      <p:pic>
        <p:nvPicPr>
          <p:cNvPr id="47155" name="Picture 51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1838325" cy="14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57" name="Group 53"/>
          <p:cNvGrpSpPr>
            <a:grpSpLocks/>
          </p:cNvGrpSpPr>
          <p:nvPr/>
        </p:nvGrpSpPr>
        <p:grpSpPr bwMode="auto">
          <a:xfrm>
            <a:off x="5076825" y="5229225"/>
            <a:ext cx="1511300" cy="1150938"/>
            <a:chOff x="3606" y="981"/>
            <a:chExt cx="952" cy="725"/>
          </a:xfrm>
        </p:grpSpPr>
        <p:sp>
          <p:nvSpPr>
            <p:cNvPr id="47158" name="Rectangle 54"/>
            <p:cNvSpPr>
              <a:spLocks noChangeArrowheads="1"/>
            </p:cNvSpPr>
            <p:nvPr/>
          </p:nvSpPr>
          <p:spPr bwMode="auto">
            <a:xfrm>
              <a:off x="3742" y="1616"/>
              <a:ext cx="680" cy="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59" name="Rectangle 55"/>
            <p:cNvSpPr>
              <a:spLocks noChangeArrowheads="1"/>
            </p:cNvSpPr>
            <p:nvPr/>
          </p:nvSpPr>
          <p:spPr bwMode="auto">
            <a:xfrm>
              <a:off x="3742" y="1570"/>
              <a:ext cx="681" cy="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60" name="Rectangle 56"/>
            <p:cNvSpPr>
              <a:spLocks noChangeArrowheads="1"/>
            </p:cNvSpPr>
            <p:nvPr/>
          </p:nvSpPr>
          <p:spPr bwMode="auto">
            <a:xfrm>
              <a:off x="3969" y="1525"/>
              <a:ext cx="227" cy="4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61" name="Rectangle 57"/>
            <p:cNvSpPr>
              <a:spLocks noChangeArrowheads="1"/>
            </p:cNvSpPr>
            <p:nvPr/>
          </p:nvSpPr>
          <p:spPr bwMode="auto">
            <a:xfrm>
              <a:off x="3606" y="1162"/>
              <a:ext cx="952" cy="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62" name="Rectangle 58"/>
            <p:cNvSpPr>
              <a:spLocks noChangeArrowheads="1"/>
            </p:cNvSpPr>
            <p:nvPr/>
          </p:nvSpPr>
          <p:spPr bwMode="auto">
            <a:xfrm>
              <a:off x="3969" y="1207"/>
              <a:ext cx="22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>
              <a:off x="4014" y="98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64" name="Line 60"/>
            <p:cNvSpPr>
              <a:spLocks noChangeShapeType="1"/>
            </p:cNvSpPr>
            <p:nvPr/>
          </p:nvSpPr>
          <p:spPr bwMode="auto">
            <a:xfrm>
              <a:off x="4150" y="98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65" name="Line 61"/>
            <p:cNvSpPr>
              <a:spLocks noChangeShapeType="1"/>
            </p:cNvSpPr>
            <p:nvPr/>
          </p:nvSpPr>
          <p:spPr bwMode="auto">
            <a:xfrm>
              <a:off x="3788" y="1117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>
              <a:off x="3924" y="1117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67" name="Line 63"/>
            <p:cNvSpPr>
              <a:spLocks noChangeShapeType="1"/>
            </p:cNvSpPr>
            <p:nvPr/>
          </p:nvSpPr>
          <p:spPr bwMode="auto">
            <a:xfrm>
              <a:off x="4286" y="1117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68" name="Line 64"/>
            <p:cNvSpPr>
              <a:spLocks noChangeShapeType="1"/>
            </p:cNvSpPr>
            <p:nvPr/>
          </p:nvSpPr>
          <p:spPr bwMode="auto">
            <a:xfrm>
              <a:off x="4377" y="1071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69" name="Rectangle 65"/>
            <p:cNvSpPr>
              <a:spLocks noChangeArrowheads="1"/>
            </p:cNvSpPr>
            <p:nvPr/>
          </p:nvSpPr>
          <p:spPr bwMode="auto">
            <a:xfrm>
              <a:off x="3742" y="1525"/>
              <a:ext cx="227" cy="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70" name="Rectangle 66"/>
            <p:cNvSpPr>
              <a:spLocks noChangeArrowheads="1"/>
            </p:cNvSpPr>
            <p:nvPr/>
          </p:nvSpPr>
          <p:spPr bwMode="auto">
            <a:xfrm>
              <a:off x="4196" y="1525"/>
              <a:ext cx="227" cy="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7171" name="Text Box 67"/>
          <p:cNvSpPr txBox="1">
            <a:spLocks noChangeArrowheads="1"/>
          </p:cNvSpPr>
          <p:nvPr/>
        </p:nvSpPr>
        <p:spPr bwMode="auto">
          <a:xfrm>
            <a:off x="6516688" y="5732463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result</a:t>
            </a:r>
          </a:p>
        </p:txBody>
      </p:sp>
      <p:sp>
        <p:nvSpPr>
          <p:cNvPr id="47173" name="Line 69"/>
          <p:cNvSpPr>
            <a:spLocks noChangeShapeType="1"/>
          </p:cNvSpPr>
          <p:nvPr/>
        </p:nvSpPr>
        <p:spPr bwMode="auto">
          <a:xfrm>
            <a:off x="6588125" y="6092825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7812088" y="6092825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75" name="Rectangle 71"/>
          <p:cNvSpPr>
            <a:spLocks noChangeArrowheads="1"/>
          </p:cNvSpPr>
          <p:nvPr/>
        </p:nvSpPr>
        <p:spPr bwMode="auto">
          <a:xfrm>
            <a:off x="7812088" y="6019800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76" name="Rectangle 72"/>
          <p:cNvSpPr>
            <a:spLocks noChangeArrowheads="1"/>
          </p:cNvSpPr>
          <p:nvPr/>
        </p:nvSpPr>
        <p:spPr bwMode="auto">
          <a:xfrm>
            <a:off x="8532813" y="6021388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77" name="Text Box 73"/>
          <p:cNvSpPr txBox="1">
            <a:spLocks noChangeArrowheads="1"/>
          </p:cNvSpPr>
          <p:nvPr/>
        </p:nvSpPr>
        <p:spPr bwMode="auto">
          <a:xfrm>
            <a:off x="7935913" y="560863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hole</a:t>
            </a:r>
          </a:p>
        </p:txBody>
      </p:sp>
      <p:sp>
        <p:nvSpPr>
          <p:cNvPr id="47178" name="Text Box 74"/>
          <p:cNvSpPr txBox="1">
            <a:spLocks noChangeArrowheads="1"/>
          </p:cNvSpPr>
          <p:nvPr/>
        </p:nvSpPr>
        <p:spPr bwMode="auto">
          <a:xfrm>
            <a:off x="5487988" y="6329363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negative photoresist</a:t>
            </a:r>
          </a:p>
        </p:txBody>
      </p:sp>
      <p:sp>
        <p:nvSpPr>
          <p:cNvPr id="47182" name="Text Box 78"/>
          <p:cNvSpPr txBox="1">
            <a:spLocks noChangeArrowheads="1"/>
          </p:cNvSpPr>
          <p:nvPr/>
        </p:nvSpPr>
        <p:spPr bwMode="auto">
          <a:xfrm>
            <a:off x="6084888" y="5013325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Clear field</a:t>
            </a:r>
          </a:p>
        </p:txBody>
      </p:sp>
      <p:sp>
        <p:nvSpPr>
          <p:cNvPr id="47183" name="Rectangle 79"/>
          <p:cNvSpPr>
            <a:spLocks noChangeArrowheads="1"/>
          </p:cNvSpPr>
          <p:nvPr/>
        </p:nvSpPr>
        <p:spPr bwMode="auto">
          <a:xfrm>
            <a:off x="5003800" y="4581525"/>
            <a:ext cx="3960813" cy="21605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84" name="Text Box 80"/>
          <p:cNvSpPr txBox="1">
            <a:spLocks noChangeArrowheads="1"/>
          </p:cNvSpPr>
          <p:nvPr/>
        </p:nvSpPr>
        <p:spPr bwMode="auto">
          <a:xfrm>
            <a:off x="5127625" y="4600575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An example:</a:t>
            </a:r>
          </a:p>
        </p:txBody>
      </p:sp>
    </p:spTree>
    <p:extLst>
      <p:ext uri="{BB962C8B-B14F-4D97-AF65-F5344CB8AC3E}">
        <p14:creationId xmlns:p14="http://schemas.microsoft.com/office/powerpoint/2010/main" val="24239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zh-TW"/>
              <a:t>Coating of photoresisit</a:t>
            </a: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1258888" y="2276475"/>
            <a:ext cx="1800225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5076825" y="2276475"/>
            <a:ext cx="1800225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1331913" y="4149725"/>
            <a:ext cx="1800225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5148263" y="4149725"/>
            <a:ext cx="1800225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1692275" y="1844675"/>
            <a:ext cx="792163" cy="481013"/>
          </a:xfrm>
          <a:custGeom>
            <a:avLst/>
            <a:gdLst>
              <a:gd name="T0" fmla="*/ 196 w 536"/>
              <a:gd name="T1" fmla="*/ 91 h 484"/>
              <a:gd name="T2" fmla="*/ 468 w 536"/>
              <a:gd name="T3" fmla="*/ 181 h 484"/>
              <a:gd name="T4" fmla="*/ 468 w 536"/>
              <a:gd name="T5" fmla="*/ 454 h 484"/>
              <a:gd name="T6" fmla="*/ 60 w 536"/>
              <a:gd name="T7" fmla="*/ 363 h 484"/>
              <a:gd name="T8" fmla="*/ 106 w 536"/>
              <a:gd name="T9" fmla="*/ 45 h 484"/>
              <a:gd name="T10" fmla="*/ 196 w 536"/>
              <a:gd name="T11" fmla="*/ 91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6" h="484">
                <a:moveTo>
                  <a:pt x="196" y="91"/>
                </a:moveTo>
                <a:cubicBezTo>
                  <a:pt x="256" y="114"/>
                  <a:pt x="423" y="121"/>
                  <a:pt x="468" y="181"/>
                </a:cubicBezTo>
                <a:cubicBezTo>
                  <a:pt x="513" y="241"/>
                  <a:pt x="536" y="424"/>
                  <a:pt x="468" y="454"/>
                </a:cubicBezTo>
                <a:cubicBezTo>
                  <a:pt x="400" y="484"/>
                  <a:pt x="120" y="431"/>
                  <a:pt x="60" y="363"/>
                </a:cubicBezTo>
                <a:cubicBezTo>
                  <a:pt x="0" y="295"/>
                  <a:pt x="83" y="90"/>
                  <a:pt x="106" y="45"/>
                </a:cubicBezTo>
                <a:cubicBezTo>
                  <a:pt x="129" y="0"/>
                  <a:pt x="136" y="68"/>
                  <a:pt x="196" y="91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20" name="Freeform 20"/>
          <p:cNvSpPr>
            <a:spLocks/>
          </p:cNvSpPr>
          <p:nvPr/>
        </p:nvSpPr>
        <p:spPr bwMode="auto">
          <a:xfrm>
            <a:off x="5292725" y="1844675"/>
            <a:ext cx="1366838" cy="481013"/>
          </a:xfrm>
          <a:custGeom>
            <a:avLst/>
            <a:gdLst>
              <a:gd name="T0" fmla="*/ 196 w 536"/>
              <a:gd name="T1" fmla="*/ 91 h 484"/>
              <a:gd name="T2" fmla="*/ 468 w 536"/>
              <a:gd name="T3" fmla="*/ 181 h 484"/>
              <a:gd name="T4" fmla="*/ 468 w 536"/>
              <a:gd name="T5" fmla="*/ 454 h 484"/>
              <a:gd name="T6" fmla="*/ 60 w 536"/>
              <a:gd name="T7" fmla="*/ 363 h 484"/>
              <a:gd name="T8" fmla="*/ 106 w 536"/>
              <a:gd name="T9" fmla="*/ 45 h 484"/>
              <a:gd name="T10" fmla="*/ 196 w 536"/>
              <a:gd name="T11" fmla="*/ 91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6" h="484">
                <a:moveTo>
                  <a:pt x="196" y="91"/>
                </a:moveTo>
                <a:cubicBezTo>
                  <a:pt x="256" y="114"/>
                  <a:pt x="423" y="121"/>
                  <a:pt x="468" y="181"/>
                </a:cubicBezTo>
                <a:cubicBezTo>
                  <a:pt x="513" y="241"/>
                  <a:pt x="536" y="424"/>
                  <a:pt x="468" y="454"/>
                </a:cubicBezTo>
                <a:cubicBezTo>
                  <a:pt x="400" y="484"/>
                  <a:pt x="120" y="431"/>
                  <a:pt x="60" y="363"/>
                </a:cubicBezTo>
                <a:cubicBezTo>
                  <a:pt x="0" y="295"/>
                  <a:pt x="83" y="90"/>
                  <a:pt x="106" y="45"/>
                </a:cubicBezTo>
                <a:cubicBezTo>
                  <a:pt x="129" y="0"/>
                  <a:pt x="136" y="68"/>
                  <a:pt x="196" y="91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21" name="Line 21"/>
          <p:cNvSpPr>
            <a:spLocks noChangeShapeType="1"/>
          </p:cNvSpPr>
          <p:nvPr/>
        </p:nvSpPr>
        <p:spPr bwMode="auto">
          <a:xfrm>
            <a:off x="3563938" y="242093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22" name="Line 22"/>
          <p:cNvSpPr>
            <a:spLocks noChangeShapeType="1"/>
          </p:cNvSpPr>
          <p:nvPr/>
        </p:nvSpPr>
        <p:spPr bwMode="auto">
          <a:xfrm>
            <a:off x="3635375" y="4221163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3471863" y="193675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spread</a:t>
            </a:r>
          </a:p>
        </p:txBody>
      </p:sp>
      <p:sp>
        <p:nvSpPr>
          <p:cNvPr id="102424" name="Line 24"/>
          <p:cNvSpPr>
            <a:spLocks noChangeShapeType="1"/>
          </p:cNvSpPr>
          <p:nvPr/>
        </p:nvSpPr>
        <p:spPr bwMode="auto">
          <a:xfrm>
            <a:off x="179388" y="4221163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25" name="Text Box 25"/>
          <p:cNvSpPr txBox="1">
            <a:spLocks noChangeArrowheads="1"/>
          </p:cNvSpPr>
          <p:nvPr/>
        </p:nvSpPr>
        <p:spPr bwMode="auto">
          <a:xfrm>
            <a:off x="231775" y="3736975"/>
            <a:ext cx="60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spin</a:t>
            </a:r>
          </a:p>
        </p:txBody>
      </p:sp>
      <p:sp>
        <p:nvSpPr>
          <p:cNvPr id="102426" name="Freeform 26"/>
          <p:cNvSpPr>
            <a:spLocks/>
          </p:cNvSpPr>
          <p:nvPr/>
        </p:nvSpPr>
        <p:spPr bwMode="auto">
          <a:xfrm>
            <a:off x="1908175" y="4797425"/>
            <a:ext cx="504825" cy="144463"/>
          </a:xfrm>
          <a:custGeom>
            <a:avLst/>
            <a:gdLst>
              <a:gd name="T0" fmla="*/ 0 w 318"/>
              <a:gd name="T1" fmla="*/ 0 h 91"/>
              <a:gd name="T2" fmla="*/ 136 w 318"/>
              <a:gd name="T3" fmla="*/ 91 h 91"/>
              <a:gd name="T4" fmla="*/ 318 w 318"/>
              <a:gd name="T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91">
                <a:moveTo>
                  <a:pt x="0" y="0"/>
                </a:moveTo>
                <a:cubicBezTo>
                  <a:pt x="41" y="45"/>
                  <a:pt x="83" y="91"/>
                  <a:pt x="136" y="91"/>
                </a:cubicBezTo>
                <a:cubicBezTo>
                  <a:pt x="189" y="91"/>
                  <a:pt x="288" y="15"/>
                  <a:pt x="31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27" name="Rectangle 27"/>
          <p:cNvSpPr>
            <a:spLocks noChangeArrowheads="1"/>
          </p:cNvSpPr>
          <p:nvPr/>
        </p:nvSpPr>
        <p:spPr bwMode="auto">
          <a:xfrm>
            <a:off x="2051050" y="2420938"/>
            <a:ext cx="144463" cy="4333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5867400" y="2420938"/>
            <a:ext cx="144463" cy="4333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29" name="Rectangle 29"/>
          <p:cNvSpPr>
            <a:spLocks noChangeArrowheads="1"/>
          </p:cNvSpPr>
          <p:nvPr/>
        </p:nvSpPr>
        <p:spPr bwMode="auto">
          <a:xfrm>
            <a:off x="2051050" y="4292600"/>
            <a:ext cx="144463" cy="433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5867400" y="4292600"/>
            <a:ext cx="144463" cy="433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1331913" y="4005263"/>
            <a:ext cx="1800225" cy="144462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32" name="Rectangle 32"/>
          <p:cNvSpPr>
            <a:spLocks noChangeArrowheads="1"/>
          </p:cNvSpPr>
          <p:nvPr/>
        </p:nvSpPr>
        <p:spPr bwMode="auto">
          <a:xfrm>
            <a:off x="5148263" y="4005263"/>
            <a:ext cx="1800225" cy="144462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33" name="Text Box 33"/>
          <p:cNvSpPr txBox="1">
            <a:spLocks noChangeArrowheads="1"/>
          </p:cNvSpPr>
          <p:nvPr/>
        </p:nvSpPr>
        <p:spPr bwMode="auto">
          <a:xfrm>
            <a:off x="3419475" y="371633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spin even faster</a:t>
            </a:r>
          </a:p>
        </p:txBody>
      </p:sp>
      <p:sp>
        <p:nvSpPr>
          <p:cNvPr id="102435" name="Freeform 35"/>
          <p:cNvSpPr>
            <a:spLocks/>
          </p:cNvSpPr>
          <p:nvPr/>
        </p:nvSpPr>
        <p:spPr bwMode="auto">
          <a:xfrm rot="1566834">
            <a:off x="1116013" y="3644900"/>
            <a:ext cx="358775" cy="180975"/>
          </a:xfrm>
          <a:custGeom>
            <a:avLst/>
            <a:gdLst>
              <a:gd name="T0" fmla="*/ 211 w 226"/>
              <a:gd name="T1" fmla="*/ 53 h 114"/>
              <a:gd name="T2" fmla="*/ 30 w 226"/>
              <a:gd name="T3" fmla="*/ 8 h 114"/>
              <a:gd name="T4" fmla="*/ 30 w 226"/>
              <a:gd name="T5" fmla="*/ 99 h 114"/>
              <a:gd name="T6" fmla="*/ 120 w 226"/>
              <a:gd name="T7" fmla="*/ 99 h 114"/>
              <a:gd name="T8" fmla="*/ 211 w 226"/>
              <a:gd name="T9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114">
                <a:moveTo>
                  <a:pt x="211" y="53"/>
                </a:moveTo>
                <a:cubicBezTo>
                  <a:pt x="196" y="38"/>
                  <a:pt x="60" y="0"/>
                  <a:pt x="30" y="8"/>
                </a:cubicBezTo>
                <a:cubicBezTo>
                  <a:pt x="0" y="16"/>
                  <a:pt x="15" y="84"/>
                  <a:pt x="30" y="99"/>
                </a:cubicBezTo>
                <a:cubicBezTo>
                  <a:pt x="45" y="114"/>
                  <a:pt x="90" y="107"/>
                  <a:pt x="120" y="99"/>
                </a:cubicBezTo>
                <a:cubicBezTo>
                  <a:pt x="150" y="91"/>
                  <a:pt x="226" y="68"/>
                  <a:pt x="211" y="53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36" name="Freeform 36"/>
          <p:cNvSpPr>
            <a:spLocks/>
          </p:cNvSpPr>
          <p:nvPr/>
        </p:nvSpPr>
        <p:spPr bwMode="auto">
          <a:xfrm rot="-1345103">
            <a:off x="900113" y="3933825"/>
            <a:ext cx="358775" cy="180975"/>
          </a:xfrm>
          <a:custGeom>
            <a:avLst/>
            <a:gdLst>
              <a:gd name="T0" fmla="*/ 211 w 226"/>
              <a:gd name="T1" fmla="*/ 53 h 114"/>
              <a:gd name="T2" fmla="*/ 30 w 226"/>
              <a:gd name="T3" fmla="*/ 8 h 114"/>
              <a:gd name="T4" fmla="*/ 30 w 226"/>
              <a:gd name="T5" fmla="*/ 99 h 114"/>
              <a:gd name="T6" fmla="*/ 120 w 226"/>
              <a:gd name="T7" fmla="*/ 99 h 114"/>
              <a:gd name="T8" fmla="*/ 211 w 226"/>
              <a:gd name="T9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114">
                <a:moveTo>
                  <a:pt x="211" y="53"/>
                </a:moveTo>
                <a:cubicBezTo>
                  <a:pt x="196" y="38"/>
                  <a:pt x="60" y="0"/>
                  <a:pt x="30" y="8"/>
                </a:cubicBezTo>
                <a:cubicBezTo>
                  <a:pt x="0" y="16"/>
                  <a:pt x="15" y="84"/>
                  <a:pt x="30" y="99"/>
                </a:cubicBezTo>
                <a:cubicBezTo>
                  <a:pt x="45" y="114"/>
                  <a:pt x="90" y="107"/>
                  <a:pt x="120" y="99"/>
                </a:cubicBezTo>
                <a:cubicBezTo>
                  <a:pt x="150" y="91"/>
                  <a:pt x="226" y="68"/>
                  <a:pt x="211" y="53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37" name="Freeform 37"/>
          <p:cNvSpPr>
            <a:spLocks/>
          </p:cNvSpPr>
          <p:nvPr/>
        </p:nvSpPr>
        <p:spPr bwMode="auto">
          <a:xfrm rot="3886423">
            <a:off x="1547813" y="3500438"/>
            <a:ext cx="358775" cy="180975"/>
          </a:xfrm>
          <a:custGeom>
            <a:avLst/>
            <a:gdLst>
              <a:gd name="T0" fmla="*/ 211 w 226"/>
              <a:gd name="T1" fmla="*/ 53 h 114"/>
              <a:gd name="T2" fmla="*/ 30 w 226"/>
              <a:gd name="T3" fmla="*/ 8 h 114"/>
              <a:gd name="T4" fmla="*/ 30 w 226"/>
              <a:gd name="T5" fmla="*/ 99 h 114"/>
              <a:gd name="T6" fmla="*/ 120 w 226"/>
              <a:gd name="T7" fmla="*/ 99 h 114"/>
              <a:gd name="T8" fmla="*/ 211 w 226"/>
              <a:gd name="T9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114">
                <a:moveTo>
                  <a:pt x="211" y="53"/>
                </a:moveTo>
                <a:cubicBezTo>
                  <a:pt x="196" y="38"/>
                  <a:pt x="60" y="0"/>
                  <a:pt x="30" y="8"/>
                </a:cubicBezTo>
                <a:cubicBezTo>
                  <a:pt x="0" y="16"/>
                  <a:pt x="15" y="84"/>
                  <a:pt x="30" y="99"/>
                </a:cubicBezTo>
                <a:cubicBezTo>
                  <a:pt x="45" y="114"/>
                  <a:pt x="90" y="107"/>
                  <a:pt x="120" y="99"/>
                </a:cubicBezTo>
                <a:cubicBezTo>
                  <a:pt x="150" y="91"/>
                  <a:pt x="226" y="68"/>
                  <a:pt x="211" y="53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0" name="Freeform 40"/>
          <p:cNvSpPr>
            <a:spLocks/>
          </p:cNvSpPr>
          <p:nvPr/>
        </p:nvSpPr>
        <p:spPr bwMode="auto">
          <a:xfrm rot="5126888">
            <a:off x="2035175" y="3517900"/>
            <a:ext cx="358775" cy="180975"/>
          </a:xfrm>
          <a:custGeom>
            <a:avLst/>
            <a:gdLst>
              <a:gd name="T0" fmla="*/ 211 w 226"/>
              <a:gd name="T1" fmla="*/ 53 h 114"/>
              <a:gd name="T2" fmla="*/ 30 w 226"/>
              <a:gd name="T3" fmla="*/ 8 h 114"/>
              <a:gd name="T4" fmla="*/ 30 w 226"/>
              <a:gd name="T5" fmla="*/ 99 h 114"/>
              <a:gd name="T6" fmla="*/ 120 w 226"/>
              <a:gd name="T7" fmla="*/ 99 h 114"/>
              <a:gd name="T8" fmla="*/ 211 w 226"/>
              <a:gd name="T9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114">
                <a:moveTo>
                  <a:pt x="211" y="53"/>
                </a:moveTo>
                <a:cubicBezTo>
                  <a:pt x="196" y="38"/>
                  <a:pt x="60" y="0"/>
                  <a:pt x="30" y="8"/>
                </a:cubicBezTo>
                <a:cubicBezTo>
                  <a:pt x="0" y="16"/>
                  <a:pt x="15" y="84"/>
                  <a:pt x="30" y="99"/>
                </a:cubicBezTo>
                <a:cubicBezTo>
                  <a:pt x="45" y="114"/>
                  <a:pt x="90" y="107"/>
                  <a:pt x="120" y="99"/>
                </a:cubicBezTo>
                <a:cubicBezTo>
                  <a:pt x="150" y="91"/>
                  <a:pt x="226" y="68"/>
                  <a:pt x="211" y="53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1" name="Freeform 41"/>
          <p:cNvSpPr>
            <a:spLocks/>
          </p:cNvSpPr>
          <p:nvPr/>
        </p:nvSpPr>
        <p:spPr bwMode="auto">
          <a:xfrm rot="8547942">
            <a:off x="2466975" y="3589338"/>
            <a:ext cx="358775" cy="180975"/>
          </a:xfrm>
          <a:custGeom>
            <a:avLst/>
            <a:gdLst>
              <a:gd name="T0" fmla="*/ 211 w 226"/>
              <a:gd name="T1" fmla="*/ 53 h 114"/>
              <a:gd name="T2" fmla="*/ 30 w 226"/>
              <a:gd name="T3" fmla="*/ 8 h 114"/>
              <a:gd name="T4" fmla="*/ 30 w 226"/>
              <a:gd name="T5" fmla="*/ 99 h 114"/>
              <a:gd name="T6" fmla="*/ 120 w 226"/>
              <a:gd name="T7" fmla="*/ 99 h 114"/>
              <a:gd name="T8" fmla="*/ 211 w 226"/>
              <a:gd name="T9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114">
                <a:moveTo>
                  <a:pt x="211" y="53"/>
                </a:moveTo>
                <a:cubicBezTo>
                  <a:pt x="196" y="38"/>
                  <a:pt x="60" y="0"/>
                  <a:pt x="30" y="8"/>
                </a:cubicBezTo>
                <a:cubicBezTo>
                  <a:pt x="0" y="16"/>
                  <a:pt x="15" y="84"/>
                  <a:pt x="30" y="99"/>
                </a:cubicBezTo>
                <a:cubicBezTo>
                  <a:pt x="45" y="114"/>
                  <a:pt x="90" y="107"/>
                  <a:pt x="120" y="99"/>
                </a:cubicBezTo>
                <a:cubicBezTo>
                  <a:pt x="150" y="91"/>
                  <a:pt x="226" y="68"/>
                  <a:pt x="211" y="53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3" name="Freeform 43"/>
          <p:cNvSpPr>
            <a:spLocks/>
          </p:cNvSpPr>
          <p:nvPr/>
        </p:nvSpPr>
        <p:spPr bwMode="auto">
          <a:xfrm rot="6196462">
            <a:off x="2898775" y="3733800"/>
            <a:ext cx="358775" cy="180975"/>
          </a:xfrm>
          <a:custGeom>
            <a:avLst/>
            <a:gdLst>
              <a:gd name="T0" fmla="*/ 211 w 226"/>
              <a:gd name="T1" fmla="*/ 53 h 114"/>
              <a:gd name="T2" fmla="*/ 30 w 226"/>
              <a:gd name="T3" fmla="*/ 8 h 114"/>
              <a:gd name="T4" fmla="*/ 30 w 226"/>
              <a:gd name="T5" fmla="*/ 99 h 114"/>
              <a:gd name="T6" fmla="*/ 120 w 226"/>
              <a:gd name="T7" fmla="*/ 99 h 114"/>
              <a:gd name="T8" fmla="*/ 211 w 226"/>
              <a:gd name="T9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114">
                <a:moveTo>
                  <a:pt x="211" y="53"/>
                </a:moveTo>
                <a:cubicBezTo>
                  <a:pt x="196" y="38"/>
                  <a:pt x="60" y="0"/>
                  <a:pt x="30" y="8"/>
                </a:cubicBezTo>
                <a:cubicBezTo>
                  <a:pt x="0" y="16"/>
                  <a:pt x="15" y="84"/>
                  <a:pt x="30" y="99"/>
                </a:cubicBezTo>
                <a:cubicBezTo>
                  <a:pt x="45" y="114"/>
                  <a:pt x="90" y="107"/>
                  <a:pt x="120" y="99"/>
                </a:cubicBezTo>
                <a:cubicBezTo>
                  <a:pt x="150" y="91"/>
                  <a:pt x="226" y="68"/>
                  <a:pt x="211" y="53"/>
                </a:cubicBezTo>
                <a:close/>
              </a:path>
            </a:pathLst>
          </a:cu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4" name="Freeform 44"/>
          <p:cNvSpPr>
            <a:spLocks/>
          </p:cNvSpPr>
          <p:nvPr/>
        </p:nvSpPr>
        <p:spPr bwMode="auto">
          <a:xfrm>
            <a:off x="5724525" y="2924175"/>
            <a:ext cx="504825" cy="144463"/>
          </a:xfrm>
          <a:custGeom>
            <a:avLst/>
            <a:gdLst>
              <a:gd name="T0" fmla="*/ 0 w 318"/>
              <a:gd name="T1" fmla="*/ 0 h 91"/>
              <a:gd name="T2" fmla="*/ 136 w 318"/>
              <a:gd name="T3" fmla="*/ 91 h 91"/>
              <a:gd name="T4" fmla="*/ 318 w 318"/>
              <a:gd name="T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91">
                <a:moveTo>
                  <a:pt x="0" y="0"/>
                </a:moveTo>
                <a:cubicBezTo>
                  <a:pt x="41" y="45"/>
                  <a:pt x="83" y="91"/>
                  <a:pt x="136" y="91"/>
                </a:cubicBezTo>
                <a:cubicBezTo>
                  <a:pt x="189" y="91"/>
                  <a:pt x="288" y="15"/>
                  <a:pt x="31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5" name="Freeform 45"/>
          <p:cNvSpPr>
            <a:spLocks/>
          </p:cNvSpPr>
          <p:nvPr/>
        </p:nvSpPr>
        <p:spPr bwMode="auto">
          <a:xfrm>
            <a:off x="5724525" y="4724400"/>
            <a:ext cx="504825" cy="144463"/>
          </a:xfrm>
          <a:custGeom>
            <a:avLst/>
            <a:gdLst>
              <a:gd name="T0" fmla="*/ 0 w 318"/>
              <a:gd name="T1" fmla="*/ 0 h 91"/>
              <a:gd name="T2" fmla="*/ 136 w 318"/>
              <a:gd name="T3" fmla="*/ 91 h 91"/>
              <a:gd name="T4" fmla="*/ 318 w 318"/>
              <a:gd name="T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91">
                <a:moveTo>
                  <a:pt x="0" y="0"/>
                </a:moveTo>
                <a:cubicBezTo>
                  <a:pt x="41" y="45"/>
                  <a:pt x="83" y="91"/>
                  <a:pt x="136" y="91"/>
                </a:cubicBezTo>
                <a:cubicBezTo>
                  <a:pt x="189" y="91"/>
                  <a:pt x="288" y="15"/>
                  <a:pt x="31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6" name="Freeform 46"/>
          <p:cNvSpPr>
            <a:spLocks/>
          </p:cNvSpPr>
          <p:nvPr/>
        </p:nvSpPr>
        <p:spPr bwMode="auto">
          <a:xfrm>
            <a:off x="5940425" y="4724400"/>
            <a:ext cx="504825" cy="144463"/>
          </a:xfrm>
          <a:custGeom>
            <a:avLst/>
            <a:gdLst>
              <a:gd name="T0" fmla="*/ 0 w 318"/>
              <a:gd name="T1" fmla="*/ 0 h 91"/>
              <a:gd name="T2" fmla="*/ 136 w 318"/>
              <a:gd name="T3" fmla="*/ 91 h 91"/>
              <a:gd name="T4" fmla="*/ 318 w 318"/>
              <a:gd name="T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91">
                <a:moveTo>
                  <a:pt x="0" y="0"/>
                </a:moveTo>
                <a:cubicBezTo>
                  <a:pt x="41" y="45"/>
                  <a:pt x="83" y="91"/>
                  <a:pt x="136" y="91"/>
                </a:cubicBezTo>
                <a:cubicBezTo>
                  <a:pt x="189" y="91"/>
                  <a:pt x="288" y="15"/>
                  <a:pt x="31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7" name="Freeform 47"/>
          <p:cNvSpPr>
            <a:spLocks/>
          </p:cNvSpPr>
          <p:nvPr/>
        </p:nvSpPr>
        <p:spPr bwMode="auto">
          <a:xfrm>
            <a:off x="5292725" y="4797425"/>
            <a:ext cx="504825" cy="144463"/>
          </a:xfrm>
          <a:custGeom>
            <a:avLst/>
            <a:gdLst>
              <a:gd name="T0" fmla="*/ 0 w 318"/>
              <a:gd name="T1" fmla="*/ 0 h 91"/>
              <a:gd name="T2" fmla="*/ 136 w 318"/>
              <a:gd name="T3" fmla="*/ 91 h 91"/>
              <a:gd name="T4" fmla="*/ 318 w 318"/>
              <a:gd name="T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91">
                <a:moveTo>
                  <a:pt x="0" y="0"/>
                </a:moveTo>
                <a:cubicBezTo>
                  <a:pt x="41" y="45"/>
                  <a:pt x="83" y="91"/>
                  <a:pt x="136" y="91"/>
                </a:cubicBezTo>
                <a:cubicBezTo>
                  <a:pt x="189" y="91"/>
                  <a:pt x="288" y="15"/>
                  <a:pt x="31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48" name="Text Box 48"/>
          <p:cNvSpPr txBox="1">
            <a:spLocks noChangeArrowheads="1"/>
          </p:cNvSpPr>
          <p:nvPr/>
        </p:nvSpPr>
        <p:spPr bwMode="auto">
          <a:xfrm>
            <a:off x="7000875" y="3808413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Uniform thin film</a:t>
            </a:r>
          </a:p>
        </p:txBody>
      </p:sp>
    </p:spTree>
    <p:extLst>
      <p:ext uri="{BB962C8B-B14F-4D97-AF65-F5344CB8AC3E}">
        <p14:creationId xmlns:p14="http://schemas.microsoft.com/office/powerpoint/2010/main" val="25233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867775" cy="1143000"/>
          </a:xfrm>
        </p:spPr>
        <p:txBody>
          <a:bodyPr/>
          <a:lstStyle/>
          <a:p>
            <a:r>
              <a:rPr lang="en-US" altLang="zh-TW" b="1"/>
              <a:t>Ten steps patterning process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23850" y="1270000"/>
            <a:ext cx="6508750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/>
              <a:t>1. Surface preparation – clean and dry wafer surface</a:t>
            </a:r>
          </a:p>
          <a:p>
            <a:endParaRPr lang="en-US" altLang="zh-TW" sz="1400"/>
          </a:p>
          <a:p>
            <a:r>
              <a:rPr lang="en-US" altLang="zh-TW" sz="1400"/>
              <a:t>2. Photoresist apply – spin coat a thin layer of photoresist on surface</a:t>
            </a:r>
          </a:p>
          <a:p>
            <a:endParaRPr lang="en-US" altLang="zh-TW" sz="1400"/>
          </a:p>
          <a:p>
            <a:endParaRPr lang="en-US" altLang="zh-TW" sz="1400"/>
          </a:p>
          <a:p>
            <a:r>
              <a:rPr lang="en-US" altLang="zh-TW" sz="1400"/>
              <a:t>3. Softbake - partial evaporation of photoresist solvents by heating</a:t>
            </a:r>
          </a:p>
          <a:p>
            <a:endParaRPr lang="en-US" altLang="zh-TW" sz="1400"/>
          </a:p>
          <a:p>
            <a:endParaRPr lang="en-US" altLang="zh-TW" sz="1400"/>
          </a:p>
          <a:p>
            <a:r>
              <a:rPr lang="en-US" altLang="zh-TW" sz="1400"/>
              <a:t>4. Alignment and exposure – Precise alignment of mask, exposure of photoresist</a:t>
            </a:r>
          </a:p>
          <a:p>
            <a:endParaRPr lang="en-US" altLang="zh-TW" sz="1400"/>
          </a:p>
          <a:p>
            <a:endParaRPr lang="en-US" altLang="zh-TW" sz="1400"/>
          </a:p>
          <a:p>
            <a:r>
              <a:rPr lang="en-US" altLang="zh-TW" sz="1400"/>
              <a:t>5. Development – Removal of unpolymerized resist</a:t>
            </a:r>
          </a:p>
          <a:p>
            <a:endParaRPr lang="en-US" altLang="zh-TW" sz="1400"/>
          </a:p>
          <a:p>
            <a:endParaRPr lang="en-US" altLang="zh-TW" sz="1400"/>
          </a:p>
          <a:p>
            <a:r>
              <a:rPr lang="en-US" altLang="zh-TW" sz="1400"/>
              <a:t>6. Hard bake – Additional evaporation of solvents</a:t>
            </a:r>
          </a:p>
          <a:p>
            <a:endParaRPr lang="en-US" altLang="zh-TW" sz="1400"/>
          </a:p>
          <a:p>
            <a:r>
              <a:rPr lang="en-US" altLang="zh-TW" sz="1400"/>
              <a:t>7. Develop inspect – inspect surface and check alignment and defects</a:t>
            </a:r>
          </a:p>
          <a:p>
            <a:endParaRPr lang="en-US" altLang="zh-TW" sz="1400"/>
          </a:p>
          <a:p>
            <a:endParaRPr lang="en-US" altLang="zh-TW" sz="1400"/>
          </a:p>
          <a:p>
            <a:r>
              <a:rPr lang="en-US" altLang="zh-TW" sz="1400"/>
              <a:t>8. Etch – Removal of top layer of wafer</a:t>
            </a:r>
          </a:p>
          <a:p>
            <a:endParaRPr lang="en-US" altLang="zh-TW" sz="1400"/>
          </a:p>
          <a:p>
            <a:r>
              <a:rPr lang="en-US" altLang="zh-TW" sz="1400"/>
              <a:t>9. Photoresist – remove photoresist layer from wafer</a:t>
            </a:r>
          </a:p>
          <a:p>
            <a:endParaRPr lang="en-US" altLang="zh-TW" sz="1400"/>
          </a:p>
          <a:p>
            <a:r>
              <a:rPr lang="en-US" altLang="zh-TW" sz="1400"/>
              <a:t>10.Final inspection – Surface inspection</a:t>
            </a: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7380288" y="1412875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7" name="Rectangle 23"/>
          <p:cNvSpPr>
            <a:spLocks noChangeArrowheads="1"/>
          </p:cNvSpPr>
          <p:nvPr/>
        </p:nvSpPr>
        <p:spPr bwMode="auto">
          <a:xfrm>
            <a:off x="7380288" y="1341438"/>
            <a:ext cx="1079500" cy="714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7380288" y="191928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7380288" y="1846263"/>
            <a:ext cx="1081087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7380288" y="1774825"/>
            <a:ext cx="1081087" cy="698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7380288" y="256540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7380288" y="2492375"/>
            <a:ext cx="1081087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7380288" y="2420938"/>
            <a:ext cx="1081087" cy="698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 flipV="1">
            <a:off x="7524750" y="220503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 flipV="1">
            <a:off x="7740650" y="220503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 flipV="1">
            <a:off x="7956550" y="22780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 flipV="1">
            <a:off x="8172450" y="220503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1" name="Rectangle 37"/>
          <p:cNvSpPr>
            <a:spLocks noChangeArrowheads="1"/>
          </p:cNvSpPr>
          <p:nvPr/>
        </p:nvSpPr>
        <p:spPr bwMode="auto">
          <a:xfrm>
            <a:off x="7380288" y="3286125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62" name="Rectangle 38"/>
          <p:cNvSpPr>
            <a:spLocks noChangeArrowheads="1"/>
          </p:cNvSpPr>
          <p:nvPr/>
        </p:nvSpPr>
        <p:spPr bwMode="auto">
          <a:xfrm>
            <a:off x="7380288" y="3213100"/>
            <a:ext cx="1081087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7740650" y="3141663"/>
            <a:ext cx="360363" cy="698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64" name="Rectangle 40"/>
          <p:cNvSpPr>
            <a:spLocks noChangeArrowheads="1"/>
          </p:cNvSpPr>
          <p:nvPr/>
        </p:nvSpPr>
        <p:spPr bwMode="auto">
          <a:xfrm>
            <a:off x="7164388" y="2852738"/>
            <a:ext cx="15113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65" name="Rectangle 41"/>
          <p:cNvSpPr>
            <a:spLocks noChangeArrowheads="1"/>
          </p:cNvSpPr>
          <p:nvPr/>
        </p:nvSpPr>
        <p:spPr bwMode="auto">
          <a:xfrm>
            <a:off x="7740650" y="2924175"/>
            <a:ext cx="360363" cy="698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66" name="Line 42"/>
          <p:cNvSpPr>
            <a:spLocks noChangeShapeType="1"/>
          </p:cNvSpPr>
          <p:nvPr/>
        </p:nvSpPr>
        <p:spPr bwMode="auto">
          <a:xfrm>
            <a:off x="7812088" y="27098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>
            <a:off x="8027988" y="27098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>
            <a:off x="7451725" y="2781300"/>
            <a:ext cx="158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>
            <a:off x="7667625" y="2781300"/>
            <a:ext cx="1588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70" name="Line 46"/>
          <p:cNvSpPr>
            <a:spLocks noChangeShapeType="1"/>
          </p:cNvSpPr>
          <p:nvPr/>
        </p:nvSpPr>
        <p:spPr bwMode="auto">
          <a:xfrm>
            <a:off x="8243888" y="27813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71" name="Line 47"/>
          <p:cNvSpPr>
            <a:spLocks noChangeShapeType="1"/>
          </p:cNvSpPr>
          <p:nvPr/>
        </p:nvSpPr>
        <p:spPr bwMode="auto">
          <a:xfrm>
            <a:off x="8388350" y="2708275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72" name="Rectangle 48"/>
          <p:cNvSpPr>
            <a:spLocks noChangeArrowheads="1"/>
          </p:cNvSpPr>
          <p:nvPr/>
        </p:nvSpPr>
        <p:spPr bwMode="auto">
          <a:xfrm>
            <a:off x="7380288" y="3141663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73" name="Rectangle 49"/>
          <p:cNvSpPr>
            <a:spLocks noChangeArrowheads="1"/>
          </p:cNvSpPr>
          <p:nvPr/>
        </p:nvSpPr>
        <p:spPr bwMode="auto">
          <a:xfrm>
            <a:off x="8101013" y="3141663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84" name="Line 60"/>
          <p:cNvSpPr>
            <a:spLocks noChangeShapeType="1"/>
          </p:cNvSpPr>
          <p:nvPr/>
        </p:nvSpPr>
        <p:spPr bwMode="auto">
          <a:xfrm flipV="1">
            <a:off x="8388350" y="220503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85" name="Line 61"/>
          <p:cNvSpPr>
            <a:spLocks noChangeShapeType="1"/>
          </p:cNvSpPr>
          <p:nvPr/>
        </p:nvSpPr>
        <p:spPr bwMode="auto">
          <a:xfrm flipV="1">
            <a:off x="7524750" y="40052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86" name="Line 62"/>
          <p:cNvSpPr>
            <a:spLocks noChangeShapeType="1"/>
          </p:cNvSpPr>
          <p:nvPr/>
        </p:nvSpPr>
        <p:spPr bwMode="auto">
          <a:xfrm flipV="1">
            <a:off x="7740650" y="40052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87" name="Line 63"/>
          <p:cNvSpPr>
            <a:spLocks noChangeShapeType="1"/>
          </p:cNvSpPr>
          <p:nvPr/>
        </p:nvSpPr>
        <p:spPr bwMode="auto">
          <a:xfrm flipV="1">
            <a:off x="7956550" y="407828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88" name="Line 64"/>
          <p:cNvSpPr>
            <a:spLocks noChangeShapeType="1"/>
          </p:cNvSpPr>
          <p:nvPr/>
        </p:nvSpPr>
        <p:spPr bwMode="auto">
          <a:xfrm flipV="1">
            <a:off x="8172450" y="40052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89" name="Line 65"/>
          <p:cNvSpPr>
            <a:spLocks noChangeShapeType="1"/>
          </p:cNvSpPr>
          <p:nvPr/>
        </p:nvSpPr>
        <p:spPr bwMode="auto">
          <a:xfrm flipV="1">
            <a:off x="8388350" y="4005263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90" name="Rectangle 66"/>
          <p:cNvSpPr>
            <a:spLocks noChangeArrowheads="1"/>
          </p:cNvSpPr>
          <p:nvPr/>
        </p:nvSpPr>
        <p:spPr bwMode="auto">
          <a:xfrm>
            <a:off x="7380288" y="4941888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2" name="Rectangle 68"/>
          <p:cNvSpPr>
            <a:spLocks noChangeArrowheads="1"/>
          </p:cNvSpPr>
          <p:nvPr/>
        </p:nvSpPr>
        <p:spPr bwMode="auto">
          <a:xfrm>
            <a:off x="7380288" y="4797425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3" name="Rectangle 69"/>
          <p:cNvSpPr>
            <a:spLocks noChangeArrowheads="1"/>
          </p:cNvSpPr>
          <p:nvPr/>
        </p:nvSpPr>
        <p:spPr bwMode="auto">
          <a:xfrm>
            <a:off x="8101013" y="4797425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4" name="Rectangle 70"/>
          <p:cNvSpPr>
            <a:spLocks noChangeArrowheads="1"/>
          </p:cNvSpPr>
          <p:nvPr/>
        </p:nvSpPr>
        <p:spPr bwMode="auto">
          <a:xfrm>
            <a:off x="7380288" y="4870450"/>
            <a:ext cx="1081087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5" name="Rectangle 71"/>
          <p:cNvSpPr>
            <a:spLocks noChangeArrowheads="1"/>
          </p:cNvSpPr>
          <p:nvPr/>
        </p:nvSpPr>
        <p:spPr bwMode="auto">
          <a:xfrm>
            <a:off x="7380288" y="3789363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6" name="Rectangle 72"/>
          <p:cNvSpPr>
            <a:spLocks noChangeArrowheads="1"/>
          </p:cNvSpPr>
          <p:nvPr/>
        </p:nvSpPr>
        <p:spPr bwMode="auto">
          <a:xfrm>
            <a:off x="7380288" y="3644900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7" name="Rectangle 73"/>
          <p:cNvSpPr>
            <a:spLocks noChangeArrowheads="1"/>
          </p:cNvSpPr>
          <p:nvPr/>
        </p:nvSpPr>
        <p:spPr bwMode="auto">
          <a:xfrm>
            <a:off x="8101013" y="3644900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8" name="Rectangle 74"/>
          <p:cNvSpPr>
            <a:spLocks noChangeArrowheads="1"/>
          </p:cNvSpPr>
          <p:nvPr/>
        </p:nvSpPr>
        <p:spPr bwMode="auto">
          <a:xfrm>
            <a:off x="7380288" y="3716338"/>
            <a:ext cx="1081087" cy="714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99" name="Rectangle 75"/>
          <p:cNvSpPr>
            <a:spLocks noChangeArrowheads="1"/>
          </p:cNvSpPr>
          <p:nvPr/>
        </p:nvSpPr>
        <p:spPr bwMode="auto">
          <a:xfrm>
            <a:off x="7380288" y="4437063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0" name="Rectangle 76"/>
          <p:cNvSpPr>
            <a:spLocks noChangeArrowheads="1"/>
          </p:cNvSpPr>
          <p:nvPr/>
        </p:nvSpPr>
        <p:spPr bwMode="auto">
          <a:xfrm>
            <a:off x="7380288" y="4292600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1" name="Rectangle 77"/>
          <p:cNvSpPr>
            <a:spLocks noChangeArrowheads="1"/>
          </p:cNvSpPr>
          <p:nvPr/>
        </p:nvSpPr>
        <p:spPr bwMode="auto">
          <a:xfrm>
            <a:off x="8101013" y="4292600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2" name="Rectangle 78"/>
          <p:cNvSpPr>
            <a:spLocks noChangeArrowheads="1"/>
          </p:cNvSpPr>
          <p:nvPr/>
        </p:nvSpPr>
        <p:spPr bwMode="auto">
          <a:xfrm>
            <a:off x="7380288" y="4364038"/>
            <a:ext cx="1081087" cy="714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3" name="Rectangle 79"/>
          <p:cNvSpPr>
            <a:spLocks noChangeArrowheads="1"/>
          </p:cNvSpPr>
          <p:nvPr/>
        </p:nvSpPr>
        <p:spPr bwMode="auto">
          <a:xfrm>
            <a:off x="7380288" y="5445125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4" name="Rectangle 80"/>
          <p:cNvSpPr>
            <a:spLocks noChangeArrowheads="1"/>
          </p:cNvSpPr>
          <p:nvPr/>
        </p:nvSpPr>
        <p:spPr bwMode="auto">
          <a:xfrm>
            <a:off x="7380288" y="5372100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5" name="Rectangle 81"/>
          <p:cNvSpPr>
            <a:spLocks noChangeArrowheads="1"/>
          </p:cNvSpPr>
          <p:nvPr/>
        </p:nvSpPr>
        <p:spPr bwMode="auto">
          <a:xfrm>
            <a:off x="7380288" y="5300663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6" name="Rectangle 82"/>
          <p:cNvSpPr>
            <a:spLocks noChangeArrowheads="1"/>
          </p:cNvSpPr>
          <p:nvPr/>
        </p:nvSpPr>
        <p:spPr bwMode="auto">
          <a:xfrm>
            <a:off x="8101013" y="5300663"/>
            <a:ext cx="360362" cy="698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7" name="Rectangle 83"/>
          <p:cNvSpPr>
            <a:spLocks noChangeArrowheads="1"/>
          </p:cNvSpPr>
          <p:nvPr/>
        </p:nvSpPr>
        <p:spPr bwMode="auto">
          <a:xfrm>
            <a:off x="8101013" y="5373688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8" name="Rectangle 84"/>
          <p:cNvSpPr>
            <a:spLocks noChangeArrowheads="1"/>
          </p:cNvSpPr>
          <p:nvPr/>
        </p:nvSpPr>
        <p:spPr bwMode="auto">
          <a:xfrm>
            <a:off x="7380288" y="5878513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09" name="Rectangle 85"/>
          <p:cNvSpPr>
            <a:spLocks noChangeArrowheads="1"/>
          </p:cNvSpPr>
          <p:nvPr/>
        </p:nvSpPr>
        <p:spPr bwMode="auto">
          <a:xfrm>
            <a:off x="7380288" y="5805488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10" name="Rectangle 86"/>
          <p:cNvSpPr>
            <a:spLocks noChangeArrowheads="1"/>
          </p:cNvSpPr>
          <p:nvPr/>
        </p:nvSpPr>
        <p:spPr bwMode="auto">
          <a:xfrm>
            <a:off x="8101013" y="5807075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11" name="Rectangle 87"/>
          <p:cNvSpPr>
            <a:spLocks noChangeArrowheads="1"/>
          </p:cNvSpPr>
          <p:nvPr/>
        </p:nvSpPr>
        <p:spPr bwMode="auto">
          <a:xfrm>
            <a:off x="7380288" y="6381750"/>
            <a:ext cx="1079500" cy="142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12" name="Rectangle 88"/>
          <p:cNvSpPr>
            <a:spLocks noChangeArrowheads="1"/>
          </p:cNvSpPr>
          <p:nvPr/>
        </p:nvSpPr>
        <p:spPr bwMode="auto">
          <a:xfrm>
            <a:off x="7380288" y="6308725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13" name="Rectangle 89"/>
          <p:cNvSpPr>
            <a:spLocks noChangeArrowheads="1"/>
          </p:cNvSpPr>
          <p:nvPr/>
        </p:nvSpPr>
        <p:spPr bwMode="auto">
          <a:xfrm>
            <a:off x="8101013" y="6310313"/>
            <a:ext cx="360362" cy="69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315" name="Line 91"/>
          <p:cNvSpPr>
            <a:spLocks noChangeShapeType="1"/>
          </p:cNvSpPr>
          <p:nvPr/>
        </p:nvSpPr>
        <p:spPr bwMode="auto">
          <a:xfrm>
            <a:off x="323850" y="1628775"/>
            <a:ext cx="8424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16" name="Line 92"/>
          <p:cNvSpPr>
            <a:spLocks noChangeShapeType="1"/>
          </p:cNvSpPr>
          <p:nvPr/>
        </p:nvSpPr>
        <p:spPr bwMode="auto">
          <a:xfrm>
            <a:off x="395288" y="2133600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17" name="Line 93"/>
          <p:cNvSpPr>
            <a:spLocks noChangeShapeType="1"/>
          </p:cNvSpPr>
          <p:nvPr/>
        </p:nvSpPr>
        <p:spPr bwMode="auto">
          <a:xfrm>
            <a:off x="539750" y="2709863"/>
            <a:ext cx="8424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18" name="Line 94"/>
          <p:cNvSpPr>
            <a:spLocks noChangeShapeType="1"/>
          </p:cNvSpPr>
          <p:nvPr/>
        </p:nvSpPr>
        <p:spPr bwMode="auto">
          <a:xfrm>
            <a:off x="468313" y="3502025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19" name="Line 95"/>
          <p:cNvSpPr>
            <a:spLocks noChangeShapeType="1"/>
          </p:cNvSpPr>
          <p:nvPr/>
        </p:nvSpPr>
        <p:spPr bwMode="auto">
          <a:xfrm>
            <a:off x="395288" y="400526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20" name="Line 96"/>
          <p:cNvSpPr>
            <a:spLocks noChangeShapeType="1"/>
          </p:cNvSpPr>
          <p:nvPr/>
        </p:nvSpPr>
        <p:spPr bwMode="auto">
          <a:xfrm>
            <a:off x="468313" y="4654550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21" name="Line 97"/>
          <p:cNvSpPr>
            <a:spLocks noChangeShapeType="1"/>
          </p:cNvSpPr>
          <p:nvPr/>
        </p:nvSpPr>
        <p:spPr bwMode="auto">
          <a:xfrm>
            <a:off x="468313" y="5157788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22" name="Line 98"/>
          <p:cNvSpPr>
            <a:spLocks noChangeShapeType="1"/>
          </p:cNvSpPr>
          <p:nvPr/>
        </p:nvSpPr>
        <p:spPr bwMode="auto">
          <a:xfrm>
            <a:off x="468313" y="56626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323" name="Line 99"/>
          <p:cNvSpPr>
            <a:spLocks noChangeShapeType="1"/>
          </p:cNvSpPr>
          <p:nvPr/>
        </p:nvSpPr>
        <p:spPr bwMode="auto">
          <a:xfrm>
            <a:off x="468313" y="60944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31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Doping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Incorporate specific amounts of electrically active dopants (p-type or n-type) into the wafer surface</a:t>
            </a:r>
          </a:p>
          <a:p>
            <a:r>
              <a:rPr lang="en-US" altLang="zh-TW"/>
              <a:t>Formation of P-N junction</a:t>
            </a:r>
          </a:p>
          <a:p>
            <a:r>
              <a:rPr lang="en-US" altLang="zh-TW"/>
              <a:t>Doping techniques</a:t>
            </a:r>
          </a:p>
          <a:p>
            <a:pPr>
              <a:buFontTx/>
              <a:buNone/>
            </a:pPr>
            <a:r>
              <a:rPr lang="en-US" altLang="zh-TW"/>
              <a:t>  - thermal diffusion</a:t>
            </a:r>
          </a:p>
          <a:p>
            <a:pPr>
              <a:buFontTx/>
              <a:buNone/>
            </a:pPr>
            <a:r>
              <a:rPr lang="en-US" altLang="zh-TW"/>
              <a:t>  - ion implantation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40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44463" y="0"/>
            <a:ext cx="9288463" cy="1143000"/>
          </a:xfrm>
        </p:spPr>
        <p:txBody>
          <a:bodyPr/>
          <a:lstStyle/>
          <a:p>
            <a:r>
              <a:rPr lang="en-US" altLang="zh-TW" sz="4000" b="1"/>
              <a:t>Formation of P-N junction by doping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611188" y="2924175"/>
            <a:ext cx="287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P-type wafer made before 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2987675" y="2420938"/>
            <a:ext cx="15128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07950" y="3716338"/>
            <a:ext cx="50482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-Junction- the location where the number</a:t>
            </a:r>
          </a:p>
          <a:p>
            <a:r>
              <a:rPr lang="en-US" altLang="zh-TW"/>
              <a:t>of N-type and P-type dopants are equal</a:t>
            </a:r>
          </a:p>
          <a:p>
            <a:r>
              <a:rPr lang="en-US" altLang="zh-TW"/>
              <a:t>-PN junction is very important for making</a:t>
            </a:r>
          </a:p>
          <a:p>
            <a:r>
              <a:rPr lang="en-US" altLang="zh-TW"/>
              <a:t> field effect transistor (FET), Light emitting diode</a:t>
            </a:r>
          </a:p>
          <a:p>
            <a:r>
              <a:rPr lang="en-US" altLang="zh-TW"/>
              <a:t> (LED), solar cell etc….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6424613" y="3451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zh-TW"/>
          </a:p>
        </p:txBody>
      </p:sp>
      <p:pic>
        <p:nvPicPr>
          <p:cNvPr id="54285" name="Picture 13" descr="未命名 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20828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7" name="Picture 15" descr="未命名 -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0650" y="1700213"/>
            <a:ext cx="3943350" cy="45259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Doping by thermal diffusion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79388" y="5013325"/>
            <a:ext cx="79819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Diffusion :</a:t>
            </a:r>
          </a:p>
          <a:p>
            <a:r>
              <a:rPr lang="en-US" altLang="zh-TW"/>
              <a:t>-the movement of one material through another due to concentration gradient</a:t>
            </a:r>
          </a:p>
          <a:p>
            <a:r>
              <a:rPr lang="en-US" altLang="zh-TW"/>
              <a:t>-continue until the concentration is under equilibrium</a:t>
            </a:r>
          </a:p>
          <a:p>
            <a:r>
              <a:rPr lang="en-US" altLang="zh-TW"/>
              <a:t>Thermal diffusion :</a:t>
            </a:r>
          </a:p>
          <a:p>
            <a:r>
              <a:rPr lang="en-US" altLang="zh-TW"/>
              <a:t>-deposition and drive-in oxidation</a:t>
            </a:r>
          </a:p>
        </p:txBody>
      </p:sp>
      <p:pic>
        <p:nvPicPr>
          <p:cNvPr id="59400" name="Picture 8" descr="未命名 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557338"/>
            <a:ext cx="4241800" cy="2971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2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en-US" altLang="zh-TW" sz="4000" b="1"/>
              <a:t>Thermal diffusion with Deposition</a:t>
            </a:r>
          </a:p>
        </p:txBody>
      </p:sp>
      <p:graphicFrame>
        <p:nvGraphicFramePr>
          <p:cNvPr id="6247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219700" y="1557338"/>
          <a:ext cx="2058988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0" name="Image" r:id="rId3" imgW="3019048" imgH="3695238" progId="Photoshop.Image.8">
                  <p:embed/>
                </p:oleObj>
              </mc:Choice>
              <mc:Fallback>
                <p:oleObj name="Image" r:id="rId3" imgW="3019048" imgH="369523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557338"/>
                        <a:ext cx="2058988" cy="251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7451725" y="1916113"/>
            <a:ext cx="1250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vancancy</a:t>
            </a:r>
          </a:p>
          <a:p>
            <a:r>
              <a:rPr lang="en-US" altLang="zh-TW"/>
              <a:t>movement</a:t>
            </a:r>
          </a:p>
          <a:p>
            <a:endParaRPr lang="en-US" altLang="zh-TW"/>
          </a:p>
          <a:p>
            <a:endParaRPr lang="en-US" altLang="zh-TW"/>
          </a:p>
          <a:p>
            <a:r>
              <a:rPr lang="en-US" altLang="zh-TW"/>
              <a:t>Interstitial</a:t>
            </a:r>
          </a:p>
          <a:p>
            <a:r>
              <a:rPr lang="en-US" altLang="zh-TW"/>
              <a:t>movement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39750" y="3357563"/>
            <a:ext cx="82105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b="1"/>
              <a:t>Diffusion rate is controlled by</a:t>
            </a:r>
            <a:r>
              <a:rPr lang="en-US" altLang="zh-TW"/>
              <a:t> </a:t>
            </a:r>
          </a:p>
          <a:p>
            <a:r>
              <a:rPr lang="en-US" altLang="zh-TW"/>
              <a:t>1. diffusivity of particular dopant</a:t>
            </a:r>
          </a:p>
          <a:p>
            <a:r>
              <a:rPr lang="en-US" altLang="zh-TW"/>
              <a:t>2. maximum solid solubility</a:t>
            </a:r>
          </a:p>
          <a:p>
            <a:endParaRPr lang="en-US" altLang="zh-TW" b="1"/>
          </a:p>
          <a:p>
            <a:r>
              <a:rPr lang="en-US" altLang="zh-TW" b="1"/>
              <a:t>Deposition steps</a:t>
            </a:r>
          </a:p>
          <a:p>
            <a:pPr>
              <a:buFontTx/>
              <a:buAutoNum type="arabicPeriod"/>
            </a:pPr>
            <a:r>
              <a:rPr lang="en-US" altLang="zh-TW"/>
              <a:t>Preclean and etch – etched in HF to remove oxide formed on the surface</a:t>
            </a:r>
          </a:p>
          <a:p>
            <a:pPr>
              <a:buFontTx/>
              <a:buAutoNum type="arabicPeriod"/>
            </a:pPr>
            <a:r>
              <a:rPr lang="en-US" altLang="zh-TW"/>
              <a:t>Deposition – loading cycle, actual doping cycle, exit cycle, all under nitrogen</a:t>
            </a:r>
          </a:p>
          <a:p>
            <a:pPr>
              <a:buFontTx/>
              <a:buAutoNum type="arabicPeriod"/>
            </a:pPr>
            <a:r>
              <a:rPr lang="en-US" altLang="zh-TW"/>
              <a:t>Deglaze – diluted HF to remove thin oxide layer formed in 2</a:t>
            </a:r>
          </a:p>
          <a:p>
            <a:pPr>
              <a:buFontTx/>
              <a:buAutoNum type="arabicPeriod"/>
            </a:pPr>
            <a:r>
              <a:rPr lang="en-US" altLang="zh-TW"/>
              <a:t>Evaluation – test the electrical properties</a:t>
            </a:r>
          </a:p>
        </p:txBody>
      </p:sp>
      <p:pic>
        <p:nvPicPr>
          <p:cNvPr id="62475" name="Picture 11" descr="未命名 -8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4038600" cy="1654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" y="260350"/>
            <a:ext cx="9083675" cy="1143000"/>
          </a:xfrm>
        </p:spPr>
        <p:txBody>
          <a:bodyPr/>
          <a:lstStyle/>
          <a:p>
            <a:r>
              <a:rPr lang="en-US" altLang="zh-TW" sz="3600" b="1" i="1"/>
              <a:t>Thermal diffusion – Drive-in Oxidation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68313" y="4365625"/>
            <a:ext cx="66103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/>
              <a:t>Redistribution of the dopant in the wafer</a:t>
            </a:r>
          </a:p>
          <a:p>
            <a:r>
              <a:rPr lang="en-US" altLang="zh-TW"/>
              <a:t>-heat to drive the dopant atoms deeper and wider into the wafer</a:t>
            </a:r>
          </a:p>
          <a:p>
            <a:endParaRPr lang="en-US" altLang="zh-TW"/>
          </a:p>
          <a:p>
            <a:r>
              <a:rPr lang="en-US" altLang="zh-TW" b="1"/>
              <a:t>Growth of a new oxide on the exposed silicon surface</a:t>
            </a:r>
          </a:p>
          <a:p>
            <a:r>
              <a:rPr lang="en-US" altLang="zh-TW"/>
              <a:t>-perform the oxidation on the surface</a:t>
            </a:r>
          </a:p>
          <a:p>
            <a:r>
              <a:rPr lang="en-US" altLang="zh-TW"/>
              <a:t>-operate as the oxidation process</a:t>
            </a:r>
          </a:p>
        </p:txBody>
      </p:sp>
      <p:pic>
        <p:nvPicPr>
          <p:cNvPr id="65544" name="Picture 8" descr="未命名 -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84313"/>
            <a:ext cx="4608513" cy="2344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zh-TW" sz="3200" b="1"/>
              <a:t>Challenge of doping via thermal diffusion 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39750" y="3789363"/>
            <a:ext cx="60515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lateral diffusion</a:t>
            </a:r>
          </a:p>
          <a:p>
            <a:pPr>
              <a:buFontTx/>
              <a:buChar char="-"/>
            </a:pPr>
            <a:r>
              <a:rPr lang="en-US" altLang="zh-TW"/>
              <a:t>ultra thin junction</a:t>
            </a:r>
          </a:p>
          <a:p>
            <a:pPr>
              <a:buFontTx/>
              <a:buChar char="-"/>
            </a:pPr>
            <a:r>
              <a:rPr lang="en-US" altLang="zh-TW"/>
              <a:t>poor doping control</a:t>
            </a:r>
          </a:p>
          <a:p>
            <a:pPr>
              <a:buFontTx/>
              <a:buChar char="-"/>
            </a:pPr>
            <a:r>
              <a:rPr lang="en-US" altLang="zh-TW"/>
              <a:t>surface contamination interference</a:t>
            </a:r>
          </a:p>
          <a:p>
            <a:pPr>
              <a:buFontTx/>
              <a:buChar char="-"/>
            </a:pPr>
            <a:r>
              <a:rPr lang="en-US" altLang="zh-TW"/>
              <a:t>dislocation generation, due to high temperature operation</a:t>
            </a:r>
          </a:p>
          <a:p>
            <a:pPr>
              <a:buFontTx/>
              <a:buChar char="-"/>
            </a:pPr>
            <a:endParaRPr lang="en-US" altLang="zh-TW"/>
          </a:p>
          <a:p>
            <a:r>
              <a:rPr lang="en-US" altLang="zh-TW" b="1"/>
              <a:t>Future MOS transistor needs two requirements</a:t>
            </a:r>
          </a:p>
          <a:p>
            <a:pPr>
              <a:buFontTx/>
              <a:buChar char="-"/>
            </a:pPr>
            <a:r>
              <a:rPr lang="en-US" altLang="zh-TW"/>
              <a:t>Low dopant concentration control</a:t>
            </a:r>
          </a:p>
          <a:p>
            <a:pPr>
              <a:buFontTx/>
              <a:buChar char="-"/>
            </a:pPr>
            <a:r>
              <a:rPr lang="en-US" altLang="zh-TW"/>
              <a:t>Ultra thin junction</a:t>
            </a:r>
          </a:p>
        </p:txBody>
      </p:sp>
      <p:pic>
        <p:nvPicPr>
          <p:cNvPr id="67598" name="Picture 14" descr="未命名 -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81125"/>
            <a:ext cx="2952750" cy="20685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600" name="Picture 16" descr="未命名 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412875"/>
            <a:ext cx="2736850" cy="1935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684213" y="3500438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tx2"/>
                </a:solidFill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41629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0594" name="Picture 2" descr="https://upload.wikimedia.org/wikipedia/commons/0/00/Moore%27s_Law_Transistor_Count_1970-20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294981" cy="61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187624" y="14009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Arial" panose="020B0604020202020204" pitchFamily="34" charset="0"/>
              </a:rPr>
              <a:t>由</a:t>
            </a:r>
            <a:r>
              <a:rPr lang="zh-TW" altLang="en-US" dirty="0">
                <a:latin typeface="Arial" panose="020B0604020202020204" pitchFamily="34" charset="0"/>
                <a:hlinkClick r:id="rId3" tooltip="英特爾"/>
              </a:rPr>
              <a:t>英特爾</a:t>
            </a:r>
            <a:r>
              <a:rPr lang="zh-TW" altLang="en-US" dirty="0">
                <a:latin typeface="Arial" panose="020B0604020202020204" pitchFamily="34" charset="0"/>
              </a:rPr>
              <a:t>（</a:t>
            </a:r>
            <a:r>
              <a:rPr lang="en-US" altLang="zh-TW" dirty="0">
                <a:latin typeface="Arial" panose="020B0604020202020204" pitchFamily="34" charset="0"/>
              </a:rPr>
              <a:t>Intel</a:t>
            </a:r>
            <a:r>
              <a:rPr lang="zh-TW" altLang="en-US" dirty="0">
                <a:latin typeface="Arial" panose="020B0604020202020204" pitchFamily="34" charset="0"/>
              </a:rPr>
              <a:t>）創始人之一</a:t>
            </a:r>
            <a:r>
              <a:rPr lang="zh-TW" altLang="en-US" dirty="0">
                <a:latin typeface="Arial" panose="020B0604020202020204" pitchFamily="34" charset="0"/>
                <a:hlinkClick r:id="rId4" tooltip="高登·摩爾"/>
              </a:rPr>
              <a:t>高登</a:t>
            </a:r>
            <a:r>
              <a:rPr lang="en-US" altLang="zh-TW" dirty="0">
                <a:latin typeface="Arial" panose="020B0604020202020204" pitchFamily="34" charset="0"/>
                <a:hlinkClick r:id="rId4" tooltip="高登·摩爾"/>
              </a:rPr>
              <a:t>·</a:t>
            </a:r>
            <a:r>
              <a:rPr lang="zh-TW" altLang="en-US" dirty="0">
                <a:latin typeface="Arial" panose="020B0604020202020204" pitchFamily="34" charset="0"/>
                <a:hlinkClick r:id="rId4" tooltip="高登·摩爾"/>
              </a:rPr>
              <a:t>摩爾</a:t>
            </a:r>
            <a:r>
              <a:rPr lang="zh-TW" altLang="en-US" dirty="0">
                <a:latin typeface="Arial" panose="020B0604020202020204" pitchFamily="34" charset="0"/>
              </a:rPr>
              <a:t>提出的。其內容為：</a:t>
            </a:r>
            <a:r>
              <a:rPr lang="zh-TW" altLang="en-US" dirty="0">
                <a:latin typeface="Arial" panose="020B0604020202020204" pitchFamily="34" charset="0"/>
                <a:hlinkClick r:id="rId5" tooltip="積體電路"/>
              </a:rPr>
              <a:t>積體電路</a:t>
            </a:r>
            <a:r>
              <a:rPr lang="zh-TW" altLang="en-US" dirty="0">
                <a:latin typeface="Arial" panose="020B0604020202020204" pitchFamily="34" charset="0"/>
              </a:rPr>
              <a:t>上可容納的</a:t>
            </a:r>
            <a:r>
              <a:rPr lang="zh-TW" altLang="en-US" dirty="0">
                <a:latin typeface="Arial" panose="020B0604020202020204" pitchFamily="34" charset="0"/>
                <a:hlinkClick r:id="rId6" tooltip="電晶體"/>
              </a:rPr>
              <a:t>電晶體</a:t>
            </a:r>
            <a:r>
              <a:rPr lang="zh-TW" altLang="en-US" dirty="0">
                <a:latin typeface="Arial" panose="020B0604020202020204" pitchFamily="34" charset="0"/>
              </a:rPr>
              <a:t>數目，約每隔兩年便會增加一倍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7956376" y="6381328"/>
            <a:ext cx="1101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From wiki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39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Ion implantation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447675" y="4313238"/>
            <a:ext cx="78549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/>
              <a:t>A physical process</a:t>
            </a:r>
          </a:p>
          <a:p>
            <a:r>
              <a:rPr lang="en-US" altLang="zh-TW"/>
              <a:t>Like a cannon shoot a ball to penetrate the wall and go the inside of the wall</a:t>
            </a:r>
          </a:p>
          <a:p>
            <a:r>
              <a:rPr lang="en-US" altLang="zh-TW" b="1"/>
              <a:t>Advantages</a:t>
            </a:r>
          </a:p>
          <a:p>
            <a:r>
              <a:rPr lang="en-US" altLang="zh-TW"/>
              <a:t>-No side diffusion, operate at room temperature</a:t>
            </a:r>
          </a:p>
          <a:p>
            <a:r>
              <a:rPr lang="en-US" altLang="zh-TW"/>
              <a:t>-good control of the dopants location</a:t>
            </a:r>
          </a:p>
          <a:p>
            <a:r>
              <a:rPr lang="en-US" altLang="zh-TW"/>
              <a:t>-majority of doping steps for advanced circuits</a:t>
            </a:r>
          </a:p>
          <a:p>
            <a:endParaRPr lang="en-US" altLang="zh-TW"/>
          </a:p>
          <a:p>
            <a:endParaRPr lang="en-US" altLang="zh-TW"/>
          </a:p>
        </p:txBody>
      </p:sp>
      <p:pic>
        <p:nvPicPr>
          <p:cNvPr id="61458" name="Picture 18" descr="65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024187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5724525" y="1700213"/>
            <a:ext cx="647700" cy="14414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65" name="AutoShape 25"/>
          <p:cNvSpPr>
            <a:spLocks noChangeArrowheads="1"/>
          </p:cNvSpPr>
          <p:nvPr/>
        </p:nvSpPr>
        <p:spPr bwMode="auto">
          <a:xfrm>
            <a:off x="3563938" y="2276475"/>
            <a:ext cx="144462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66" name="AutoShape 26"/>
          <p:cNvSpPr>
            <a:spLocks noChangeArrowheads="1"/>
          </p:cNvSpPr>
          <p:nvPr/>
        </p:nvSpPr>
        <p:spPr bwMode="auto">
          <a:xfrm>
            <a:off x="6011863" y="2276475"/>
            <a:ext cx="144462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6011863" y="2708275"/>
            <a:ext cx="144462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68" name="AutoShape 28"/>
          <p:cNvSpPr>
            <a:spLocks noChangeArrowheads="1"/>
          </p:cNvSpPr>
          <p:nvPr/>
        </p:nvSpPr>
        <p:spPr bwMode="auto">
          <a:xfrm>
            <a:off x="6156325" y="1989138"/>
            <a:ext cx="144463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69" name="AutoShape 29"/>
          <p:cNvSpPr>
            <a:spLocks noChangeArrowheads="1"/>
          </p:cNvSpPr>
          <p:nvPr/>
        </p:nvSpPr>
        <p:spPr bwMode="auto">
          <a:xfrm>
            <a:off x="4211638" y="2276475"/>
            <a:ext cx="144462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71" name="AutoShape 31"/>
          <p:cNvSpPr>
            <a:spLocks noChangeArrowheads="1"/>
          </p:cNvSpPr>
          <p:nvPr/>
        </p:nvSpPr>
        <p:spPr bwMode="auto">
          <a:xfrm>
            <a:off x="4716463" y="2205038"/>
            <a:ext cx="144462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72" name="AutoShape 32"/>
          <p:cNvSpPr>
            <a:spLocks noChangeArrowheads="1"/>
          </p:cNvSpPr>
          <p:nvPr/>
        </p:nvSpPr>
        <p:spPr bwMode="auto">
          <a:xfrm>
            <a:off x="4140200" y="2492375"/>
            <a:ext cx="144463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73" name="AutoShape 33"/>
          <p:cNvSpPr>
            <a:spLocks noChangeArrowheads="1"/>
          </p:cNvSpPr>
          <p:nvPr/>
        </p:nvSpPr>
        <p:spPr bwMode="auto">
          <a:xfrm>
            <a:off x="4932363" y="2420938"/>
            <a:ext cx="144462" cy="142875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74" name="Line 34"/>
          <p:cNvSpPr>
            <a:spLocks noChangeShapeType="1"/>
          </p:cNvSpPr>
          <p:nvPr/>
        </p:nvSpPr>
        <p:spPr bwMode="auto">
          <a:xfrm flipV="1">
            <a:off x="3851275" y="2060575"/>
            <a:ext cx="14398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01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zh-TW" b="1"/>
              <a:t>Ion implantation system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260475" y="3068638"/>
            <a:ext cx="1819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E- </a:t>
            </a:r>
            <a:r>
              <a:rPr lang="en-US" altLang="zh-TW">
                <a:sym typeface="Wingdings" pitchFamily="2" charset="2"/>
              </a:rPr>
              <a:t> </a:t>
            </a:r>
            <a:r>
              <a:rPr lang="en-US" altLang="zh-TW"/>
              <a:t>BF3 </a:t>
            </a:r>
            <a:r>
              <a:rPr lang="en-US" altLang="zh-TW">
                <a:sym typeface="Wingdings" pitchFamily="2" charset="2"/>
              </a:rPr>
              <a:t> B+</a:t>
            </a:r>
            <a:endParaRPr lang="en-US" altLang="zh-TW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2413000" y="3429000"/>
            <a:ext cx="215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2413000" y="3500438"/>
            <a:ext cx="2159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2628900" y="335597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BF+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628900" y="3644900"/>
            <a:ext cx="73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BF2+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557463" y="393223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..etc</a:t>
            </a:r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 flipH="1">
            <a:off x="3132138" y="3355975"/>
            <a:ext cx="28733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179388" y="4652963"/>
            <a:ext cx="88582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-Ionization chamber : a electron created from a filament collide with the dopant source</a:t>
            </a:r>
          </a:p>
          <a:p>
            <a:r>
              <a:rPr lang="en-US" altLang="zh-TW"/>
              <a:t>mass analyzing/ion selection by magnetic field</a:t>
            </a:r>
          </a:p>
          <a:p>
            <a:endParaRPr lang="en-US" altLang="zh-TW"/>
          </a:p>
          <a:p>
            <a:r>
              <a:rPr lang="en-US" altLang="zh-TW"/>
              <a:t>-acceleration tube : accelerate the ion to a high velocity</a:t>
            </a:r>
          </a:p>
          <a:p>
            <a:endParaRPr lang="en-US" altLang="zh-TW"/>
          </a:p>
          <a:p>
            <a:r>
              <a:rPr lang="en-US" altLang="zh-TW"/>
              <a:t>-neutral beam trap : collect netralized ions</a:t>
            </a:r>
          </a:p>
          <a:p>
            <a:endParaRPr lang="en-US" altLang="zh-TW"/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250825" y="6308725"/>
            <a:ext cx="696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Challenge: lattice damage, damage cluster, and vacancy-interstitial</a:t>
            </a:r>
          </a:p>
        </p:txBody>
      </p:sp>
      <p:pic>
        <p:nvPicPr>
          <p:cNvPr id="72719" name="Picture 15" descr="未命名 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12875"/>
            <a:ext cx="5040312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/>
          <a:lstStyle/>
          <a:p>
            <a:r>
              <a:rPr lang="en-US" altLang="zh-TW" b="1"/>
              <a:t>Heat treatment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205038"/>
            <a:ext cx="8229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TW"/>
              <a:t>Goals:</a:t>
            </a:r>
          </a:p>
          <a:p>
            <a:pPr>
              <a:lnSpc>
                <a:spcPct val="90000"/>
              </a:lnSpc>
            </a:pPr>
            <a:r>
              <a:rPr lang="en-US" altLang="zh-TW"/>
              <a:t>to heal the wafer damage due to ion implantation: anneal the wafer at 1000 C to recover the crystal structure</a:t>
            </a:r>
          </a:p>
          <a:p>
            <a:pPr>
              <a:lnSpc>
                <a:spcPct val="90000"/>
              </a:lnSpc>
            </a:pPr>
            <a:r>
              <a:rPr lang="en-US" altLang="zh-TW"/>
              <a:t>To alloy metal with Si to metalsilide as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/>
              <a:t>   electrical contact at about 450 C</a:t>
            </a:r>
          </a:p>
          <a:p>
            <a:pPr>
              <a:lnSpc>
                <a:spcPct val="90000"/>
              </a:lnSpc>
            </a:pPr>
            <a:r>
              <a:rPr lang="en-US" altLang="zh-TW"/>
              <a:t>To soft bake or hard bake the wafers with photoresisit layers</a:t>
            </a:r>
          </a:p>
          <a:p>
            <a:pPr>
              <a:lnSpc>
                <a:spcPct val="90000"/>
              </a:lnSpc>
            </a:pPr>
            <a:r>
              <a:rPr lang="en-US" altLang="zh-TW"/>
              <a:t>Deposition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TW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183313" y="2509838"/>
            <a:ext cx="2808287" cy="3714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6183313" y="2133600"/>
            <a:ext cx="747712" cy="3683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8243888" y="2133600"/>
            <a:ext cx="747712" cy="3683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6" name="Oval 8"/>
          <p:cNvSpPr>
            <a:spLocks noChangeArrowheads="1"/>
          </p:cNvSpPr>
          <p:nvPr/>
        </p:nvSpPr>
        <p:spPr bwMode="auto">
          <a:xfrm>
            <a:off x="6935788" y="2509838"/>
            <a:ext cx="185737" cy="1857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7" name="Oval 9"/>
          <p:cNvSpPr>
            <a:spLocks noChangeArrowheads="1"/>
          </p:cNvSpPr>
          <p:nvPr/>
        </p:nvSpPr>
        <p:spPr bwMode="auto">
          <a:xfrm>
            <a:off x="7307263" y="2509838"/>
            <a:ext cx="185737" cy="1857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7683500" y="2509838"/>
            <a:ext cx="185738" cy="1857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>
            <a:off x="8058150" y="2509838"/>
            <a:ext cx="185738" cy="185737"/>
          </a:xfrm>
          <a:prstGeom prst="ellipse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9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8" name="Rectangle 18"/>
          <p:cNvSpPr>
            <a:spLocks noGrp="1" noChangeArrowheads="1"/>
          </p:cNvSpPr>
          <p:nvPr>
            <p:ph type="title" sz="quarter"/>
          </p:nvPr>
        </p:nvSpPr>
        <p:spPr>
          <a:xfrm>
            <a:off x="-107950" y="115888"/>
            <a:ext cx="8939213" cy="1143000"/>
          </a:xfrm>
        </p:spPr>
        <p:txBody>
          <a:bodyPr/>
          <a:lstStyle/>
          <a:p>
            <a:r>
              <a:rPr lang="en-US" altLang="zh-TW" sz="2800" b="1" i="1"/>
              <a:t>Silicon gate MOS transistor process steps: </a:t>
            </a:r>
            <a:br>
              <a:rPr lang="en-US" altLang="zh-TW" sz="2800" b="1" i="1"/>
            </a:br>
            <a:r>
              <a:rPr lang="en-US" altLang="zh-TW" sz="2800" b="1" i="1"/>
              <a:t>combination of four basic operations</a:t>
            </a:r>
            <a:r>
              <a:rPr lang="en-US" altLang="zh-TW" sz="4000"/>
              <a:t> 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1476375" y="29972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layering</a:t>
            </a:r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>
            <a:off x="1331913" y="29972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>
            <a:off x="1331913" y="46529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1476375" y="4725988"/>
            <a:ext cx="212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patterning, layering</a:t>
            </a:r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5148263" y="17002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4643438" y="1484313"/>
            <a:ext cx="98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layering</a:t>
            </a:r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>
            <a:off x="5219700" y="3284538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>
            <a:off x="6083300" y="25654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5651500" y="3284538"/>
            <a:ext cx="1784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Pattering, </a:t>
            </a:r>
          </a:p>
          <a:p>
            <a:r>
              <a:rPr lang="en-US" altLang="zh-TW"/>
              <a:t>layering,</a:t>
            </a:r>
          </a:p>
          <a:p>
            <a:r>
              <a:rPr lang="en-US" altLang="zh-TW"/>
              <a:t>, heat treatment</a:t>
            </a:r>
          </a:p>
          <a:p>
            <a:r>
              <a:rPr lang="en-US" altLang="zh-TW"/>
              <a:t>, doping</a:t>
            </a:r>
          </a:p>
        </p:txBody>
      </p:sp>
      <p:sp>
        <p:nvSpPr>
          <p:cNvPr id="81955" name="Rectangle 35"/>
          <p:cNvSpPr>
            <a:spLocks noChangeArrowheads="1"/>
          </p:cNvSpPr>
          <p:nvPr/>
        </p:nvSpPr>
        <p:spPr bwMode="auto">
          <a:xfrm>
            <a:off x="468313" y="3789363"/>
            <a:ext cx="1943100" cy="2571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56" name="Rectangle 36"/>
          <p:cNvSpPr>
            <a:spLocks noChangeArrowheads="1"/>
          </p:cNvSpPr>
          <p:nvPr/>
        </p:nvSpPr>
        <p:spPr bwMode="auto">
          <a:xfrm>
            <a:off x="468313" y="3573463"/>
            <a:ext cx="1943100" cy="273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58" name="Rectangle 38"/>
          <p:cNvSpPr>
            <a:spLocks noChangeArrowheads="1"/>
          </p:cNvSpPr>
          <p:nvPr/>
        </p:nvSpPr>
        <p:spPr bwMode="auto">
          <a:xfrm>
            <a:off x="468313" y="2060575"/>
            <a:ext cx="1943100" cy="2571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1963" name="Group 43"/>
          <p:cNvGrpSpPr>
            <a:grpSpLocks/>
          </p:cNvGrpSpPr>
          <p:nvPr/>
        </p:nvGrpSpPr>
        <p:grpSpPr bwMode="auto">
          <a:xfrm>
            <a:off x="3924300" y="5013325"/>
            <a:ext cx="4268788" cy="1524000"/>
            <a:chOff x="146" y="1039"/>
            <a:chExt cx="3522" cy="1258"/>
          </a:xfrm>
        </p:grpSpPr>
        <p:sp>
          <p:nvSpPr>
            <p:cNvPr id="81964" name="Rectangle 44"/>
            <p:cNvSpPr>
              <a:spLocks noChangeArrowheads="1"/>
            </p:cNvSpPr>
            <p:nvPr/>
          </p:nvSpPr>
          <p:spPr bwMode="auto">
            <a:xfrm>
              <a:off x="522" y="1979"/>
              <a:ext cx="1996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81965" name="Rectangle 45"/>
            <p:cNvSpPr>
              <a:spLocks noChangeArrowheads="1"/>
            </p:cNvSpPr>
            <p:nvPr/>
          </p:nvSpPr>
          <p:spPr bwMode="auto">
            <a:xfrm>
              <a:off x="885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1966" name="Rectangle 46"/>
            <p:cNvSpPr>
              <a:spLocks noChangeArrowheads="1"/>
            </p:cNvSpPr>
            <p:nvPr/>
          </p:nvSpPr>
          <p:spPr bwMode="auto">
            <a:xfrm>
              <a:off x="1656" y="1979"/>
              <a:ext cx="499" cy="9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1967" name="Rectangle 47"/>
            <p:cNvSpPr>
              <a:spLocks noChangeArrowheads="1"/>
            </p:cNvSpPr>
            <p:nvPr/>
          </p:nvSpPr>
          <p:spPr bwMode="auto">
            <a:xfrm>
              <a:off x="522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68" name="Rectangle 48"/>
            <p:cNvSpPr>
              <a:spLocks noChangeArrowheads="1"/>
            </p:cNvSpPr>
            <p:nvPr/>
          </p:nvSpPr>
          <p:spPr bwMode="auto">
            <a:xfrm>
              <a:off x="2336" y="1344"/>
              <a:ext cx="182" cy="36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69" name="Rectangle 49"/>
            <p:cNvSpPr>
              <a:spLocks noChangeArrowheads="1"/>
            </p:cNvSpPr>
            <p:nvPr/>
          </p:nvSpPr>
          <p:spPr bwMode="auto">
            <a:xfrm>
              <a:off x="1111" y="1389"/>
              <a:ext cx="771" cy="45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0" name="AutoShape 50"/>
            <p:cNvSpPr>
              <a:spLocks noChangeArrowheads="1"/>
            </p:cNvSpPr>
            <p:nvPr/>
          </p:nvSpPr>
          <p:spPr bwMode="auto">
            <a:xfrm>
              <a:off x="1747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1339" y="1707"/>
              <a:ext cx="362" cy="22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2" name="AutoShape 52"/>
            <p:cNvSpPr>
              <a:spLocks noChangeArrowheads="1"/>
            </p:cNvSpPr>
            <p:nvPr/>
          </p:nvSpPr>
          <p:spPr bwMode="auto">
            <a:xfrm>
              <a:off x="613" y="1571"/>
              <a:ext cx="635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3" name="Rectangle 53"/>
            <p:cNvSpPr>
              <a:spLocks noChangeArrowheads="1"/>
            </p:cNvSpPr>
            <p:nvPr/>
          </p:nvSpPr>
          <p:spPr bwMode="auto">
            <a:xfrm>
              <a:off x="1157" y="1843"/>
              <a:ext cx="681" cy="13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4" name="Rectangle 54"/>
            <p:cNvSpPr>
              <a:spLocks noChangeArrowheads="1"/>
            </p:cNvSpPr>
            <p:nvPr/>
          </p:nvSpPr>
          <p:spPr bwMode="auto">
            <a:xfrm>
              <a:off x="522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5" name="Rectangle 55"/>
            <p:cNvSpPr>
              <a:spLocks noChangeArrowheads="1"/>
            </p:cNvSpPr>
            <p:nvPr/>
          </p:nvSpPr>
          <p:spPr bwMode="auto">
            <a:xfrm>
              <a:off x="2110" y="1707"/>
              <a:ext cx="408" cy="27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1976" name="Line 56"/>
            <p:cNvSpPr>
              <a:spLocks noChangeShapeType="1"/>
            </p:cNvSpPr>
            <p:nvPr/>
          </p:nvSpPr>
          <p:spPr bwMode="auto">
            <a:xfrm>
              <a:off x="340" y="1344"/>
              <a:ext cx="27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977" name="Text Box 57"/>
            <p:cNvSpPr txBox="1">
              <a:spLocks noChangeArrowheads="1"/>
            </p:cNvSpPr>
            <p:nvPr/>
          </p:nvSpPr>
          <p:spPr bwMode="auto">
            <a:xfrm>
              <a:off x="146" y="1039"/>
              <a:ext cx="1556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passivation layer</a:t>
              </a:r>
            </a:p>
          </p:txBody>
        </p:sp>
        <p:sp>
          <p:nvSpPr>
            <p:cNvPr id="81978" name="Text Box 58"/>
            <p:cNvSpPr txBox="1">
              <a:spLocks noChangeArrowheads="1"/>
            </p:cNvSpPr>
            <p:nvPr/>
          </p:nvSpPr>
          <p:spPr bwMode="auto">
            <a:xfrm>
              <a:off x="2018" y="1072"/>
              <a:ext cx="1074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metal layer</a:t>
              </a:r>
            </a:p>
          </p:txBody>
        </p:sp>
        <p:sp>
          <p:nvSpPr>
            <p:cNvPr id="81979" name="Line 59"/>
            <p:cNvSpPr>
              <a:spLocks noChangeShapeType="1"/>
            </p:cNvSpPr>
            <p:nvPr/>
          </p:nvSpPr>
          <p:spPr bwMode="auto">
            <a:xfrm flipV="1">
              <a:off x="2064" y="1299"/>
              <a:ext cx="227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980" name="Text Box 60"/>
            <p:cNvSpPr txBox="1">
              <a:spLocks noChangeArrowheads="1"/>
            </p:cNvSpPr>
            <p:nvPr/>
          </p:nvSpPr>
          <p:spPr bwMode="auto">
            <a:xfrm>
              <a:off x="2563" y="1752"/>
              <a:ext cx="110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/>
                <a:t>Oxide layer</a:t>
              </a:r>
            </a:p>
          </p:txBody>
        </p:sp>
        <p:sp>
          <p:nvSpPr>
            <p:cNvPr id="81981" name="Line 61"/>
            <p:cNvSpPr>
              <a:spLocks noChangeShapeType="1"/>
            </p:cNvSpPr>
            <p:nvPr/>
          </p:nvSpPr>
          <p:spPr bwMode="auto">
            <a:xfrm>
              <a:off x="2200" y="1797"/>
              <a:ext cx="3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1982" name="Rectangle 62"/>
          <p:cNvSpPr>
            <a:spLocks noChangeArrowheads="1"/>
          </p:cNvSpPr>
          <p:nvPr/>
        </p:nvSpPr>
        <p:spPr bwMode="auto">
          <a:xfrm>
            <a:off x="468313" y="5661025"/>
            <a:ext cx="503237" cy="344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83" name="Rectangle 63"/>
          <p:cNvSpPr>
            <a:spLocks noChangeArrowheads="1"/>
          </p:cNvSpPr>
          <p:nvPr/>
        </p:nvSpPr>
        <p:spPr bwMode="auto">
          <a:xfrm>
            <a:off x="1908175" y="5661025"/>
            <a:ext cx="503238" cy="344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85" name="Rectangle 65"/>
          <p:cNvSpPr>
            <a:spLocks noChangeArrowheads="1"/>
          </p:cNvSpPr>
          <p:nvPr/>
        </p:nvSpPr>
        <p:spPr bwMode="auto">
          <a:xfrm>
            <a:off x="971550" y="5876925"/>
            <a:ext cx="936625" cy="1127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86" name="Rectangle 66"/>
          <p:cNvSpPr>
            <a:spLocks noChangeArrowheads="1"/>
          </p:cNvSpPr>
          <p:nvPr/>
        </p:nvSpPr>
        <p:spPr bwMode="auto">
          <a:xfrm>
            <a:off x="468313" y="5949950"/>
            <a:ext cx="1943100" cy="2571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88" name="Rectangle 68"/>
          <p:cNvSpPr>
            <a:spLocks noChangeArrowheads="1"/>
          </p:cNvSpPr>
          <p:nvPr/>
        </p:nvSpPr>
        <p:spPr bwMode="auto">
          <a:xfrm>
            <a:off x="4643438" y="2347913"/>
            <a:ext cx="503237" cy="344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89" name="Rectangle 69"/>
          <p:cNvSpPr>
            <a:spLocks noChangeArrowheads="1"/>
          </p:cNvSpPr>
          <p:nvPr/>
        </p:nvSpPr>
        <p:spPr bwMode="auto">
          <a:xfrm>
            <a:off x="6083300" y="2347913"/>
            <a:ext cx="503238" cy="344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1" name="Rectangle 71"/>
          <p:cNvSpPr>
            <a:spLocks noChangeArrowheads="1"/>
          </p:cNvSpPr>
          <p:nvPr/>
        </p:nvSpPr>
        <p:spPr bwMode="auto">
          <a:xfrm>
            <a:off x="4643438" y="2636838"/>
            <a:ext cx="1943100" cy="2571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2" name="Rectangle 72"/>
          <p:cNvSpPr>
            <a:spLocks noChangeArrowheads="1"/>
          </p:cNvSpPr>
          <p:nvPr/>
        </p:nvSpPr>
        <p:spPr bwMode="auto">
          <a:xfrm>
            <a:off x="4643438" y="2205038"/>
            <a:ext cx="504825" cy="1222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3" name="Rectangle 73"/>
          <p:cNvSpPr>
            <a:spLocks noChangeArrowheads="1"/>
          </p:cNvSpPr>
          <p:nvPr/>
        </p:nvSpPr>
        <p:spPr bwMode="auto">
          <a:xfrm rot="5400000">
            <a:off x="5003801" y="2349500"/>
            <a:ext cx="360362" cy="71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4" name="Rectangle 74"/>
          <p:cNvSpPr>
            <a:spLocks noChangeArrowheads="1"/>
          </p:cNvSpPr>
          <p:nvPr/>
        </p:nvSpPr>
        <p:spPr bwMode="auto">
          <a:xfrm rot="16200000" flipV="1">
            <a:off x="5615781" y="2096294"/>
            <a:ext cx="71438" cy="86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5" name="Rectangle 75"/>
          <p:cNvSpPr>
            <a:spLocks noChangeArrowheads="1"/>
          </p:cNvSpPr>
          <p:nvPr/>
        </p:nvSpPr>
        <p:spPr bwMode="auto">
          <a:xfrm rot="5400000">
            <a:off x="5867400" y="2420938"/>
            <a:ext cx="360363" cy="71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6" name="Rectangle 76"/>
          <p:cNvSpPr>
            <a:spLocks noChangeArrowheads="1"/>
          </p:cNvSpPr>
          <p:nvPr/>
        </p:nvSpPr>
        <p:spPr bwMode="auto">
          <a:xfrm>
            <a:off x="6011863" y="2205038"/>
            <a:ext cx="576262" cy="1222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99" name="Rectangle 79"/>
          <p:cNvSpPr>
            <a:spLocks noChangeArrowheads="1"/>
          </p:cNvSpPr>
          <p:nvPr/>
        </p:nvSpPr>
        <p:spPr bwMode="auto">
          <a:xfrm>
            <a:off x="5146675" y="2563813"/>
            <a:ext cx="936625" cy="1127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64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altLang="zh-TW" b="1" i="1"/>
              <a:t>Packaging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250825" y="4797425"/>
            <a:ext cx="2774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/>
              <a:t>Procedures</a:t>
            </a:r>
          </a:p>
          <a:p>
            <a:r>
              <a:rPr lang="en-US" altLang="zh-TW"/>
              <a:t>-Die separation</a:t>
            </a:r>
          </a:p>
          <a:p>
            <a:r>
              <a:rPr lang="en-US" altLang="zh-TW"/>
              <a:t>-lead bonding</a:t>
            </a:r>
          </a:p>
          <a:p>
            <a:r>
              <a:rPr lang="en-US" altLang="zh-TW"/>
              <a:t>-chip/package connection</a:t>
            </a:r>
          </a:p>
          <a:p>
            <a:r>
              <a:rPr lang="en-US" altLang="zh-TW"/>
              <a:t>-enclosure</a:t>
            </a:r>
          </a:p>
          <a:p>
            <a:r>
              <a:rPr lang="en-US" altLang="zh-TW"/>
              <a:t>-Glod wire bonding </a:t>
            </a:r>
          </a:p>
        </p:txBody>
      </p:sp>
      <p:pic>
        <p:nvPicPr>
          <p:cNvPr id="74767" name="Picture 15" descr="siwaf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2808288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8" name="Oval 16"/>
          <p:cNvSpPr>
            <a:spLocks noChangeArrowheads="1"/>
          </p:cNvSpPr>
          <p:nvPr/>
        </p:nvSpPr>
        <p:spPr bwMode="auto">
          <a:xfrm>
            <a:off x="1619250" y="2133600"/>
            <a:ext cx="287338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3995738" y="3573463"/>
            <a:ext cx="324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http://www.siliconimaging.com</a:t>
            </a:r>
          </a:p>
        </p:txBody>
      </p:sp>
      <p:pic>
        <p:nvPicPr>
          <p:cNvPr id="74772" name="Picture 20" descr="ic_pac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84313"/>
            <a:ext cx="2328862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4776" name="Object 24"/>
          <p:cNvGraphicFramePr>
            <a:graphicFrameLocks noGrp="1" noChangeAspect="1"/>
          </p:cNvGraphicFramePr>
          <p:nvPr>
            <p:ph idx="1"/>
          </p:nvPr>
        </p:nvGraphicFramePr>
        <p:xfrm>
          <a:off x="3276600" y="1336675"/>
          <a:ext cx="2879725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name="Image" r:id="rId5" imgW="7200000" imgH="5561905" progId="Photoshop.Image.8">
                  <p:embed/>
                </p:oleObj>
              </mc:Choice>
              <mc:Fallback>
                <p:oleObj name="Image" r:id="rId5" imgW="7200000" imgH="556190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336675"/>
                        <a:ext cx="2879725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59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Integrated circuits (ICs)</a:t>
            </a:r>
          </a:p>
        </p:txBody>
      </p:sp>
      <p:pic>
        <p:nvPicPr>
          <p:cNvPr id="96263" name="Picture 7" descr="Silicon_chip_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598863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019925" y="623728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Courtesy of wiki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250825" y="5013325"/>
            <a:ext cx="8375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- Combination of transistors, diodes, capacitors in a chip</a:t>
            </a:r>
          </a:p>
          <a:p>
            <a:pPr>
              <a:buFontTx/>
              <a:buChar char="-"/>
            </a:pPr>
            <a:r>
              <a:rPr lang="en-US" altLang="zh-TW"/>
              <a:t> Ultra large scale integration (ULSI) &gt;1,000,000 components per chips</a:t>
            </a:r>
          </a:p>
          <a:p>
            <a:r>
              <a:rPr lang="en-US" altLang="zh-TW"/>
              <a:t>- Morre’s law: the number of transistors on a chip were doubling every 18 months</a:t>
            </a:r>
          </a:p>
          <a:p>
            <a:r>
              <a:rPr lang="en-US" altLang="zh-TW"/>
              <a:t>- Intel four core Itanium CPU- Tukwila has over 2 billion transistors on a chip</a:t>
            </a:r>
          </a:p>
        </p:txBody>
      </p:sp>
      <p:pic>
        <p:nvPicPr>
          <p:cNvPr id="96268" name="Picture 12" descr="artwork_intc_itanium2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311525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229600" cy="1143000"/>
          </a:xfrm>
        </p:spPr>
        <p:txBody>
          <a:bodyPr/>
          <a:lstStyle/>
          <a:p>
            <a:r>
              <a:rPr lang="en-US" altLang="zh-TW" b="1"/>
              <a:t>Cleanroom</a:t>
            </a:r>
          </a:p>
        </p:txBody>
      </p:sp>
      <p:pic>
        <p:nvPicPr>
          <p:cNvPr id="104454" name="Picture 6" descr="Laminar_Flow_Reinra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92600"/>
            <a:ext cx="22098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7019925" y="623728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Courtesy of wiki</a:t>
            </a: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2987675" y="5661025"/>
            <a:ext cx="537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-Most of IC devices are made in class 1 clean room</a:t>
            </a:r>
          </a:p>
        </p:txBody>
      </p:sp>
      <p:graphicFrame>
        <p:nvGraphicFramePr>
          <p:cNvPr id="104571" name="Group 123"/>
          <p:cNvGraphicFramePr>
            <a:graphicFrameLocks noGrp="1"/>
          </p:cNvGraphicFramePr>
          <p:nvPr/>
        </p:nvGraphicFramePr>
        <p:xfrm>
          <a:off x="323850" y="1052513"/>
          <a:ext cx="7205663" cy="3207071"/>
        </p:xfrm>
        <a:graphic>
          <a:graphicData uri="http://schemas.openxmlformats.org/drawingml/2006/table">
            <a:tbl>
              <a:tblPr/>
              <a:tblGrid>
                <a:gridCol w="1009650"/>
                <a:gridCol w="1014413"/>
                <a:gridCol w="1014412"/>
                <a:gridCol w="1014413"/>
                <a:gridCol w="1014412"/>
                <a:gridCol w="823913"/>
                <a:gridCol w="1314450"/>
              </a:tblGrid>
              <a:tr h="3667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Class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maximum particles/ft³(0.027m</a:t>
                      </a:r>
                      <a:r>
                        <a:rPr kumimoji="1" lang="en-US" altLang="zh-TW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3</a:t>
                      </a: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) 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</a:t>
                      </a:r>
                      <a:b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</a:b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equivalent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≥0.1 µm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≥0.2 µm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≥0.3 µm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≥0.5 µm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≥5 µm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 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350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 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750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 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1,000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1,000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 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10,000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10,000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70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 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100,000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 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100,000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700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ISO 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72" name="Text Box 124"/>
          <p:cNvSpPr txBox="1">
            <a:spLocks noChangeArrowheads="1"/>
          </p:cNvSpPr>
          <p:nvPr/>
        </p:nvSpPr>
        <p:spPr bwMode="auto">
          <a:xfrm>
            <a:off x="2967038" y="4097338"/>
            <a:ext cx="53355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How clean?</a:t>
            </a:r>
          </a:p>
          <a:p>
            <a:r>
              <a:rPr lang="en-US" altLang="zh-TW"/>
              <a:t>Ex: The land area of Taiwan: 35960 km2 </a:t>
            </a:r>
            <a:r>
              <a:rPr lang="en-US" altLang="zh-TW">
                <a:sym typeface="Wingdings" pitchFamily="2" charset="2"/>
              </a:rPr>
              <a:t></a:t>
            </a:r>
            <a:r>
              <a:rPr lang="en-US" altLang="zh-TW"/>
              <a:t> 190km</a:t>
            </a:r>
          </a:p>
          <a:p>
            <a:r>
              <a:rPr lang="en-US" altLang="zh-TW"/>
              <a:t>so there is only one particle larger than 0.3 m </a:t>
            </a:r>
          </a:p>
          <a:p>
            <a:r>
              <a:rPr lang="en-US" altLang="zh-TW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5393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altLang="zh-TW" b="1"/>
              <a:t>Clean cloth</a:t>
            </a:r>
          </a:p>
        </p:txBody>
      </p:sp>
      <p:pic>
        <p:nvPicPr>
          <p:cNvPr id="88068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27051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untitl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3913188" cy="2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Work environment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89092" name="Picture 4" descr="untitl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6280150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/>
              <a:t>Chemical Vapor Deposition (CVD</a:t>
            </a:r>
            <a:r>
              <a:rPr lang="en-US" altLang="zh-TW" sz="4000" b="1" i="1" smtClean="0"/>
              <a:t>)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95288" y="1125538"/>
            <a:ext cx="78486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2000"/>
              <a:t>A process can be used to produce thin solid films from gaseous reactants (so-called precursors) via chemical reactions – the most important thin-film deposition process.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TW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2000"/>
              <a:t>CVD can be extendedly used to produce ultra-fine (nano-sized) particles, fibers, foams, and powders.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TW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2000"/>
              <a:t>CVD can be used to almost any kinds, any shape, and any size of materials with precise control.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000"/>
          </a:p>
        </p:txBody>
      </p:sp>
      <p:pic>
        <p:nvPicPr>
          <p:cNvPr id="6148" name="Picture 6" descr="tem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71925"/>
            <a:ext cx="21542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9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2051050" y="4281488"/>
          <a:ext cx="2409825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6" name="Image" r:id="rId4" imgW="3504317" imgH="3766379" progId="Photoshop.Image.8">
                  <p:embed/>
                </p:oleObj>
              </mc:Choice>
              <mc:Fallback>
                <p:oleObj name="Image" r:id="rId4" imgW="3504317" imgH="376637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281488"/>
                        <a:ext cx="2409825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107950" y="5845175"/>
            <a:ext cx="1728788" cy="5746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/>
              <a:t>Si</a:t>
            </a:r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107950" y="5629275"/>
            <a:ext cx="1728788" cy="2159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107950" y="4837113"/>
            <a:ext cx="1728788" cy="574675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/>
              <a:t>Poly Si</a:t>
            </a:r>
          </a:p>
        </p:txBody>
      </p:sp>
      <p:sp>
        <p:nvSpPr>
          <p:cNvPr id="6153" name="Rectangle 12"/>
          <p:cNvSpPr>
            <a:spLocks noChangeArrowheads="1"/>
          </p:cNvSpPr>
          <p:nvPr/>
        </p:nvSpPr>
        <p:spPr bwMode="auto">
          <a:xfrm>
            <a:off x="107950" y="5411788"/>
            <a:ext cx="1728788" cy="215900"/>
          </a:xfrm>
          <a:prstGeom prst="rect">
            <a:avLst/>
          </a:prstGeom>
          <a:solidFill>
            <a:srgbClr val="33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4" name="Text Box 14"/>
          <p:cNvSpPr txBox="1">
            <a:spLocks noChangeArrowheads="1"/>
          </p:cNvSpPr>
          <p:nvPr/>
        </p:nvSpPr>
        <p:spPr bwMode="auto">
          <a:xfrm>
            <a:off x="520700" y="55768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SiO2</a:t>
            </a:r>
          </a:p>
        </p:txBody>
      </p:sp>
      <p:sp>
        <p:nvSpPr>
          <p:cNvPr id="6155" name="Text Box 15"/>
          <p:cNvSpPr txBox="1">
            <a:spLocks noChangeArrowheads="1"/>
          </p:cNvSpPr>
          <p:nvPr/>
        </p:nvSpPr>
        <p:spPr bwMode="auto">
          <a:xfrm>
            <a:off x="539750" y="534035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Ta2O5</a:t>
            </a:r>
          </a:p>
        </p:txBody>
      </p:sp>
      <p:pic>
        <p:nvPicPr>
          <p:cNvPr id="6156" name="Picture 9" descr="未命名 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4440238"/>
            <a:ext cx="25923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6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en-US" altLang="zh-TW" sz="3600" dirty="0" err="1"/>
              <a:t>Nvidia</a:t>
            </a:r>
            <a:r>
              <a:rPr lang="zh-TW" altLang="en-US" sz="3600" dirty="0"/>
              <a:t>正在吞食世界！」發表擁有</a:t>
            </a:r>
            <a:r>
              <a:rPr lang="en-US" altLang="zh-TW" sz="3600" dirty="0"/>
              <a:t>2080</a:t>
            </a:r>
            <a:r>
              <a:rPr lang="zh-TW" altLang="en-US" sz="3600" dirty="0"/>
              <a:t>億個電晶體的超級</a:t>
            </a:r>
            <a:r>
              <a:rPr lang="en-US" altLang="zh-TW" sz="3600" dirty="0" smtClean="0"/>
              <a:t>GPU Blackwell 2024-03-19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1618" name="Picture 2" descr="黃仁勳在輝達GTC的大會介紹Blackwell（左）與前代的Hopper晶片（右）。（翻攝輝達GTC大會直播影片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8676"/>
            <a:ext cx="6864545" cy="45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932040" y="6453336"/>
            <a:ext cx="3936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https://www.storm.mg/article/5058636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6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A Typical CVD Apparatus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200400" y="2514600"/>
          <a:ext cx="2743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0" name="圖片" r:id="rId3" imgW="2743200" imgH="1828800" progId="Word.Picture.8">
                  <p:embed/>
                </p:oleObj>
              </mc:Choice>
              <mc:Fallback>
                <p:oleObj name="圖片" r:id="rId3" imgW="2743200" imgH="18288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514600"/>
                        <a:ext cx="27432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cvd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8101013" cy="474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50825" y="1773238"/>
            <a:ext cx="3744913" cy="4968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405313" y="1844675"/>
            <a:ext cx="1643062" cy="3024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6372225" y="3141663"/>
            <a:ext cx="2520950" cy="3455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900113" y="1412875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Reactant supply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427538" y="1341438"/>
            <a:ext cx="387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Chemical reactions in a CVD reactor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732588" y="263683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Exhaust system</a:t>
            </a:r>
          </a:p>
        </p:txBody>
      </p:sp>
    </p:spTree>
    <p:extLst>
      <p:ext uri="{BB962C8B-B14F-4D97-AF65-F5344CB8AC3E}">
        <p14:creationId xmlns:p14="http://schemas.microsoft.com/office/powerpoint/2010/main" val="22937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Classification of CVD reactors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1600" smtClean="0"/>
              <a:t>By reactor configuration:</a:t>
            </a:r>
          </a:p>
        </p:txBody>
      </p:sp>
      <p:pic>
        <p:nvPicPr>
          <p:cNvPr id="8196" name="Picture 4" descr="page3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32004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page3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186213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age3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3600"/>
            <a:ext cx="1925638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page34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22558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page34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3655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667625" y="6583363"/>
            <a:ext cx="1206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latin typeface="Times New Roman" pitchFamily="18" charset="0"/>
              </a:rPr>
              <a:t> Hitchman, p. 34</a:t>
            </a:r>
          </a:p>
        </p:txBody>
      </p:sp>
    </p:spTree>
    <p:extLst>
      <p:ext uri="{BB962C8B-B14F-4D97-AF65-F5344CB8AC3E}">
        <p14:creationId xmlns:p14="http://schemas.microsoft.com/office/powerpoint/2010/main" val="23934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274638"/>
            <a:ext cx="9251950" cy="1143000"/>
          </a:xfrm>
        </p:spPr>
        <p:txBody>
          <a:bodyPr/>
          <a:lstStyle/>
          <a:p>
            <a:pPr eaLnBrk="1" hangingPunct="1"/>
            <a:r>
              <a:rPr lang="en-US" altLang="zh-TW" sz="4000" b="1" smtClean="0"/>
              <a:t>CVD applications in chip fabrication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9388" y="1387475"/>
            <a:ext cx="522605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b="1"/>
              <a:t>Electrical insulator</a:t>
            </a:r>
          </a:p>
          <a:p>
            <a:pPr eaLnBrk="1" hangingPunct="1"/>
            <a:r>
              <a:rPr lang="en-US" altLang="zh-TW" i="1"/>
              <a:t>Silicon dioxide (SiO2)</a:t>
            </a:r>
          </a:p>
          <a:p>
            <a:pPr eaLnBrk="1" hangingPunct="1"/>
            <a:r>
              <a:rPr lang="en-US" altLang="zh-TW"/>
              <a:t>-Insulator, diffusion mask, ion-implantation</a:t>
            </a:r>
          </a:p>
          <a:p>
            <a:pPr eaLnBrk="1" hangingPunct="1"/>
            <a:r>
              <a:rPr lang="en-US" altLang="zh-TW"/>
              <a:t>mask, passivation against abrasion, schatches</a:t>
            </a:r>
          </a:p>
          <a:p>
            <a:pPr eaLnBrk="1" hangingPunct="1"/>
            <a:r>
              <a:rPr lang="en-US" altLang="zh-TW"/>
              <a:t>and the penetration of impurities and moisture</a:t>
            </a:r>
          </a:p>
          <a:p>
            <a:pPr eaLnBrk="1" hangingPunct="1"/>
            <a:r>
              <a:rPr lang="en-US" altLang="zh-TW" i="1"/>
              <a:t>Silicon nitride</a:t>
            </a:r>
          </a:p>
          <a:p>
            <a:pPr eaLnBrk="1" hangingPunct="1"/>
            <a:r>
              <a:rPr lang="en-US" altLang="zh-TW"/>
              <a:t>-Hard, scratch-resistant, excellent diffusion barrier</a:t>
            </a:r>
          </a:p>
          <a:p>
            <a:pPr eaLnBrk="1" hangingPunct="1"/>
            <a:r>
              <a:rPr lang="en-US" altLang="zh-TW"/>
              <a:t>for sodium and water to avoid corrosion 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 sz="2000" b="1"/>
              <a:t>Semiconductors</a:t>
            </a:r>
          </a:p>
          <a:p>
            <a:pPr eaLnBrk="1" hangingPunct="1"/>
            <a:r>
              <a:rPr lang="en-US" altLang="zh-TW" i="1"/>
              <a:t>Silicon, III-V and II-VI semiconductors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 b="1" i="1"/>
              <a:t>Electrical conductor for interconnection</a:t>
            </a:r>
          </a:p>
          <a:p>
            <a:pPr eaLnBrk="1" hangingPunct="1"/>
            <a:r>
              <a:rPr lang="en-US" altLang="zh-TW"/>
              <a:t>MoSi2, TiSi2, WSi2, TaSi2, and CoSi2</a:t>
            </a:r>
          </a:p>
          <a:p>
            <a:pPr eaLnBrk="1" hangingPunct="1"/>
            <a:r>
              <a:rPr lang="en-US" altLang="zh-TW"/>
              <a:t>-Low resistivity, thermal stability, diffusion barrier,</a:t>
            </a:r>
          </a:p>
          <a:p>
            <a:pPr eaLnBrk="1" hangingPunct="1"/>
            <a:r>
              <a:rPr lang="en-US" altLang="zh-TW"/>
              <a:t>mitigation of the electromigration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</p:txBody>
      </p:sp>
      <p:pic>
        <p:nvPicPr>
          <p:cNvPr id="9220" name="Picture 6" descr="未命名 -3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1150" y="1989138"/>
            <a:ext cx="3752850" cy="245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zh-TW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zh-TW" smtClean="0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85740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800" b="1"/>
              <a:t>Scheme of CVD transport and reaction processes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447675" y="640080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Hitchman p.32</a:t>
            </a:r>
          </a:p>
        </p:txBody>
      </p:sp>
      <p:pic>
        <p:nvPicPr>
          <p:cNvPr id="10246" name="Picture 7" descr="Gas ph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3185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188913"/>
            <a:ext cx="95059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smtClean="0"/>
              <a:t>Film growth from chemical reactions in a CVD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63575" y="6113463"/>
            <a:ext cx="178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Hitchman p 256</a:t>
            </a:r>
          </a:p>
        </p:txBody>
      </p:sp>
      <p:pic>
        <p:nvPicPr>
          <p:cNvPr id="11268" name="Picture 6" descr="未命名 -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5818187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2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Chemistry of CVD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79388" y="2060575"/>
            <a:ext cx="87820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Reactions can occur in either gas-phase and surface, leading to the formation</a:t>
            </a:r>
          </a:p>
          <a:p>
            <a:pPr eaLnBrk="1" hangingPunct="1"/>
            <a:r>
              <a:rPr lang="en-US" altLang="zh-TW"/>
              <a:t>of film precursors and byproducts</a:t>
            </a:r>
          </a:p>
          <a:p>
            <a:pPr eaLnBrk="1" hangingPunct="1"/>
            <a:endParaRPr lang="en-US" altLang="zh-TW" sz="2400" b="1" i="1"/>
          </a:p>
          <a:p>
            <a:pPr eaLnBrk="1" hangingPunct="1"/>
            <a:r>
              <a:rPr lang="en-US" altLang="zh-TW" sz="2000" b="1" i="1"/>
              <a:t>Types of reactions</a:t>
            </a:r>
          </a:p>
          <a:p>
            <a:pPr eaLnBrk="1" hangingPunct="1"/>
            <a:r>
              <a:rPr lang="en-US" altLang="zh-TW"/>
              <a:t>-Pyrolysis, reduction, oxidation, hydrolysis, nitridation, carbidization, diproportionation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 sz="2000" b="1" i="1"/>
              <a:t>Reaction decomposition mechanism </a:t>
            </a:r>
          </a:p>
          <a:p>
            <a:pPr eaLnBrk="1" hangingPunct="1"/>
            <a:r>
              <a:rPr lang="en-US" altLang="zh-TW"/>
              <a:t>- Gas-phase chemistry</a:t>
            </a:r>
          </a:p>
          <a:p>
            <a:pPr eaLnBrk="1" hangingPunct="1"/>
            <a:r>
              <a:rPr lang="en-US" altLang="zh-TW"/>
              <a:t>- Surface chemistry</a:t>
            </a:r>
          </a:p>
        </p:txBody>
      </p:sp>
    </p:spTree>
    <p:extLst>
      <p:ext uri="{BB962C8B-B14F-4D97-AF65-F5344CB8AC3E}">
        <p14:creationId xmlns:p14="http://schemas.microsoft.com/office/powerpoint/2010/main" val="38236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CVD precursors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73238"/>
            <a:ext cx="8077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000" smtClean="0"/>
              <a:t>	general characteristics preferred:</a:t>
            </a:r>
          </a:p>
          <a:p>
            <a:pPr eaLnBrk="1" hangingPunct="1">
              <a:buFontTx/>
              <a:buNone/>
            </a:pPr>
            <a:endParaRPr lang="en-US" altLang="zh-TW" sz="2000" smtClean="0"/>
          </a:p>
          <a:p>
            <a:pPr eaLnBrk="1" hangingPunct="1">
              <a:buFontTx/>
              <a:buNone/>
            </a:pPr>
            <a:r>
              <a:rPr lang="en-US" altLang="zh-TW" sz="2000" smtClean="0"/>
              <a:t>		1. stability at room temperature – not to react before being 		transported to reaction zone, easy storage and 			transfer</a:t>
            </a:r>
          </a:p>
          <a:p>
            <a:pPr eaLnBrk="1" hangingPunct="1">
              <a:buFontTx/>
              <a:buNone/>
            </a:pPr>
            <a:r>
              <a:rPr lang="en-US" altLang="zh-TW" sz="2000" smtClean="0"/>
              <a:t>		2. sufficient volatility at low temperatures – convenient for 		transportation to reaction zone</a:t>
            </a:r>
          </a:p>
          <a:p>
            <a:pPr eaLnBrk="1" hangingPunct="1">
              <a:buFontTx/>
              <a:buNone/>
            </a:pPr>
            <a:r>
              <a:rPr lang="en-US" altLang="zh-TW" sz="2000" smtClean="0"/>
              <a:t>		3. capability of being produced in a high degree of purity – to 		avoid introducing contaminants</a:t>
            </a:r>
          </a:p>
          <a:p>
            <a:pPr eaLnBrk="1" hangingPunct="1">
              <a:buFontTx/>
              <a:buNone/>
            </a:pPr>
            <a:r>
              <a:rPr lang="en-US" altLang="zh-TW" sz="2000" smtClean="0"/>
              <a:t>		4. ability to react without producing unwanted side products – 		to avoid low volatility, toxic side products</a:t>
            </a:r>
          </a:p>
          <a:p>
            <a:pPr eaLnBrk="1" hangingPunct="1">
              <a:buFontTx/>
              <a:buNone/>
            </a:pPr>
            <a:r>
              <a:rPr lang="en-US" altLang="zh-TW" sz="2000" smtClean="0"/>
              <a:t>		5. cost effective enough</a:t>
            </a:r>
          </a:p>
        </p:txBody>
      </p:sp>
    </p:spTree>
    <p:extLst>
      <p:ext uri="{BB962C8B-B14F-4D97-AF65-F5344CB8AC3E}">
        <p14:creationId xmlns:p14="http://schemas.microsoft.com/office/powerpoint/2010/main" val="4290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Common CVD precursors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1600" smtClean="0"/>
              <a:t>	</a:t>
            </a:r>
            <a:r>
              <a:rPr lang="en-US" altLang="zh-TW" sz="1600" b="1" smtClean="0"/>
              <a:t>halides: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1600" smtClean="0"/>
              <a:t>		{F, Cl, Br, I} + more electropositive elements </a:t>
            </a:r>
            <a:r>
              <a:rPr lang="en-US" altLang="zh-TW" sz="1600" smtClean="0">
                <a:sym typeface="Wingdings" pitchFamily="2" charset="2"/>
              </a:rPr>
              <a:t>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	{AlBr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, AlCl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, BCl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, BF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, CCl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, CF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, CrCl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, SiCl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, TiCl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, WF</a:t>
            </a:r>
            <a:r>
              <a:rPr lang="en-US" altLang="zh-TW" sz="1600" baseline="-25000" smtClean="0">
                <a:sym typeface="Wingdings" pitchFamily="2" charset="2"/>
              </a:rPr>
              <a:t>6</a:t>
            </a:r>
            <a:r>
              <a:rPr lang="en-US" altLang="zh-TW" sz="1600" smtClean="0">
                <a:sym typeface="Wingdings" pitchFamily="2" charset="2"/>
              </a:rPr>
              <a:t>, 	ZrBr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, ZrCl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…}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160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</a:t>
            </a:r>
            <a:r>
              <a:rPr lang="en-US" altLang="zh-TW" sz="1600" b="1" smtClean="0">
                <a:sym typeface="Wingdings" pitchFamily="2" charset="2"/>
              </a:rPr>
              <a:t>metal-organics:</a:t>
            </a:r>
            <a:r>
              <a:rPr lang="en-US" altLang="zh-TW" sz="1600" smtClean="0">
                <a:sym typeface="Wingdings" pitchFamily="2" charset="2"/>
              </a:rPr>
              <a:t>  (reactive, volatile, moisture sensitive, low decomposition temperatures, not restricted to metals)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 	M {in IIa, IIb, IIIa, IVa, Va, VIa} + one or more carbon (oxygen) atoms of an organic hydrocarbon groups (alkyls: -CH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, -	C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H</a:t>
            </a:r>
            <a:r>
              <a:rPr lang="en-US" altLang="zh-TW" sz="1600" baseline="-25000" smtClean="0">
                <a:sym typeface="Wingdings" pitchFamily="2" charset="2"/>
              </a:rPr>
              <a:t>5</a:t>
            </a:r>
            <a:r>
              <a:rPr lang="en-US" altLang="zh-TW" sz="1600" smtClean="0">
                <a:sym typeface="Wingdings" pitchFamily="2" charset="2"/>
              </a:rPr>
              <a:t>, …; aryls: -C</a:t>
            </a:r>
            <a:r>
              <a:rPr lang="en-US" altLang="zh-TW" sz="1600" baseline="-25000" smtClean="0">
                <a:sym typeface="Wingdings" pitchFamily="2" charset="2"/>
              </a:rPr>
              <a:t>6</a:t>
            </a:r>
            <a:r>
              <a:rPr lang="en-US" altLang="zh-TW" sz="1600" smtClean="0">
                <a:sym typeface="Wingdings" pitchFamily="2" charset="2"/>
              </a:rPr>
              <a:t>H</a:t>
            </a:r>
            <a:r>
              <a:rPr lang="en-US" altLang="zh-TW" sz="1600" baseline="-25000" smtClean="0">
                <a:sym typeface="Wingdings" pitchFamily="2" charset="2"/>
              </a:rPr>
              <a:t>5</a:t>
            </a:r>
            <a:r>
              <a:rPr lang="en-US" altLang="zh-TW" sz="1600" smtClean="0">
                <a:sym typeface="Wingdings" pitchFamily="2" charset="2"/>
              </a:rPr>
              <a:t>, …; acetylacetonates: -OC</a:t>
            </a:r>
            <a:r>
              <a:rPr lang="en-US" altLang="zh-TW" sz="1600" baseline="-25000" smtClean="0">
                <a:sym typeface="Wingdings" pitchFamily="2" charset="2"/>
              </a:rPr>
              <a:t>5</a:t>
            </a:r>
            <a:r>
              <a:rPr lang="en-US" altLang="zh-TW" sz="1600" smtClean="0">
                <a:sym typeface="Wingdings" pitchFamily="2" charset="2"/>
              </a:rPr>
              <a:t>H</a:t>
            </a:r>
            <a:r>
              <a:rPr lang="en-US" altLang="zh-TW" sz="1600" baseline="-25000" smtClean="0">
                <a:sym typeface="Wingdings" pitchFamily="2" charset="2"/>
              </a:rPr>
              <a:t>8</a:t>
            </a:r>
            <a:r>
              <a:rPr lang="en-US" altLang="zh-TW" sz="1600" smtClean="0">
                <a:sym typeface="Wingdings" pitchFamily="2" charset="2"/>
              </a:rPr>
              <a:t>O-, …) 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	(CH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)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Al, (C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H</a:t>
            </a:r>
            <a:r>
              <a:rPr lang="en-US" altLang="zh-TW" sz="1600" baseline="-25000" smtClean="0">
                <a:sym typeface="Wingdings" pitchFamily="2" charset="2"/>
              </a:rPr>
              <a:t>5</a:t>
            </a:r>
            <a:r>
              <a:rPr lang="en-US" altLang="zh-TW" sz="1600" smtClean="0">
                <a:sym typeface="Wingdings" pitchFamily="2" charset="2"/>
              </a:rPr>
              <a:t>)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B, (CH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)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Cd, (C</a:t>
            </a:r>
            <a:r>
              <a:rPr lang="en-US" altLang="zh-TW" sz="1600" baseline="-25000" smtClean="0">
                <a:sym typeface="Wingdings" pitchFamily="2" charset="2"/>
              </a:rPr>
              <a:t>6</a:t>
            </a:r>
            <a:r>
              <a:rPr lang="en-US" altLang="zh-TW" sz="1600" smtClean="0">
                <a:sym typeface="Wingdings" pitchFamily="2" charset="2"/>
              </a:rPr>
              <a:t>H</a:t>
            </a:r>
            <a:r>
              <a:rPr lang="en-US" altLang="zh-TW" sz="1600" baseline="-25000" smtClean="0">
                <a:sym typeface="Wingdings" pitchFamily="2" charset="2"/>
              </a:rPr>
              <a:t>5</a:t>
            </a:r>
            <a:r>
              <a:rPr lang="en-US" altLang="zh-TW" sz="1600" smtClean="0">
                <a:sym typeface="Wingdings" pitchFamily="2" charset="2"/>
              </a:rPr>
              <a:t>)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Be, Ca(C</a:t>
            </a:r>
            <a:r>
              <a:rPr lang="en-US" altLang="zh-TW" sz="1600" baseline="-25000" smtClean="0">
                <a:sym typeface="Wingdings" pitchFamily="2" charset="2"/>
              </a:rPr>
              <a:t>5</a:t>
            </a:r>
            <a:r>
              <a:rPr lang="en-US" altLang="zh-TW" sz="1600" smtClean="0">
                <a:sym typeface="Wingdings" pitchFamily="2" charset="2"/>
              </a:rPr>
              <a:t>H</a:t>
            </a:r>
            <a:r>
              <a:rPr lang="en-US" altLang="zh-TW" sz="1600" baseline="-25000" smtClean="0">
                <a:sym typeface="Wingdings" pitchFamily="2" charset="2"/>
              </a:rPr>
              <a:t>8</a:t>
            </a:r>
            <a:r>
              <a:rPr lang="en-US" altLang="zh-TW" sz="1600" smtClean="0">
                <a:sym typeface="Wingdings" pitchFamily="2" charset="2"/>
              </a:rPr>
              <a:t>O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)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 …</a:t>
            </a:r>
          </a:p>
        </p:txBody>
      </p:sp>
      <p:sp>
        <p:nvSpPr>
          <p:cNvPr id="14340" name="Rectangle 3"/>
          <p:cNvSpPr txBox="1">
            <a:spLocks noChangeArrowheads="1"/>
          </p:cNvSpPr>
          <p:nvPr/>
        </p:nvSpPr>
        <p:spPr bwMode="auto">
          <a:xfrm>
            <a:off x="395288" y="38608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sym typeface="Wingdings" pitchFamily="2" charset="2"/>
              </a:rPr>
              <a:t>   metal carbonyls: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-(CO)- + transition metals with partially filled d-shell 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		3d : Sc, Ti, V, Cr, Mn, Fe, Co, Ni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		4d : Y, Zr, Nb, Mo, Tc, Ru, Rh, Pd, Ag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		5d : Hf, Ta, W, Re, Os, Ir, Pt, Au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TW" sz="160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mononuclear, M(CO)</a:t>
            </a:r>
            <a:r>
              <a:rPr lang="en-US" altLang="zh-TW" sz="1600" baseline="-25000">
                <a:sym typeface="Wingdings" pitchFamily="2" charset="2"/>
              </a:rPr>
              <a:t>x</a:t>
            </a:r>
            <a:r>
              <a:rPr lang="en-US" altLang="zh-TW" sz="1600">
                <a:sym typeface="Wingdings" pitchFamily="2" charset="2"/>
              </a:rPr>
              <a:t> : Cr(CO)</a:t>
            </a:r>
            <a:r>
              <a:rPr lang="en-US" altLang="zh-TW" sz="1600" baseline="-25000">
                <a:sym typeface="Wingdings" pitchFamily="2" charset="2"/>
              </a:rPr>
              <a:t>6</a:t>
            </a:r>
            <a:r>
              <a:rPr lang="en-US" altLang="zh-TW" sz="1600">
                <a:sym typeface="Wingdings" pitchFamily="2" charset="2"/>
              </a:rPr>
              <a:t>, Fe(CO)</a:t>
            </a:r>
            <a:r>
              <a:rPr lang="en-US" altLang="zh-TW" sz="1600" baseline="-25000">
                <a:sym typeface="Wingdings" pitchFamily="2" charset="2"/>
              </a:rPr>
              <a:t>5</a:t>
            </a:r>
            <a:r>
              <a:rPr lang="en-US" altLang="zh-TW" sz="1600">
                <a:sym typeface="Wingdings" pitchFamily="2" charset="2"/>
              </a:rPr>
              <a:t>, Ni(CO)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, W(CO)</a:t>
            </a:r>
            <a:r>
              <a:rPr lang="en-US" altLang="zh-TW" sz="1600" baseline="-25000">
                <a:sym typeface="Wingdings" pitchFamily="2" charset="2"/>
              </a:rPr>
              <a:t>6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dinuclear, M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(CO)</a:t>
            </a:r>
            <a:r>
              <a:rPr lang="en-US" altLang="zh-TW" sz="1600" baseline="-25000">
                <a:sym typeface="Wingdings" pitchFamily="2" charset="2"/>
              </a:rPr>
              <a:t>x</a:t>
            </a:r>
            <a:r>
              <a:rPr lang="en-US" altLang="zh-TW" sz="1600">
                <a:sym typeface="Wingdings" pitchFamily="2" charset="2"/>
              </a:rPr>
              <a:t> : Mn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(CO)</a:t>
            </a:r>
            <a:r>
              <a:rPr lang="en-US" altLang="zh-TW" sz="1600" baseline="-25000">
                <a:sym typeface="Wingdings" pitchFamily="2" charset="2"/>
              </a:rPr>
              <a:t>12</a:t>
            </a:r>
            <a:r>
              <a:rPr lang="en-US" altLang="zh-TW" sz="1600">
                <a:sym typeface="Wingdings" pitchFamily="2" charset="2"/>
              </a:rPr>
              <a:t>, Fe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(CO)</a:t>
            </a:r>
            <a:r>
              <a:rPr lang="en-US" altLang="zh-TW" sz="1600" baseline="-25000">
                <a:sym typeface="Wingdings" pitchFamily="2" charset="2"/>
              </a:rPr>
              <a:t>9</a:t>
            </a:r>
            <a:r>
              <a:rPr lang="en-US" altLang="zh-TW" sz="1600">
                <a:sym typeface="Wingdings" pitchFamily="2" charset="2"/>
              </a:rPr>
              <a:t>, Co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(CO)</a:t>
            </a:r>
            <a:r>
              <a:rPr lang="en-US" altLang="zh-TW" sz="1600" baseline="-25000">
                <a:sym typeface="Wingdings" pitchFamily="2" charset="2"/>
              </a:rPr>
              <a:t>8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polynuclear : Fe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(CO)</a:t>
            </a:r>
            <a:r>
              <a:rPr lang="en-US" altLang="zh-TW" sz="1600" baseline="-25000">
                <a:sym typeface="Wingdings" pitchFamily="2" charset="2"/>
              </a:rPr>
              <a:t>12</a:t>
            </a:r>
            <a:r>
              <a:rPr lang="en-US" altLang="zh-TW" sz="1600">
                <a:sym typeface="Wingdings" pitchFamily="2" charset="2"/>
              </a:rPr>
              <a:t>, Co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(CO)</a:t>
            </a:r>
            <a:r>
              <a:rPr lang="en-US" altLang="zh-TW" sz="1600" baseline="-25000">
                <a:sym typeface="Wingdings" pitchFamily="2" charset="2"/>
              </a:rPr>
              <a:t>12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	metal carbonyl complexes: Mn(CO)Cl, CoNO(CO)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sym typeface="Wingdings" pitchFamily="2" charset="2"/>
              </a:rPr>
              <a:t>     hydrides: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    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 + {IIIa,IVa,Va,VIa}  AsH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, B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H</a:t>
            </a:r>
            <a:r>
              <a:rPr lang="en-US" altLang="zh-TW" sz="1600" baseline="-25000">
                <a:sym typeface="Wingdings" pitchFamily="2" charset="2"/>
              </a:rPr>
              <a:t>6</a:t>
            </a:r>
            <a:r>
              <a:rPr lang="en-US" altLang="zh-TW" sz="1600">
                <a:sym typeface="Wingdings" pitchFamily="2" charset="2"/>
              </a:rPr>
              <a:t>, SiH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, NH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, …		</a:t>
            </a:r>
            <a:endParaRPr lang="en-US" altLang="zh-TW" sz="16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TW" sz="1600"/>
          </a:p>
        </p:txBody>
      </p:sp>
    </p:spTree>
    <p:extLst>
      <p:ext uri="{BB962C8B-B14F-4D97-AF65-F5344CB8AC3E}">
        <p14:creationId xmlns:p14="http://schemas.microsoft.com/office/powerpoint/2010/main" val="27754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38125"/>
            <a:ext cx="8229600" cy="608013"/>
          </a:xfrm>
        </p:spPr>
        <p:txBody>
          <a:bodyPr/>
          <a:lstStyle/>
          <a:p>
            <a:pPr eaLnBrk="1" hangingPunct="1"/>
            <a:r>
              <a:rPr lang="en-US" altLang="zh-TW" sz="2800" b="1" smtClean="0"/>
              <a:t>Chemistry of CVD, often involved reactions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229600" cy="45243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1600" smtClean="0"/>
              <a:t>	</a:t>
            </a:r>
            <a:r>
              <a:rPr lang="en-US" altLang="zh-TW" sz="2000" b="1" smtClean="0"/>
              <a:t>Pyrolysis (thermal decomposition):</a:t>
            </a:r>
          </a:p>
          <a:p>
            <a:pPr eaLnBrk="1" hangingPunct="1">
              <a:buFontTx/>
              <a:buNone/>
            </a:pPr>
            <a:r>
              <a:rPr lang="en-US" altLang="zh-TW" sz="1600" smtClean="0"/>
              <a:t>	hydrocarbon : CH</a:t>
            </a:r>
            <a:r>
              <a:rPr lang="en-US" altLang="zh-TW" sz="1600" baseline="-25000" smtClean="0"/>
              <a:t>4</a:t>
            </a:r>
            <a:r>
              <a:rPr lang="en-US" altLang="zh-TW" sz="1600" smtClean="0"/>
              <a:t>(g) </a:t>
            </a:r>
            <a:r>
              <a:rPr lang="en-US" altLang="zh-TW" sz="1600" smtClean="0">
                <a:sym typeface="Wingdings" pitchFamily="2" charset="2"/>
              </a:rPr>
              <a:t> C(s) + 2 H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hydride : SiH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(g)  Si(s) + 2H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carbonyl : Ni(CO)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(g)  Ni(s) + 4 CO(g)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metal-organics : CH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SiCl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(g)  SiC(s) + 3 HCl(g)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halide : WF</a:t>
            </a:r>
            <a:r>
              <a:rPr lang="en-US" altLang="zh-TW" sz="1600" baseline="-25000" smtClean="0">
                <a:sym typeface="Wingdings" pitchFamily="2" charset="2"/>
              </a:rPr>
              <a:t>6</a:t>
            </a:r>
            <a:r>
              <a:rPr lang="en-US" altLang="zh-TW" sz="1600" smtClean="0">
                <a:sym typeface="Wingdings" pitchFamily="2" charset="2"/>
              </a:rPr>
              <a:t>(g)  W(s) + 3 F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</a:t>
            </a:r>
            <a:r>
              <a:rPr lang="en-US" altLang="zh-TW" sz="2000" b="1" smtClean="0">
                <a:sym typeface="Wingdings" pitchFamily="2" charset="2"/>
              </a:rPr>
              <a:t>Reduction: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hydrogen : WF</a:t>
            </a:r>
            <a:r>
              <a:rPr lang="en-US" altLang="zh-TW" sz="1600" baseline="-25000" smtClean="0">
                <a:sym typeface="Wingdings" pitchFamily="2" charset="2"/>
              </a:rPr>
              <a:t>6</a:t>
            </a:r>
            <a:r>
              <a:rPr lang="en-US" altLang="zh-TW" sz="1600" smtClean="0">
                <a:sym typeface="Wingdings" pitchFamily="2" charset="2"/>
              </a:rPr>
              <a:t>(g) + 3 H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(g)  W(s) + 6 HF(g)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hydride : (CH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)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Ga(g) + AsH</a:t>
            </a:r>
            <a:r>
              <a:rPr lang="en-US" altLang="zh-TW" sz="1600" baseline="-25000" smtClean="0">
                <a:sym typeface="Wingdings" pitchFamily="2" charset="2"/>
              </a:rPr>
              <a:t>3</a:t>
            </a:r>
            <a:r>
              <a:rPr lang="en-US" altLang="zh-TW" sz="1600" smtClean="0">
                <a:sym typeface="Wingdings" pitchFamily="2" charset="2"/>
              </a:rPr>
              <a:t>(g)  GaAs(s) + 3 CH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(g)</a:t>
            </a:r>
          </a:p>
          <a:p>
            <a:pPr eaLnBrk="1" hangingPunct="1">
              <a:buFontTx/>
              <a:buNone/>
            </a:pPr>
            <a:r>
              <a:rPr lang="en-US" altLang="zh-TW" sz="1600" smtClean="0">
                <a:sym typeface="Wingdings" pitchFamily="2" charset="2"/>
              </a:rPr>
              <a:t>	metal : TiI</a:t>
            </a:r>
            <a:r>
              <a:rPr lang="en-US" altLang="zh-TW" sz="1600" baseline="-25000" smtClean="0">
                <a:sym typeface="Wingdings" pitchFamily="2" charset="2"/>
              </a:rPr>
              <a:t>4</a:t>
            </a:r>
            <a:r>
              <a:rPr lang="en-US" altLang="zh-TW" sz="1600" smtClean="0">
                <a:sym typeface="Wingdings" pitchFamily="2" charset="2"/>
              </a:rPr>
              <a:t>(g) + 2 Zn(s)  Ti(s) + 2 ZnI</a:t>
            </a:r>
            <a:r>
              <a:rPr lang="en-US" altLang="zh-TW" sz="1600" baseline="-25000" smtClean="0">
                <a:sym typeface="Wingdings" pitchFamily="2" charset="2"/>
              </a:rPr>
              <a:t>2</a:t>
            </a:r>
            <a:r>
              <a:rPr lang="en-US" altLang="zh-TW" sz="1600" smtClean="0">
                <a:sym typeface="Wingdings" pitchFamily="2" charset="2"/>
              </a:rPr>
              <a:t>(g)</a:t>
            </a:r>
            <a:endParaRPr lang="en-US" altLang="zh-TW" sz="1600" smtClean="0"/>
          </a:p>
        </p:txBody>
      </p:sp>
      <p:sp>
        <p:nvSpPr>
          <p:cNvPr id="15364" name="Rectangle 3"/>
          <p:cNvSpPr txBox="1">
            <a:spLocks noChangeArrowheads="1"/>
          </p:cNvSpPr>
          <p:nvPr/>
        </p:nvSpPr>
        <p:spPr bwMode="auto">
          <a:xfrm>
            <a:off x="179388" y="41481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TW" sz="1600"/>
              <a:t>      </a:t>
            </a:r>
            <a:r>
              <a:rPr lang="en-US" altLang="zh-TW" b="1"/>
              <a:t>Oxidation: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/>
              <a:t>	SiH</a:t>
            </a:r>
            <a:r>
              <a:rPr lang="en-US" altLang="zh-TW" sz="1600" baseline="-25000"/>
              <a:t>4</a:t>
            </a:r>
            <a:r>
              <a:rPr lang="en-US" altLang="zh-TW" sz="1600"/>
              <a:t>(g) + O</a:t>
            </a:r>
            <a:r>
              <a:rPr lang="en-US" altLang="zh-TW" sz="1600" baseline="-25000"/>
              <a:t>2</a:t>
            </a:r>
            <a:r>
              <a:rPr lang="en-US" altLang="zh-TW" sz="1600"/>
              <a:t>(g) </a:t>
            </a:r>
            <a:r>
              <a:rPr lang="en-US" altLang="zh-TW" sz="1600">
                <a:sym typeface="Wingdings" pitchFamily="2" charset="2"/>
              </a:rPr>
              <a:t> SiO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(s) + 2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SiH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(g) + 4 N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O(g)  SiO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(s)+ 4 N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 + 2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O(g)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</a:t>
            </a:r>
            <a:r>
              <a:rPr lang="en-US" altLang="zh-TW" b="1">
                <a:sym typeface="Wingdings" pitchFamily="2" charset="2"/>
              </a:rPr>
              <a:t>Hydrolysis: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SiCl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(g) + 2 CO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 +2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  SiO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(s) + 4 HCl(g) + 2 CO(g)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Al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Cl</a:t>
            </a:r>
            <a:r>
              <a:rPr lang="en-US" altLang="zh-TW" sz="1600" baseline="-25000">
                <a:sym typeface="Wingdings" pitchFamily="2" charset="2"/>
              </a:rPr>
              <a:t>6</a:t>
            </a:r>
            <a:r>
              <a:rPr lang="en-US" altLang="zh-TW" sz="1600">
                <a:sym typeface="Wingdings" pitchFamily="2" charset="2"/>
              </a:rPr>
              <a:t>(g) + 3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O(g)  Al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O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(s) + 6 HCl(g)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</a:t>
            </a:r>
            <a:r>
              <a:rPr lang="en-US" altLang="zh-TW" b="1">
                <a:sym typeface="Wingdings" pitchFamily="2" charset="2"/>
              </a:rPr>
              <a:t>Nitridation: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3 SiH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(g) + 4 NH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(g)  Si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N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(s) + 12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SiH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(g) + 2 N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  Si</a:t>
            </a:r>
            <a:r>
              <a:rPr lang="en-US" altLang="zh-TW" sz="1600" baseline="-25000">
                <a:sym typeface="Wingdings" pitchFamily="2" charset="2"/>
              </a:rPr>
              <a:t>3</a:t>
            </a:r>
            <a:r>
              <a:rPr lang="en-US" altLang="zh-TW" sz="1600">
                <a:sym typeface="Wingdings" pitchFamily="2" charset="2"/>
              </a:rPr>
              <a:t>N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(s) + 6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</a:t>
            </a:r>
          </a:p>
          <a:p>
            <a:pPr eaLnBrk="1" hangingPunct="1">
              <a:spcBef>
                <a:spcPct val="20000"/>
              </a:spcBef>
            </a:pPr>
            <a:endParaRPr lang="en-US" altLang="zh-TW" sz="1600"/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4637088" y="8366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altLang="zh-TW" sz="1600"/>
          </a:p>
          <a:p>
            <a:pPr marL="342900" indent="-342900">
              <a:spcBef>
                <a:spcPct val="20000"/>
              </a:spcBef>
            </a:pPr>
            <a:r>
              <a:rPr lang="en-US" altLang="zh-TW" b="1"/>
              <a:t>	Carbidization: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/>
              <a:t>	TiCl</a:t>
            </a:r>
            <a:r>
              <a:rPr lang="en-US" altLang="zh-TW" sz="1600" baseline="-25000"/>
              <a:t>4</a:t>
            </a:r>
            <a:r>
              <a:rPr lang="en-US" altLang="zh-TW" sz="1600"/>
              <a:t>(g) + CH</a:t>
            </a:r>
            <a:r>
              <a:rPr lang="en-US" altLang="zh-TW" sz="1600" baseline="-25000"/>
              <a:t>4</a:t>
            </a:r>
            <a:r>
              <a:rPr lang="en-US" altLang="zh-TW" sz="1600"/>
              <a:t>(g) </a:t>
            </a:r>
            <a:r>
              <a:rPr lang="en-US" altLang="zh-TW" sz="1600">
                <a:sym typeface="Wingdings" pitchFamily="2" charset="2"/>
              </a:rPr>
              <a:t> TiC(s) + 4 HCl(g)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TiCl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(g) + C(s) + 2 H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  TiC(s) + 4 HCl(g)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1600"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TW" b="1">
                <a:sym typeface="Wingdings" pitchFamily="2" charset="2"/>
              </a:rPr>
              <a:t>	Disproportionation: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>
                <a:sym typeface="Wingdings" pitchFamily="2" charset="2"/>
              </a:rPr>
              <a:t>	2 GeI</a:t>
            </a:r>
            <a:r>
              <a:rPr lang="en-US" altLang="zh-TW" sz="1600" baseline="-25000">
                <a:sym typeface="Wingdings" pitchFamily="2" charset="2"/>
              </a:rPr>
              <a:t>2</a:t>
            </a:r>
            <a:r>
              <a:rPr lang="en-US" altLang="zh-TW" sz="1600">
                <a:sym typeface="Wingdings" pitchFamily="2" charset="2"/>
              </a:rPr>
              <a:t>(g)  Ge(s) + GeI</a:t>
            </a:r>
            <a:r>
              <a:rPr lang="en-US" altLang="zh-TW" sz="1600" baseline="-25000">
                <a:sym typeface="Wingdings" pitchFamily="2" charset="2"/>
              </a:rPr>
              <a:t>4</a:t>
            </a:r>
            <a:r>
              <a:rPr lang="en-US" altLang="zh-TW" sz="1600">
                <a:sym typeface="Wingdings" pitchFamily="2" charset="2"/>
              </a:rPr>
              <a:t>(g)</a:t>
            </a:r>
            <a:endParaRPr lang="en-US" altLang="zh-TW" sz="1600"/>
          </a:p>
        </p:txBody>
      </p:sp>
    </p:spTree>
    <p:extLst>
      <p:ext uri="{BB962C8B-B14F-4D97-AF65-F5344CB8AC3E}">
        <p14:creationId xmlns:p14="http://schemas.microsoft.com/office/powerpoint/2010/main" val="35804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smtClean="0"/>
              <a:t>Detailed decomposition mechanism: Silane chemistry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76238" y="1647825"/>
            <a:ext cx="8443912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Porolysis of SiH4 is extremely complex, having 27 reactions, with 120 elementary reactions has been proposed.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 sz="2000" b="1"/>
              <a:t>Some examples are as follows:</a:t>
            </a:r>
          </a:p>
          <a:p>
            <a:pPr eaLnBrk="1" hangingPunct="1"/>
            <a:endParaRPr lang="en-US" altLang="zh-TW" sz="2000" b="1"/>
          </a:p>
          <a:p>
            <a:pPr eaLnBrk="1" hangingPunct="1"/>
            <a:r>
              <a:rPr lang="en-US" altLang="zh-TW" b="1"/>
              <a:t>Initial decomposition reaction of SiH4</a:t>
            </a:r>
          </a:p>
          <a:p>
            <a:pPr eaLnBrk="1" hangingPunct="1"/>
            <a:r>
              <a:rPr lang="en-US" altLang="zh-TW"/>
              <a:t>SiH4 </a:t>
            </a:r>
            <a:r>
              <a:rPr lang="en-US" altLang="zh-TW">
                <a:sym typeface="Wingdings" pitchFamily="2" charset="2"/>
              </a:rPr>
              <a:t> SiH2 + H2 (elimination of H2)</a:t>
            </a:r>
          </a:p>
          <a:p>
            <a:pPr eaLnBrk="1" hangingPunct="1"/>
            <a:endParaRPr lang="en-US" altLang="zh-TW">
              <a:sym typeface="Wingdings" pitchFamily="2" charset="2"/>
            </a:endParaRPr>
          </a:p>
          <a:p>
            <a:pPr eaLnBrk="1" hangingPunct="1"/>
            <a:r>
              <a:rPr lang="en-US" altLang="zh-TW" b="1">
                <a:sym typeface="Wingdings" pitchFamily="2" charset="2"/>
              </a:rPr>
              <a:t>Homogeneous decomposition</a:t>
            </a:r>
          </a:p>
          <a:p>
            <a:pPr eaLnBrk="1" hangingPunct="1"/>
            <a:r>
              <a:rPr lang="en-US" altLang="zh-TW">
                <a:sym typeface="Wingdings" pitchFamily="2" charset="2"/>
              </a:rPr>
              <a:t>SiH2 + H2 SiH4 (reformation of silane)</a:t>
            </a:r>
          </a:p>
          <a:p>
            <a:pPr eaLnBrk="1" hangingPunct="1"/>
            <a:r>
              <a:rPr lang="en-US" altLang="zh-TW">
                <a:sym typeface="Wingdings" pitchFamily="2" charset="2"/>
              </a:rPr>
              <a:t>SiH2 + SiH4  Si2H6 (insert itself into silane)</a:t>
            </a:r>
          </a:p>
          <a:p>
            <a:pPr eaLnBrk="1" hangingPunct="1"/>
            <a:r>
              <a:rPr lang="en-US" altLang="zh-TW">
                <a:sym typeface="Wingdings" pitchFamily="2" charset="2"/>
              </a:rPr>
              <a:t>SiH2 + Si2H6  Si3H8 (insert itself into disilane)</a:t>
            </a:r>
            <a:endParaRPr lang="en-US" altLang="zh-TW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0825" y="5373688"/>
            <a:ext cx="859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 Careful temperature and pressure control are critical to lead to expected reactions</a:t>
            </a:r>
          </a:p>
        </p:txBody>
      </p:sp>
    </p:spTree>
    <p:extLst>
      <p:ext uri="{BB962C8B-B14F-4D97-AF65-F5344CB8AC3E}">
        <p14:creationId xmlns:p14="http://schemas.microsoft.com/office/powerpoint/2010/main" val="24846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MOSFET</a:t>
            </a:r>
            <a:r>
              <a:rPr lang="zh-TW" altLang="en-US" dirty="0" smtClean="0"/>
              <a:t>的運作原理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884044" y="1444102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如圖一所示，左邊灰色的區域（矽）叫做「源極（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Source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）」，右邊灰色的區域（矽）叫做「汲極（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Drain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）」，中間有塊金屬（紅色）突出來叫做「閘極（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Gate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）」，閘極下方有一層厚度很薄的氧化物（黄色），因為中間由上而下依序為金屬（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Metal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）、氧化物（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Oxide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）、半導體（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Semiconductor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），因此稱為「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MOS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」。</a:t>
            </a:r>
            <a:endParaRPr lang="zh-TW" altLang="en-US" sz="1350" dirty="0"/>
          </a:p>
        </p:txBody>
      </p:sp>
      <p:pic>
        <p:nvPicPr>
          <p:cNvPr id="4098" name="Picture 2" descr="F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" y="1717734"/>
            <a:ext cx="3877424" cy="38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943350" y="2877761"/>
            <a:ext cx="4572000" cy="27930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MOSFET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的工作原理很簡單，電子由左邊的源極流入，經過閘極下方的電子通道，由右邊的汲極流出，中間的閘極則可以決定是否讓電子由下方通過，有點像是水龍頭的開關一樣，因此稱為「閘」；電子是由源極流入，也就是電子的來源，因此稱為「源」；電子是由汲極流出，看看說文解字裡的介紹：汲者，引水於井也，也就是由這裡取出電子，因此稱為「汲」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當閘極不加電壓，電子無法導通，代表這個元件處於「關（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OFF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）」的狀態，我們可以想像成這個位元是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，如圖一（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）所示；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當閘極加正電壓，電子可以導通，代表這個元件處於「開（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ON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）」的狀態，我們可以想像成這個位元是 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，如圖一（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）所示。</a:t>
            </a:r>
          </a:p>
        </p:txBody>
      </p:sp>
      <p:sp>
        <p:nvSpPr>
          <p:cNvPr id="6" name="矩形 5"/>
          <p:cNvSpPr/>
          <p:nvPr/>
        </p:nvSpPr>
        <p:spPr>
          <a:xfrm>
            <a:off x="-75481" y="5678852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From 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作者 </a:t>
            </a:r>
            <a:r>
              <a:rPr lang="en-US" altLang="zh-TW" sz="1350" dirty="0">
                <a:solidFill>
                  <a:srgbClr val="000000"/>
                </a:solidFill>
                <a:latin typeface="Times New Roman" panose="02020603050405020304" pitchFamily="18" charset="0"/>
                <a:hlinkClick r:id="rId3" tooltip="由 Dr. J 發表"/>
              </a:rPr>
              <a:t>Dr. J</a:t>
            </a:r>
            <a:r>
              <a:rPr lang="zh-TW" alt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6046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00038" y="188913"/>
            <a:ext cx="9444038" cy="1143000"/>
          </a:xfrm>
        </p:spPr>
        <p:txBody>
          <a:bodyPr/>
          <a:lstStyle/>
          <a:p>
            <a:pPr eaLnBrk="1" hangingPunct="1"/>
            <a:r>
              <a:rPr lang="en-US" altLang="zh-TW" sz="3600" b="1" smtClean="0"/>
              <a:t>Surface reactions: silane decomposition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SiH4 (g) + s </a:t>
            </a:r>
            <a:r>
              <a:rPr lang="en-US" altLang="zh-TW" smtClean="0">
                <a:sym typeface="Wingdings" pitchFamily="2" charset="2"/>
              </a:rPr>
              <a:t> H + SiH3</a:t>
            </a:r>
          </a:p>
          <a:p>
            <a:pPr eaLnBrk="1" hangingPunct="1">
              <a:buFontTx/>
              <a:buNone/>
            </a:pPr>
            <a:r>
              <a:rPr lang="en-US" altLang="zh-TW" smtClean="0"/>
              <a:t>   SiH3 + s </a:t>
            </a:r>
            <a:r>
              <a:rPr lang="en-US" altLang="zh-TW" smtClean="0">
                <a:sym typeface="Wingdings" pitchFamily="2" charset="2"/>
              </a:rPr>
              <a:t> H + SiH2</a:t>
            </a:r>
          </a:p>
          <a:p>
            <a:pPr eaLnBrk="1" hangingPunct="1">
              <a:buFontTx/>
              <a:buNone/>
            </a:pPr>
            <a:r>
              <a:rPr lang="en-US" altLang="zh-TW" smtClean="0">
                <a:sym typeface="Wingdings" pitchFamily="2" charset="2"/>
              </a:rPr>
              <a:t>   2SiH2  H2(g) + 2SiH</a:t>
            </a:r>
          </a:p>
          <a:p>
            <a:pPr eaLnBrk="1" hangingPunct="1">
              <a:buFontTx/>
              <a:buNone/>
            </a:pPr>
            <a:r>
              <a:rPr lang="en-US" altLang="zh-TW" smtClean="0">
                <a:sym typeface="Wingdings" pitchFamily="2" charset="2"/>
              </a:rPr>
              <a:t>   2SiH  H2(g) + 2s + Si film</a:t>
            </a:r>
          </a:p>
          <a:p>
            <a:pPr eaLnBrk="1" hangingPunct="1">
              <a:buFontTx/>
              <a:buNone/>
            </a:pPr>
            <a:r>
              <a:rPr lang="en-US" altLang="zh-TW" smtClean="0">
                <a:sym typeface="Wingdings" pitchFamily="2" charset="2"/>
              </a:rPr>
              <a:t>   2H  H2(g) + 2s</a:t>
            </a:r>
          </a:p>
          <a:p>
            <a:pPr eaLnBrk="1" hangingPunct="1">
              <a:buFontTx/>
              <a:buNone/>
            </a:pPr>
            <a:r>
              <a:rPr lang="en-US" altLang="zh-TW" smtClean="0">
                <a:sym typeface="Wingdings" pitchFamily="2" charset="2"/>
              </a:rPr>
              <a:t>S: vancant sites and underlining d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1300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smtClean="0"/>
              <a:t>Surface reactions of adsorbed alkyl aluminum compounds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250825" y="242093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175-300C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323850" y="41497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&gt;600C</a:t>
            </a:r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1403350" y="26368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>
            <a:off x="1331913" y="43656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395288" y="5300663"/>
            <a:ext cx="80264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-Low temperature (175-300C), high purity Al film was formed </a:t>
            </a:r>
          </a:p>
          <a:p>
            <a:pPr eaLnBrk="1" hangingPunct="1"/>
            <a:r>
              <a:rPr lang="en-US" altLang="zh-TW"/>
              <a:t>because of </a:t>
            </a:r>
            <a:r>
              <a:rPr lang="el-GR" altLang="zh-TW">
                <a:cs typeface="Arial" charset="0"/>
              </a:rPr>
              <a:t>β</a:t>
            </a:r>
            <a:r>
              <a:rPr lang="en-US" altLang="zh-TW">
                <a:cs typeface="Arial" charset="0"/>
              </a:rPr>
              <a:t>-hydride elimination reactions dominate.</a:t>
            </a:r>
          </a:p>
          <a:p>
            <a:pPr eaLnBrk="1" hangingPunct="1"/>
            <a:r>
              <a:rPr lang="en-US" altLang="zh-TW">
                <a:cs typeface="Arial" charset="0"/>
              </a:rPr>
              <a:t>-High temperature (&gt;600C), carbon incorporation in aluminum film because of</a:t>
            </a:r>
          </a:p>
          <a:p>
            <a:pPr eaLnBrk="1" hangingPunct="1"/>
            <a:r>
              <a:rPr lang="el-GR" altLang="zh-TW"/>
              <a:t>β</a:t>
            </a:r>
            <a:r>
              <a:rPr lang="en-US" altLang="zh-TW"/>
              <a:t>-Methyl elimination reactions dominate</a:t>
            </a:r>
            <a:endParaRPr lang="en-US" altLang="zh-TW">
              <a:cs typeface="Arial" charset="0"/>
            </a:endParaRPr>
          </a:p>
          <a:p>
            <a:pPr eaLnBrk="1" hangingPunct="1"/>
            <a:r>
              <a:rPr lang="en-US" altLang="zh-TW"/>
              <a:t>  </a:t>
            </a: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376238" y="1576388"/>
            <a:ext cx="683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Using triisobutylaluminum as a precursor to deposit aluminum film</a:t>
            </a:r>
          </a:p>
        </p:txBody>
      </p:sp>
      <p:pic>
        <p:nvPicPr>
          <p:cNvPr id="18441" name="Picture 14" descr="未命名 -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205038"/>
            <a:ext cx="5770563" cy="3001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2800" b="1" smtClean="0"/>
              <a:t>An example: In-situ phosphorus-doped polycrystalline Si</a:t>
            </a:r>
          </a:p>
        </p:txBody>
      </p:sp>
      <p:graphicFrame>
        <p:nvGraphicFramePr>
          <p:cNvPr id="19459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468313" y="1557338"/>
          <a:ext cx="4130675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4" name="Image" r:id="rId3" imgW="4096173" imgH="2901456" progId="Photoshop.Image.8">
                  <p:embed/>
                </p:oleObj>
              </mc:Choice>
              <mc:Fallback>
                <p:oleObj name="Image" r:id="rId3" imgW="4096173" imgH="29014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557338"/>
                        <a:ext cx="4130675" cy="292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5292725" y="981075"/>
            <a:ext cx="256222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400"/>
              <a:t>Gas-phase reactions:</a:t>
            </a:r>
          </a:p>
          <a:p>
            <a:pPr eaLnBrk="1" hangingPunct="1"/>
            <a:r>
              <a:rPr lang="en-US" altLang="zh-TW" sz="1400"/>
              <a:t>             k</a:t>
            </a:r>
            <a:r>
              <a:rPr lang="en-US" altLang="zh-TW" sz="800"/>
              <a:t>R</a:t>
            </a:r>
          </a:p>
          <a:p>
            <a:pPr eaLnBrk="1" hangingPunct="1"/>
            <a:r>
              <a:rPr lang="en-US" altLang="zh-TW" sz="1400"/>
              <a:t>SiH4(g) </a:t>
            </a:r>
            <a:r>
              <a:rPr lang="en-US" altLang="zh-TW" sz="1400">
                <a:sym typeface="Wingdings" pitchFamily="2" charset="2"/>
              </a:rPr>
              <a:t> SiH2(g) + H2 (g)</a:t>
            </a:r>
          </a:p>
          <a:p>
            <a:pPr eaLnBrk="1" hangingPunct="1"/>
            <a:r>
              <a:rPr lang="en-US" altLang="zh-TW" sz="1400">
                <a:sym typeface="Wingdings" pitchFamily="2" charset="2"/>
              </a:rPr>
              <a:t>             </a:t>
            </a:r>
          </a:p>
          <a:p>
            <a:pPr eaLnBrk="1" hangingPunct="1"/>
            <a:r>
              <a:rPr lang="en-US" altLang="zh-TW" sz="1400"/>
              <a:t>             k</a:t>
            </a:r>
            <a:r>
              <a:rPr lang="en-US" altLang="zh-TW" sz="800"/>
              <a:t>R                        </a:t>
            </a:r>
            <a:r>
              <a:rPr lang="en-US" altLang="zh-TW" sz="1600"/>
              <a:t>k</a:t>
            </a:r>
            <a:r>
              <a:rPr lang="en-US" altLang="zh-TW" sz="800"/>
              <a:t>D</a:t>
            </a:r>
          </a:p>
          <a:p>
            <a:pPr eaLnBrk="1" hangingPunct="1"/>
            <a:r>
              <a:rPr lang="en-US" altLang="zh-TW" sz="1400"/>
              <a:t>SiH4(g) + SiH2(g) </a:t>
            </a:r>
            <a:r>
              <a:rPr lang="en-US" altLang="zh-TW" sz="1400">
                <a:sym typeface="Wingdings" pitchFamily="2" charset="2"/>
              </a:rPr>
              <a:t> Si2H6(g)</a:t>
            </a:r>
          </a:p>
          <a:p>
            <a:pPr eaLnBrk="1" hangingPunct="1"/>
            <a:r>
              <a:rPr lang="en-US" altLang="zh-TW" sz="1400">
                <a:sym typeface="Wingdings" pitchFamily="2" charset="2"/>
              </a:rPr>
              <a:t>                              </a:t>
            </a:r>
          </a:p>
          <a:p>
            <a:pPr eaLnBrk="1" hangingPunct="1"/>
            <a:r>
              <a:rPr lang="en-US" altLang="zh-TW" sz="1400">
                <a:sym typeface="Wingdings" pitchFamily="2" charset="2"/>
              </a:rPr>
              <a:t>                              K</a:t>
            </a:r>
            <a:r>
              <a:rPr lang="en-US" altLang="zh-TW" sz="800">
                <a:sym typeface="Wingdings" pitchFamily="2" charset="2"/>
              </a:rPr>
              <a:t>D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Adsorption equilibria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aS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SiH4(g)   SiH4(a)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</a:rPr>
              <a:t>             </a:t>
            </a:r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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dS</a:t>
            </a:r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aR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SiH2(g)  SiH2(a)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 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dR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aD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Si2H6(g)  Si2H6(a)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   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aP</a:t>
            </a:r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dD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PH3(g) PH3(a)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  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aH</a:t>
            </a:r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dP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H2(g)H2(a) 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</a:t>
            </a:r>
          </a:p>
          <a:p>
            <a:pPr eaLnBrk="1" hangingPunct="1"/>
            <a:r>
              <a:rPr lang="en-US" altLang="zh-TW" sz="1400">
                <a:solidFill>
                  <a:srgbClr val="000099"/>
                </a:solidFill>
                <a:sym typeface="Wingdings" pitchFamily="2" charset="2"/>
              </a:rPr>
              <a:t>          k</a:t>
            </a:r>
            <a:r>
              <a:rPr lang="en-US" altLang="zh-TW" sz="800">
                <a:solidFill>
                  <a:srgbClr val="000099"/>
                </a:solidFill>
                <a:sym typeface="Wingdings" pitchFamily="2" charset="2"/>
              </a:rPr>
              <a:t>dH</a:t>
            </a:r>
            <a:endParaRPr lang="en-US" altLang="zh-TW" sz="800">
              <a:solidFill>
                <a:srgbClr val="000099"/>
              </a:solidFill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76238" y="4600575"/>
            <a:ext cx="2992437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Growth reactions</a:t>
            </a:r>
          </a:p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             k4’</a:t>
            </a:r>
          </a:p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SiH4(a) </a:t>
            </a:r>
            <a:r>
              <a:rPr lang="en-US" altLang="zh-TW">
                <a:solidFill>
                  <a:srgbClr val="A50021"/>
                </a:solidFill>
                <a:sym typeface="Wingdings" pitchFamily="2" charset="2"/>
              </a:rPr>
              <a:t> Si(s) +2H2(a)</a:t>
            </a:r>
          </a:p>
          <a:p>
            <a:pPr eaLnBrk="1" hangingPunct="1"/>
            <a:r>
              <a:rPr lang="en-US" altLang="zh-TW">
                <a:solidFill>
                  <a:srgbClr val="A50021"/>
                </a:solidFill>
                <a:sym typeface="Wingdings" pitchFamily="2" charset="2"/>
              </a:rPr>
              <a:t>               k3’</a:t>
            </a:r>
          </a:p>
          <a:p>
            <a:pPr eaLnBrk="1" hangingPunct="1"/>
            <a:r>
              <a:rPr lang="en-US" altLang="zh-TW">
                <a:solidFill>
                  <a:srgbClr val="A50021"/>
                </a:solidFill>
                <a:sym typeface="Wingdings" pitchFamily="2" charset="2"/>
              </a:rPr>
              <a:t>Si2H6(a)  2Si(s) + 3H2(a)</a:t>
            </a:r>
          </a:p>
          <a:p>
            <a:pPr eaLnBrk="1" hangingPunct="1"/>
            <a:r>
              <a:rPr lang="en-US" altLang="zh-TW">
                <a:solidFill>
                  <a:srgbClr val="A50021"/>
                </a:solidFill>
                <a:sym typeface="Wingdings" pitchFamily="2" charset="2"/>
              </a:rPr>
              <a:t>             k2’</a:t>
            </a:r>
          </a:p>
          <a:p>
            <a:pPr eaLnBrk="1" hangingPunct="1"/>
            <a:r>
              <a:rPr lang="en-US" altLang="zh-TW">
                <a:solidFill>
                  <a:srgbClr val="A50021"/>
                </a:solidFill>
                <a:sym typeface="Wingdings" pitchFamily="2" charset="2"/>
              </a:rPr>
              <a:t>SiH2(a)  Si(s) + H2(a)</a:t>
            </a:r>
            <a:endParaRPr lang="en-US" altLang="zh-TW">
              <a:solidFill>
                <a:srgbClr val="A50021"/>
              </a:solidFill>
            </a:endParaRP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2817813" y="692150"/>
            <a:ext cx="6326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Overall process: SiH4+xPH3/N2 </a:t>
            </a:r>
            <a:r>
              <a:rPr lang="en-US" altLang="zh-TW">
                <a:sym typeface="Wingdings" pitchFamily="2" charset="2"/>
              </a:rPr>
              <a:t> SiPx + xN2 + (1.5x+2)H2</a:t>
            </a:r>
            <a:endParaRPr lang="en-US" altLang="zh-TW"/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0" y="692150"/>
            <a:ext cx="284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Precursors: SiH4+PH3/N2</a:t>
            </a:r>
          </a:p>
        </p:txBody>
      </p:sp>
      <p:sp>
        <p:nvSpPr>
          <p:cNvPr id="19464" name="Rectangle 11"/>
          <p:cNvSpPr>
            <a:spLocks noChangeArrowheads="1"/>
          </p:cNvSpPr>
          <p:nvPr/>
        </p:nvSpPr>
        <p:spPr bwMode="auto">
          <a:xfrm>
            <a:off x="1116013" y="1628775"/>
            <a:ext cx="2376487" cy="431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5" name="Rectangle 12"/>
          <p:cNvSpPr>
            <a:spLocks noChangeArrowheads="1"/>
          </p:cNvSpPr>
          <p:nvPr/>
        </p:nvSpPr>
        <p:spPr bwMode="auto">
          <a:xfrm>
            <a:off x="1979613" y="2060575"/>
            <a:ext cx="647700" cy="10080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6" name="Rectangle 13"/>
          <p:cNvSpPr>
            <a:spLocks noChangeArrowheads="1"/>
          </p:cNvSpPr>
          <p:nvPr/>
        </p:nvSpPr>
        <p:spPr bwMode="auto">
          <a:xfrm>
            <a:off x="1116013" y="2060575"/>
            <a:ext cx="720725" cy="15843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7" name="Rectangle 14"/>
          <p:cNvSpPr>
            <a:spLocks noChangeArrowheads="1"/>
          </p:cNvSpPr>
          <p:nvPr/>
        </p:nvSpPr>
        <p:spPr bwMode="auto">
          <a:xfrm>
            <a:off x="395288" y="1628775"/>
            <a:ext cx="576262" cy="26638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8" name="Rectangle 15"/>
          <p:cNvSpPr>
            <a:spLocks noChangeArrowheads="1"/>
          </p:cNvSpPr>
          <p:nvPr/>
        </p:nvSpPr>
        <p:spPr bwMode="auto">
          <a:xfrm>
            <a:off x="3779838" y="1628775"/>
            <a:ext cx="576262" cy="26638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9" name="Rectangle 16"/>
          <p:cNvSpPr>
            <a:spLocks noChangeArrowheads="1"/>
          </p:cNvSpPr>
          <p:nvPr/>
        </p:nvSpPr>
        <p:spPr bwMode="auto">
          <a:xfrm>
            <a:off x="2771775" y="2060575"/>
            <a:ext cx="720725" cy="15843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70" name="Rectangle 17"/>
          <p:cNvSpPr>
            <a:spLocks noChangeArrowheads="1"/>
          </p:cNvSpPr>
          <p:nvPr/>
        </p:nvSpPr>
        <p:spPr bwMode="auto">
          <a:xfrm>
            <a:off x="1979613" y="3068638"/>
            <a:ext cx="647700" cy="576262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71" name="Rectangle 18"/>
          <p:cNvSpPr>
            <a:spLocks noChangeArrowheads="1"/>
          </p:cNvSpPr>
          <p:nvPr/>
        </p:nvSpPr>
        <p:spPr bwMode="auto">
          <a:xfrm>
            <a:off x="1403350" y="3644900"/>
            <a:ext cx="576263" cy="6477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72" name="Rectangle 19"/>
          <p:cNvSpPr>
            <a:spLocks noChangeArrowheads="1"/>
          </p:cNvSpPr>
          <p:nvPr/>
        </p:nvSpPr>
        <p:spPr bwMode="auto">
          <a:xfrm>
            <a:off x="2051050" y="3644900"/>
            <a:ext cx="576263" cy="6477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73" name="Rectangle 20"/>
          <p:cNvSpPr>
            <a:spLocks noChangeArrowheads="1"/>
          </p:cNvSpPr>
          <p:nvPr/>
        </p:nvSpPr>
        <p:spPr bwMode="auto">
          <a:xfrm>
            <a:off x="2700338" y="3644900"/>
            <a:ext cx="576262" cy="6477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7092950" y="6381750"/>
            <a:ext cx="191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Hietchman p 201</a:t>
            </a:r>
          </a:p>
        </p:txBody>
      </p:sp>
      <p:sp>
        <p:nvSpPr>
          <p:cNvPr id="19475" name="Text Box 22"/>
          <p:cNvSpPr txBox="1">
            <a:spLocks noChangeArrowheads="1"/>
          </p:cNvSpPr>
          <p:nvPr/>
        </p:nvSpPr>
        <p:spPr bwMode="auto">
          <a:xfrm>
            <a:off x="2967038" y="63325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96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Polycrystalline silicon layer</a:t>
            </a:r>
          </a:p>
        </p:txBody>
      </p:sp>
      <p:graphicFrame>
        <p:nvGraphicFramePr>
          <p:cNvPr id="2048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051050" y="1916113"/>
          <a:ext cx="3503613" cy="376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8" name="Image" r:id="rId3" imgW="3504317" imgH="3766379" progId="Photoshop.Image.8">
                  <p:embed/>
                </p:oleObj>
              </mc:Choice>
              <mc:Fallback>
                <p:oleObj name="Image" r:id="rId3" imgW="3504317" imgH="376637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916113"/>
                        <a:ext cx="3503613" cy="376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89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>
                <a:solidFill>
                  <a:srgbClr val="FF0000"/>
                </a:solidFill>
              </a:rPr>
              <a:t>Thermodynamics of CVD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798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cs typeface="Arial" charset="0"/>
              </a:rPr>
              <a:t>∆Gr= </a:t>
            </a:r>
            <a:r>
              <a:rPr lang="en-US" altLang="zh-TW"/>
              <a:t>∆Gf + RT lnQ           Temperature is raised, ∆Gr more negative, and the</a:t>
            </a:r>
          </a:p>
          <a:p>
            <a:pPr eaLnBrk="1" hangingPunct="1"/>
            <a:r>
              <a:rPr lang="en-US" altLang="zh-TW"/>
              <a:t>                                         reaction proceeds.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6927850" y="61849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P22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4500563" y="4652963"/>
            <a:ext cx="454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Which reaction is more thermodynamically </a:t>
            </a:r>
          </a:p>
          <a:p>
            <a:pPr eaLnBrk="1" hangingPunct="1"/>
            <a:r>
              <a:rPr lang="en-US" altLang="zh-TW"/>
              <a:t>favoriable?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572000" y="5300663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A50021"/>
                </a:solidFill>
              </a:rPr>
              <a:t>Reaction 2 is more thermodynamically</a:t>
            </a:r>
          </a:p>
          <a:p>
            <a:r>
              <a:rPr lang="en-US" altLang="zh-TW">
                <a:solidFill>
                  <a:srgbClr val="A50021"/>
                </a:solidFill>
              </a:rPr>
              <a:t>favorable </a:t>
            </a:r>
          </a:p>
        </p:txBody>
      </p:sp>
      <p:pic>
        <p:nvPicPr>
          <p:cNvPr id="21511" name="Picture 13" descr="未命名 -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420938"/>
            <a:ext cx="4464050" cy="415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14"/>
          <p:cNvSpPr>
            <a:spLocks noChangeArrowheads="1"/>
          </p:cNvSpPr>
          <p:nvPr/>
        </p:nvSpPr>
        <p:spPr bwMode="auto">
          <a:xfrm>
            <a:off x="3779838" y="2708275"/>
            <a:ext cx="5214937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/>
              <a:t>Reaction 1: TiCl4 + 2BCl3 +5H2 </a:t>
            </a:r>
            <a:r>
              <a:rPr lang="en-US" altLang="zh-TW">
                <a:sym typeface="Wingdings" pitchFamily="2" charset="2"/>
              </a:rPr>
              <a:t> TiB2 + 10 HCl</a:t>
            </a:r>
          </a:p>
          <a:p>
            <a:pPr>
              <a:spcBef>
                <a:spcPct val="20000"/>
              </a:spcBef>
            </a:pPr>
            <a:r>
              <a:rPr lang="en-US" altLang="zh-TW">
                <a:sym typeface="Wingdings" pitchFamily="2" charset="2"/>
              </a:rPr>
              <a:t>Reaction 2: TiCl4 + B2H6  TiB2 + H2 + 4HCl</a:t>
            </a:r>
          </a:p>
        </p:txBody>
      </p:sp>
    </p:spTree>
    <p:extLst>
      <p:ext uri="{BB962C8B-B14F-4D97-AF65-F5344CB8AC3E}">
        <p14:creationId xmlns:p14="http://schemas.microsoft.com/office/powerpoint/2010/main" val="26435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smtClean="0"/>
              <a:t>Kinetics and Mass transport mechanism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9237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zh-TW" smtClean="0"/>
              <a:t>Deposition sequence</a:t>
            </a:r>
          </a:p>
          <a:p>
            <a:pPr eaLnBrk="1" hangingPunct="1"/>
            <a:r>
              <a:rPr lang="en-US" altLang="zh-TW" smtClean="0"/>
              <a:t>Boundary layer</a:t>
            </a:r>
          </a:p>
          <a:p>
            <a:pPr eaLnBrk="1" hangingPunct="1"/>
            <a:r>
              <a:rPr lang="en-US" altLang="zh-TW" smtClean="0"/>
              <a:t>Rate determining steps</a:t>
            </a:r>
          </a:p>
        </p:txBody>
      </p:sp>
    </p:spTree>
    <p:extLst>
      <p:ext uri="{BB962C8B-B14F-4D97-AF65-F5344CB8AC3E}">
        <p14:creationId xmlns:p14="http://schemas.microsoft.com/office/powerpoint/2010/main" val="22246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b="1" smtClean="0"/>
              <a:t>Processes contributing to CVD growth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116013" y="2492375"/>
            <a:ext cx="68135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-------------------------------------------------------------------------------------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---------------------------------------------------------------------------------------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___________________________________________________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3635375" y="6491288"/>
            <a:ext cx="116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Substrate</a:t>
            </a:r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>
            <a:off x="827088" y="1844675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>
            <a:off x="5292725" y="1773238"/>
            <a:ext cx="151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735013" y="1360488"/>
            <a:ext cx="726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Reactant Gases                                      Reactant Gases+ by-products</a:t>
            </a:r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>
            <a:off x="2700338" y="1844675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1" name="Line 13"/>
          <p:cNvSpPr>
            <a:spLocks noChangeShapeType="1"/>
          </p:cNvSpPr>
          <p:nvPr/>
        </p:nvSpPr>
        <p:spPr bwMode="auto">
          <a:xfrm>
            <a:off x="2700338" y="4149725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2" name="Line 14"/>
          <p:cNvSpPr>
            <a:spLocks noChangeShapeType="1"/>
          </p:cNvSpPr>
          <p:nvPr/>
        </p:nvSpPr>
        <p:spPr bwMode="auto">
          <a:xfrm>
            <a:off x="2700338" y="508476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3" name="Line 16"/>
          <p:cNvSpPr>
            <a:spLocks noChangeShapeType="1"/>
          </p:cNvSpPr>
          <p:nvPr/>
        </p:nvSpPr>
        <p:spPr bwMode="auto">
          <a:xfrm flipV="1">
            <a:off x="5651500" y="51577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4" name="Line 17"/>
          <p:cNvSpPr>
            <a:spLocks noChangeShapeType="1"/>
          </p:cNvSpPr>
          <p:nvPr/>
        </p:nvSpPr>
        <p:spPr bwMode="auto">
          <a:xfrm flipV="1">
            <a:off x="5651500" y="4076700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5" name="Line 18"/>
          <p:cNvSpPr>
            <a:spLocks noChangeShapeType="1"/>
          </p:cNvSpPr>
          <p:nvPr/>
        </p:nvSpPr>
        <p:spPr bwMode="auto">
          <a:xfrm flipV="1">
            <a:off x="5651500" y="1773238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3348038" y="2924175"/>
            <a:ext cx="17605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400"/>
              <a:t>Gas-phase </a:t>
            </a:r>
          </a:p>
          <a:p>
            <a:pPr eaLnBrk="1" hangingPunct="1"/>
            <a:r>
              <a:rPr lang="en-US" altLang="zh-TW" sz="2400"/>
              <a:t>reactions</a:t>
            </a:r>
          </a:p>
        </p:txBody>
      </p:sp>
      <p:sp>
        <p:nvSpPr>
          <p:cNvPr id="23567" name="Oval 20"/>
          <p:cNvSpPr>
            <a:spLocks noChangeArrowheads="1"/>
          </p:cNvSpPr>
          <p:nvPr/>
        </p:nvSpPr>
        <p:spPr bwMode="auto">
          <a:xfrm>
            <a:off x="3059113" y="2708275"/>
            <a:ext cx="2233612" cy="21605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8" name="Text Box 21"/>
          <p:cNvSpPr txBox="1">
            <a:spLocks noChangeArrowheads="1"/>
          </p:cNvSpPr>
          <p:nvPr/>
        </p:nvSpPr>
        <p:spPr bwMode="auto">
          <a:xfrm>
            <a:off x="107950" y="3141663"/>
            <a:ext cx="281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i="1"/>
              <a:t>Diffusion of reactants</a:t>
            </a:r>
          </a:p>
          <a:p>
            <a:pPr eaLnBrk="1" hangingPunct="1"/>
            <a:r>
              <a:rPr lang="en-US" altLang="zh-TW" b="1" i="1"/>
              <a:t>Through boundary layer</a:t>
            </a:r>
          </a:p>
        </p:txBody>
      </p:sp>
      <p:sp>
        <p:nvSpPr>
          <p:cNvPr id="23569" name="Text Box 22"/>
          <p:cNvSpPr txBox="1">
            <a:spLocks noChangeArrowheads="1"/>
          </p:cNvSpPr>
          <p:nvPr/>
        </p:nvSpPr>
        <p:spPr bwMode="auto">
          <a:xfrm>
            <a:off x="0" y="4868863"/>
            <a:ext cx="276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i="1"/>
              <a:t>Adsorption of reactants</a:t>
            </a:r>
          </a:p>
          <a:p>
            <a:pPr eaLnBrk="1" hangingPunct="1"/>
            <a:r>
              <a:rPr lang="en-US" altLang="zh-TW" b="1" i="1"/>
              <a:t>On substrate</a:t>
            </a:r>
          </a:p>
        </p:txBody>
      </p:sp>
      <p:sp>
        <p:nvSpPr>
          <p:cNvPr id="23570" name="Text Box 23"/>
          <p:cNvSpPr txBox="1">
            <a:spLocks noChangeArrowheads="1"/>
          </p:cNvSpPr>
          <p:nvPr/>
        </p:nvSpPr>
        <p:spPr bwMode="auto">
          <a:xfrm>
            <a:off x="1835150" y="5949950"/>
            <a:ext cx="438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400"/>
              <a:t>Chemical reaction on substrate</a:t>
            </a:r>
          </a:p>
        </p:txBody>
      </p:sp>
      <p:sp>
        <p:nvSpPr>
          <p:cNvPr id="23571" name="Text Box 24"/>
          <p:cNvSpPr txBox="1">
            <a:spLocks noChangeArrowheads="1"/>
          </p:cNvSpPr>
          <p:nvPr/>
        </p:nvSpPr>
        <p:spPr bwMode="auto">
          <a:xfrm>
            <a:off x="5867400" y="4868863"/>
            <a:ext cx="276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i="1"/>
              <a:t>Desorption of adsorbed</a:t>
            </a:r>
          </a:p>
          <a:p>
            <a:pPr eaLnBrk="1" hangingPunct="1"/>
            <a:r>
              <a:rPr lang="en-US" altLang="zh-TW" b="1" i="1"/>
              <a:t>species</a:t>
            </a:r>
          </a:p>
        </p:txBody>
      </p:sp>
      <p:sp>
        <p:nvSpPr>
          <p:cNvPr id="23572" name="Text Box 25"/>
          <p:cNvSpPr txBox="1">
            <a:spLocks noChangeArrowheads="1"/>
          </p:cNvSpPr>
          <p:nvPr/>
        </p:nvSpPr>
        <p:spPr bwMode="auto">
          <a:xfrm>
            <a:off x="5795963" y="3213100"/>
            <a:ext cx="200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i="1"/>
              <a:t>Diffusion  out of </a:t>
            </a:r>
          </a:p>
          <a:p>
            <a:pPr eaLnBrk="1" hangingPunct="1"/>
            <a:r>
              <a:rPr lang="en-US" altLang="zh-TW" b="1" i="1"/>
              <a:t>by-products</a:t>
            </a:r>
          </a:p>
        </p:txBody>
      </p:sp>
    </p:spTree>
    <p:extLst>
      <p:ext uri="{BB962C8B-B14F-4D97-AF65-F5344CB8AC3E}">
        <p14:creationId xmlns:p14="http://schemas.microsoft.com/office/powerpoint/2010/main" val="5821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Boundary layer</a:t>
            </a: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07950" y="5229225"/>
            <a:ext cx="8870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-Boundary layer: the region in which the flow velocity changes from zero at the wall to </a:t>
            </a:r>
          </a:p>
          <a:p>
            <a:pPr eaLnBrk="1" hangingPunct="1"/>
            <a:r>
              <a:rPr lang="en-US" altLang="zh-TW"/>
              <a:t> the same as the bulk gas speed</a:t>
            </a:r>
          </a:p>
          <a:p>
            <a:pPr eaLnBrk="1" hangingPunct="1"/>
            <a:r>
              <a:rPr lang="en-US" altLang="zh-TW"/>
              <a:t>-The thickness of the boundary layer increases with lowered gas flow velocity</a:t>
            </a:r>
          </a:p>
          <a:p>
            <a:pPr eaLnBrk="1" hangingPunct="1"/>
            <a:r>
              <a:rPr lang="en-US" altLang="zh-TW"/>
              <a:t> and with farer the distance from the tube inlet</a:t>
            </a: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4859338" y="2852738"/>
            <a:ext cx="4114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l-GR" altLang="zh-TW">
                <a:cs typeface="Arial" charset="0"/>
              </a:rPr>
              <a:t>ρ</a:t>
            </a:r>
            <a:r>
              <a:rPr lang="en-US" altLang="zh-TW">
                <a:cs typeface="Arial" charset="0"/>
              </a:rPr>
              <a:t>= mass density</a:t>
            </a:r>
          </a:p>
          <a:p>
            <a:pPr eaLnBrk="1" hangingPunct="1"/>
            <a:r>
              <a:rPr lang="en-US" altLang="zh-TW">
                <a:cs typeface="Arial" charset="0"/>
              </a:rPr>
              <a:t> u = flow density</a:t>
            </a:r>
          </a:p>
          <a:p>
            <a:pPr eaLnBrk="1" hangingPunct="1"/>
            <a:r>
              <a:rPr lang="en-US" altLang="zh-TW">
                <a:cs typeface="Arial" charset="0"/>
              </a:rPr>
              <a:t> x = distance from inlet in flow direction</a:t>
            </a:r>
          </a:p>
          <a:p>
            <a:pPr eaLnBrk="1" hangingPunct="1"/>
            <a:r>
              <a:rPr lang="en-US" altLang="zh-TW">
                <a:cs typeface="Arial" charset="0"/>
              </a:rPr>
              <a:t> </a:t>
            </a:r>
            <a:r>
              <a:rPr lang="el-GR" altLang="zh-TW">
                <a:cs typeface="Arial" charset="0"/>
              </a:rPr>
              <a:t>μ</a:t>
            </a:r>
            <a:r>
              <a:rPr lang="en-US" altLang="zh-TW">
                <a:cs typeface="Arial" charset="0"/>
              </a:rPr>
              <a:t>= viscosity</a:t>
            </a:r>
            <a:endParaRPr lang="el-GR" altLang="zh-TW">
              <a:cs typeface="Arial" charset="0"/>
            </a:endParaRPr>
          </a:p>
        </p:txBody>
      </p:sp>
      <p:graphicFrame>
        <p:nvGraphicFramePr>
          <p:cNvPr id="24581" name="Object 14"/>
          <p:cNvGraphicFramePr>
            <a:graphicFrameLocks noChangeAspect="1"/>
          </p:cNvGraphicFramePr>
          <p:nvPr/>
        </p:nvGraphicFramePr>
        <p:xfrm>
          <a:off x="5219700" y="1989138"/>
          <a:ext cx="973138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2" name="方程式" r:id="rId3" imgW="609336" imgH="482391" progId="Equation.3">
                  <p:embed/>
                </p:oleObj>
              </mc:Choice>
              <mc:Fallback>
                <p:oleObj name="方程式" r:id="rId3" imgW="609336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989138"/>
                        <a:ext cx="973138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15"/>
          <p:cNvSpPr txBox="1">
            <a:spLocks noChangeArrowheads="1"/>
          </p:cNvSpPr>
          <p:nvPr/>
        </p:nvSpPr>
        <p:spPr bwMode="auto">
          <a:xfrm>
            <a:off x="6586538" y="1989138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Re = </a:t>
            </a:r>
            <a:r>
              <a:rPr lang="el-GR" altLang="zh-TW">
                <a:cs typeface="Arial" charset="0"/>
              </a:rPr>
              <a:t>ρ</a:t>
            </a:r>
            <a:r>
              <a:rPr lang="en-US" altLang="zh-TW">
                <a:cs typeface="Arial" charset="0"/>
              </a:rPr>
              <a:t>u</a:t>
            </a:r>
            <a:r>
              <a:rPr lang="en-US" altLang="zh-TW" sz="1000">
                <a:cs typeface="Arial" charset="0"/>
              </a:rPr>
              <a:t>x</a:t>
            </a:r>
            <a:endParaRPr lang="el-GR" altLang="zh-TW" sz="1000">
              <a:cs typeface="Arial" charset="0"/>
            </a:endParaRPr>
          </a:p>
        </p:txBody>
      </p:sp>
      <p:sp>
        <p:nvSpPr>
          <p:cNvPr id="24583" name="Line 16"/>
          <p:cNvSpPr>
            <a:spLocks noChangeShapeType="1"/>
          </p:cNvSpPr>
          <p:nvPr/>
        </p:nvSpPr>
        <p:spPr bwMode="auto">
          <a:xfrm>
            <a:off x="7237413" y="232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4" name="Text Box 17"/>
          <p:cNvSpPr txBox="1">
            <a:spLocks noChangeArrowheads="1"/>
          </p:cNvSpPr>
          <p:nvPr/>
        </p:nvSpPr>
        <p:spPr bwMode="auto">
          <a:xfrm>
            <a:off x="7289800" y="227965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l-GR" altLang="zh-TW">
                <a:cs typeface="Arial" charset="0"/>
              </a:rPr>
              <a:t>μ</a:t>
            </a:r>
          </a:p>
        </p:txBody>
      </p:sp>
      <p:sp>
        <p:nvSpPr>
          <p:cNvPr id="24585" name="Text Box 18"/>
          <p:cNvSpPr txBox="1">
            <a:spLocks noChangeArrowheads="1"/>
          </p:cNvSpPr>
          <p:nvPr/>
        </p:nvSpPr>
        <p:spPr bwMode="auto">
          <a:xfrm>
            <a:off x="4946650" y="45704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TW"/>
          </a:p>
        </p:txBody>
      </p:sp>
      <p:sp>
        <p:nvSpPr>
          <p:cNvPr id="24586" name="Text Box 21"/>
          <p:cNvSpPr txBox="1">
            <a:spLocks noChangeArrowheads="1"/>
          </p:cNvSpPr>
          <p:nvPr/>
        </p:nvSpPr>
        <p:spPr bwMode="auto">
          <a:xfrm>
            <a:off x="5054600" y="4168775"/>
            <a:ext cx="202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D </a:t>
            </a:r>
            <a:r>
              <a:rPr lang="el-GR" altLang="zh-TW">
                <a:cs typeface="Arial" charset="0"/>
              </a:rPr>
              <a:t>α</a:t>
            </a:r>
            <a:r>
              <a:rPr lang="en-US" altLang="zh-TW">
                <a:cs typeface="Arial" charset="0"/>
              </a:rPr>
              <a:t> x</a:t>
            </a:r>
            <a:r>
              <a:rPr lang="en-US" altLang="zh-TW" baseline="30000">
                <a:cs typeface="Arial" charset="0"/>
              </a:rPr>
              <a:t>1/2</a:t>
            </a:r>
            <a:r>
              <a:rPr lang="en-US" altLang="zh-TW">
                <a:cs typeface="Arial" charset="0"/>
              </a:rPr>
              <a:t> and</a:t>
            </a:r>
            <a:r>
              <a:rPr lang="en-US" altLang="zh-TW" baseline="30000">
                <a:cs typeface="Arial" charset="0"/>
              </a:rPr>
              <a:t>  </a:t>
            </a:r>
            <a:r>
              <a:rPr lang="en-US" altLang="zh-TW">
                <a:cs typeface="Arial" charset="0"/>
              </a:rPr>
              <a:t>u</a:t>
            </a:r>
            <a:r>
              <a:rPr lang="en-US" altLang="zh-TW" baseline="-25000">
                <a:cs typeface="Arial" charset="0"/>
              </a:rPr>
              <a:t>x</a:t>
            </a:r>
            <a:r>
              <a:rPr lang="en-US" altLang="zh-TW" baseline="30000">
                <a:cs typeface="Arial" charset="0"/>
              </a:rPr>
              <a:t>-1/2</a:t>
            </a:r>
          </a:p>
          <a:p>
            <a:pPr eaLnBrk="1" hangingPunct="1"/>
            <a:r>
              <a:rPr lang="en-US" altLang="zh-TW">
                <a:cs typeface="Arial" charset="0"/>
              </a:rPr>
              <a:t>u</a:t>
            </a:r>
            <a:r>
              <a:rPr lang="en-US" altLang="zh-TW" baseline="-25000">
                <a:cs typeface="Arial" charset="0"/>
              </a:rPr>
              <a:t>x</a:t>
            </a:r>
            <a:r>
              <a:rPr lang="en-US" altLang="zh-TW">
                <a:cs typeface="Arial" charset="0"/>
              </a:rPr>
              <a:t> </a:t>
            </a:r>
            <a:r>
              <a:rPr lang="en-US" altLang="zh-TW">
                <a:sym typeface="Wingdings" pitchFamily="2" charset="2"/>
              </a:rPr>
              <a:t>↓</a:t>
            </a:r>
            <a:r>
              <a:rPr lang="en-US" altLang="zh-TW"/>
              <a:t> </a:t>
            </a:r>
            <a:r>
              <a:rPr lang="en-US" altLang="zh-TW">
                <a:sym typeface="Wingdings" pitchFamily="2" charset="2"/>
              </a:rPr>
              <a:t> D </a:t>
            </a:r>
            <a:r>
              <a:rPr lang="en-US" altLang="zh-TW">
                <a:sym typeface="Symbol" pitchFamily="18" charset="2"/>
              </a:rPr>
              <a:t></a:t>
            </a:r>
            <a:endParaRPr lang="el-GR" altLang="zh-TW">
              <a:sym typeface="Symbol" pitchFamily="18" charset="2"/>
            </a:endParaRPr>
          </a:p>
        </p:txBody>
      </p:sp>
      <p:sp>
        <p:nvSpPr>
          <p:cNvPr id="24587" name="Line 22"/>
          <p:cNvSpPr>
            <a:spLocks noChangeShapeType="1"/>
          </p:cNvSpPr>
          <p:nvPr/>
        </p:nvSpPr>
        <p:spPr bwMode="auto">
          <a:xfrm>
            <a:off x="1223963" y="45815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588" name="Text Box 23"/>
          <p:cNvSpPr txBox="1">
            <a:spLocks noChangeArrowheads="1"/>
          </p:cNvSpPr>
          <p:nvPr/>
        </p:nvSpPr>
        <p:spPr bwMode="auto">
          <a:xfrm>
            <a:off x="1223963" y="45085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D</a:t>
            </a:r>
          </a:p>
        </p:txBody>
      </p:sp>
      <p:sp>
        <p:nvSpPr>
          <p:cNvPr id="24589" name="Text Box 24"/>
          <p:cNvSpPr txBox="1">
            <a:spLocks noChangeArrowheads="1"/>
          </p:cNvSpPr>
          <p:nvPr/>
        </p:nvSpPr>
        <p:spPr bwMode="auto">
          <a:xfrm>
            <a:off x="915988" y="387985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x</a:t>
            </a:r>
          </a:p>
        </p:txBody>
      </p:sp>
      <p:sp>
        <p:nvSpPr>
          <p:cNvPr id="24590" name="Text Box 25"/>
          <p:cNvSpPr txBox="1">
            <a:spLocks noChangeArrowheads="1"/>
          </p:cNvSpPr>
          <p:nvPr/>
        </p:nvSpPr>
        <p:spPr bwMode="auto">
          <a:xfrm>
            <a:off x="179388" y="6491288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p28</a:t>
            </a:r>
          </a:p>
        </p:txBody>
      </p:sp>
      <p:sp>
        <p:nvSpPr>
          <p:cNvPr id="24591" name="Text Box 26"/>
          <p:cNvSpPr txBox="1">
            <a:spLocks noChangeArrowheads="1"/>
          </p:cNvSpPr>
          <p:nvPr/>
        </p:nvSpPr>
        <p:spPr bwMode="auto">
          <a:xfrm>
            <a:off x="250825" y="1125538"/>
            <a:ext cx="3316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Reaction: WF6+3H2 </a:t>
            </a:r>
            <a:r>
              <a:rPr lang="en-US" altLang="zh-TW">
                <a:sym typeface="Wingdings" pitchFamily="2" charset="2"/>
              </a:rPr>
              <a:t>W+6HF</a:t>
            </a:r>
            <a:endParaRPr lang="en-US" altLang="zh-TW"/>
          </a:p>
        </p:txBody>
      </p:sp>
      <p:pic>
        <p:nvPicPr>
          <p:cNvPr id="24592" name="Picture 30" descr="未命名 -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4038600" cy="328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3" name="Rectangle 31"/>
          <p:cNvSpPr>
            <a:spLocks noChangeArrowheads="1"/>
          </p:cNvSpPr>
          <p:nvPr/>
        </p:nvSpPr>
        <p:spPr bwMode="auto">
          <a:xfrm>
            <a:off x="4859338" y="4149725"/>
            <a:ext cx="2520950" cy="7921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0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400" b="1" smtClean="0"/>
              <a:t>Velocity and temperature distribution profile</a:t>
            </a: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468313" y="4797425"/>
            <a:ext cx="4146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zh-TW"/>
              <a:t>A steep velocity gradient is noticeable </a:t>
            </a:r>
          </a:p>
          <a:p>
            <a:pPr eaLnBrk="1" hangingPunct="1"/>
            <a:r>
              <a:rPr lang="en-US" altLang="zh-TW"/>
              <a:t> when x is larger </a:t>
            </a:r>
          </a:p>
          <a:p>
            <a:pPr eaLnBrk="1" hangingPunct="1"/>
            <a:endParaRPr lang="en-US" altLang="zh-TW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4840288" y="4745038"/>
            <a:ext cx="4083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-surface is the hottest</a:t>
            </a:r>
          </a:p>
          <a:p>
            <a:pPr eaLnBrk="1" hangingPunct="1">
              <a:buFontTx/>
              <a:buChar char="-"/>
            </a:pPr>
            <a:r>
              <a:rPr lang="en-US" altLang="zh-TW"/>
              <a:t>The shape distribution curve is similar</a:t>
            </a:r>
          </a:p>
          <a:p>
            <a:pPr eaLnBrk="1" hangingPunct="1"/>
            <a:r>
              <a:rPr lang="en-US" altLang="zh-TW"/>
              <a:t> to that of velocity </a:t>
            </a:r>
          </a:p>
        </p:txBody>
      </p:sp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519113" y="5969000"/>
            <a:ext cx="431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Reactant Gas is inverse proportional to x</a:t>
            </a:r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6640513" y="64008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p30-31</a:t>
            </a:r>
          </a:p>
        </p:txBody>
      </p:sp>
      <p:pic>
        <p:nvPicPr>
          <p:cNvPr id="25607" name="Picture 13" descr="未命名 -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57338"/>
            <a:ext cx="4038600" cy="2681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15" descr="未命名 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07193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9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zh-TW" sz="3600" b="1" smtClean="0"/>
              <a:t>Rate limiting Steps of a CVD reaction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6856413" y="61849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p33</a:t>
            </a:r>
          </a:p>
        </p:txBody>
      </p:sp>
      <p:pic>
        <p:nvPicPr>
          <p:cNvPr id="26628" name="Picture 10" descr="未命名 -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51927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4565650" y="2060575"/>
            <a:ext cx="457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 Diffusion is fast due to thin boundary layer</a:t>
            </a:r>
          </a:p>
          <a:p>
            <a:pPr eaLnBrk="1" hangingPunct="1"/>
            <a:r>
              <a:rPr lang="en-US" altLang="zh-TW"/>
              <a:t>- Rate limiting step is </a:t>
            </a:r>
            <a:r>
              <a:rPr lang="en-US" altLang="zh-TW" b="1" i="1"/>
              <a:t>surface reaction</a:t>
            </a:r>
          </a:p>
        </p:txBody>
      </p:sp>
      <p:sp>
        <p:nvSpPr>
          <p:cNvPr id="26630" name="Text Box 12"/>
          <p:cNvSpPr txBox="1">
            <a:spLocks noChangeArrowheads="1"/>
          </p:cNvSpPr>
          <p:nvPr/>
        </p:nvSpPr>
        <p:spPr bwMode="auto">
          <a:xfrm>
            <a:off x="4095750" y="4221163"/>
            <a:ext cx="504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- Diffusion is slow due to thick boundary layer</a:t>
            </a:r>
          </a:p>
          <a:p>
            <a:pPr eaLnBrk="1" hangingPunct="1"/>
            <a:r>
              <a:rPr lang="en-US" altLang="zh-TW"/>
              <a:t>- Rate limiting step is </a:t>
            </a:r>
            <a:r>
              <a:rPr lang="en-US" altLang="zh-TW" b="1" i="1"/>
              <a:t>mass transport diffusion</a:t>
            </a:r>
          </a:p>
        </p:txBody>
      </p:sp>
    </p:spTree>
    <p:extLst>
      <p:ext uri="{BB962C8B-B14F-4D97-AF65-F5344CB8AC3E}">
        <p14:creationId xmlns:p14="http://schemas.microsoft.com/office/powerpoint/2010/main" val="188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2" y="2912179"/>
            <a:ext cx="2872188" cy="1293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72077" y="1486376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金屬氧化物半導體場效應電晶體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(MOSFET) 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是一種場效應電晶體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(FET) 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電子器件。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的控制是通過向柵極施加特定的電壓來進行的。當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導通時，電流通過在</a:t>
            </a:r>
            <a:r>
              <a:rPr lang="zh-TW" altLang="zh-TW" sz="1350" dirty="0">
                <a:latin typeface="Times New Roman" panose="02020603050405020304" pitchFamily="18" charset="0"/>
                <a:ea typeface="DIN OT"/>
                <a:cs typeface="Times New Roman" panose="02020603050405020304" pitchFamily="18" charset="0"/>
              </a:rPr>
              <a:t> 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體區（稱為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）中形成的溝道，從</a:t>
            </a:r>
            <a:r>
              <a:rPr lang="en-US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  <a:r>
              <a:rPr lang="zh-TW" altLang="zh-TW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的漏極流向源極。</a:t>
            </a:r>
            <a:endParaRPr lang="zh-TW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2" y="4242505"/>
            <a:ext cx="2722149" cy="202196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5"/>
          <a:stretch/>
        </p:blipFill>
        <p:spPr>
          <a:xfrm>
            <a:off x="4798652" y="3558779"/>
            <a:ext cx="3005072" cy="2364495"/>
          </a:xfrm>
          <a:prstGeom prst="rect">
            <a:avLst/>
          </a:prstGeom>
        </p:spPr>
      </p:pic>
      <p:pic>
        <p:nvPicPr>
          <p:cNvPr id="1032" name="Picture 8" descr="MOSFET Stru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4" y="1251347"/>
            <a:ext cx="2336006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875973" y="6716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300" dirty="0"/>
              <a:t>MOSFET</a:t>
            </a:r>
            <a:r>
              <a:rPr lang="zh-TW" altLang="en-US" sz="3300" dirty="0"/>
              <a:t>的結構</a:t>
            </a:r>
          </a:p>
        </p:txBody>
      </p:sp>
    </p:spTree>
    <p:extLst>
      <p:ext uri="{BB962C8B-B14F-4D97-AF65-F5344CB8AC3E}">
        <p14:creationId xmlns:p14="http://schemas.microsoft.com/office/powerpoint/2010/main" val="2142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-541338" y="260350"/>
            <a:ext cx="10225088" cy="1143000"/>
          </a:xfrm>
        </p:spPr>
        <p:txBody>
          <a:bodyPr/>
          <a:lstStyle/>
          <a:p>
            <a:pPr eaLnBrk="1" hangingPunct="1"/>
            <a:r>
              <a:rPr lang="en-US" altLang="zh-TW" sz="3200" b="1" smtClean="0"/>
              <a:t>T(K) vs growth rate for silicon deposition using various precursors</a:t>
            </a:r>
          </a:p>
        </p:txBody>
      </p:sp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303213" y="61849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p34</a:t>
            </a:r>
          </a:p>
        </p:txBody>
      </p:sp>
      <p:pic>
        <p:nvPicPr>
          <p:cNvPr id="27652" name="Picture 12" descr="未命名 -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049463"/>
            <a:ext cx="5688012" cy="4033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13"/>
          <p:cNvSpPr txBox="1">
            <a:spLocks noChangeArrowheads="1"/>
          </p:cNvSpPr>
          <p:nvPr/>
        </p:nvSpPr>
        <p:spPr bwMode="auto">
          <a:xfrm>
            <a:off x="5219700" y="2100263"/>
            <a:ext cx="322421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Area A: lower temperature</a:t>
            </a:r>
          </a:p>
          <a:p>
            <a:pPr eaLnBrk="1" hangingPunct="1"/>
            <a:r>
              <a:rPr lang="en-US" altLang="zh-TW"/>
              <a:t>*Rate limiting step: (</a:t>
            </a:r>
            <a:r>
              <a:rPr lang="en-US" altLang="zh-TW">
                <a:sym typeface="Wingdings" pitchFamily="2" charset="2"/>
              </a:rPr>
              <a:t>RLS)</a:t>
            </a:r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Area B: higher temperature</a:t>
            </a:r>
          </a:p>
          <a:p>
            <a:pPr eaLnBrk="1" hangingPunct="1"/>
            <a:r>
              <a:rPr lang="en-US" altLang="zh-TW"/>
              <a:t>*Rate limiting step:</a:t>
            </a:r>
          </a:p>
          <a:p>
            <a:pPr eaLnBrk="1" hangingPunct="1"/>
            <a:endParaRPr lang="en-US" altLang="zh-TW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5292725" y="4149725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growth rate is high</a:t>
            </a:r>
          </a:p>
          <a:p>
            <a:r>
              <a:rPr lang="en-US" altLang="zh-TW">
                <a:solidFill>
                  <a:srgbClr val="FF0000"/>
                </a:solidFill>
              </a:rPr>
              <a:t>So, RLS is mass transport diffusion</a:t>
            </a:r>
          </a:p>
        </p:txBody>
      </p:sp>
      <p:sp>
        <p:nvSpPr>
          <p:cNvPr id="27655" name="Rectangle 15"/>
          <p:cNvSpPr>
            <a:spLocks noChangeArrowheads="1"/>
          </p:cNvSpPr>
          <p:nvPr/>
        </p:nvSpPr>
        <p:spPr bwMode="auto">
          <a:xfrm>
            <a:off x="179388" y="5516563"/>
            <a:ext cx="5688012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00663" y="2770188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growth rate is low</a:t>
            </a:r>
          </a:p>
          <a:p>
            <a:r>
              <a:rPr lang="en-US" altLang="zh-TW">
                <a:solidFill>
                  <a:srgbClr val="FF0000"/>
                </a:solidFill>
              </a:rPr>
              <a:t>So, RLS is surface reaction</a:t>
            </a:r>
          </a:p>
        </p:txBody>
      </p:sp>
    </p:spTree>
    <p:extLst>
      <p:ext uri="{BB962C8B-B14F-4D97-AF65-F5344CB8AC3E}">
        <p14:creationId xmlns:p14="http://schemas.microsoft.com/office/powerpoint/2010/main" val="1858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smtClean="0"/>
              <a:t>Control of deposition uniformity in a tubular reactor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572000" y="2444750"/>
            <a:ext cx="4635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600"/>
              <a:t>-Deposition rate decreases downstream</a:t>
            </a:r>
          </a:p>
          <a:p>
            <a:pPr eaLnBrk="1" hangingPunct="1"/>
            <a:r>
              <a:rPr lang="en-US" altLang="zh-TW" sz="1600"/>
              <a:t> because of thicker boundary layer along the tube</a:t>
            </a:r>
          </a:p>
          <a:p>
            <a:pPr eaLnBrk="1" hangingPunct="1"/>
            <a:endParaRPr lang="en-US" altLang="zh-TW" sz="1600"/>
          </a:p>
          <a:p>
            <a:pPr eaLnBrk="1" hangingPunct="1"/>
            <a:r>
              <a:rPr lang="en-US" altLang="zh-TW" sz="1600"/>
              <a:t>-Tilted susceptor makes boundary layers thiner</a:t>
            </a:r>
          </a:p>
          <a:p>
            <a:pPr eaLnBrk="1" hangingPunct="1"/>
            <a:r>
              <a:rPr lang="en-US" altLang="zh-TW" sz="1600"/>
              <a:t> because the increase of velocity from </a:t>
            </a:r>
          </a:p>
          <a:p>
            <a:pPr eaLnBrk="1" hangingPunct="1"/>
            <a:r>
              <a:rPr lang="en-US" altLang="zh-TW" sz="1600"/>
              <a:t> constriction of the flow </a:t>
            </a:r>
            <a:r>
              <a:rPr lang="en-US" altLang="zh-TW" sz="1600">
                <a:sym typeface="Wingdings" pitchFamily="2" charset="2"/>
              </a:rPr>
              <a:t> make the deposition</a:t>
            </a:r>
          </a:p>
          <a:p>
            <a:pPr eaLnBrk="1" hangingPunct="1"/>
            <a:r>
              <a:rPr lang="en-US" altLang="zh-TW" sz="1600">
                <a:sym typeface="Wingdings" pitchFamily="2" charset="2"/>
              </a:rPr>
              <a:t> layer more uniform</a:t>
            </a:r>
            <a:endParaRPr lang="en-US" altLang="zh-TW" sz="1600"/>
          </a:p>
          <a:p>
            <a:pPr eaLnBrk="1" hangingPunct="1"/>
            <a:endParaRPr lang="en-US" altLang="zh-TW" sz="1600"/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447675" y="6113463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p36</a:t>
            </a:r>
          </a:p>
        </p:txBody>
      </p:sp>
      <p:pic>
        <p:nvPicPr>
          <p:cNvPr id="28677" name="Picture 9" descr="未命名 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53548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b="1" smtClean="0"/>
              <a:t>Deposition mechanism - Epitaxy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47675" y="6113463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 38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2103438" y="5248275"/>
            <a:ext cx="6940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Defined as the growth of a crystalline film on a crystalline substrate</a:t>
            </a:r>
          </a:p>
          <a:p>
            <a:pPr eaLnBrk="1" hangingPunct="1">
              <a:buFontTx/>
              <a:buChar char="-"/>
            </a:pPr>
            <a:r>
              <a:rPr lang="en-US" altLang="zh-TW"/>
              <a:t>Homoepitaxy – deposited materials are the same as substrate</a:t>
            </a:r>
          </a:p>
          <a:p>
            <a:pPr eaLnBrk="1" hangingPunct="1">
              <a:buFontTx/>
              <a:buChar char="-"/>
            </a:pPr>
            <a:r>
              <a:rPr lang="en-US" altLang="zh-TW"/>
              <a:t>Heteroepitaxy -                                            different</a:t>
            </a:r>
          </a:p>
          <a:p>
            <a:pPr eaLnBrk="1" hangingPunct="1">
              <a:buFontTx/>
              <a:buChar char="-"/>
            </a:pPr>
            <a:r>
              <a:rPr lang="en-US" altLang="zh-TW"/>
              <a:t>Lattice mismatch of deposited materials with substrate </a:t>
            </a:r>
          </a:p>
          <a:p>
            <a:pPr eaLnBrk="1" hangingPunct="1"/>
            <a:r>
              <a:rPr lang="en-US" altLang="zh-TW"/>
              <a:t> needs to be small </a:t>
            </a:r>
          </a:p>
        </p:txBody>
      </p:sp>
      <p:pic>
        <p:nvPicPr>
          <p:cNvPr id="29701" name="Picture 8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844675"/>
            <a:ext cx="25288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 descr="未命名 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518318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9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smtClean="0"/>
              <a:t>Bandgap and lattice constant of semiconductor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4140200" y="3573463"/>
            <a:ext cx="4832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zh-TW"/>
              <a:t>Lattice mismatch larger than</a:t>
            </a:r>
          </a:p>
          <a:p>
            <a:pPr eaLnBrk="1" hangingPunct="1"/>
            <a:r>
              <a:rPr lang="en-US" altLang="zh-TW"/>
              <a:t> 8% is unlikely for deposited materials</a:t>
            </a:r>
          </a:p>
          <a:p>
            <a:pPr eaLnBrk="1" hangingPunct="1"/>
            <a:r>
              <a:rPr lang="en-US" altLang="zh-TW"/>
              <a:t> epitaxially growth on corresponding substrate</a:t>
            </a:r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447675" y="6113463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p39</a:t>
            </a:r>
          </a:p>
        </p:txBody>
      </p:sp>
      <p:pic>
        <p:nvPicPr>
          <p:cNvPr id="30725" name="Picture 10" descr="未命名 -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47900"/>
            <a:ext cx="4105275" cy="383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Nucleation and growth modes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50825" y="4076700"/>
            <a:ext cx="88931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/>
              <a:t>Three-dimensional island growth-Volmer-Weber growth</a:t>
            </a:r>
          </a:p>
          <a:p>
            <a:pPr eaLnBrk="1" hangingPunct="1"/>
            <a:r>
              <a:rPr lang="en-US" altLang="zh-TW"/>
              <a:t>film atoms are more strongly bound to each other than to the substrate (Si on SiO2, metals on insulators)</a:t>
            </a:r>
          </a:p>
          <a:p>
            <a:pPr eaLnBrk="1" hangingPunct="1"/>
            <a:r>
              <a:rPr lang="en-US" altLang="zh-TW" b="1"/>
              <a:t>Layer-Plus-island growth-Stranski-Kastanov growth</a:t>
            </a:r>
          </a:p>
          <a:p>
            <a:pPr eaLnBrk="1" hangingPunct="1"/>
            <a:r>
              <a:rPr lang="en-US" altLang="zh-TW"/>
              <a:t>Combination of two modes</a:t>
            </a:r>
          </a:p>
          <a:p>
            <a:pPr eaLnBrk="1" hangingPunct="1"/>
            <a:r>
              <a:rPr lang="en-US" altLang="zh-TW" b="1"/>
              <a:t>Layer-by-layer-Franck-van der Merwe growth</a:t>
            </a:r>
          </a:p>
          <a:p>
            <a:pPr eaLnBrk="1" hangingPunct="1"/>
            <a:r>
              <a:rPr lang="en-US" altLang="zh-TW"/>
              <a:t>Film atoms are equally or less strongly bonded to each other than to the substrate (silicon on silicon, homoepitaxy</a:t>
            </a: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6948488" y="32131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Hitchman p37</a:t>
            </a:r>
          </a:p>
        </p:txBody>
      </p:sp>
      <p:pic>
        <p:nvPicPr>
          <p:cNvPr id="31749" name="Picture 11" descr="未命名 -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836613"/>
            <a:ext cx="4271962" cy="2962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9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A Typical CVD Apparatus</a:t>
            </a: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3200400" y="2514600"/>
          <a:ext cx="2743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6" name="圖片" r:id="rId3" imgW="2743200" imgH="1828800" progId="Word.Picture.8">
                  <p:embed/>
                </p:oleObj>
              </mc:Choice>
              <mc:Fallback>
                <p:oleObj name="圖片" r:id="rId3" imgW="2743200" imgH="18288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514600"/>
                        <a:ext cx="27432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6" name="Picture 4" descr="cvd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8101013" cy="474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50825" y="1773238"/>
            <a:ext cx="3744913" cy="4968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405313" y="1844675"/>
            <a:ext cx="1643062" cy="3024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372225" y="3141663"/>
            <a:ext cx="2520950" cy="34559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900113" y="1412875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Reactant supply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4427538" y="1341438"/>
            <a:ext cx="387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Chemical reactions in a CVD reactor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732588" y="263683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A50021"/>
                </a:solidFill>
              </a:rPr>
              <a:t>Exhaust system</a:t>
            </a:r>
          </a:p>
        </p:txBody>
      </p:sp>
    </p:spTree>
    <p:extLst>
      <p:ext uri="{BB962C8B-B14F-4D97-AF65-F5344CB8AC3E}">
        <p14:creationId xmlns:p14="http://schemas.microsoft.com/office/powerpoint/2010/main" val="40993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zh-TW" sz="3200" b="1" smtClean="0"/>
              <a:t>Reactant supply – gas  precursor transport</a:t>
            </a:r>
          </a:p>
        </p:txBody>
      </p:sp>
      <p:pic>
        <p:nvPicPr>
          <p:cNvPr id="34819" name="Picture 7" descr="180px-Methanethiol_cyl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33600"/>
            <a:ext cx="17145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6011863" y="1628775"/>
            <a:ext cx="229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A gas precursor tank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519113" y="5392738"/>
            <a:ext cx="483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zh-TW"/>
              <a:t> Flowmeters to control the transport rate</a:t>
            </a:r>
          </a:p>
          <a:p>
            <a:pPr eaLnBrk="1" hangingPunct="1"/>
            <a:r>
              <a:rPr lang="en-US" altLang="zh-TW"/>
              <a:t>- Carrier gas like H2 or N2 or O2 is often used</a:t>
            </a:r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6711950" y="6329363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p84</a:t>
            </a:r>
          </a:p>
        </p:txBody>
      </p:sp>
      <p:pic>
        <p:nvPicPr>
          <p:cNvPr id="34823" name="Picture 12" descr="未命名 -2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4392612" cy="3825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1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4000" b="1" smtClean="0"/>
              <a:t>Reactant supply – liquid and solid precursor transport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284663" y="5949950"/>
            <a:ext cx="457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W(s) + 3 Cl2(g)   </a:t>
            </a:r>
            <a:r>
              <a:rPr lang="en-US" altLang="zh-TW" sz="12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Wingdings" pitchFamily="2" charset="2"/>
              </a:rPr>
              <a:t>   WCl6(g)  800 oC</a:t>
            </a:r>
          </a:p>
          <a:p>
            <a:pPr>
              <a:defRPr/>
            </a:pPr>
            <a:r>
              <a:rPr lang="en-US" altLang="zh-TW" sz="12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Wingdings" pitchFamily="2" charset="2"/>
              </a:rPr>
              <a:t>deposition step:</a:t>
            </a:r>
          </a:p>
          <a:p>
            <a:pPr>
              <a:defRPr/>
            </a:pPr>
            <a:r>
              <a:rPr lang="en-US" altLang="zh-TW" sz="12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Wingdings" pitchFamily="2" charset="2"/>
              </a:rPr>
              <a:t>WCl6(g) + 3 H2(g)             W(s) + 6 HCl(g)   at 800-1200 oC</a:t>
            </a:r>
          </a:p>
        </p:txBody>
      </p:sp>
      <p:sp>
        <p:nvSpPr>
          <p:cNvPr id="35844" name="Text Box 11"/>
          <p:cNvSpPr txBox="1">
            <a:spLocks noChangeArrowheads="1"/>
          </p:cNvSpPr>
          <p:nvPr/>
        </p:nvSpPr>
        <p:spPr bwMode="auto">
          <a:xfrm>
            <a:off x="303213" y="64008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Pierson p85-86</a:t>
            </a:r>
          </a:p>
        </p:txBody>
      </p:sp>
      <p:pic>
        <p:nvPicPr>
          <p:cNvPr id="35845" name="Picture 13" descr="未命名 -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25700"/>
            <a:ext cx="4038600" cy="2874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15" descr="未命名 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8"/>
            <a:ext cx="3087688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9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Exhaust system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755650" y="1557338"/>
            <a:ext cx="1512888" cy="158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3203575" y="1557338"/>
            <a:ext cx="1512888" cy="158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5435600" y="1557338"/>
            <a:ext cx="1512888" cy="158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7451725" y="1557338"/>
            <a:ext cx="1512888" cy="158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827088" y="4437063"/>
            <a:ext cx="1512887" cy="158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3203575" y="4365625"/>
            <a:ext cx="1512888" cy="158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950913" y="21526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Reactor</a:t>
            </a:r>
          </a:p>
        </p:txBody>
      </p:sp>
      <p:sp>
        <p:nvSpPr>
          <p:cNvPr id="38922" name="Text Box 11"/>
          <p:cNvSpPr txBox="1">
            <a:spLocks noChangeArrowheads="1"/>
          </p:cNvSpPr>
          <p:nvPr/>
        </p:nvSpPr>
        <p:spPr bwMode="auto">
          <a:xfrm>
            <a:off x="3400425" y="2224088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Water trap</a:t>
            </a:r>
          </a:p>
        </p:txBody>
      </p:sp>
      <p:sp>
        <p:nvSpPr>
          <p:cNvPr id="38923" name="Text Box 12"/>
          <p:cNvSpPr txBox="1">
            <a:spLocks noChangeArrowheads="1"/>
          </p:cNvSpPr>
          <p:nvPr/>
        </p:nvSpPr>
        <p:spPr bwMode="auto">
          <a:xfrm>
            <a:off x="5487988" y="2224088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Roots Pump</a:t>
            </a:r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7575550" y="2224088"/>
            <a:ext cx="137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Vane Pump</a:t>
            </a:r>
          </a:p>
        </p:txBody>
      </p:sp>
      <p:sp>
        <p:nvSpPr>
          <p:cNvPr id="38925" name="Text Box 14"/>
          <p:cNvSpPr txBox="1">
            <a:spLocks noChangeArrowheads="1"/>
          </p:cNvSpPr>
          <p:nvPr/>
        </p:nvSpPr>
        <p:spPr bwMode="auto">
          <a:xfrm>
            <a:off x="879475" y="5032375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Oil Demister</a:t>
            </a:r>
          </a:p>
        </p:txBody>
      </p:sp>
      <p:sp>
        <p:nvSpPr>
          <p:cNvPr id="38926" name="Text Box 15"/>
          <p:cNvSpPr txBox="1">
            <a:spLocks noChangeArrowheads="1"/>
          </p:cNvSpPr>
          <p:nvPr/>
        </p:nvSpPr>
        <p:spPr bwMode="auto">
          <a:xfrm>
            <a:off x="3419475" y="5084763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Scrubber</a:t>
            </a:r>
          </a:p>
        </p:txBody>
      </p:sp>
      <p:sp>
        <p:nvSpPr>
          <p:cNvPr id="38927" name="Line 16"/>
          <p:cNvSpPr>
            <a:spLocks noChangeShapeType="1"/>
          </p:cNvSpPr>
          <p:nvPr/>
        </p:nvSpPr>
        <p:spPr bwMode="auto">
          <a:xfrm>
            <a:off x="2339975" y="2420938"/>
            <a:ext cx="792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28" name="Line 17"/>
          <p:cNvSpPr>
            <a:spLocks noChangeShapeType="1"/>
          </p:cNvSpPr>
          <p:nvPr/>
        </p:nvSpPr>
        <p:spPr bwMode="auto">
          <a:xfrm>
            <a:off x="4716463" y="242093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29" name="Line 18"/>
          <p:cNvSpPr>
            <a:spLocks noChangeShapeType="1"/>
          </p:cNvSpPr>
          <p:nvPr/>
        </p:nvSpPr>
        <p:spPr bwMode="auto">
          <a:xfrm>
            <a:off x="7019925" y="2420938"/>
            <a:ext cx="5032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30" name="Line 19"/>
          <p:cNvSpPr>
            <a:spLocks noChangeShapeType="1"/>
          </p:cNvSpPr>
          <p:nvPr/>
        </p:nvSpPr>
        <p:spPr bwMode="auto">
          <a:xfrm>
            <a:off x="2339975" y="5157788"/>
            <a:ext cx="792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31" name="Line 20"/>
          <p:cNvSpPr>
            <a:spLocks noChangeShapeType="1"/>
          </p:cNvSpPr>
          <p:nvPr/>
        </p:nvSpPr>
        <p:spPr bwMode="auto">
          <a:xfrm>
            <a:off x="0" y="5229225"/>
            <a:ext cx="792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32" name="Line 21"/>
          <p:cNvSpPr>
            <a:spLocks noChangeShapeType="1"/>
          </p:cNvSpPr>
          <p:nvPr/>
        </p:nvSpPr>
        <p:spPr bwMode="auto">
          <a:xfrm>
            <a:off x="4859338" y="5157788"/>
            <a:ext cx="792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33" name="Text Box 22"/>
          <p:cNvSpPr txBox="1">
            <a:spLocks noChangeArrowheads="1"/>
          </p:cNvSpPr>
          <p:nvPr/>
        </p:nvSpPr>
        <p:spPr bwMode="auto">
          <a:xfrm>
            <a:off x="5867400" y="4941888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Atmosphere</a:t>
            </a:r>
          </a:p>
        </p:txBody>
      </p:sp>
      <p:sp>
        <p:nvSpPr>
          <p:cNvPr id="38934" name="Text Box 23"/>
          <p:cNvSpPr txBox="1">
            <a:spLocks noChangeArrowheads="1"/>
          </p:cNvSpPr>
          <p:nvPr/>
        </p:nvSpPr>
        <p:spPr bwMode="auto">
          <a:xfrm>
            <a:off x="468313" y="6237288"/>
            <a:ext cx="471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CVD precursors: toxic, lethal, and pyrophoric</a:t>
            </a:r>
          </a:p>
        </p:txBody>
      </p:sp>
      <p:sp>
        <p:nvSpPr>
          <p:cNvPr id="38935" name="Text Box 24"/>
          <p:cNvSpPr txBox="1">
            <a:spLocks noChangeArrowheads="1"/>
          </p:cNvSpPr>
          <p:nvPr/>
        </p:nvSpPr>
        <p:spPr bwMode="auto">
          <a:xfrm>
            <a:off x="3255963" y="2655888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(particle trap)</a:t>
            </a:r>
          </a:p>
        </p:txBody>
      </p:sp>
      <p:sp>
        <p:nvSpPr>
          <p:cNvPr id="38936" name="Text Box 25"/>
          <p:cNvSpPr txBox="1">
            <a:spLocks noChangeArrowheads="1"/>
          </p:cNvSpPr>
          <p:nvPr/>
        </p:nvSpPr>
        <p:spPr bwMode="auto">
          <a:xfrm>
            <a:off x="1547813" y="4581525"/>
            <a:ext cx="234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Neutralized reactants</a:t>
            </a:r>
          </a:p>
        </p:txBody>
      </p:sp>
    </p:spTree>
    <p:extLst>
      <p:ext uri="{BB962C8B-B14F-4D97-AF65-F5344CB8AC3E}">
        <p14:creationId xmlns:p14="http://schemas.microsoft.com/office/powerpoint/2010/main" val="35227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MOSFET</a:t>
            </a:r>
            <a:r>
              <a:rPr lang="zh-TW" altLang="en-US" dirty="0" smtClean="0"/>
              <a:t>的操作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 descr="N-channel MOSFET Depletion and Enhancement M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2" y="2125266"/>
            <a:ext cx="4264819" cy="40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422970" y="3363924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350" dirty="0"/>
              <a:t>汲極和源極為重摻雜N+區，基板為p型。 由於帶負電的​​電子的流動而產生電流，這就是被稱為 n 通道 MOSFET 的原因。當我們施加正閘極電壓時，氧化層下方的電洞會受到排斥力，並且電洞被向下推入與受主原子相關的束縛負電荷中。正閘極電壓也將電子從N+源極和汲極區域吸引到通道中，從而形成富電子通道。</a:t>
            </a:r>
          </a:p>
        </p:txBody>
      </p:sp>
    </p:spTree>
    <p:extLst>
      <p:ext uri="{BB962C8B-B14F-4D97-AF65-F5344CB8AC3E}">
        <p14:creationId xmlns:p14="http://schemas.microsoft.com/office/powerpoint/2010/main" val="24922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s://upload.wikimedia.org/wikipedia/commons/8/8b/MOSFET-Cro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19" y="1056905"/>
            <a:ext cx="519350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8600" y="4485905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350" b="1" dirty="0">
                <a:solidFill>
                  <a:srgbClr val="202122"/>
                </a:solidFill>
                <a:latin typeface="Arial" panose="020B0604020202020204" pitchFamily="34" charset="0"/>
              </a:rPr>
              <a:t>柵氧化層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（英語：</a:t>
            </a:r>
            <a:r>
              <a:rPr lang="en-US" altLang="zh-TW" sz="1350" b="1" dirty="0">
                <a:solidFill>
                  <a:srgbClr val="202122"/>
                </a:solidFill>
                <a:latin typeface="Arial" panose="020B0604020202020204" pitchFamily="34" charset="0"/>
              </a:rPr>
              <a:t>gate oxide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），是用來把</a:t>
            </a:r>
            <a:r>
              <a:rPr lang="en-US" altLang="zh-TW" sz="1350" dirty="0">
                <a:solidFill>
                  <a:srgbClr val="3366CC"/>
                </a:solidFill>
                <a:latin typeface="Arial" panose="020B0604020202020204" pitchFamily="34" charset="0"/>
                <a:hlinkClick r:id="rId3" tooltip="金屬氧化物半導體場效電晶體"/>
              </a:rPr>
              <a:t>CMOS</a:t>
            </a:r>
            <a:r>
              <a:rPr lang="zh-TW" altLang="en-US" sz="1350" dirty="0">
                <a:solidFill>
                  <a:srgbClr val="D73333"/>
                </a:solidFill>
                <a:latin typeface="Arial" panose="020B0604020202020204" pitchFamily="34" charset="0"/>
                <a:hlinkClick r:id="rId4" tooltip="柵極（頁面不存在）"/>
              </a:rPr>
              <a:t>柵極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與下方</a:t>
            </a:r>
            <a:r>
              <a:rPr lang="zh-TW" altLang="en-US" sz="1350" dirty="0">
                <a:solidFill>
                  <a:srgbClr val="D73333"/>
                </a:solidFill>
                <a:latin typeface="Arial" panose="020B0604020202020204" pitchFamily="34" charset="0"/>
                <a:hlinkClick r:id="rId5" tooltip="源極（頁面不存在）"/>
              </a:rPr>
              <a:t>源極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、</a:t>
            </a:r>
            <a:r>
              <a:rPr lang="zh-TW" altLang="en-US" sz="1350" dirty="0">
                <a:solidFill>
                  <a:srgbClr val="D73333"/>
                </a:solidFill>
                <a:latin typeface="Arial" panose="020B0604020202020204" pitchFamily="34" charset="0"/>
                <a:hlinkClick r:id="rId6" tooltip="漏極（頁面不存在）"/>
              </a:rPr>
              <a:t>漏極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以及源漏極間導電溝道隔離開來的氧化</a:t>
            </a:r>
            <a:r>
              <a:rPr lang="zh-TW" altLang="en-US" sz="1350" dirty="0">
                <a:solidFill>
                  <a:srgbClr val="3366CC"/>
                </a:solidFill>
                <a:latin typeface="Arial" panose="020B0604020202020204" pitchFamily="34" charset="0"/>
                <a:hlinkClick r:id="rId7" tooltip="介電質"/>
              </a:rPr>
              <a:t>介質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層（如右圖）。通過將溝道上方的</a:t>
            </a:r>
            <a:r>
              <a:rPr lang="zh-TW" altLang="en-US" sz="1350" dirty="0">
                <a:solidFill>
                  <a:srgbClr val="3366CC"/>
                </a:solidFill>
                <a:latin typeface="Arial" panose="020B0604020202020204" pitchFamily="34" charset="0"/>
                <a:hlinkClick r:id="rId8" tooltip="矽"/>
              </a:rPr>
              <a:t>矽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氧化為</a:t>
            </a:r>
            <a:r>
              <a:rPr lang="zh-TW" altLang="en-US" sz="1350" dirty="0">
                <a:solidFill>
                  <a:srgbClr val="3366CC"/>
                </a:solidFill>
                <a:latin typeface="Arial" panose="020B0604020202020204" pitchFamily="34" charset="0"/>
                <a:hlinkClick r:id="rId9" tooltip="二氧化矽"/>
              </a:rPr>
              <a:t>二氧化矽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，柵氧化層得以形成，其厚度大約為</a:t>
            </a:r>
            <a:r>
              <a:rPr lang="en-US" altLang="zh-TW" sz="1350" dirty="0">
                <a:solidFill>
                  <a:srgbClr val="202122"/>
                </a:solidFill>
                <a:latin typeface="Arial" panose="020B0604020202020204" pitchFamily="34" charset="0"/>
              </a:rPr>
              <a:t>5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到</a:t>
            </a:r>
            <a:r>
              <a:rPr lang="en-US" altLang="zh-TW" sz="1350" dirty="0">
                <a:solidFill>
                  <a:srgbClr val="202122"/>
                </a:solidFill>
                <a:latin typeface="Arial" panose="020B0604020202020204" pitchFamily="34" charset="0"/>
              </a:rPr>
              <a:t>200</a:t>
            </a:r>
            <a:r>
              <a:rPr lang="zh-TW" altLang="en-US" sz="1350" dirty="0">
                <a:solidFill>
                  <a:srgbClr val="3366CC"/>
                </a:solidFill>
                <a:latin typeface="Arial" panose="020B0604020202020204" pitchFamily="34" charset="0"/>
                <a:hlinkClick r:id="rId10" tooltip="奈米"/>
              </a:rPr>
              <a:t>奈米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，這層物質為</a:t>
            </a:r>
            <a:r>
              <a:rPr lang="zh-TW" altLang="en-US" sz="1350" dirty="0">
                <a:solidFill>
                  <a:srgbClr val="3366CC"/>
                </a:solidFill>
                <a:latin typeface="Arial" panose="020B0604020202020204" pitchFamily="34" charset="0"/>
                <a:hlinkClick r:id="rId11" tooltip="絕緣體"/>
              </a:rPr>
              <a:t>絕緣體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。柵氧化層上方為導電的柵極材料。柵氧化層充當了介質層，使得柵極能夠維持</a:t>
            </a:r>
            <a:r>
              <a:rPr lang="en-US" altLang="zh-TW" sz="1350" dirty="0">
                <a:solidFill>
                  <a:srgbClr val="202122"/>
                </a:solidFill>
                <a:latin typeface="Arial" panose="020B0604020202020204" pitchFamily="34" charset="0"/>
              </a:rPr>
              <a:t>1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到</a:t>
            </a:r>
            <a:r>
              <a:rPr lang="en-US" altLang="zh-TW" sz="1350" dirty="0">
                <a:solidFill>
                  <a:srgbClr val="202122"/>
                </a:solidFill>
                <a:latin typeface="Arial" panose="020B0604020202020204" pitchFamily="34" charset="0"/>
              </a:rPr>
              <a:t>5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毫伏每立方米的縱向</a:t>
            </a:r>
            <a:r>
              <a:rPr lang="zh-TW" altLang="en-US" sz="1350" dirty="0">
                <a:solidFill>
                  <a:srgbClr val="3366CC"/>
                </a:solidFill>
                <a:latin typeface="Arial" panose="020B0604020202020204" pitchFamily="34" charset="0"/>
                <a:hlinkClick r:id="rId12" tooltip="電場"/>
              </a:rPr>
              <a:t>電場</a:t>
            </a:r>
            <a:r>
              <a:rPr lang="zh-TW" altLang="en-US" sz="1350" dirty="0">
                <a:solidFill>
                  <a:srgbClr val="202122"/>
                </a:solidFill>
                <a:latin typeface="Arial" panose="020B0604020202020204" pitchFamily="34" charset="0"/>
              </a:rPr>
              <a:t>，這個電場可以用來控制下方溝道的導通和關斷。</a:t>
            </a:r>
            <a:endParaRPr lang="zh-TW" altLang="en-US" sz="135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980927" y="5703139"/>
            <a:ext cx="872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From wiki</a:t>
            </a: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8636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我們可以想像一個 </a:t>
            </a:r>
            <a:r>
              <a:rPr lang="en-US" altLang="zh-TW" dirty="0"/>
              <a:t>MOSFET </a:t>
            </a:r>
            <a:r>
              <a:rPr lang="zh-TW" altLang="en-US" dirty="0"/>
              <a:t>代表一個 </a:t>
            </a:r>
            <a:r>
              <a:rPr lang="en-US" altLang="zh-TW" dirty="0"/>
              <a:t>0 </a:t>
            </a:r>
            <a:r>
              <a:rPr lang="zh-TW" altLang="en-US" dirty="0"/>
              <a:t>或一個 </a:t>
            </a:r>
            <a:r>
              <a:rPr lang="en-US" altLang="zh-TW" dirty="0"/>
              <a:t>1</a:t>
            </a:r>
            <a:r>
              <a:rPr lang="zh-TW" altLang="en-US" dirty="0"/>
              <a:t>，就是電腦裡的一個「位元（</a:t>
            </a:r>
            <a:r>
              <a:rPr lang="en-US" altLang="zh-TW" dirty="0"/>
              <a:t>bit</a:t>
            </a:r>
            <a:r>
              <a:rPr lang="zh-TW" altLang="en-US" dirty="0"/>
              <a:t>）」。電腦是以 </a:t>
            </a:r>
            <a:r>
              <a:rPr lang="en-US" altLang="zh-TW" dirty="0"/>
              <a:t>0 </a:t>
            </a:r>
            <a:r>
              <a:rPr lang="zh-TW" altLang="en-US" dirty="0"/>
              <a:t>與 </a:t>
            </a:r>
            <a:r>
              <a:rPr lang="en-US" altLang="zh-TW" dirty="0"/>
              <a:t>1 </a:t>
            </a:r>
            <a:r>
              <a:rPr lang="zh-TW" altLang="en-US" dirty="0"/>
              <a:t>兩種數位訊號來運算；我們可以想像在矽晶片上有數十億個 </a:t>
            </a:r>
            <a:r>
              <a:rPr lang="en-US" altLang="zh-TW" dirty="0"/>
              <a:t>MOSFET</a:t>
            </a:r>
            <a:r>
              <a:rPr lang="zh-TW" altLang="en-US" dirty="0"/>
              <a:t>，就代表數十億個 </a:t>
            </a:r>
            <a:r>
              <a:rPr lang="en-US" altLang="zh-TW" dirty="0"/>
              <a:t>0 </a:t>
            </a:r>
            <a:r>
              <a:rPr lang="zh-TW" altLang="en-US" dirty="0"/>
              <a:t>與 </a:t>
            </a:r>
            <a:r>
              <a:rPr lang="en-US" altLang="zh-TW" dirty="0"/>
              <a:t>1</a:t>
            </a:r>
            <a:r>
              <a:rPr lang="zh-TW" altLang="en-US" dirty="0"/>
              <a:t>，再用金屬導線將這數十億個 </a:t>
            </a:r>
            <a:r>
              <a:rPr lang="en-US" altLang="zh-TW" dirty="0"/>
              <a:t>MOSFET </a:t>
            </a:r>
            <a:r>
              <a:rPr lang="zh-TW" altLang="en-US" dirty="0"/>
              <a:t>的源極、汲極、閘極連結起來，電子訊號在這數十億個 </a:t>
            </a:r>
            <a:r>
              <a:rPr lang="en-US" altLang="zh-TW" dirty="0"/>
              <a:t>0 </a:t>
            </a:r>
            <a:r>
              <a:rPr lang="zh-TW" altLang="en-US" dirty="0"/>
              <a:t>與 </a:t>
            </a:r>
            <a:r>
              <a:rPr lang="en-US" altLang="zh-TW" dirty="0"/>
              <a:t>1 </a:t>
            </a:r>
            <a:r>
              <a:rPr lang="zh-TW" altLang="en-US" dirty="0"/>
              <a:t>之間流通就可以交互運算，最後得到使用者想要的加、減、乘、除運算結果，這就是電腦的基本工作原理。晶圓廠像台積電、聯電，就是在矽晶圓上製作數十億個 </a:t>
            </a:r>
            <a:r>
              <a:rPr lang="en-US" altLang="zh-TW" dirty="0"/>
              <a:t>MOSFET </a:t>
            </a:r>
            <a:r>
              <a:rPr lang="zh-TW" altLang="en-US" dirty="0"/>
              <a:t>的工廠。</a:t>
            </a:r>
          </a:p>
        </p:txBody>
      </p:sp>
    </p:spTree>
    <p:extLst>
      <p:ext uri="{BB962C8B-B14F-4D97-AF65-F5344CB8AC3E}">
        <p14:creationId xmlns:p14="http://schemas.microsoft.com/office/powerpoint/2010/main" val="25073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3960</Words>
  <Application>Microsoft Office PowerPoint</Application>
  <PresentationFormat>如螢幕大小 (4:3)</PresentationFormat>
  <Paragraphs>697</Paragraphs>
  <Slides>68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68</vt:i4>
      </vt:variant>
    </vt:vector>
  </HeadingPairs>
  <TitlesOfParts>
    <vt:vector size="82" baseType="lpstr">
      <vt:lpstr>DIN OT</vt:lpstr>
      <vt:lpstr>Roboto</vt:lpstr>
      <vt:lpstr>Microsoft JhengHei</vt:lpstr>
      <vt:lpstr>新細明體</vt:lpstr>
      <vt:lpstr>標楷體</vt:lpstr>
      <vt:lpstr>Arial</vt:lpstr>
      <vt:lpstr>Calibri</vt:lpstr>
      <vt:lpstr>Symbol</vt:lpstr>
      <vt:lpstr>Times New Roman</vt:lpstr>
      <vt:lpstr>Wingdings</vt:lpstr>
      <vt:lpstr>Office 佈景主題</vt:lpstr>
      <vt:lpstr>Image</vt:lpstr>
      <vt:lpstr>圖片</vt:lpstr>
      <vt:lpstr>方程式</vt:lpstr>
      <vt:lpstr>PowerPoint 簡報</vt:lpstr>
      <vt:lpstr>半導體奈米製程結點 </vt:lpstr>
      <vt:lpstr>PowerPoint 簡報</vt:lpstr>
      <vt:lpstr>Nvidia正在吞食世界！」發表擁有2080億個電晶體的超級GPU Blackwell 2024-03-19</vt:lpstr>
      <vt:lpstr>MOSFET的運作原理</vt:lpstr>
      <vt:lpstr>PowerPoint 簡報</vt:lpstr>
      <vt:lpstr>MOSFET的操作</vt:lpstr>
      <vt:lpstr>PowerPoint 簡報</vt:lpstr>
      <vt:lpstr>PowerPoint 簡報</vt:lpstr>
      <vt:lpstr>16 nm 以下的電晶體 FinFet</vt:lpstr>
      <vt:lpstr>Finfet的結構</vt:lpstr>
      <vt:lpstr>2奈米以下的電晶體型態: GAA</vt:lpstr>
      <vt:lpstr>RCA clean for silicon wafer surface</vt:lpstr>
      <vt:lpstr>MOS transistor</vt:lpstr>
      <vt:lpstr>Four wafer-fabrication operations</vt:lpstr>
      <vt:lpstr>Layering</vt:lpstr>
      <vt:lpstr>Layering materials and  methods</vt:lpstr>
      <vt:lpstr>Thermal oxidation mechanism (layering)</vt:lpstr>
      <vt:lpstr>Patterning</vt:lpstr>
      <vt:lpstr>Patterning = photolithography+etching</vt:lpstr>
      <vt:lpstr>photomask and photoresist</vt:lpstr>
      <vt:lpstr>Coating of photoresisit</vt:lpstr>
      <vt:lpstr>Ten steps patterning process</vt:lpstr>
      <vt:lpstr>Doping</vt:lpstr>
      <vt:lpstr>Formation of P-N junction by doping</vt:lpstr>
      <vt:lpstr>Doping by thermal diffusion</vt:lpstr>
      <vt:lpstr>Thermal diffusion with Deposition</vt:lpstr>
      <vt:lpstr>Thermal diffusion – Drive-in Oxidation</vt:lpstr>
      <vt:lpstr>Challenge of doping via thermal diffusion </vt:lpstr>
      <vt:lpstr>Ion implantation</vt:lpstr>
      <vt:lpstr>Ion implantation system</vt:lpstr>
      <vt:lpstr>Heat treatment</vt:lpstr>
      <vt:lpstr>Silicon gate MOS transistor process steps:  combination of four basic operations </vt:lpstr>
      <vt:lpstr>Packaging</vt:lpstr>
      <vt:lpstr>Integrated circuits (ICs)</vt:lpstr>
      <vt:lpstr>Cleanroom</vt:lpstr>
      <vt:lpstr>Clean cloth</vt:lpstr>
      <vt:lpstr>Work environment </vt:lpstr>
      <vt:lpstr>Chemical Vapor Deposition (CVD)</vt:lpstr>
      <vt:lpstr>A Typical CVD Apparatus</vt:lpstr>
      <vt:lpstr>Classification of CVD reactors</vt:lpstr>
      <vt:lpstr>CVD applications in chip fabrication</vt:lpstr>
      <vt:lpstr>PowerPoint 簡報</vt:lpstr>
      <vt:lpstr>Film growth from chemical reactions in a CVD</vt:lpstr>
      <vt:lpstr>Chemistry of CVD</vt:lpstr>
      <vt:lpstr>CVD precursors</vt:lpstr>
      <vt:lpstr>Common CVD precursors</vt:lpstr>
      <vt:lpstr>Chemistry of CVD, often involved reactions</vt:lpstr>
      <vt:lpstr>Detailed decomposition mechanism: Silane chemistry</vt:lpstr>
      <vt:lpstr>Surface reactions: silane decomposition</vt:lpstr>
      <vt:lpstr>Surface reactions of adsorbed alkyl aluminum compounds</vt:lpstr>
      <vt:lpstr>An example: In-situ phosphorus-doped polycrystalline Si</vt:lpstr>
      <vt:lpstr>Polycrystalline silicon layer</vt:lpstr>
      <vt:lpstr>Thermodynamics of CVD</vt:lpstr>
      <vt:lpstr>Kinetics and Mass transport mechanism</vt:lpstr>
      <vt:lpstr>Processes contributing to CVD growth</vt:lpstr>
      <vt:lpstr>Boundary layer</vt:lpstr>
      <vt:lpstr>Velocity and temperature distribution profile</vt:lpstr>
      <vt:lpstr>Rate limiting Steps of a CVD reaction</vt:lpstr>
      <vt:lpstr>T(K) vs growth rate for silicon deposition using various precursors</vt:lpstr>
      <vt:lpstr>Control of deposition uniformity in a tubular reactor</vt:lpstr>
      <vt:lpstr>Deposition mechanism - Epitaxy</vt:lpstr>
      <vt:lpstr>Bandgap and lattice constant of semiconductor</vt:lpstr>
      <vt:lpstr>Nucleation and growth modes</vt:lpstr>
      <vt:lpstr>A Typical CVD Apparatus</vt:lpstr>
      <vt:lpstr>Reactant supply – gas  precursor transport</vt:lpstr>
      <vt:lpstr>Reactant supply – liquid and solid precursor transport</vt:lpstr>
      <vt:lpstr>Exhaust system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tuan</dc:creator>
  <cp:lastModifiedBy>sean</cp:lastModifiedBy>
  <cp:revision>89</cp:revision>
  <cp:lastPrinted>2012-03-21T03:53:59Z</cp:lastPrinted>
  <dcterms:modified xsi:type="dcterms:W3CDTF">2024-03-25T01:34:15Z</dcterms:modified>
</cp:coreProperties>
</file>