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6"/>
  </p:notesMasterIdLst>
  <p:handoutMasterIdLst>
    <p:handoutMasterId r:id="rId37"/>
  </p:handoutMasterIdLst>
  <p:sldIdLst>
    <p:sldId id="257" r:id="rId3"/>
    <p:sldId id="271" r:id="rId4"/>
    <p:sldId id="333" r:id="rId5"/>
    <p:sldId id="334" r:id="rId6"/>
    <p:sldId id="335" r:id="rId7"/>
    <p:sldId id="336" r:id="rId8"/>
    <p:sldId id="339" r:id="rId9"/>
    <p:sldId id="361" r:id="rId10"/>
    <p:sldId id="362" r:id="rId11"/>
    <p:sldId id="338" r:id="rId12"/>
    <p:sldId id="340" r:id="rId13"/>
    <p:sldId id="282" r:id="rId14"/>
    <p:sldId id="341" r:id="rId15"/>
    <p:sldId id="352" r:id="rId16"/>
    <p:sldId id="286" r:id="rId17"/>
    <p:sldId id="349" r:id="rId18"/>
    <p:sldId id="348" r:id="rId19"/>
    <p:sldId id="287" r:id="rId20"/>
    <p:sldId id="289" r:id="rId21"/>
    <p:sldId id="290" r:id="rId22"/>
    <p:sldId id="291" r:id="rId23"/>
    <p:sldId id="292" r:id="rId24"/>
    <p:sldId id="350" r:id="rId25"/>
    <p:sldId id="296" r:id="rId26"/>
    <p:sldId id="297" r:id="rId27"/>
    <p:sldId id="353" r:id="rId28"/>
    <p:sldId id="354" r:id="rId29"/>
    <p:sldId id="355" r:id="rId30"/>
    <p:sldId id="356" r:id="rId31"/>
    <p:sldId id="357" r:id="rId32"/>
    <p:sldId id="358" r:id="rId33"/>
    <p:sldId id="360" r:id="rId34"/>
    <p:sldId id="359" r:id="rId35"/>
  </p:sldIdLst>
  <p:sldSz cx="9144000" cy="6858000" type="screen4x3"/>
  <p:notesSz cx="6834188" cy="99790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2A05-039F-4BE4-944C-A195B6866E9D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BC0C8-E607-4048-B1A5-68528CE2F6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96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8074-0CE4-44B3-9CED-450EF2E0C005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66E15-6BFC-41E2-92C2-425EEF9A62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4BDF8-B569-42C9-9174-1674CE532D3D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25E25-5CAA-4896-BA89-40F5F43EBF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8C61B-5859-4456-8DF3-DAF42450E13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6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21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5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5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0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75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1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04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6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88E5C7-CA2A-4F8A-97F6-CEB6A1F88F68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2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A8C61B-5859-4456-8DF3-DAF42450E13A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2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509131-47BB-4A0C-9621-8DF5E412721C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2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1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1052736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/>
            <a:r>
              <a:rPr lang="en-US" altLang="zh-TW" sz="3200" b="1" dirty="0"/>
              <a:t>Fundamentals of Optoelectronic Materials and Devices</a:t>
            </a:r>
            <a:endParaRPr lang="en-US" altLang="zh-TW" sz="4800" b="1" dirty="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92275" y="3644900"/>
            <a:ext cx="5835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1" dirty="0" err="1"/>
              <a:t>Hsing</a:t>
            </a:r>
            <a:r>
              <a:rPr lang="en-US" altLang="zh-TW" sz="4000" b="1" dirty="0"/>
              <a:t>-Yu Tuan </a:t>
            </a:r>
            <a:r>
              <a:rPr lang="en-US" altLang="zh-TW" sz="4000" b="1" dirty="0" smtClean="0"/>
              <a:t> 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段興宇）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57340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800" dirty="0"/>
              <a:t>Department of Chemical Engineering, National </a:t>
            </a:r>
            <a:r>
              <a:rPr lang="en-US" altLang="zh-TW" sz="2800" dirty="0" err="1"/>
              <a:t>Tsing-Hua</a:t>
            </a:r>
            <a:r>
              <a:rPr lang="en-US" altLang="zh-TW" sz="2800" dirty="0"/>
              <a:t> University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339752" y="2924944"/>
            <a:ext cx="4480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600" b="1" dirty="0">
                <a:ea typeface="標楷體" pitchFamily="65" charset="-120"/>
              </a:rPr>
              <a:t>光電材料與元件</a:t>
            </a:r>
            <a:r>
              <a:rPr lang="zh-TW" altLang="en-US" sz="3600" b="1" dirty="0" smtClean="0">
                <a:ea typeface="標楷體" pitchFamily="65" charset="-120"/>
              </a:rPr>
              <a:t>基礎</a:t>
            </a:r>
            <a:endParaRPr lang="en-US" altLang="zh-TW" sz="36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62" y="770790"/>
            <a:ext cx="7461638" cy="587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043608" y="116632"/>
            <a:ext cx="6609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E-k diagram and energy band diagram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784976" cy="3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95536" y="620688"/>
            <a:ext cx="8289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Direct band gap and indirect band gap structure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Carrier: electron and hole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2339975" y="1700213"/>
            <a:ext cx="4249738" cy="86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339975" y="3357563"/>
            <a:ext cx="4249738" cy="86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2484438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2771775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305911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3348038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3563938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3851275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4140200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356100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4572000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>
            <a:off x="4859338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51482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53641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Oval 17"/>
          <p:cNvSpPr>
            <a:spLocks noChangeArrowheads="1"/>
          </p:cNvSpPr>
          <p:nvPr/>
        </p:nvSpPr>
        <p:spPr bwMode="auto">
          <a:xfrm>
            <a:off x="55800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Oval 18"/>
          <p:cNvSpPr>
            <a:spLocks noChangeArrowheads="1"/>
          </p:cNvSpPr>
          <p:nvPr/>
        </p:nvSpPr>
        <p:spPr bwMode="auto">
          <a:xfrm>
            <a:off x="57959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Oval 19"/>
          <p:cNvSpPr>
            <a:spLocks noChangeArrowheads="1"/>
          </p:cNvSpPr>
          <p:nvPr/>
        </p:nvSpPr>
        <p:spPr bwMode="auto">
          <a:xfrm>
            <a:off x="60118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Oval 20"/>
          <p:cNvSpPr>
            <a:spLocks noChangeArrowheads="1"/>
          </p:cNvSpPr>
          <p:nvPr/>
        </p:nvSpPr>
        <p:spPr bwMode="auto">
          <a:xfrm>
            <a:off x="6227763" y="23495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Oval 21"/>
          <p:cNvSpPr>
            <a:spLocks noChangeArrowheads="1"/>
          </p:cNvSpPr>
          <p:nvPr/>
        </p:nvSpPr>
        <p:spPr bwMode="auto">
          <a:xfrm>
            <a:off x="241141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Oval 22"/>
          <p:cNvSpPr>
            <a:spLocks noChangeArrowheads="1"/>
          </p:cNvSpPr>
          <p:nvPr/>
        </p:nvSpPr>
        <p:spPr bwMode="auto">
          <a:xfrm>
            <a:off x="262731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1" name="Oval 23"/>
          <p:cNvSpPr>
            <a:spLocks noChangeArrowheads="1"/>
          </p:cNvSpPr>
          <p:nvPr/>
        </p:nvSpPr>
        <p:spPr bwMode="auto">
          <a:xfrm>
            <a:off x="284321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305911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3" name="Oval 25"/>
          <p:cNvSpPr>
            <a:spLocks noChangeArrowheads="1"/>
          </p:cNvSpPr>
          <p:nvPr/>
        </p:nvSpPr>
        <p:spPr bwMode="auto">
          <a:xfrm>
            <a:off x="3276600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4" name="Oval 26"/>
          <p:cNvSpPr>
            <a:spLocks noChangeArrowheads="1"/>
          </p:cNvSpPr>
          <p:nvPr/>
        </p:nvSpPr>
        <p:spPr bwMode="auto">
          <a:xfrm>
            <a:off x="3492500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5" name="Oval 27"/>
          <p:cNvSpPr>
            <a:spLocks noChangeArrowheads="1"/>
          </p:cNvSpPr>
          <p:nvPr/>
        </p:nvSpPr>
        <p:spPr bwMode="auto">
          <a:xfrm>
            <a:off x="4643438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6" name="Oval 28"/>
          <p:cNvSpPr>
            <a:spLocks noChangeArrowheads="1"/>
          </p:cNvSpPr>
          <p:nvPr/>
        </p:nvSpPr>
        <p:spPr bwMode="auto">
          <a:xfrm>
            <a:off x="4427538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7" name="Oval 29"/>
          <p:cNvSpPr>
            <a:spLocks noChangeArrowheads="1"/>
          </p:cNvSpPr>
          <p:nvPr/>
        </p:nvSpPr>
        <p:spPr bwMode="auto">
          <a:xfrm>
            <a:off x="4211638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8" name="Oval 30"/>
          <p:cNvSpPr>
            <a:spLocks noChangeArrowheads="1"/>
          </p:cNvSpPr>
          <p:nvPr/>
        </p:nvSpPr>
        <p:spPr bwMode="auto">
          <a:xfrm>
            <a:off x="3995738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39" name="Oval 31"/>
          <p:cNvSpPr>
            <a:spLocks noChangeArrowheads="1"/>
          </p:cNvSpPr>
          <p:nvPr/>
        </p:nvSpPr>
        <p:spPr bwMode="auto">
          <a:xfrm>
            <a:off x="3708400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0" name="Oval 32"/>
          <p:cNvSpPr>
            <a:spLocks noChangeArrowheads="1"/>
          </p:cNvSpPr>
          <p:nvPr/>
        </p:nvSpPr>
        <p:spPr bwMode="auto">
          <a:xfrm>
            <a:off x="4859338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1" name="Oval 33"/>
          <p:cNvSpPr>
            <a:spLocks noChangeArrowheads="1"/>
          </p:cNvSpPr>
          <p:nvPr/>
        </p:nvSpPr>
        <p:spPr bwMode="auto">
          <a:xfrm>
            <a:off x="51482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2" name="Oval 34"/>
          <p:cNvSpPr>
            <a:spLocks noChangeArrowheads="1"/>
          </p:cNvSpPr>
          <p:nvPr/>
        </p:nvSpPr>
        <p:spPr bwMode="auto">
          <a:xfrm>
            <a:off x="53641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3" name="Oval 35"/>
          <p:cNvSpPr>
            <a:spLocks noChangeArrowheads="1"/>
          </p:cNvSpPr>
          <p:nvPr/>
        </p:nvSpPr>
        <p:spPr bwMode="auto">
          <a:xfrm>
            <a:off x="55800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4" name="Oval 36"/>
          <p:cNvSpPr>
            <a:spLocks noChangeArrowheads="1"/>
          </p:cNvSpPr>
          <p:nvPr/>
        </p:nvSpPr>
        <p:spPr bwMode="auto">
          <a:xfrm>
            <a:off x="57959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5" name="Oval 37"/>
          <p:cNvSpPr>
            <a:spLocks noChangeArrowheads="1"/>
          </p:cNvSpPr>
          <p:nvPr/>
        </p:nvSpPr>
        <p:spPr bwMode="auto">
          <a:xfrm>
            <a:off x="60118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6" name="Oval 38"/>
          <p:cNvSpPr>
            <a:spLocks noChangeArrowheads="1"/>
          </p:cNvSpPr>
          <p:nvPr/>
        </p:nvSpPr>
        <p:spPr bwMode="auto">
          <a:xfrm>
            <a:off x="6227763" y="3429000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7" name="Oval 39"/>
          <p:cNvSpPr>
            <a:spLocks noChangeArrowheads="1"/>
          </p:cNvSpPr>
          <p:nvPr/>
        </p:nvSpPr>
        <p:spPr bwMode="auto">
          <a:xfrm>
            <a:off x="241141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8" name="Oval 40"/>
          <p:cNvSpPr>
            <a:spLocks noChangeArrowheads="1"/>
          </p:cNvSpPr>
          <p:nvPr/>
        </p:nvSpPr>
        <p:spPr bwMode="auto">
          <a:xfrm>
            <a:off x="241141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49" name="Oval 41"/>
          <p:cNvSpPr>
            <a:spLocks noChangeArrowheads="1"/>
          </p:cNvSpPr>
          <p:nvPr/>
        </p:nvSpPr>
        <p:spPr bwMode="auto">
          <a:xfrm>
            <a:off x="241141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0" name="Oval 42"/>
          <p:cNvSpPr>
            <a:spLocks noChangeArrowheads="1"/>
          </p:cNvSpPr>
          <p:nvPr/>
        </p:nvSpPr>
        <p:spPr bwMode="auto">
          <a:xfrm>
            <a:off x="262731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1" name="Oval 43"/>
          <p:cNvSpPr>
            <a:spLocks noChangeArrowheads="1"/>
          </p:cNvSpPr>
          <p:nvPr/>
        </p:nvSpPr>
        <p:spPr bwMode="auto">
          <a:xfrm>
            <a:off x="284321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2" name="Oval 44"/>
          <p:cNvSpPr>
            <a:spLocks noChangeArrowheads="1"/>
          </p:cNvSpPr>
          <p:nvPr/>
        </p:nvSpPr>
        <p:spPr bwMode="auto">
          <a:xfrm>
            <a:off x="305911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3" name="Oval 45"/>
          <p:cNvSpPr>
            <a:spLocks noChangeArrowheads="1"/>
          </p:cNvSpPr>
          <p:nvPr/>
        </p:nvSpPr>
        <p:spPr bwMode="auto">
          <a:xfrm>
            <a:off x="3276600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4" name="Oval 46"/>
          <p:cNvSpPr>
            <a:spLocks noChangeArrowheads="1"/>
          </p:cNvSpPr>
          <p:nvPr/>
        </p:nvSpPr>
        <p:spPr bwMode="auto">
          <a:xfrm>
            <a:off x="3492500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5" name="Oval 47"/>
          <p:cNvSpPr>
            <a:spLocks noChangeArrowheads="1"/>
          </p:cNvSpPr>
          <p:nvPr/>
        </p:nvSpPr>
        <p:spPr bwMode="auto">
          <a:xfrm>
            <a:off x="3708400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6" name="Oval 48"/>
          <p:cNvSpPr>
            <a:spLocks noChangeArrowheads="1"/>
          </p:cNvSpPr>
          <p:nvPr/>
        </p:nvSpPr>
        <p:spPr bwMode="auto">
          <a:xfrm>
            <a:off x="3995738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7" name="Oval 49"/>
          <p:cNvSpPr>
            <a:spLocks noChangeArrowheads="1"/>
          </p:cNvSpPr>
          <p:nvPr/>
        </p:nvSpPr>
        <p:spPr bwMode="auto">
          <a:xfrm>
            <a:off x="4211638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8" name="Oval 50"/>
          <p:cNvSpPr>
            <a:spLocks noChangeArrowheads="1"/>
          </p:cNvSpPr>
          <p:nvPr/>
        </p:nvSpPr>
        <p:spPr bwMode="auto">
          <a:xfrm>
            <a:off x="4427538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59" name="Oval 51"/>
          <p:cNvSpPr>
            <a:spLocks noChangeArrowheads="1"/>
          </p:cNvSpPr>
          <p:nvPr/>
        </p:nvSpPr>
        <p:spPr bwMode="auto">
          <a:xfrm>
            <a:off x="62277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0" name="Oval 52"/>
          <p:cNvSpPr>
            <a:spLocks noChangeArrowheads="1"/>
          </p:cNvSpPr>
          <p:nvPr/>
        </p:nvSpPr>
        <p:spPr bwMode="auto">
          <a:xfrm>
            <a:off x="3492500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1" name="Oval 53"/>
          <p:cNvSpPr>
            <a:spLocks noChangeArrowheads="1"/>
          </p:cNvSpPr>
          <p:nvPr/>
        </p:nvSpPr>
        <p:spPr bwMode="auto">
          <a:xfrm>
            <a:off x="3708400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2" name="Oval 54"/>
          <p:cNvSpPr>
            <a:spLocks noChangeArrowheads="1"/>
          </p:cNvSpPr>
          <p:nvPr/>
        </p:nvSpPr>
        <p:spPr bwMode="auto">
          <a:xfrm>
            <a:off x="3995738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3" name="Oval 55"/>
          <p:cNvSpPr>
            <a:spLocks noChangeArrowheads="1"/>
          </p:cNvSpPr>
          <p:nvPr/>
        </p:nvSpPr>
        <p:spPr bwMode="auto">
          <a:xfrm>
            <a:off x="62277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4" name="Oval 56"/>
          <p:cNvSpPr>
            <a:spLocks noChangeArrowheads="1"/>
          </p:cNvSpPr>
          <p:nvPr/>
        </p:nvSpPr>
        <p:spPr bwMode="auto">
          <a:xfrm>
            <a:off x="60118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5" name="Oval 57"/>
          <p:cNvSpPr>
            <a:spLocks noChangeArrowheads="1"/>
          </p:cNvSpPr>
          <p:nvPr/>
        </p:nvSpPr>
        <p:spPr bwMode="auto">
          <a:xfrm>
            <a:off x="57959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6" name="Oval 58"/>
          <p:cNvSpPr>
            <a:spLocks noChangeArrowheads="1"/>
          </p:cNvSpPr>
          <p:nvPr/>
        </p:nvSpPr>
        <p:spPr bwMode="auto">
          <a:xfrm>
            <a:off x="55800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7" name="Oval 59"/>
          <p:cNvSpPr>
            <a:spLocks noChangeArrowheads="1"/>
          </p:cNvSpPr>
          <p:nvPr/>
        </p:nvSpPr>
        <p:spPr bwMode="auto">
          <a:xfrm>
            <a:off x="53641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8" name="Oval 60"/>
          <p:cNvSpPr>
            <a:spLocks noChangeArrowheads="1"/>
          </p:cNvSpPr>
          <p:nvPr/>
        </p:nvSpPr>
        <p:spPr bwMode="auto">
          <a:xfrm>
            <a:off x="5148263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Oval 61"/>
          <p:cNvSpPr>
            <a:spLocks noChangeArrowheads="1"/>
          </p:cNvSpPr>
          <p:nvPr/>
        </p:nvSpPr>
        <p:spPr bwMode="auto">
          <a:xfrm>
            <a:off x="4859338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0" name="Oval 62"/>
          <p:cNvSpPr>
            <a:spLocks noChangeArrowheads="1"/>
          </p:cNvSpPr>
          <p:nvPr/>
        </p:nvSpPr>
        <p:spPr bwMode="auto">
          <a:xfrm>
            <a:off x="4643438" y="36449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Oval 63"/>
          <p:cNvSpPr>
            <a:spLocks noChangeArrowheads="1"/>
          </p:cNvSpPr>
          <p:nvPr/>
        </p:nvSpPr>
        <p:spPr bwMode="auto">
          <a:xfrm>
            <a:off x="262731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2" name="Oval 64"/>
          <p:cNvSpPr>
            <a:spLocks noChangeArrowheads="1"/>
          </p:cNvSpPr>
          <p:nvPr/>
        </p:nvSpPr>
        <p:spPr bwMode="auto">
          <a:xfrm>
            <a:off x="305911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3" name="Oval 65"/>
          <p:cNvSpPr>
            <a:spLocks noChangeArrowheads="1"/>
          </p:cNvSpPr>
          <p:nvPr/>
        </p:nvSpPr>
        <p:spPr bwMode="auto">
          <a:xfrm>
            <a:off x="262731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4" name="Oval 66"/>
          <p:cNvSpPr>
            <a:spLocks noChangeArrowheads="1"/>
          </p:cNvSpPr>
          <p:nvPr/>
        </p:nvSpPr>
        <p:spPr bwMode="auto">
          <a:xfrm>
            <a:off x="284321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5" name="Oval 67"/>
          <p:cNvSpPr>
            <a:spLocks noChangeArrowheads="1"/>
          </p:cNvSpPr>
          <p:nvPr/>
        </p:nvSpPr>
        <p:spPr bwMode="auto">
          <a:xfrm>
            <a:off x="3276600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6" name="Oval 68"/>
          <p:cNvSpPr>
            <a:spLocks noChangeArrowheads="1"/>
          </p:cNvSpPr>
          <p:nvPr/>
        </p:nvSpPr>
        <p:spPr bwMode="auto">
          <a:xfrm>
            <a:off x="4211638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7" name="Oval 69"/>
          <p:cNvSpPr>
            <a:spLocks noChangeArrowheads="1"/>
          </p:cNvSpPr>
          <p:nvPr/>
        </p:nvSpPr>
        <p:spPr bwMode="auto">
          <a:xfrm>
            <a:off x="4427538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Oval 70"/>
          <p:cNvSpPr>
            <a:spLocks noChangeArrowheads="1"/>
          </p:cNvSpPr>
          <p:nvPr/>
        </p:nvSpPr>
        <p:spPr bwMode="auto">
          <a:xfrm>
            <a:off x="4643438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9" name="Oval 71"/>
          <p:cNvSpPr>
            <a:spLocks noChangeArrowheads="1"/>
          </p:cNvSpPr>
          <p:nvPr/>
        </p:nvSpPr>
        <p:spPr bwMode="auto">
          <a:xfrm>
            <a:off x="51482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Oval 72"/>
          <p:cNvSpPr>
            <a:spLocks noChangeArrowheads="1"/>
          </p:cNvSpPr>
          <p:nvPr/>
        </p:nvSpPr>
        <p:spPr bwMode="auto">
          <a:xfrm>
            <a:off x="4859338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1" name="Oval 73"/>
          <p:cNvSpPr>
            <a:spLocks noChangeArrowheads="1"/>
          </p:cNvSpPr>
          <p:nvPr/>
        </p:nvSpPr>
        <p:spPr bwMode="auto">
          <a:xfrm>
            <a:off x="53641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2" name="Oval 74"/>
          <p:cNvSpPr>
            <a:spLocks noChangeArrowheads="1"/>
          </p:cNvSpPr>
          <p:nvPr/>
        </p:nvSpPr>
        <p:spPr bwMode="auto">
          <a:xfrm>
            <a:off x="284321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3" name="Oval 75"/>
          <p:cNvSpPr>
            <a:spLocks noChangeArrowheads="1"/>
          </p:cNvSpPr>
          <p:nvPr/>
        </p:nvSpPr>
        <p:spPr bwMode="auto">
          <a:xfrm>
            <a:off x="3276600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4" name="Oval 76"/>
          <p:cNvSpPr>
            <a:spLocks noChangeArrowheads="1"/>
          </p:cNvSpPr>
          <p:nvPr/>
        </p:nvSpPr>
        <p:spPr bwMode="auto">
          <a:xfrm>
            <a:off x="305911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5" name="Oval 77"/>
          <p:cNvSpPr>
            <a:spLocks noChangeArrowheads="1"/>
          </p:cNvSpPr>
          <p:nvPr/>
        </p:nvSpPr>
        <p:spPr bwMode="auto">
          <a:xfrm>
            <a:off x="3492500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6" name="Oval 78"/>
          <p:cNvSpPr>
            <a:spLocks noChangeArrowheads="1"/>
          </p:cNvSpPr>
          <p:nvPr/>
        </p:nvSpPr>
        <p:spPr bwMode="auto">
          <a:xfrm>
            <a:off x="3708400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7" name="Oval 79"/>
          <p:cNvSpPr>
            <a:spLocks noChangeArrowheads="1"/>
          </p:cNvSpPr>
          <p:nvPr/>
        </p:nvSpPr>
        <p:spPr bwMode="auto">
          <a:xfrm>
            <a:off x="3995738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8" name="Oval 80"/>
          <p:cNvSpPr>
            <a:spLocks noChangeArrowheads="1"/>
          </p:cNvSpPr>
          <p:nvPr/>
        </p:nvSpPr>
        <p:spPr bwMode="auto">
          <a:xfrm>
            <a:off x="4427538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9" name="Oval 81"/>
          <p:cNvSpPr>
            <a:spLocks noChangeArrowheads="1"/>
          </p:cNvSpPr>
          <p:nvPr/>
        </p:nvSpPr>
        <p:spPr bwMode="auto">
          <a:xfrm>
            <a:off x="4211638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0" name="Oval 82"/>
          <p:cNvSpPr>
            <a:spLocks noChangeArrowheads="1"/>
          </p:cNvSpPr>
          <p:nvPr/>
        </p:nvSpPr>
        <p:spPr bwMode="auto">
          <a:xfrm>
            <a:off x="4643438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1" name="Oval 83"/>
          <p:cNvSpPr>
            <a:spLocks noChangeArrowheads="1"/>
          </p:cNvSpPr>
          <p:nvPr/>
        </p:nvSpPr>
        <p:spPr bwMode="auto">
          <a:xfrm>
            <a:off x="4859338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2" name="Oval 84"/>
          <p:cNvSpPr>
            <a:spLocks noChangeArrowheads="1"/>
          </p:cNvSpPr>
          <p:nvPr/>
        </p:nvSpPr>
        <p:spPr bwMode="auto">
          <a:xfrm>
            <a:off x="51482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3" name="Oval 85"/>
          <p:cNvSpPr>
            <a:spLocks noChangeArrowheads="1"/>
          </p:cNvSpPr>
          <p:nvPr/>
        </p:nvSpPr>
        <p:spPr bwMode="auto">
          <a:xfrm>
            <a:off x="53641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4" name="Oval 86"/>
          <p:cNvSpPr>
            <a:spLocks noChangeArrowheads="1"/>
          </p:cNvSpPr>
          <p:nvPr/>
        </p:nvSpPr>
        <p:spPr bwMode="auto">
          <a:xfrm>
            <a:off x="55800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5" name="Oval 87"/>
          <p:cNvSpPr>
            <a:spLocks noChangeArrowheads="1"/>
          </p:cNvSpPr>
          <p:nvPr/>
        </p:nvSpPr>
        <p:spPr bwMode="auto">
          <a:xfrm>
            <a:off x="60118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6" name="Oval 88"/>
          <p:cNvSpPr>
            <a:spLocks noChangeArrowheads="1"/>
          </p:cNvSpPr>
          <p:nvPr/>
        </p:nvSpPr>
        <p:spPr bwMode="auto">
          <a:xfrm>
            <a:off x="57959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7" name="Oval 89"/>
          <p:cNvSpPr>
            <a:spLocks noChangeArrowheads="1"/>
          </p:cNvSpPr>
          <p:nvPr/>
        </p:nvSpPr>
        <p:spPr bwMode="auto">
          <a:xfrm>
            <a:off x="62277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8" name="Oval 90"/>
          <p:cNvSpPr>
            <a:spLocks noChangeArrowheads="1"/>
          </p:cNvSpPr>
          <p:nvPr/>
        </p:nvSpPr>
        <p:spPr bwMode="auto">
          <a:xfrm>
            <a:off x="5795963" y="38608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99" name="Oval 91"/>
          <p:cNvSpPr>
            <a:spLocks noChangeArrowheads="1"/>
          </p:cNvSpPr>
          <p:nvPr/>
        </p:nvSpPr>
        <p:spPr bwMode="auto">
          <a:xfrm>
            <a:off x="55800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0" name="Oval 92"/>
          <p:cNvSpPr>
            <a:spLocks noChangeArrowheads="1"/>
          </p:cNvSpPr>
          <p:nvPr/>
        </p:nvSpPr>
        <p:spPr bwMode="auto">
          <a:xfrm>
            <a:off x="6011863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1" name="Text Box 93"/>
          <p:cNvSpPr txBox="1">
            <a:spLocks noChangeArrowheads="1"/>
          </p:cNvSpPr>
          <p:nvPr/>
        </p:nvSpPr>
        <p:spPr bwMode="auto">
          <a:xfrm>
            <a:off x="468313" y="4581525"/>
            <a:ext cx="7956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zh-TW"/>
              <a:t>Some electrons were excited to the conduction band at temperature &gt;0K</a:t>
            </a:r>
          </a:p>
          <a:p>
            <a:pPr>
              <a:buFontTx/>
              <a:buChar char="-"/>
            </a:pPr>
            <a:r>
              <a:rPr lang="en-US" altLang="zh-TW"/>
              <a:t>For convenience, an empty state in the valence band is referred to as a hole</a:t>
            </a:r>
          </a:p>
          <a:p>
            <a:pPr>
              <a:buFontTx/>
              <a:buChar char="-"/>
            </a:pPr>
            <a:r>
              <a:rPr lang="en-US" altLang="zh-TW"/>
              <a:t>Electron-hole pair (EHP): conduction band electron and the hole are </a:t>
            </a:r>
          </a:p>
          <a:p>
            <a:r>
              <a:rPr lang="en-US" altLang="zh-TW"/>
              <a:t> created by the excitation of a valence band electron</a:t>
            </a:r>
          </a:p>
          <a:p>
            <a:r>
              <a:rPr lang="en-US" altLang="zh-TW"/>
              <a:t>-EHPs are free charge carriers in semiconductor materials</a:t>
            </a:r>
          </a:p>
          <a:p>
            <a:r>
              <a:rPr lang="en-US" altLang="zh-TW"/>
              <a:t>-Si, at room temperature has 10</a:t>
            </a:r>
            <a:r>
              <a:rPr lang="en-US" altLang="zh-TW" baseline="30000"/>
              <a:t>10</a:t>
            </a:r>
            <a:r>
              <a:rPr lang="en-US" altLang="zh-TW"/>
              <a:t> EHP/cm3 (Si: 5x10</a:t>
            </a:r>
            <a:r>
              <a:rPr lang="en-US" altLang="zh-TW" baseline="30000"/>
              <a:t>22</a:t>
            </a:r>
            <a:r>
              <a:rPr lang="en-US" altLang="zh-TW"/>
              <a:t> atoms/cm3)</a:t>
            </a:r>
          </a:p>
        </p:txBody>
      </p:sp>
      <p:sp>
        <p:nvSpPr>
          <p:cNvPr id="119902" name="Oval 94"/>
          <p:cNvSpPr>
            <a:spLocks noChangeArrowheads="1"/>
          </p:cNvSpPr>
          <p:nvPr/>
        </p:nvSpPr>
        <p:spPr bwMode="auto">
          <a:xfrm>
            <a:off x="2843213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3" name="Oval 95"/>
          <p:cNvSpPr>
            <a:spLocks noChangeArrowheads="1"/>
          </p:cNvSpPr>
          <p:nvPr/>
        </p:nvSpPr>
        <p:spPr bwMode="auto">
          <a:xfrm>
            <a:off x="3995738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4" name="Oval 96"/>
          <p:cNvSpPr>
            <a:spLocks noChangeArrowheads="1"/>
          </p:cNvSpPr>
          <p:nvPr/>
        </p:nvSpPr>
        <p:spPr bwMode="auto">
          <a:xfrm>
            <a:off x="3059113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5" name="Oval 97"/>
          <p:cNvSpPr>
            <a:spLocks noChangeArrowheads="1"/>
          </p:cNvSpPr>
          <p:nvPr/>
        </p:nvSpPr>
        <p:spPr bwMode="auto">
          <a:xfrm>
            <a:off x="3276600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6" name="Oval 98"/>
          <p:cNvSpPr>
            <a:spLocks noChangeArrowheads="1"/>
          </p:cNvSpPr>
          <p:nvPr/>
        </p:nvSpPr>
        <p:spPr bwMode="auto">
          <a:xfrm>
            <a:off x="2411413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8" name="Oval 100"/>
          <p:cNvSpPr>
            <a:spLocks noChangeArrowheads="1"/>
          </p:cNvSpPr>
          <p:nvPr/>
        </p:nvSpPr>
        <p:spPr bwMode="auto">
          <a:xfrm>
            <a:off x="4211638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09" name="Oval 101"/>
          <p:cNvSpPr>
            <a:spLocks noChangeArrowheads="1"/>
          </p:cNvSpPr>
          <p:nvPr/>
        </p:nvSpPr>
        <p:spPr bwMode="auto">
          <a:xfrm>
            <a:off x="4427538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0" name="Oval 102"/>
          <p:cNvSpPr>
            <a:spLocks noChangeArrowheads="1"/>
          </p:cNvSpPr>
          <p:nvPr/>
        </p:nvSpPr>
        <p:spPr bwMode="auto">
          <a:xfrm>
            <a:off x="4643438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1" name="Oval 103"/>
          <p:cNvSpPr>
            <a:spLocks noChangeArrowheads="1"/>
          </p:cNvSpPr>
          <p:nvPr/>
        </p:nvSpPr>
        <p:spPr bwMode="auto">
          <a:xfrm>
            <a:off x="4859338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2" name="Oval 104"/>
          <p:cNvSpPr>
            <a:spLocks noChangeArrowheads="1"/>
          </p:cNvSpPr>
          <p:nvPr/>
        </p:nvSpPr>
        <p:spPr bwMode="auto">
          <a:xfrm>
            <a:off x="3708400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3" name="Oval 105"/>
          <p:cNvSpPr>
            <a:spLocks noChangeArrowheads="1"/>
          </p:cNvSpPr>
          <p:nvPr/>
        </p:nvSpPr>
        <p:spPr bwMode="auto">
          <a:xfrm>
            <a:off x="3492500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80935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57730" y="404664"/>
            <a:ext cx="908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Carrier generated in the semiconductor under incident light excitation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/>
              <a:t>Carrier numbers in intrinsic material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/>
              <a:t>n = number of electrons/cm</a:t>
            </a:r>
            <a:r>
              <a:rPr lang="en-US" altLang="zh-TW" baseline="30000"/>
              <a:t>3</a:t>
            </a:r>
          </a:p>
          <a:p>
            <a:pPr>
              <a:buFontTx/>
              <a:buNone/>
            </a:pPr>
            <a:r>
              <a:rPr lang="en-US" altLang="zh-TW"/>
              <a:t>p = number of holes/cm</a:t>
            </a:r>
            <a:r>
              <a:rPr lang="en-US" altLang="zh-TW" baseline="30000"/>
              <a:t>3</a:t>
            </a:r>
          </a:p>
          <a:p>
            <a:pPr>
              <a:buFontTx/>
              <a:buNone/>
            </a:pPr>
            <a:r>
              <a:rPr lang="en-US" altLang="zh-TW"/>
              <a:t>n=p=ni</a:t>
            </a:r>
          </a:p>
          <a:p>
            <a:pPr>
              <a:buFontTx/>
              <a:buNone/>
            </a:pPr>
            <a:r>
              <a:rPr lang="en-US" altLang="zh-TW"/>
              <a:t>n</a:t>
            </a:r>
            <a:r>
              <a:rPr lang="en-US" altLang="zh-TW" sz="1600"/>
              <a:t>i</a:t>
            </a:r>
            <a:r>
              <a:rPr lang="en-US" altLang="zh-TW"/>
              <a:t>=10</a:t>
            </a:r>
            <a:r>
              <a:rPr lang="en-US" altLang="zh-TW" baseline="30000"/>
              <a:t>10</a:t>
            </a:r>
            <a:r>
              <a:rPr lang="en-US" altLang="zh-TW"/>
              <a:t>/cm</a:t>
            </a:r>
            <a:r>
              <a:rPr lang="en-US" altLang="zh-TW" baseline="30000"/>
              <a:t>3</a:t>
            </a:r>
            <a:r>
              <a:rPr lang="en-US" altLang="zh-TW"/>
              <a:t> in Si at room temperature</a:t>
            </a:r>
          </a:p>
          <a:p>
            <a:pPr>
              <a:buFontTx/>
              <a:buNone/>
            </a:pPr>
            <a:r>
              <a:rPr lang="en-US" altLang="zh-TW"/>
              <a:t>      10</a:t>
            </a:r>
            <a:r>
              <a:rPr lang="en-US" altLang="zh-TW" baseline="30000"/>
              <a:t>13</a:t>
            </a:r>
            <a:r>
              <a:rPr lang="en-US" altLang="zh-TW"/>
              <a:t>/cm</a:t>
            </a:r>
            <a:r>
              <a:rPr lang="en-US" altLang="zh-TW" baseline="30000"/>
              <a:t>3</a:t>
            </a:r>
            <a:r>
              <a:rPr lang="en-US" altLang="zh-TW"/>
              <a:t> in Ge at room temperature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39750" y="4581525"/>
            <a:ext cx="5673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Si has 5 x 10</a:t>
            </a:r>
            <a:r>
              <a:rPr lang="en-US" altLang="zh-TW" baseline="30000"/>
              <a:t> 22</a:t>
            </a:r>
            <a:r>
              <a:rPr lang="en-US" altLang="zh-TW"/>
              <a:t> atoms/cm</a:t>
            </a:r>
            <a:r>
              <a:rPr lang="en-US" altLang="zh-TW" baseline="30000"/>
              <a:t>3</a:t>
            </a:r>
            <a:r>
              <a:rPr lang="en-US" altLang="zh-TW"/>
              <a:t>, with four bonds per atoms </a:t>
            </a:r>
          </a:p>
          <a:p>
            <a:r>
              <a:rPr lang="en-US" altLang="zh-TW"/>
              <a:t>    </a:t>
            </a:r>
            <a:r>
              <a:rPr lang="en-US" altLang="zh-TW">
                <a:sym typeface="Wingdings" pitchFamily="2" charset="2"/>
              </a:rPr>
              <a:t>2 x 10</a:t>
            </a:r>
            <a:r>
              <a:rPr lang="en-US" altLang="zh-TW" baseline="30000">
                <a:sym typeface="Wingdings" pitchFamily="2" charset="2"/>
              </a:rPr>
              <a:t>23</a:t>
            </a:r>
            <a:r>
              <a:rPr lang="en-US" altLang="zh-TW">
                <a:sym typeface="Wingdings" pitchFamily="2" charset="2"/>
              </a:rPr>
              <a:t> valance band electrons</a:t>
            </a:r>
            <a:endParaRPr lang="en-US" altLang="zh-TW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95288" y="5445125"/>
            <a:ext cx="8377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Less than one bond in 10</a:t>
            </a:r>
            <a:r>
              <a:rPr lang="en-US" altLang="zh-TW" sz="2400" baseline="30000">
                <a:solidFill>
                  <a:srgbClr val="FF0000"/>
                </a:solidFill>
              </a:rPr>
              <a:t>13</a:t>
            </a:r>
            <a:r>
              <a:rPr lang="en-US" altLang="zh-TW" sz="2400">
                <a:solidFill>
                  <a:srgbClr val="FF0000"/>
                </a:solidFill>
              </a:rPr>
              <a:t> broken in Si at room temperature</a:t>
            </a:r>
          </a:p>
          <a:p>
            <a:r>
              <a:rPr lang="en-US" altLang="zh-TW" sz="2400">
                <a:solidFill>
                  <a:srgbClr val="FF0000"/>
                </a:solidFill>
              </a:rPr>
              <a:t>That is why need to dope Si and 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/>
              <a:t>Doping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0" y="1412875"/>
            <a:ext cx="875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Donors: P, As, Sb  (Column V elements ) , n-type, </a:t>
            </a:r>
            <a:r>
              <a:rPr lang="en-US" altLang="zh-TW">
                <a:sym typeface="Wingdings" pitchFamily="2" charset="2"/>
              </a:rPr>
              <a:t>  provide one additional electron</a:t>
            </a:r>
            <a:endParaRPr lang="en-US" altLang="zh-TW"/>
          </a:p>
          <a:p>
            <a:r>
              <a:rPr lang="en-US" altLang="zh-TW"/>
              <a:t>Acceptors: B, Ga, In, (Column III elements), p-type</a:t>
            </a:r>
            <a:r>
              <a:rPr lang="en-US" altLang="zh-TW">
                <a:sym typeface="Wingdings" pitchFamily="2" charset="2"/>
              </a:rPr>
              <a:t>  provide one additional hole</a:t>
            </a:r>
            <a:endParaRPr lang="en-US" altLang="zh-TW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384300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8313" y="2470150"/>
            <a:ext cx="1800225" cy="1800225"/>
            <a:chOff x="340" y="1706"/>
            <a:chExt cx="1134" cy="1134"/>
          </a:xfrm>
        </p:grpSpPr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340" y="1888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Rectangle 7"/>
            <p:cNvSpPr>
              <a:spLocks noChangeArrowheads="1"/>
            </p:cNvSpPr>
            <p:nvPr/>
          </p:nvSpPr>
          <p:spPr bwMode="auto">
            <a:xfrm>
              <a:off x="340" y="2115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Rectangle 8"/>
            <p:cNvSpPr>
              <a:spLocks noChangeArrowheads="1"/>
            </p:cNvSpPr>
            <p:nvPr/>
          </p:nvSpPr>
          <p:spPr bwMode="auto">
            <a:xfrm>
              <a:off x="340" y="2341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340" y="2568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Rectangle 10"/>
            <p:cNvSpPr>
              <a:spLocks noChangeArrowheads="1"/>
            </p:cNvSpPr>
            <p:nvPr/>
          </p:nvSpPr>
          <p:spPr bwMode="auto">
            <a:xfrm rot="5400000">
              <a:off x="-90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 rot="5400000">
              <a:off x="182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 rot="5400000">
              <a:off x="454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3" name="Rectangle 13"/>
            <p:cNvSpPr>
              <a:spLocks noChangeArrowheads="1"/>
            </p:cNvSpPr>
            <p:nvPr/>
          </p:nvSpPr>
          <p:spPr bwMode="auto">
            <a:xfrm rot="5400000">
              <a:off x="726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5" name="Oval 15"/>
          <p:cNvSpPr>
            <a:spLocks noChangeArrowheads="1"/>
          </p:cNvSpPr>
          <p:nvPr/>
        </p:nvSpPr>
        <p:spPr bwMode="auto">
          <a:xfrm>
            <a:off x="541338" y="26860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Oval 16"/>
          <p:cNvSpPr>
            <a:spLocks noChangeArrowheads="1"/>
          </p:cNvSpPr>
          <p:nvPr/>
        </p:nvSpPr>
        <p:spPr bwMode="auto">
          <a:xfrm>
            <a:off x="973138" y="26860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7" name="Oval 17"/>
          <p:cNvSpPr>
            <a:spLocks noChangeArrowheads="1"/>
          </p:cNvSpPr>
          <p:nvPr/>
        </p:nvSpPr>
        <p:spPr bwMode="auto">
          <a:xfrm>
            <a:off x="1404938" y="26860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1836738" y="26860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541338" y="304641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973138" y="304641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Oval 21"/>
          <p:cNvSpPr>
            <a:spLocks noChangeArrowheads="1"/>
          </p:cNvSpPr>
          <p:nvPr/>
        </p:nvSpPr>
        <p:spPr bwMode="auto">
          <a:xfrm>
            <a:off x="1404938" y="304641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Oval 22"/>
          <p:cNvSpPr>
            <a:spLocks noChangeArrowheads="1"/>
          </p:cNvSpPr>
          <p:nvPr/>
        </p:nvSpPr>
        <p:spPr bwMode="auto">
          <a:xfrm>
            <a:off x="1836738" y="304641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Oval 23"/>
          <p:cNvSpPr>
            <a:spLocks noChangeArrowheads="1"/>
          </p:cNvSpPr>
          <p:nvPr/>
        </p:nvSpPr>
        <p:spPr bwMode="auto">
          <a:xfrm>
            <a:off x="541338" y="34051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973138" y="3405188"/>
            <a:ext cx="287337" cy="287337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P+</a:t>
            </a:r>
          </a:p>
        </p:txBody>
      </p:sp>
      <p:sp>
        <p:nvSpPr>
          <p:cNvPr id="122905" name="Oval 25"/>
          <p:cNvSpPr>
            <a:spLocks noChangeArrowheads="1"/>
          </p:cNvSpPr>
          <p:nvPr/>
        </p:nvSpPr>
        <p:spPr bwMode="auto">
          <a:xfrm>
            <a:off x="1404938" y="34051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1836738" y="34051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Oval 27"/>
          <p:cNvSpPr>
            <a:spLocks noChangeArrowheads="1"/>
          </p:cNvSpPr>
          <p:nvPr/>
        </p:nvSpPr>
        <p:spPr bwMode="auto">
          <a:xfrm>
            <a:off x="541338" y="37655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Oval 28"/>
          <p:cNvSpPr>
            <a:spLocks noChangeArrowheads="1"/>
          </p:cNvSpPr>
          <p:nvPr/>
        </p:nvSpPr>
        <p:spPr bwMode="auto">
          <a:xfrm>
            <a:off x="1404938" y="37655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9" name="Oval 29"/>
          <p:cNvSpPr>
            <a:spLocks noChangeArrowheads="1"/>
          </p:cNvSpPr>
          <p:nvPr/>
        </p:nvSpPr>
        <p:spPr bwMode="auto">
          <a:xfrm>
            <a:off x="1836738" y="37655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Oval 30"/>
          <p:cNvSpPr>
            <a:spLocks noChangeArrowheads="1"/>
          </p:cNvSpPr>
          <p:nvPr/>
        </p:nvSpPr>
        <p:spPr bwMode="auto">
          <a:xfrm>
            <a:off x="973138" y="3765550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3687763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71775" y="2470150"/>
            <a:ext cx="1800225" cy="1800225"/>
            <a:chOff x="340" y="1706"/>
            <a:chExt cx="1134" cy="1134"/>
          </a:xfrm>
        </p:grpSpPr>
        <p:sp>
          <p:nvSpPr>
            <p:cNvPr id="122915" name="Rectangle 35"/>
            <p:cNvSpPr>
              <a:spLocks noChangeArrowheads="1"/>
            </p:cNvSpPr>
            <p:nvPr/>
          </p:nvSpPr>
          <p:spPr bwMode="auto">
            <a:xfrm>
              <a:off x="340" y="1888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6" name="Rectangle 36"/>
            <p:cNvSpPr>
              <a:spLocks noChangeArrowheads="1"/>
            </p:cNvSpPr>
            <p:nvPr/>
          </p:nvSpPr>
          <p:spPr bwMode="auto">
            <a:xfrm>
              <a:off x="340" y="2115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7" name="Rectangle 37"/>
            <p:cNvSpPr>
              <a:spLocks noChangeArrowheads="1"/>
            </p:cNvSpPr>
            <p:nvPr/>
          </p:nvSpPr>
          <p:spPr bwMode="auto">
            <a:xfrm>
              <a:off x="340" y="2341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8" name="Rectangle 38"/>
            <p:cNvSpPr>
              <a:spLocks noChangeArrowheads="1"/>
            </p:cNvSpPr>
            <p:nvPr/>
          </p:nvSpPr>
          <p:spPr bwMode="auto">
            <a:xfrm>
              <a:off x="340" y="2568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19" name="Rectangle 39"/>
            <p:cNvSpPr>
              <a:spLocks noChangeArrowheads="1"/>
            </p:cNvSpPr>
            <p:nvPr/>
          </p:nvSpPr>
          <p:spPr bwMode="auto">
            <a:xfrm rot="5400000">
              <a:off x="-90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0" name="Rectangle 40"/>
            <p:cNvSpPr>
              <a:spLocks noChangeArrowheads="1"/>
            </p:cNvSpPr>
            <p:nvPr/>
          </p:nvSpPr>
          <p:spPr bwMode="auto">
            <a:xfrm rot="5400000">
              <a:off x="182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1" name="Rectangle 41"/>
            <p:cNvSpPr>
              <a:spLocks noChangeArrowheads="1"/>
            </p:cNvSpPr>
            <p:nvPr/>
          </p:nvSpPr>
          <p:spPr bwMode="auto">
            <a:xfrm rot="5400000">
              <a:off x="454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2" name="Rectangle 42"/>
            <p:cNvSpPr>
              <a:spLocks noChangeArrowheads="1"/>
            </p:cNvSpPr>
            <p:nvPr/>
          </p:nvSpPr>
          <p:spPr bwMode="auto">
            <a:xfrm rot="5400000">
              <a:off x="726" y="2227"/>
              <a:ext cx="1134" cy="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3" name="Oval 43"/>
          <p:cNvSpPr>
            <a:spLocks noChangeArrowheads="1"/>
          </p:cNvSpPr>
          <p:nvPr/>
        </p:nvSpPr>
        <p:spPr bwMode="auto">
          <a:xfrm>
            <a:off x="2844800" y="26860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Oval 44"/>
          <p:cNvSpPr>
            <a:spLocks noChangeArrowheads="1"/>
          </p:cNvSpPr>
          <p:nvPr/>
        </p:nvSpPr>
        <p:spPr bwMode="auto">
          <a:xfrm>
            <a:off x="3276600" y="26860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Oval 45"/>
          <p:cNvSpPr>
            <a:spLocks noChangeArrowheads="1"/>
          </p:cNvSpPr>
          <p:nvPr/>
        </p:nvSpPr>
        <p:spPr bwMode="auto">
          <a:xfrm>
            <a:off x="3708400" y="26860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Oval 46"/>
          <p:cNvSpPr>
            <a:spLocks noChangeArrowheads="1"/>
          </p:cNvSpPr>
          <p:nvPr/>
        </p:nvSpPr>
        <p:spPr bwMode="auto">
          <a:xfrm>
            <a:off x="4140200" y="26860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Oval 47"/>
          <p:cNvSpPr>
            <a:spLocks noChangeArrowheads="1"/>
          </p:cNvSpPr>
          <p:nvPr/>
        </p:nvSpPr>
        <p:spPr bwMode="auto">
          <a:xfrm>
            <a:off x="2844800" y="304641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Oval 48"/>
          <p:cNvSpPr>
            <a:spLocks noChangeArrowheads="1"/>
          </p:cNvSpPr>
          <p:nvPr/>
        </p:nvSpPr>
        <p:spPr bwMode="auto">
          <a:xfrm>
            <a:off x="3276600" y="304641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9" name="Oval 49"/>
          <p:cNvSpPr>
            <a:spLocks noChangeArrowheads="1"/>
          </p:cNvSpPr>
          <p:nvPr/>
        </p:nvSpPr>
        <p:spPr bwMode="auto">
          <a:xfrm>
            <a:off x="3708400" y="304641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0" name="Oval 50"/>
          <p:cNvSpPr>
            <a:spLocks noChangeArrowheads="1"/>
          </p:cNvSpPr>
          <p:nvPr/>
        </p:nvSpPr>
        <p:spPr bwMode="auto">
          <a:xfrm>
            <a:off x="4140200" y="304641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1" name="Oval 51"/>
          <p:cNvSpPr>
            <a:spLocks noChangeArrowheads="1"/>
          </p:cNvSpPr>
          <p:nvPr/>
        </p:nvSpPr>
        <p:spPr bwMode="auto">
          <a:xfrm>
            <a:off x="2844800" y="3405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2" name="Oval 52"/>
          <p:cNvSpPr>
            <a:spLocks noChangeArrowheads="1"/>
          </p:cNvSpPr>
          <p:nvPr/>
        </p:nvSpPr>
        <p:spPr bwMode="auto">
          <a:xfrm>
            <a:off x="3276600" y="3405188"/>
            <a:ext cx="287338" cy="287337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B-</a:t>
            </a:r>
          </a:p>
        </p:txBody>
      </p:sp>
      <p:sp>
        <p:nvSpPr>
          <p:cNvPr id="122933" name="Oval 53"/>
          <p:cNvSpPr>
            <a:spLocks noChangeArrowheads="1"/>
          </p:cNvSpPr>
          <p:nvPr/>
        </p:nvSpPr>
        <p:spPr bwMode="auto">
          <a:xfrm>
            <a:off x="3708400" y="3405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4" name="Oval 54"/>
          <p:cNvSpPr>
            <a:spLocks noChangeArrowheads="1"/>
          </p:cNvSpPr>
          <p:nvPr/>
        </p:nvSpPr>
        <p:spPr bwMode="auto">
          <a:xfrm>
            <a:off x="4140200" y="34051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5" name="Oval 55"/>
          <p:cNvSpPr>
            <a:spLocks noChangeArrowheads="1"/>
          </p:cNvSpPr>
          <p:nvPr/>
        </p:nvSpPr>
        <p:spPr bwMode="auto">
          <a:xfrm>
            <a:off x="2844800" y="37655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6" name="Oval 56"/>
          <p:cNvSpPr>
            <a:spLocks noChangeArrowheads="1"/>
          </p:cNvSpPr>
          <p:nvPr/>
        </p:nvSpPr>
        <p:spPr bwMode="auto">
          <a:xfrm>
            <a:off x="3708400" y="37655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7" name="Oval 57"/>
          <p:cNvSpPr>
            <a:spLocks noChangeArrowheads="1"/>
          </p:cNvSpPr>
          <p:nvPr/>
        </p:nvSpPr>
        <p:spPr bwMode="auto">
          <a:xfrm>
            <a:off x="4140200" y="37655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8" name="Oval 58"/>
          <p:cNvSpPr>
            <a:spLocks noChangeArrowheads="1"/>
          </p:cNvSpPr>
          <p:nvPr/>
        </p:nvSpPr>
        <p:spPr bwMode="auto">
          <a:xfrm>
            <a:off x="3276600" y="37655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0" name="Oval 60"/>
          <p:cNvSpPr>
            <a:spLocks noChangeArrowheads="1"/>
          </p:cNvSpPr>
          <p:nvPr/>
        </p:nvSpPr>
        <p:spPr bwMode="auto">
          <a:xfrm>
            <a:off x="1258888" y="34290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/>
              <a:t>-</a:t>
            </a:r>
          </a:p>
        </p:txBody>
      </p:sp>
      <p:sp>
        <p:nvSpPr>
          <p:cNvPr id="122944" name="Rectangle 64"/>
          <p:cNvSpPr>
            <a:spLocks noChangeArrowheads="1"/>
          </p:cNvSpPr>
          <p:nvPr/>
        </p:nvSpPr>
        <p:spPr bwMode="auto">
          <a:xfrm>
            <a:off x="3563938" y="3357563"/>
            <a:ext cx="1444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5" name="Line 65"/>
          <p:cNvSpPr>
            <a:spLocks noChangeShapeType="1"/>
          </p:cNvSpPr>
          <p:nvPr/>
        </p:nvSpPr>
        <p:spPr bwMode="auto">
          <a:xfrm>
            <a:off x="1331913" y="37163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6" name="Text Box 66"/>
          <p:cNvSpPr txBox="1">
            <a:spLocks noChangeArrowheads="1"/>
          </p:cNvSpPr>
          <p:nvPr/>
        </p:nvSpPr>
        <p:spPr bwMode="auto">
          <a:xfrm>
            <a:off x="107950" y="4581525"/>
            <a:ext cx="5543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-weakly bound</a:t>
            </a:r>
          </a:p>
          <a:p>
            <a:r>
              <a:rPr lang="en-US" altLang="zh-TW"/>
              <a:t>-bonding strength E</a:t>
            </a:r>
            <a:r>
              <a:rPr lang="en-US" altLang="zh-TW" baseline="-25000"/>
              <a:t>B</a:t>
            </a:r>
            <a:r>
              <a:rPr lang="en-US" altLang="zh-TW"/>
              <a:t>~ 0.05 eV (Si bonding ~1.12 eV)</a:t>
            </a:r>
          </a:p>
          <a:p>
            <a:endParaRPr lang="en-US" altLang="zh-TW"/>
          </a:p>
        </p:txBody>
      </p:sp>
      <p:sp>
        <p:nvSpPr>
          <p:cNvPr id="122965" name="Text Box 85"/>
          <p:cNvSpPr txBox="1">
            <a:spLocks noChangeArrowheads="1"/>
          </p:cNvSpPr>
          <p:nvPr/>
        </p:nvSpPr>
        <p:spPr bwMode="auto">
          <a:xfrm>
            <a:off x="87313" y="5608638"/>
            <a:ext cx="4781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Majority carrier - electron in a n-type material</a:t>
            </a:r>
          </a:p>
          <a:p>
            <a:r>
              <a:rPr lang="en-US" altLang="zh-TW"/>
              <a:t>                            hole in a p-type material</a:t>
            </a:r>
          </a:p>
          <a:p>
            <a:r>
              <a:rPr lang="en-US" altLang="zh-TW"/>
              <a:t>Minority carrier – hole in a n-type material</a:t>
            </a:r>
          </a:p>
          <a:p>
            <a:r>
              <a:rPr lang="en-US" altLang="zh-TW"/>
              <a:t>                            electron in a p-type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4390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467544" y="332656"/>
            <a:ext cx="651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/>
              <a:t>N-type Semiconductor schematic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04170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755576" y="188640"/>
            <a:ext cx="7835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/>
              <a:t>p-type Semiconductor schematic</a:t>
            </a:r>
            <a:endParaRPr lang="zh-TW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9653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ED donor levels to the energy band diagram</a:t>
            </a:r>
            <a:endParaRPr lang="zh-TW" altLang="en-US" dirty="0"/>
          </a:p>
        </p:txBody>
      </p:sp>
      <p:sp>
        <p:nvSpPr>
          <p:cNvPr id="4" name="Line 68"/>
          <p:cNvSpPr>
            <a:spLocks noChangeShapeType="1"/>
          </p:cNvSpPr>
          <p:nvPr/>
        </p:nvSpPr>
        <p:spPr bwMode="auto">
          <a:xfrm>
            <a:off x="806423" y="1838314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69"/>
          <p:cNvSpPr>
            <a:spLocks noChangeShapeType="1"/>
          </p:cNvSpPr>
          <p:nvPr/>
        </p:nvSpPr>
        <p:spPr bwMode="auto">
          <a:xfrm>
            <a:off x="806423" y="2198676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70"/>
          <p:cNvSpPr>
            <a:spLocks noChangeShapeType="1"/>
          </p:cNvSpPr>
          <p:nvPr/>
        </p:nvSpPr>
        <p:spPr bwMode="auto">
          <a:xfrm>
            <a:off x="806423" y="3495664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714348" y="1785926"/>
            <a:ext cx="3204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Donors    E</a:t>
            </a:r>
            <a:r>
              <a:rPr lang="en-US" altLang="zh-TW" sz="900" dirty="0"/>
              <a:t>B </a:t>
            </a:r>
            <a:r>
              <a:rPr lang="en-US" altLang="zh-TW" dirty="0"/>
              <a:t> </a:t>
            </a:r>
            <a:r>
              <a:rPr lang="en-US" altLang="zh-TW" dirty="0" smtClean="0"/>
              <a:t>     Acceptors  </a:t>
            </a:r>
            <a:r>
              <a:rPr lang="en-US" altLang="zh-TW" dirty="0"/>
              <a:t>E</a:t>
            </a:r>
            <a:r>
              <a:rPr lang="en-US" altLang="zh-TW" sz="900" dirty="0"/>
              <a:t>B</a:t>
            </a:r>
          </a:p>
        </p:txBody>
      </p:sp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661961" y="2271701"/>
            <a:ext cx="3333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Sb      0.039 eV  B      0.045 eV</a:t>
            </a:r>
          </a:p>
          <a:p>
            <a:r>
              <a:rPr lang="en-US" altLang="zh-TW"/>
              <a:t>P        0.044 eV  Al     0.057 eV</a:t>
            </a:r>
          </a:p>
          <a:p>
            <a:r>
              <a:rPr lang="en-US" altLang="zh-TW"/>
              <a:t>As      0.049 eV  Ga   0.065 eV</a:t>
            </a:r>
          </a:p>
          <a:p>
            <a:r>
              <a:rPr lang="en-US" altLang="zh-TW"/>
              <a:t>                           In     0.16  eV</a:t>
            </a:r>
          </a:p>
        </p:txBody>
      </p:sp>
      <p:sp>
        <p:nvSpPr>
          <p:cNvPr id="9" name="Line 73"/>
          <p:cNvSpPr>
            <a:spLocks noChangeShapeType="1"/>
          </p:cNvSpPr>
          <p:nvPr/>
        </p:nvSpPr>
        <p:spPr bwMode="auto">
          <a:xfrm>
            <a:off x="857224" y="4214818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>
            <a:off x="930249" y="5870580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333349" y="394653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Ec</a:t>
            </a:r>
          </a:p>
        </p:txBody>
      </p:sp>
      <p:sp>
        <p:nvSpPr>
          <p:cNvPr id="12" name="Text Box 76"/>
          <p:cNvSpPr txBox="1">
            <a:spLocks noChangeArrowheads="1"/>
          </p:cNvSpPr>
          <p:nvPr/>
        </p:nvSpPr>
        <p:spPr bwMode="auto">
          <a:xfrm>
            <a:off x="425424" y="572770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Ev</a:t>
            </a:r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>
            <a:off x="857224" y="4503743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3921099" y="435928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</a:t>
            </a:r>
            <a:r>
              <a:rPr lang="en-US" altLang="zh-TW" sz="1000"/>
              <a:t>D</a:t>
            </a:r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>
            <a:off x="1506512" y="421481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1557312" y="416243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0.044 eV (P)</a:t>
            </a:r>
          </a:p>
        </p:txBody>
      </p:sp>
      <p:sp>
        <p:nvSpPr>
          <p:cNvPr id="17" name="Text Box 81"/>
          <p:cNvSpPr txBox="1">
            <a:spLocks noChangeArrowheads="1"/>
          </p:cNvSpPr>
          <p:nvPr/>
        </p:nvSpPr>
        <p:spPr bwMode="auto">
          <a:xfrm>
            <a:off x="1649387" y="551180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0.057 eV (Al)</a:t>
            </a:r>
          </a:p>
        </p:txBody>
      </p:sp>
      <p:sp>
        <p:nvSpPr>
          <p:cNvPr id="18" name="Line 82"/>
          <p:cNvSpPr>
            <a:spLocks noChangeShapeType="1"/>
          </p:cNvSpPr>
          <p:nvPr/>
        </p:nvSpPr>
        <p:spPr bwMode="auto">
          <a:xfrm>
            <a:off x="857224" y="5511805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83"/>
          <p:cNvSpPr>
            <a:spLocks noChangeShapeType="1"/>
          </p:cNvSpPr>
          <p:nvPr/>
        </p:nvSpPr>
        <p:spPr bwMode="auto">
          <a:xfrm>
            <a:off x="1506512" y="551180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406374" y="524351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</a:t>
            </a:r>
            <a:r>
              <a:rPr lang="en-US" altLang="zh-TW" sz="900"/>
              <a:t>A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>
            <a:off x="4929190" y="235743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73"/>
          <p:cNvSpPr>
            <a:spLocks noChangeShapeType="1"/>
          </p:cNvSpPr>
          <p:nvPr/>
        </p:nvSpPr>
        <p:spPr bwMode="auto">
          <a:xfrm>
            <a:off x="4929190" y="3143248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3"/>
          <p:cNvSpPr>
            <a:spLocks noChangeShapeType="1"/>
          </p:cNvSpPr>
          <p:nvPr/>
        </p:nvSpPr>
        <p:spPr bwMode="auto">
          <a:xfrm>
            <a:off x="7143768" y="235743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73"/>
          <p:cNvSpPr>
            <a:spLocks noChangeShapeType="1"/>
          </p:cNvSpPr>
          <p:nvPr/>
        </p:nvSpPr>
        <p:spPr bwMode="auto">
          <a:xfrm>
            <a:off x="7143768" y="3143248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73"/>
          <p:cNvSpPr>
            <a:spLocks noChangeShapeType="1"/>
          </p:cNvSpPr>
          <p:nvPr/>
        </p:nvSpPr>
        <p:spPr bwMode="auto">
          <a:xfrm>
            <a:off x="4929190" y="4786322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73"/>
          <p:cNvSpPr>
            <a:spLocks noChangeShapeType="1"/>
          </p:cNvSpPr>
          <p:nvPr/>
        </p:nvSpPr>
        <p:spPr bwMode="auto">
          <a:xfrm>
            <a:off x="4929190" y="557214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>
            <a:off x="7143768" y="4786322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7143768" y="557214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929190" y="2428868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73"/>
          <p:cNvSpPr>
            <a:spLocks noChangeShapeType="1"/>
          </p:cNvSpPr>
          <p:nvPr/>
        </p:nvSpPr>
        <p:spPr bwMode="auto">
          <a:xfrm>
            <a:off x="7143768" y="307181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橢圓 32"/>
          <p:cNvSpPr/>
          <p:nvPr/>
        </p:nvSpPr>
        <p:spPr bwMode="auto">
          <a:xfrm>
            <a:off x="5143504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4" name="橢圓 33"/>
          <p:cNvSpPr/>
          <p:nvPr/>
        </p:nvSpPr>
        <p:spPr bwMode="auto">
          <a:xfrm>
            <a:off x="5357818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5" name="橢圓 34"/>
          <p:cNvSpPr/>
          <p:nvPr/>
        </p:nvSpPr>
        <p:spPr bwMode="auto">
          <a:xfrm>
            <a:off x="6000760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6215074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7" name="橢圓 36"/>
          <p:cNvSpPr/>
          <p:nvPr/>
        </p:nvSpPr>
        <p:spPr bwMode="auto">
          <a:xfrm>
            <a:off x="4929190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8" name="橢圓 37"/>
          <p:cNvSpPr/>
          <p:nvPr/>
        </p:nvSpPr>
        <p:spPr bwMode="auto">
          <a:xfrm>
            <a:off x="5572132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9" name="橢圓 38"/>
          <p:cNvSpPr/>
          <p:nvPr/>
        </p:nvSpPr>
        <p:spPr bwMode="auto">
          <a:xfrm>
            <a:off x="5786446" y="2357430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357950" y="171448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T=0 C</a:t>
            </a:r>
            <a:endParaRPr lang="zh-TW" altLang="en-US" dirty="0"/>
          </a:p>
        </p:txBody>
      </p:sp>
      <p:sp>
        <p:nvSpPr>
          <p:cNvPr id="48" name="Line 73"/>
          <p:cNvSpPr>
            <a:spLocks noChangeShapeType="1"/>
          </p:cNvSpPr>
          <p:nvPr/>
        </p:nvSpPr>
        <p:spPr bwMode="auto">
          <a:xfrm>
            <a:off x="4929190" y="4857760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73"/>
          <p:cNvSpPr>
            <a:spLocks noChangeShapeType="1"/>
          </p:cNvSpPr>
          <p:nvPr/>
        </p:nvSpPr>
        <p:spPr bwMode="auto">
          <a:xfrm>
            <a:off x="7143768" y="5500702"/>
            <a:ext cx="144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橢圓 49"/>
          <p:cNvSpPr/>
          <p:nvPr/>
        </p:nvSpPr>
        <p:spPr bwMode="auto">
          <a:xfrm>
            <a:off x="5357818" y="4786322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1" name="橢圓 50"/>
          <p:cNvSpPr/>
          <p:nvPr/>
        </p:nvSpPr>
        <p:spPr bwMode="auto">
          <a:xfrm>
            <a:off x="6215074" y="4786322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2" name="橢圓 51"/>
          <p:cNvSpPr/>
          <p:nvPr/>
        </p:nvSpPr>
        <p:spPr bwMode="auto">
          <a:xfrm>
            <a:off x="4929190" y="4786322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橢圓 52"/>
          <p:cNvSpPr/>
          <p:nvPr/>
        </p:nvSpPr>
        <p:spPr bwMode="auto">
          <a:xfrm>
            <a:off x="5786446" y="4786322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4" name="橢圓 53"/>
          <p:cNvSpPr/>
          <p:nvPr/>
        </p:nvSpPr>
        <p:spPr bwMode="auto">
          <a:xfrm>
            <a:off x="5143504" y="4572008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" name="橢圓 54"/>
          <p:cNvSpPr/>
          <p:nvPr/>
        </p:nvSpPr>
        <p:spPr bwMode="auto">
          <a:xfrm>
            <a:off x="6000760" y="4572008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6" name="橢圓 55"/>
          <p:cNvSpPr/>
          <p:nvPr/>
        </p:nvSpPr>
        <p:spPr bwMode="auto">
          <a:xfrm>
            <a:off x="5572132" y="4572008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V="1">
            <a:off x="5143504" y="4714884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 flipV="1">
            <a:off x="5572132" y="4714884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V="1">
            <a:off x="6000760" y="4714884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橢圓 59"/>
          <p:cNvSpPr/>
          <p:nvPr/>
        </p:nvSpPr>
        <p:spPr bwMode="auto">
          <a:xfrm>
            <a:off x="7358082" y="5429264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1" name="橢圓 60"/>
          <p:cNvSpPr/>
          <p:nvPr/>
        </p:nvSpPr>
        <p:spPr bwMode="auto">
          <a:xfrm>
            <a:off x="8215338" y="5429264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2" name="橢圓 61"/>
          <p:cNvSpPr/>
          <p:nvPr/>
        </p:nvSpPr>
        <p:spPr bwMode="auto">
          <a:xfrm>
            <a:off x="7786710" y="5429264"/>
            <a:ext cx="108000" cy="108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3" name="橢圓 62"/>
          <p:cNvSpPr/>
          <p:nvPr/>
        </p:nvSpPr>
        <p:spPr bwMode="auto">
          <a:xfrm>
            <a:off x="7215206" y="5572140"/>
            <a:ext cx="108000" cy="10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4" name="橢圓 63"/>
          <p:cNvSpPr/>
          <p:nvPr/>
        </p:nvSpPr>
        <p:spPr bwMode="auto">
          <a:xfrm>
            <a:off x="8072462" y="5572140"/>
            <a:ext cx="108000" cy="10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5" name="橢圓 64"/>
          <p:cNvSpPr/>
          <p:nvPr/>
        </p:nvSpPr>
        <p:spPr bwMode="auto">
          <a:xfrm>
            <a:off x="7643834" y="5572140"/>
            <a:ext cx="108000" cy="10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V="1">
            <a:off x="7215206" y="5500702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22"/>
          <p:cNvSpPr>
            <a:spLocks noChangeShapeType="1"/>
          </p:cNvSpPr>
          <p:nvPr/>
        </p:nvSpPr>
        <p:spPr bwMode="auto">
          <a:xfrm flipV="1">
            <a:off x="7643834" y="5500702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V="1">
            <a:off x="8072462" y="5500702"/>
            <a:ext cx="45719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6357950" y="4071942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Increase T</a:t>
            </a:r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571472" y="34290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Group V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2571736" y="3429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Group III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Density of states</a:t>
            </a:r>
          </a:p>
        </p:txBody>
      </p:sp>
      <p:graphicFrame>
        <p:nvGraphicFramePr>
          <p:cNvPr id="12493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916113"/>
          <a:ext cx="29860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方程式" r:id="rId3" imgW="2120760" imgH="457200" progId="Equation.3">
                  <p:embed/>
                </p:oleObj>
              </mc:Choice>
              <mc:Fallback>
                <p:oleObj name="方程式" r:id="rId3" imgW="2120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298608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8500" y="1916113"/>
          <a:ext cx="32178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方程式" r:id="rId5" imgW="2120760" imgH="469800" progId="Equation.3">
                  <p:embed/>
                </p:oleObj>
              </mc:Choice>
              <mc:Fallback>
                <p:oleObj name="方程式" r:id="rId5" imgW="212076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916113"/>
                        <a:ext cx="3217863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4983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zh-TW" dirty="0" smtClean="0"/>
              <a:t>Energy </a:t>
            </a:r>
            <a:r>
              <a:rPr lang="en-US" altLang="zh-TW" dirty="0"/>
              <a:t>distribution of allowed states in each </a:t>
            </a:r>
            <a:r>
              <a:rPr lang="en-US" altLang="zh-TW" dirty="0" smtClean="0"/>
              <a:t>band</a:t>
            </a:r>
          </a:p>
          <a:p>
            <a:pPr>
              <a:buFontTx/>
              <a:buChar char="-"/>
            </a:pPr>
            <a:r>
              <a:rPr lang="en-US" altLang="zh-TW" dirty="0" smtClean="0"/>
              <a:t>Tells one how many states exist at a given energy E</a:t>
            </a:r>
            <a:endParaRPr lang="en-US" altLang="zh-TW" dirty="0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611188" y="2708275"/>
            <a:ext cx="655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g(E)dE: the number of conduction band states/cm3 lying in the </a:t>
            </a:r>
          </a:p>
          <a:p>
            <a:r>
              <a:rPr lang="en-US" altLang="zh-TW"/>
              <a:t>              energy range between E and E+dE </a:t>
            </a:r>
          </a:p>
        </p:txBody>
      </p:sp>
      <p:graphicFrame>
        <p:nvGraphicFramePr>
          <p:cNvPr id="12493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3716338"/>
          <a:ext cx="2154237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Image" r:id="rId7" imgW="2692063" imgH="3149206" progId="Photoshop.Image.8">
                  <p:embed/>
                </p:oleObj>
              </mc:Choice>
              <mc:Fallback>
                <p:oleObj name="Image" r:id="rId7" imgW="2692063" imgH="3149206" progId="Photoshop.Imag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2154237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0" name="Line 12"/>
          <p:cNvSpPr>
            <a:spLocks noChangeShapeType="1"/>
          </p:cNvSpPr>
          <p:nvPr/>
        </p:nvSpPr>
        <p:spPr bwMode="auto">
          <a:xfrm flipV="1">
            <a:off x="827088" y="47244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76238" y="50323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755650" y="42926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Ec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827088" y="537368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Ev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103438" y="452913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g</a:t>
            </a:r>
            <a:r>
              <a:rPr lang="en-US" altLang="zh-TW" sz="1000"/>
              <a:t>c</a:t>
            </a:r>
            <a:r>
              <a:rPr lang="en-US" altLang="zh-TW"/>
              <a:t>(E)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2627313" y="54451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g</a:t>
            </a:r>
            <a:r>
              <a:rPr lang="en-US" altLang="zh-TW" sz="1000"/>
              <a:t>v</a:t>
            </a:r>
            <a:r>
              <a:rPr lang="en-US" altLang="zh-TW"/>
              <a:t>(E)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000364" y="5429264"/>
            <a:ext cx="71438" cy="740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857488" y="3714752"/>
            <a:ext cx="71438" cy="831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590044" y="3571876"/>
            <a:ext cx="55539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g</a:t>
            </a:r>
            <a:r>
              <a:rPr lang="en-US" altLang="zh-TW" sz="1000" dirty="0" err="1" smtClean="0"/>
              <a:t>c</a:t>
            </a:r>
            <a:r>
              <a:rPr lang="en-US" altLang="zh-TW" dirty="0" smtClean="0"/>
              <a:t>(E) is zero at </a:t>
            </a:r>
            <a:r>
              <a:rPr lang="en-US" altLang="zh-TW" dirty="0" err="1" smtClean="0"/>
              <a:t>Ec</a:t>
            </a:r>
            <a:r>
              <a:rPr lang="en-US" altLang="zh-TW" dirty="0" smtClean="0"/>
              <a:t>, and increases as the square </a:t>
            </a:r>
            <a:r>
              <a:rPr lang="en-US" altLang="zh-TW" dirty="0" err="1" smtClean="0"/>
              <a:t>roote</a:t>
            </a:r>
            <a:endParaRPr lang="en-US" altLang="zh-TW" dirty="0" smtClean="0"/>
          </a:p>
          <a:p>
            <a:r>
              <a:rPr lang="en-US" altLang="zh-TW" dirty="0" smtClean="0"/>
              <a:t>of energy when on proceeds upward into the conduction</a:t>
            </a:r>
          </a:p>
          <a:p>
            <a:r>
              <a:rPr lang="en-US" altLang="zh-TW" dirty="0" smtClean="0"/>
              <a:t>band</a:t>
            </a:r>
          </a:p>
          <a:p>
            <a:pPr>
              <a:buFontTx/>
              <a:buChar char="-"/>
            </a:pPr>
            <a:r>
              <a:rPr lang="en-US" altLang="zh-TW" dirty="0" smtClean="0"/>
              <a:t>The same as </a:t>
            </a:r>
            <a:r>
              <a:rPr lang="en-US" altLang="zh-TW" dirty="0" err="1" smtClean="0"/>
              <a:t>g</a:t>
            </a:r>
            <a:r>
              <a:rPr lang="en-US" altLang="zh-TW" sz="1000" dirty="0" err="1" smtClean="0"/>
              <a:t>v</a:t>
            </a:r>
            <a:r>
              <a:rPr lang="en-US" altLang="zh-TW" dirty="0" smtClean="0"/>
              <a:t>(E)</a:t>
            </a:r>
          </a:p>
          <a:p>
            <a:pPr>
              <a:buFontTx/>
              <a:buChar char="-"/>
            </a:pPr>
            <a:r>
              <a:rPr lang="en-US" altLang="zh-TW" dirty="0" err="1" smtClean="0"/>
              <a:t>gc</a:t>
            </a:r>
            <a:r>
              <a:rPr lang="en-US" altLang="zh-TW" dirty="0" smtClean="0"/>
              <a:t>(E)</a:t>
            </a:r>
            <a:r>
              <a:rPr lang="en-US" altLang="zh-TW" dirty="0" err="1" smtClean="0"/>
              <a:t>dE</a:t>
            </a:r>
            <a:r>
              <a:rPr lang="en-US" altLang="zh-TW" dirty="0" smtClean="0"/>
              <a:t>: represents the number of conduction band</a:t>
            </a:r>
          </a:p>
          <a:p>
            <a:r>
              <a:rPr lang="en-US" altLang="zh-TW" dirty="0" smtClean="0"/>
              <a:t>  states/cm3 lying in the energy range between</a:t>
            </a:r>
          </a:p>
          <a:p>
            <a:r>
              <a:rPr lang="en-US" altLang="zh-TW" dirty="0" smtClean="0"/>
              <a:t>  E and </a:t>
            </a:r>
            <a:r>
              <a:rPr lang="en-US" altLang="zh-TW" dirty="0" err="1" smtClean="0"/>
              <a:t>E+dE</a:t>
            </a:r>
            <a:r>
              <a:rPr lang="en-US" altLang="zh-TW" dirty="0" smtClean="0"/>
              <a:t> (If E</a:t>
            </a:r>
            <a:endParaRPr lang="zh-TW" altLang="en-US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286380" y="5357826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方程式" r:id="rId9" imgW="126720" imgH="152280" progId="Equation.3">
                  <p:embed/>
                </p:oleObj>
              </mc:Choice>
              <mc:Fallback>
                <p:oleObj name="方程式" r:id="rId9" imgW="12672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5357826"/>
                        <a:ext cx="127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5429256" y="5214950"/>
            <a:ext cx="462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Ec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857488" y="3786190"/>
            <a:ext cx="73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more</a:t>
            </a:r>
          </a:p>
          <a:p>
            <a:r>
              <a:rPr lang="en-US" altLang="zh-TW" dirty="0" smtClean="0"/>
              <a:t>states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000364" y="5643578"/>
            <a:ext cx="73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more</a:t>
            </a:r>
          </a:p>
          <a:p>
            <a:r>
              <a:rPr lang="en-US" altLang="zh-TW" dirty="0" smtClean="0"/>
              <a:t>states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24975" cy="11430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Semiconductor fundamentals 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0322" y="1988840"/>
            <a:ext cx="381559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400" b="1" dirty="0"/>
              <a:t>Basic concept : </a:t>
            </a:r>
          </a:p>
          <a:p>
            <a:r>
              <a:rPr lang="en-US" altLang="zh-TW" sz="4400" b="1" dirty="0"/>
              <a:t>-Band structure</a:t>
            </a:r>
          </a:p>
          <a:p>
            <a:r>
              <a:rPr lang="en-US" altLang="zh-TW" sz="4400" b="1" dirty="0"/>
              <a:t>-Carrier </a:t>
            </a:r>
          </a:p>
          <a:p>
            <a:endParaRPr lang="en-US" altLang="zh-TW" sz="2400" b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4282" y="5286388"/>
            <a:ext cx="82554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dirty="0"/>
              <a:t>References:</a:t>
            </a:r>
          </a:p>
          <a:p>
            <a:pPr marL="342900" indent="-342900">
              <a:buFontTx/>
              <a:buAutoNum type="arabicPeriod"/>
            </a:pPr>
            <a:r>
              <a:rPr lang="en-US" altLang="zh-TW" dirty="0"/>
              <a:t>Optoelectronics and photonics </a:t>
            </a:r>
            <a:r>
              <a:rPr lang="en-US" altLang="zh-TW" dirty="0" err="1"/>
              <a:t>priciples</a:t>
            </a:r>
            <a:r>
              <a:rPr lang="en-US" altLang="zh-TW" dirty="0"/>
              <a:t> and practices, S.O. </a:t>
            </a:r>
            <a:r>
              <a:rPr lang="en-US" altLang="zh-TW" dirty="0" err="1"/>
              <a:t>Kasap</a:t>
            </a:r>
            <a:r>
              <a:rPr lang="en-US" altLang="zh-TW" dirty="0"/>
              <a:t> </a:t>
            </a:r>
            <a:r>
              <a:rPr lang="en-US" altLang="zh-TW" dirty="0" smtClean="0"/>
              <a:t>1999</a:t>
            </a:r>
            <a:endParaRPr lang="en-US" altLang="zh-TW" dirty="0"/>
          </a:p>
          <a:p>
            <a:pPr marL="342900" indent="-342900">
              <a:buFontTx/>
              <a:buAutoNum type="arabicPeriod"/>
            </a:pPr>
            <a:r>
              <a:rPr lang="en-US" altLang="zh-TW" dirty="0"/>
              <a:t>Solid state electronic devices, Ben G. </a:t>
            </a:r>
            <a:r>
              <a:rPr lang="en-US" altLang="zh-TW" dirty="0" err="1"/>
              <a:t>streetman</a:t>
            </a:r>
            <a:r>
              <a:rPr lang="en-US" altLang="zh-TW" dirty="0"/>
              <a:t> and </a:t>
            </a:r>
            <a:r>
              <a:rPr lang="en-US" altLang="zh-TW" dirty="0" err="1"/>
              <a:t>sanjay</a:t>
            </a:r>
            <a:r>
              <a:rPr lang="en-US" altLang="zh-TW" dirty="0"/>
              <a:t> </a:t>
            </a:r>
            <a:r>
              <a:rPr lang="en-US" altLang="zh-TW" dirty="0" err="1"/>
              <a:t>banerjee</a:t>
            </a:r>
            <a:r>
              <a:rPr lang="en-US" altLang="zh-TW" dirty="0"/>
              <a:t>, fifth </a:t>
            </a:r>
            <a:r>
              <a:rPr lang="en-US" altLang="zh-TW" dirty="0" smtClean="0"/>
              <a:t>edition 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altLang="zh-TW" b="1"/>
              <a:t>Fermi function</a:t>
            </a:r>
          </a:p>
        </p:txBody>
      </p:sp>
      <p:graphicFrame>
        <p:nvGraphicFramePr>
          <p:cNvPr id="13005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77938" y="1844675"/>
          <a:ext cx="26638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方程式" r:id="rId3" imgW="1269720" imgH="634680" progId="Equation.3">
                  <p:embed/>
                </p:oleObj>
              </mc:Choice>
              <mc:Fallback>
                <p:oleObj name="方程式" r:id="rId3" imgW="126972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844675"/>
                        <a:ext cx="2663825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596" y="4714884"/>
          <a:ext cx="2305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方程式" r:id="rId5" imgW="812520" imgH="215640" progId="Equation.3">
                  <p:embed/>
                </p:oleObj>
              </mc:Choice>
              <mc:Fallback>
                <p:oleObj name="方程式" r:id="rId5" imgW="8125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714884"/>
                        <a:ext cx="23050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480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Fermi-Dirac distribution function for a electron</a:t>
            </a:r>
          </a:p>
          <a:p>
            <a:endParaRPr lang="en-US" altLang="zh-TW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857488" y="4857760"/>
            <a:ext cx="445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At </a:t>
            </a:r>
            <a:r>
              <a:rPr lang="en-US" altLang="zh-TW" dirty="0" err="1"/>
              <a:t>fermi</a:t>
            </a:r>
            <a:r>
              <a:rPr lang="en-US" altLang="zh-TW" dirty="0"/>
              <a:t> level, occupation probability is 1/2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57158" y="2643182"/>
            <a:ext cx="458381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/>
              <a:t>-E</a:t>
            </a:r>
            <a:r>
              <a:rPr lang="en-US" altLang="zh-TW" sz="1000" dirty="0" smtClean="0"/>
              <a:t>F</a:t>
            </a:r>
            <a:r>
              <a:rPr lang="en-US" altLang="zh-TW" dirty="0" smtClean="0"/>
              <a:t>=Fermi energy or Fermi level</a:t>
            </a:r>
          </a:p>
          <a:p>
            <a:r>
              <a:rPr lang="en-US" altLang="zh-TW" dirty="0" smtClean="0"/>
              <a:t>-specifies how many of the existing states</a:t>
            </a:r>
          </a:p>
          <a:p>
            <a:r>
              <a:rPr lang="en-US" altLang="zh-TW" dirty="0" smtClean="0"/>
              <a:t>at the energy E </a:t>
            </a:r>
            <a:r>
              <a:rPr lang="en-US" altLang="zh-TW" dirty="0" smtClean="0">
                <a:solidFill>
                  <a:srgbClr val="FF0000"/>
                </a:solidFill>
              </a:rPr>
              <a:t>will be </a:t>
            </a:r>
            <a:r>
              <a:rPr lang="en-US" altLang="zh-TW" dirty="0" smtClean="0"/>
              <a:t>filled with an electron</a:t>
            </a:r>
          </a:p>
          <a:p>
            <a:r>
              <a:rPr lang="en-US" altLang="zh-TW" dirty="0" smtClean="0"/>
              <a:t>-that is, under equilibrium conditions, the</a:t>
            </a:r>
          </a:p>
          <a:p>
            <a:r>
              <a:rPr lang="en-US" altLang="zh-TW" dirty="0" smtClean="0"/>
              <a:t> probability that an available state at an energy</a:t>
            </a:r>
          </a:p>
          <a:p>
            <a:r>
              <a:rPr lang="en-US" altLang="zh-TW" dirty="0" smtClean="0"/>
              <a:t> E will be occupied by an electron</a:t>
            </a:r>
          </a:p>
          <a:p>
            <a:r>
              <a:rPr lang="en-US" altLang="zh-TW" dirty="0" smtClean="0"/>
              <a:t>-simply a probability density function</a:t>
            </a:r>
            <a:endParaRPr lang="en-US" altLang="zh-TW" dirty="0"/>
          </a:p>
        </p:txBody>
      </p:sp>
      <p:graphicFrame>
        <p:nvGraphicFramePr>
          <p:cNvPr id="1300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52975" y="1196975"/>
          <a:ext cx="4391025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Image" r:id="rId7" imgW="2913647" imgH="1986795" progId="Photoshop.Image.8">
                  <p:embed/>
                </p:oleObj>
              </mc:Choice>
              <mc:Fallback>
                <p:oleObj name="Image" r:id="rId7" imgW="2913647" imgH="1986795" progId="Photoshop.Imag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196975"/>
                        <a:ext cx="4391025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885113" y="3860800"/>
            <a:ext cx="928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</a:t>
            </a:r>
            <a:r>
              <a:rPr lang="en-US" altLang="zh-TW" sz="1000"/>
              <a:t>F</a:t>
            </a:r>
            <a:r>
              <a:rPr lang="en-US" altLang="zh-TW"/>
              <a:t>+3kT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516688" y="3860800"/>
            <a:ext cx="87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</a:t>
            </a:r>
            <a:r>
              <a:rPr lang="en-US" altLang="zh-TW" sz="1000"/>
              <a:t>F</a:t>
            </a:r>
            <a:r>
              <a:rPr lang="en-US" altLang="zh-TW"/>
              <a:t>-3kT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70929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7956550" y="11969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428596" y="5357826"/>
            <a:ext cx="8895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/>
              <a:t>-at </a:t>
            </a:r>
            <a:r>
              <a:rPr lang="en-US" altLang="zh-TW" dirty="0"/>
              <a:t>room temperature, kT~0.026 </a:t>
            </a:r>
            <a:r>
              <a:rPr lang="en-US" altLang="zh-TW" dirty="0" err="1"/>
              <a:t>eV</a:t>
            </a:r>
            <a:r>
              <a:rPr lang="en-US" altLang="zh-TW" dirty="0"/>
              <a:t>   and 3kT ~0.078 </a:t>
            </a:r>
            <a:r>
              <a:rPr lang="en-US" altLang="zh-TW" dirty="0" err="1"/>
              <a:t>eV</a:t>
            </a:r>
            <a:r>
              <a:rPr lang="en-US" altLang="zh-TW" dirty="0"/>
              <a:t> (</a:t>
            </a:r>
            <a:r>
              <a:rPr lang="en-US" altLang="zh-TW" dirty="0" err="1"/>
              <a:t>Si’s</a:t>
            </a:r>
            <a:r>
              <a:rPr lang="en-US" altLang="zh-TW" dirty="0"/>
              <a:t> E</a:t>
            </a:r>
            <a:r>
              <a:rPr lang="en-US" altLang="zh-TW" sz="1000" dirty="0"/>
              <a:t>G</a:t>
            </a:r>
            <a:r>
              <a:rPr lang="en-US" altLang="zh-TW" dirty="0"/>
              <a:t>: 1.12 </a:t>
            </a:r>
            <a:r>
              <a:rPr lang="en-US" altLang="zh-TW" dirty="0" err="1"/>
              <a:t>eV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Compared to Si band gap, the 3kT energy interval that appears prominently </a:t>
            </a:r>
          </a:p>
          <a:p>
            <a:r>
              <a:rPr lang="en-US" altLang="zh-TW" dirty="0"/>
              <a:t>In the T&gt; 0 K is typically quite </a:t>
            </a:r>
            <a:r>
              <a:rPr lang="en-US" altLang="zh-TW" dirty="0" smtClean="0"/>
              <a:t>small</a:t>
            </a:r>
          </a:p>
          <a:p>
            <a:r>
              <a:rPr lang="en-US" altLang="zh-TW" dirty="0" smtClean="0"/>
              <a:t>-So, there is very low probability of electron appear in conduction band at room temperature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42918"/>
            <a:ext cx="8658196" cy="1143000"/>
          </a:xfrm>
        </p:spPr>
        <p:txBody>
          <a:bodyPr>
            <a:noAutofit/>
          </a:bodyPr>
          <a:lstStyle/>
          <a:p>
            <a:r>
              <a:rPr lang="en-US" altLang="zh-TW" sz="2800" b="1" dirty="0" smtClean="0"/>
              <a:t>Representation of intrinsic, n-type, p-type semiconductor materials using the energy band diagram</a:t>
            </a:r>
            <a:r>
              <a:rPr lang="zh-TW" altLang="en-US" sz="2800" b="1" dirty="0" smtClean="0"/>
              <a:t/>
            </a:r>
            <a:br>
              <a:rPr lang="zh-TW" altLang="en-US" sz="2800" b="1" dirty="0" smtClean="0"/>
            </a:br>
            <a:endParaRPr lang="zh-TW" altLang="en-US" sz="2800" b="1" dirty="0"/>
          </a:p>
        </p:txBody>
      </p:sp>
      <p:cxnSp>
        <p:nvCxnSpPr>
          <p:cNvPr id="30" name="直線接點 29"/>
          <p:cNvCxnSpPr/>
          <p:nvPr/>
        </p:nvCxnSpPr>
        <p:spPr bwMode="auto">
          <a:xfrm>
            <a:off x="1214414" y="3500438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接點 31"/>
          <p:cNvCxnSpPr/>
          <p:nvPr/>
        </p:nvCxnSpPr>
        <p:spPr bwMode="auto">
          <a:xfrm>
            <a:off x="1214414" y="4500570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接點 35"/>
          <p:cNvCxnSpPr/>
          <p:nvPr/>
        </p:nvCxnSpPr>
        <p:spPr bwMode="auto">
          <a:xfrm>
            <a:off x="3143240" y="3500438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接點 36"/>
          <p:cNvCxnSpPr/>
          <p:nvPr/>
        </p:nvCxnSpPr>
        <p:spPr bwMode="auto">
          <a:xfrm>
            <a:off x="3143240" y="4500570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接點 37"/>
          <p:cNvCxnSpPr/>
          <p:nvPr/>
        </p:nvCxnSpPr>
        <p:spPr bwMode="auto">
          <a:xfrm>
            <a:off x="5000628" y="3500438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5000628" y="4500570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1214414" y="4000504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接點 40"/>
          <p:cNvCxnSpPr/>
          <p:nvPr/>
        </p:nvCxnSpPr>
        <p:spPr bwMode="auto">
          <a:xfrm>
            <a:off x="3143240" y="4000504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>
            <a:off x="5000628" y="4000504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3143240" y="3714752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接點 43"/>
          <p:cNvCxnSpPr/>
          <p:nvPr/>
        </p:nvCxnSpPr>
        <p:spPr bwMode="auto">
          <a:xfrm>
            <a:off x="5000628" y="4286256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文字方塊 44"/>
          <p:cNvSpPr txBox="1"/>
          <p:nvPr/>
        </p:nvSpPr>
        <p:spPr>
          <a:xfrm>
            <a:off x="2571736" y="3286124"/>
            <a:ext cx="395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Ec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Ei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Ev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500562" y="3286124"/>
            <a:ext cx="402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Ec</a:t>
            </a:r>
            <a:endParaRPr lang="en-US" altLang="zh-TW" dirty="0" smtClean="0"/>
          </a:p>
          <a:p>
            <a:r>
              <a:rPr lang="en-US" altLang="zh-TW" dirty="0" smtClean="0"/>
              <a:t>E</a:t>
            </a:r>
            <a:r>
              <a:rPr lang="en-US" altLang="zh-TW" sz="1000" dirty="0" smtClean="0"/>
              <a:t>F</a:t>
            </a:r>
          </a:p>
          <a:p>
            <a:r>
              <a:rPr lang="en-US" altLang="zh-TW" dirty="0" err="1" smtClean="0"/>
              <a:t>Ei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Ev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319422" y="3286124"/>
            <a:ext cx="4026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Ec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Ei</a:t>
            </a:r>
            <a:endParaRPr lang="en-US" altLang="zh-TW" dirty="0" smtClean="0"/>
          </a:p>
          <a:p>
            <a:r>
              <a:rPr lang="en-US" altLang="zh-TW" dirty="0" smtClean="0"/>
              <a:t>E</a:t>
            </a:r>
            <a:r>
              <a:rPr lang="en-US" altLang="zh-TW" sz="1000" dirty="0" smtClean="0"/>
              <a:t>F</a:t>
            </a:r>
          </a:p>
          <a:p>
            <a:r>
              <a:rPr lang="en-US" altLang="zh-TW" dirty="0" err="1" smtClean="0"/>
              <a:t>Ev</a:t>
            </a:r>
            <a:endParaRPr lang="zh-TW" altLang="en-US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428728" y="5000636"/>
            <a:ext cx="44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Intrinsic                   n-type                        p-type</a:t>
            </a:r>
            <a:endParaRPr lang="zh-TW" altLang="en-US" dirty="0"/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3000364" y="2928934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fermi</a:t>
            </a:r>
            <a:r>
              <a:rPr lang="en-US" altLang="zh-TW" dirty="0">
                <a:solidFill>
                  <a:srgbClr val="FF0000"/>
                </a:solidFill>
              </a:rPr>
              <a:t> level shift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3000364" y="2786058"/>
            <a:ext cx="4071966" cy="26631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zh-TW" sz="3400" b="1" dirty="0"/>
              <a:t>Equilibrium distribution of carriers in intrinsic and doped semiconductors</a:t>
            </a:r>
          </a:p>
        </p:txBody>
      </p:sp>
      <p:graphicFrame>
        <p:nvGraphicFramePr>
          <p:cNvPr id="13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571612"/>
          <a:ext cx="50038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Image" r:id="rId3" imgW="5095835" imgH="5028784" progId="Photoshop.Image.8">
                  <p:embed/>
                </p:oleObj>
              </mc:Choice>
              <mc:Fallback>
                <p:oleObj name="Image" r:id="rId3" imgW="5095835" imgH="5028784" progId="Photoshop.Imag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12"/>
                        <a:ext cx="50038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258888" y="6280137"/>
            <a:ext cx="615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g(E)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268538" y="4840275"/>
            <a:ext cx="1582737" cy="17287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2600975" y="1964096"/>
            <a:ext cx="858930" cy="818984"/>
          </a:xfrm>
          <a:custGeom>
            <a:avLst/>
            <a:gdLst>
              <a:gd name="connsiteX0" fmla="*/ 0 w 858930"/>
              <a:gd name="connsiteY0" fmla="*/ 818984 h 818984"/>
              <a:gd name="connsiteX1" fmla="*/ 7951 w 858930"/>
              <a:gd name="connsiteY1" fmla="*/ 723569 h 818984"/>
              <a:gd name="connsiteX2" fmla="*/ 15902 w 858930"/>
              <a:gd name="connsiteY2" fmla="*/ 699715 h 818984"/>
              <a:gd name="connsiteX3" fmla="*/ 23854 w 858930"/>
              <a:gd name="connsiteY3" fmla="*/ 644056 h 818984"/>
              <a:gd name="connsiteX4" fmla="*/ 39756 w 858930"/>
              <a:gd name="connsiteY4" fmla="*/ 596348 h 818984"/>
              <a:gd name="connsiteX5" fmla="*/ 47708 w 858930"/>
              <a:gd name="connsiteY5" fmla="*/ 572494 h 818984"/>
              <a:gd name="connsiteX6" fmla="*/ 111318 w 858930"/>
              <a:gd name="connsiteY6" fmla="*/ 524786 h 818984"/>
              <a:gd name="connsiteX7" fmla="*/ 135172 w 858930"/>
              <a:gd name="connsiteY7" fmla="*/ 508883 h 818984"/>
              <a:gd name="connsiteX8" fmla="*/ 174928 w 858930"/>
              <a:gd name="connsiteY8" fmla="*/ 500932 h 818984"/>
              <a:gd name="connsiteX9" fmla="*/ 198782 w 858930"/>
              <a:gd name="connsiteY9" fmla="*/ 492981 h 818984"/>
              <a:gd name="connsiteX10" fmla="*/ 230588 w 858930"/>
              <a:gd name="connsiteY10" fmla="*/ 485029 h 818984"/>
              <a:gd name="connsiteX11" fmla="*/ 278295 w 858930"/>
              <a:gd name="connsiteY11" fmla="*/ 469127 h 818984"/>
              <a:gd name="connsiteX12" fmla="*/ 310101 w 858930"/>
              <a:gd name="connsiteY12" fmla="*/ 461176 h 818984"/>
              <a:gd name="connsiteX13" fmla="*/ 397565 w 858930"/>
              <a:gd name="connsiteY13" fmla="*/ 429370 h 818984"/>
              <a:gd name="connsiteX14" fmla="*/ 421419 w 858930"/>
              <a:gd name="connsiteY14" fmla="*/ 413468 h 818984"/>
              <a:gd name="connsiteX15" fmla="*/ 500932 w 858930"/>
              <a:gd name="connsiteY15" fmla="*/ 397565 h 818984"/>
              <a:gd name="connsiteX16" fmla="*/ 596348 w 858930"/>
              <a:gd name="connsiteY16" fmla="*/ 381663 h 818984"/>
              <a:gd name="connsiteX17" fmla="*/ 620201 w 858930"/>
              <a:gd name="connsiteY17" fmla="*/ 373711 h 818984"/>
              <a:gd name="connsiteX18" fmla="*/ 675861 w 858930"/>
              <a:gd name="connsiteY18" fmla="*/ 357809 h 818984"/>
              <a:gd name="connsiteX19" fmla="*/ 699714 w 858930"/>
              <a:gd name="connsiteY19" fmla="*/ 341906 h 818984"/>
              <a:gd name="connsiteX20" fmla="*/ 715617 w 858930"/>
              <a:gd name="connsiteY20" fmla="*/ 318052 h 818984"/>
              <a:gd name="connsiteX21" fmla="*/ 739471 w 858930"/>
              <a:gd name="connsiteY21" fmla="*/ 310101 h 818984"/>
              <a:gd name="connsiteX22" fmla="*/ 771276 w 858930"/>
              <a:gd name="connsiteY22" fmla="*/ 294198 h 818984"/>
              <a:gd name="connsiteX23" fmla="*/ 803081 w 858930"/>
              <a:gd name="connsiteY23" fmla="*/ 246490 h 818984"/>
              <a:gd name="connsiteX24" fmla="*/ 818984 w 858930"/>
              <a:gd name="connsiteY24" fmla="*/ 222636 h 818984"/>
              <a:gd name="connsiteX25" fmla="*/ 834887 w 858930"/>
              <a:gd name="connsiteY25" fmla="*/ 143123 h 818984"/>
              <a:gd name="connsiteX26" fmla="*/ 850789 w 858930"/>
              <a:gd name="connsiteY26" fmla="*/ 119269 h 818984"/>
              <a:gd name="connsiteX27" fmla="*/ 858741 w 858930"/>
              <a:gd name="connsiteY27" fmla="*/ 0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930" h="818984">
                <a:moveTo>
                  <a:pt x="0" y="818984"/>
                </a:moveTo>
                <a:cubicBezTo>
                  <a:pt x="2650" y="787179"/>
                  <a:pt x="3733" y="755204"/>
                  <a:pt x="7951" y="723569"/>
                </a:cubicBezTo>
                <a:cubicBezTo>
                  <a:pt x="9059" y="715261"/>
                  <a:pt x="14258" y="707934"/>
                  <a:pt x="15902" y="699715"/>
                </a:cubicBezTo>
                <a:cubicBezTo>
                  <a:pt x="19578" y="681338"/>
                  <a:pt x="19640" y="662317"/>
                  <a:pt x="23854" y="644056"/>
                </a:cubicBezTo>
                <a:cubicBezTo>
                  <a:pt x="27623" y="627722"/>
                  <a:pt x="34455" y="612251"/>
                  <a:pt x="39756" y="596348"/>
                </a:cubicBezTo>
                <a:cubicBezTo>
                  <a:pt x="42406" y="588397"/>
                  <a:pt x="41003" y="577523"/>
                  <a:pt x="47708" y="572494"/>
                </a:cubicBezTo>
                <a:cubicBezTo>
                  <a:pt x="68911" y="556591"/>
                  <a:pt x="89265" y="539488"/>
                  <a:pt x="111318" y="524786"/>
                </a:cubicBezTo>
                <a:cubicBezTo>
                  <a:pt x="119269" y="519485"/>
                  <a:pt x="126224" y="512238"/>
                  <a:pt x="135172" y="508883"/>
                </a:cubicBezTo>
                <a:cubicBezTo>
                  <a:pt x="147826" y="504138"/>
                  <a:pt x="161817" y="504210"/>
                  <a:pt x="174928" y="500932"/>
                </a:cubicBezTo>
                <a:cubicBezTo>
                  <a:pt x="183059" y="498899"/>
                  <a:pt x="190723" y="495284"/>
                  <a:pt x="198782" y="492981"/>
                </a:cubicBezTo>
                <a:cubicBezTo>
                  <a:pt x="209290" y="489979"/>
                  <a:pt x="220121" y="488169"/>
                  <a:pt x="230588" y="485029"/>
                </a:cubicBezTo>
                <a:cubicBezTo>
                  <a:pt x="246644" y="480212"/>
                  <a:pt x="262033" y="473192"/>
                  <a:pt x="278295" y="469127"/>
                </a:cubicBezTo>
                <a:cubicBezTo>
                  <a:pt x="288897" y="466477"/>
                  <a:pt x="299634" y="464316"/>
                  <a:pt x="310101" y="461176"/>
                </a:cubicBezTo>
                <a:cubicBezTo>
                  <a:pt x="328655" y="455610"/>
                  <a:pt x="378598" y="438853"/>
                  <a:pt x="397565" y="429370"/>
                </a:cubicBezTo>
                <a:cubicBezTo>
                  <a:pt x="406112" y="425096"/>
                  <a:pt x="412635" y="417232"/>
                  <a:pt x="421419" y="413468"/>
                </a:cubicBezTo>
                <a:cubicBezTo>
                  <a:pt x="436969" y="406804"/>
                  <a:pt x="489501" y="399643"/>
                  <a:pt x="500932" y="397565"/>
                </a:cubicBezTo>
                <a:cubicBezTo>
                  <a:pt x="586196" y="382063"/>
                  <a:pt x="489686" y="396900"/>
                  <a:pt x="596348" y="381663"/>
                </a:cubicBezTo>
                <a:cubicBezTo>
                  <a:pt x="604299" y="379012"/>
                  <a:pt x="612142" y="376014"/>
                  <a:pt x="620201" y="373711"/>
                </a:cubicBezTo>
                <a:cubicBezTo>
                  <a:pt x="690124" y="353732"/>
                  <a:pt x="618642" y="376881"/>
                  <a:pt x="675861" y="357809"/>
                </a:cubicBezTo>
                <a:cubicBezTo>
                  <a:pt x="683812" y="352508"/>
                  <a:pt x="692957" y="348663"/>
                  <a:pt x="699714" y="341906"/>
                </a:cubicBezTo>
                <a:cubicBezTo>
                  <a:pt x="706471" y="335149"/>
                  <a:pt x="708155" y="324022"/>
                  <a:pt x="715617" y="318052"/>
                </a:cubicBezTo>
                <a:cubicBezTo>
                  <a:pt x="722162" y="312816"/>
                  <a:pt x="731767" y="313403"/>
                  <a:pt x="739471" y="310101"/>
                </a:cubicBezTo>
                <a:cubicBezTo>
                  <a:pt x="750366" y="305432"/>
                  <a:pt x="760674" y="299499"/>
                  <a:pt x="771276" y="294198"/>
                </a:cubicBezTo>
                <a:lnTo>
                  <a:pt x="803081" y="246490"/>
                </a:lnTo>
                <a:lnTo>
                  <a:pt x="818984" y="222636"/>
                </a:lnTo>
                <a:cubicBezTo>
                  <a:pt x="821915" y="202116"/>
                  <a:pt x="823783" y="165331"/>
                  <a:pt x="834887" y="143123"/>
                </a:cubicBezTo>
                <a:cubicBezTo>
                  <a:pt x="839161" y="134576"/>
                  <a:pt x="845488" y="127220"/>
                  <a:pt x="850789" y="119269"/>
                </a:cubicBezTo>
                <a:cubicBezTo>
                  <a:pt x="858930" y="5307"/>
                  <a:pt x="858741" y="45152"/>
                  <a:pt x="85874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643206" y="3429000"/>
            <a:ext cx="858930" cy="818984"/>
          </a:xfrm>
          <a:custGeom>
            <a:avLst/>
            <a:gdLst>
              <a:gd name="connsiteX0" fmla="*/ 0 w 858930"/>
              <a:gd name="connsiteY0" fmla="*/ 818984 h 818984"/>
              <a:gd name="connsiteX1" fmla="*/ 7951 w 858930"/>
              <a:gd name="connsiteY1" fmla="*/ 723569 h 818984"/>
              <a:gd name="connsiteX2" fmla="*/ 15902 w 858930"/>
              <a:gd name="connsiteY2" fmla="*/ 699715 h 818984"/>
              <a:gd name="connsiteX3" fmla="*/ 23854 w 858930"/>
              <a:gd name="connsiteY3" fmla="*/ 644056 h 818984"/>
              <a:gd name="connsiteX4" fmla="*/ 39756 w 858930"/>
              <a:gd name="connsiteY4" fmla="*/ 596348 h 818984"/>
              <a:gd name="connsiteX5" fmla="*/ 47708 w 858930"/>
              <a:gd name="connsiteY5" fmla="*/ 572494 h 818984"/>
              <a:gd name="connsiteX6" fmla="*/ 111318 w 858930"/>
              <a:gd name="connsiteY6" fmla="*/ 524786 h 818984"/>
              <a:gd name="connsiteX7" fmla="*/ 135172 w 858930"/>
              <a:gd name="connsiteY7" fmla="*/ 508883 h 818984"/>
              <a:gd name="connsiteX8" fmla="*/ 174928 w 858930"/>
              <a:gd name="connsiteY8" fmla="*/ 500932 h 818984"/>
              <a:gd name="connsiteX9" fmla="*/ 198782 w 858930"/>
              <a:gd name="connsiteY9" fmla="*/ 492981 h 818984"/>
              <a:gd name="connsiteX10" fmla="*/ 230588 w 858930"/>
              <a:gd name="connsiteY10" fmla="*/ 485029 h 818984"/>
              <a:gd name="connsiteX11" fmla="*/ 278295 w 858930"/>
              <a:gd name="connsiteY11" fmla="*/ 469127 h 818984"/>
              <a:gd name="connsiteX12" fmla="*/ 310101 w 858930"/>
              <a:gd name="connsiteY12" fmla="*/ 461176 h 818984"/>
              <a:gd name="connsiteX13" fmla="*/ 397565 w 858930"/>
              <a:gd name="connsiteY13" fmla="*/ 429370 h 818984"/>
              <a:gd name="connsiteX14" fmla="*/ 421419 w 858930"/>
              <a:gd name="connsiteY14" fmla="*/ 413468 h 818984"/>
              <a:gd name="connsiteX15" fmla="*/ 500932 w 858930"/>
              <a:gd name="connsiteY15" fmla="*/ 397565 h 818984"/>
              <a:gd name="connsiteX16" fmla="*/ 596348 w 858930"/>
              <a:gd name="connsiteY16" fmla="*/ 381663 h 818984"/>
              <a:gd name="connsiteX17" fmla="*/ 620201 w 858930"/>
              <a:gd name="connsiteY17" fmla="*/ 373711 h 818984"/>
              <a:gd name="connsiteX18" fmla="*/ 675861 w 858930"/>
              <a:gd name="connsiteY18" fmla="*/ 357809 h 818984"/>
              <a:gd name="connsiteX19" fmla="*/ 699714 w 858930"/>
              <a:gd name="connsiteY19" fmla="*/ 341906 h 818984"/>
              <a:gd name="connsiteX20" fmla="*/ 715617 w 858930"/>
              <a:gd name="connsiteY20" fmla="*/ 318052 h 818984"/>
              <a:gd name="connsiteX21" fmla="*/ 739471 w 858930"/>
              <a:gd name="connsiteY21" fmla="*/ 310101 h 818984"/>
              <a:gd name="connsiteX22" fmla="*/ 771276 w 858930"/>
              <a:gd name="connsiteY22" fmla="*/ 294198 h 818984"/>
              <a:gd name="connsiteX23" fmla="*/ 803081 w 858930"/>
              <a:gd name="connsiteY23" fmla="*/ 246490 h 818984"/>
              <a:gd name="connsiteX24" fmla="*/ 818984 w 858930"/>
              <a:gd name="connsiteY24" fmla="*/ 222636 h 818984"/>
              <a:gd name="connsiteX25" fmla="*/ 834887 w 858930"/>
              <a:gd name="connsiteY25" fmla="*/ 143123 h 818984"/>
              <a:gd name="connsiteX26" fmla="*/ 850789 w 858930"/>
              <a:gd name="connsiteY26" fmla="*/ 119269 h 818984"/>
              <a:gd name="connsiteX27" fmla="*/ 858741 w 858930"/>
              <a:gd name="connsiteY27" fmla="*/ 0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930" h="818984">
                <a:moveTo>
                  <a:pt x="0" y="818984"/>
                </a:moveTo>
                <a:cubicBezTo>
                  <a:pt x="2650" y="787179"/>
                  <a:pt x="3733" y="755204"/>
                  <a:pt x="7951" y="723569"/>
                </a:cubicBezTo>
                <a:cubicBezTo>
                  <a:pt x="9059" y="715261"/>
                  <a:pt x="14258" y="707934"/>
                  <a:pt x="15902" y="699715"/>
                </a:cubicBezTo>
                <a:cubicBezTo>
                  <a:pt x="19578" y="681338"/>
                  <a:pt x="19640" y="662317"/>
                  <a:pt x="23854" y="644056"/>
                </a:cubicBezTo>
                <a:cubicBezTo>
                  <a:pt x="27623" y="627722"/>
                  <a:pt x="34455" y="612251"/>
                  <a:pt x="39756" y="596348"/>
                </a:cubicBezTo>
                <a:cubicBezTo>
                  <a:pt x="42406" y="588397"/>
                  <a:pt x="41003" y="577523"/>
                  <a:pt x="47708" y="572494"/>
                </a:cubicBezTo>
                <a:cubicBezTo>
                  <a:pt x="68911" y="556591"/>
                  <a:pt x="89265" y="539488"/>
                  <a:pt x="111318" y="524786"/>
                </a:cubicBezTo>
                <a:cubicBezTo>
                  <a:pt x="119269" y="519485"/>
                  <a:pt x="126224" y="512238"/>
                  <a:pt x="135172" y="508883"/>
                </a:cubicBezTo>
                <a:cubicBezTo>
                  <a:pt x="147826" y="504138"/>
                  <a:pt x="161817" y="504210"/>
                  <a:pt x="174928" y="500932"/>
                </a:cubicBezTo>
                <a:cubicBezTo>
                  <a:pt x="183059" y="498899"/>
                  <a:pt x="190723" y="495284"/>
                  <a:pt x="198782" y="492981"/>
                </a:cubicBezTo>
                <a:cubicBezTo>
                  <a:pt x="209290" y="489979"/>
                  <a:pt x="220121" y="488169"/>
                  <a:pt x="230588" y="485029"/>
                </a:cubicBezTo>
                <a:cubicBezTo>
                  <a:pt x="246644" y="480212"/>
                  <a:pt x="262033" y="473192"/>
                  <a:pt x="278295" y="469127"/>
                </a:cubicBezTo>
                <a:cubicBezTo>
                  <a:pt x="288897" y="466477"/>
                  <a:pt x="299634" y="464316"/>
                  <a:pt x="310101" y="461176"/>
                </a:cubicBezTo>
                <a:cubicBezTo>
                  <a:pt x="328655" y="455610"/>
                  <a:pt x="378598" y="438853"/>
                  <a:pt x="397565" y="429370"/>
                </a:cubicBezTo>
                <a:cubicBezTo>
                  <a:pt x="406112" y="425096"/>
                  <a:pt x="412635" y="417232"/>
                  <a:pt x="421419" y="413468"/>
                </a:cubicBezTo>
                <a:cubicBezTo>
                  <a:pt x="436969" y="406804"/>
                  <a:pt x="489501" y="399643"/>
                  <a:pt x="500932" y="397565"/>
                </a:cubicBezTo>
                <a:cubicBezTo>
                  <a:pt x="586196" y="382063"/>
                  <a:pt x="489686" y="396900"/>
                  <a:pt x="596348" y="381663"/>
                </a:cubicBezTo>
                <a:cubicBezTo>
                  <a:pt x="604299" y="379012"/>
                  <a:pt x="612142" y="376014"/>
                  <a:pt x="620201" y="373711"/>
                </a:cubicBezTo>
                <a:cubicBezTo>
                  <a:pt x="690124" y="353732"/>
                  <a:pt x="618642" y="376881"/>
                  <a:pt x="675861" y="357809"/>
                </a:cubicBezTo>
                <a:cubicBezTo>
                  <a:pt x="683812" y="352508"/>
                  <a:pt x="692957" y="348663"/>
                  <a:pt x="699714" y="341906"/>
                </a:cubicBezTo>
                <a:cubicBezTo>
                  <a:pt x="706471" y="335149"/>
                  <a:pt x="708155" y="324022"/>
                  <a:pt x="715617" y="318052"/>
                </a:cubicBezTo>
                <a:cubicBezTo>
                  <a:pt x="722162" y="312816"/>
                  <a:pt x="731767" y="313403"/>
                  <a:pt x="739471" y="310101"/>
                </a:cubicBezTo>
                <a:cubicBezTo>
                  <a:pt x="750366" y="305432"/>
                  <a:pt x="760674" y="299499"/>
                  <a:pt x="771276" y="294198"/>
                </a:cubicBezTo>
                <a:lnTo>
                  <a:pt x="803081" y="246490"/>
                </a:lnTo>
                <a:lnTo>
                  <a:pt x="818984" y="222636"/>
                </a:lnTo>
                <a:cubicBezTo>
                  <a:pt x="821915" y="202116"/>
                  <a:pt x="823783" y="165331"/>
                  <a:pt x="834887" y="143123"/>
                </a:cubicBezTo>
                <a:cubicBezTo>
                  <a:pt x="839161" y="134576"/>
                  <a:pt x="845488" y="127220"/>
                  <a:pt x="850789" y="119269"/>
                </a:cubicBezTo>
                <a:cubicBezTo>
                  <a:pt x="858930" y="5307"/>
                  <a:pt x="858741" y="45152"/>
                  <a:pt x="85874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2643206" y="5214950"/>
            <a:ext cx="858930" cy="818984"/>
          </a:xfrm>
          <a:custGeom>
            <a:avLst/>
            <a:gdLst>
              <a:gd name="connsiteX0" fmla="*/ 0 w 858930"/>
              <a:gd name="connsiteY0" fmla="*/ 818984 h 818984"/>
              <a:gd name="connsiteX1" fmla="*/ 7951 w 858930"/>
              <a:gd name="connsiteY1" fmla="*/ 723569 h 818984"/>
              <a:gd name="connsiteX2" fmla="*/ 15902 w 858930"/>
              <a:gd name="connsiteY2" fmla="*/ 699715 h 818984"/>
              <a:gd name="connsiteX3" fmla="*/ 23854 w 858930"/>
              <a:gd name="connsiteY3" fmla="*/ 644056 h 818984"/>
              <a:gd name="connsiteX4" fmla="*/ 39756 w 858930"/>
              <a:gd name="connsiteY4" fmla="*/ 596348 h 818984"/>
              <a:gd name="connsiteX5" fmla="*/ 47708 w 858930"/>
              <a:gd name="connsiteY5" fmla="*/ 572494 h 818984"/>
              <a:gd name="connsiteX6" fmla="*/ 111318 w 858930"/>
              <a:gd name="connsiteY6" fmla="*/ 524786 h 818984"/>
              <a:gd name="connsiteX7" fmla="*/ 135172 w 858930"/>
              <a:gd name="connsiteY7" fmla="*/ 508883 h 818984"/>
              <a:gd name="connsiteX8" fmla="*/ 174928 w 858930"/>
              <a:gd name="connsiteY8" fmla="*/ 500932 h 818984"/>
              <a:gd name="connsiteX9" fmla="*/ 198782 w 858930"/>
              <a:gd name="connsiteY9" fmla="*/ 492981 h 818984"/>
              <a:gd name="connsiteX10" fmla="*/ 230588 w 858930"/>
              <a:gd name="connsiteY10" fmla="*/ 485029 h 818984"/>
              <a:gd name="connsiteX11" fmla="*/ 278295 w 858930"/>
              <a:gd name="connsiteY11" fmla="*/ 469127 h 818984"/>
              <a:gd name="connsiteX12" fmla="*/ 310101 w 858930"/>
              <a:gd name="connsiteY12" fmla="*/ 461176 h 818984"/>
              <a:gd name="connsiteX13" fmla="*/ 397565 w 858930"/>
              <a:gd name="connsiteY13" fmla="*/ 429370 h 818984"/>
              <a:gd name="connsiteX14" fmla="*/ 421419 w 858930"/>
              <a:gd name="connsiteY14" fmla="*/ 413468 h 818984"/>
              <a:gd name="connsiteX15" fmla="*/ 500932 w 858930"/>
              <a:gd name="connsiteY15" fmla="*/ 397565 h 818984"/>
              <a:gd name="connsiteX16" fmla="*/ 596348 w 858930"/>
              <a:gd name="connsiteY16" fmla="*/ 381663 h 818984"/>
              <a:gd name="connsiteX17" fmla="*/ 620201 w 858930"/>
              <a:gd name="connsiteY17" fmla="*/ 373711 h 818984"/>
              <a:gd name="connsiteX18" fmla="*/ 675861 w 858930"/>
              <a:gd name="connsiteY18" fmla="*/ 357809 h 818984"/>
              <a:gd name="connsiteX19" fmla="*/ 699714 w 858930"/>
              <a:gd name="connsiteY19" fmla="*/ 341906 h 818984"/>
              <a:gd name="connsiteX20" fmla="*/ 715617 w 858930"/>
              <a:gd name="connsiteY20" fmla="*/ 318052 h 818984"/>
              <a:gd name="connsiteX21" fmla="*/ 739471 w 858930"/>
              <a:gd name="connsiteY21" fmla="*/ 310101 h 818984"/>
              <a:gd name="connsiteX22" fmla="*/ 771276 w 858930"/>
              <a:gd name="connsiteY22" fmla="*/ 294198 h 818984"/>
              <a:gd name="connsiteX23" fmla="*/ 803081 w 858930"/>
              <a:gd name="connsiteY23" fmla="*/ 246490 h 818984"/>
              <a:gd name="connsiteX24" fmla="*/ 818984 w 858930"/>
              <a:gd name="connsiteY24" fmla="*/ 222636 h 818984"/>
              <a:gd name="connsiteX25" fmla="*/ 834887 w 858930"/>
              <a:gd name="connsiteY25" fmla="*/ 143123 h 818984"/>
              <a:gd name="connsiteX26" fmla="*/ 850789 w 858930"/>
              <a:gd name="connsiteY26" fmla="*/ 119269 h 818984"/>
              <a:gd name="connsiteX27" fmla="*/ 858741 w 858930"/>
              <a:gd name="connsiteY27" fmla="*/ 0 h 8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930" h="818984">
                <a:moveTo>
                  <a:pt x="0" y="818984"/>
                </a:moveTo>
                <a:cubicBezTo>
                  <a:pt x="2650" y="787179"/>
                  <a:pt x="3733" y="755204"/>
                  <a:pt x="7951" y="723569"/>
                </a:cubicBezTo>
                <a:cubicBezTo>
                  <a:pt x="9059" y="715261"/>
                  <a:pt x="14258" y="707934"/>
                  <a:pt x="15902" y="699715"/>
                </a:cubicBezTo>
                <a:cubicBezTo>
                  <a:pt x="19578" y="681338"/>
                  <a:pt x="19640" y="662317"/>
                  <a:pt x="23854" y="644056"/>
                </a:cubicBezTo>
                <a:cubicBezTo>
                  <a:pt x="27623" y="627722"/>
                  <a:pt x="34455" y="612251"/>
                  <a:pt x="39756" y="596348"/>
                </a:cubicBezTo>
                <a:cubicBezTo>
                  <a:pt x="42406" y="588397"/>
                  <a:pt x="41003" y="577523"/>
                  <a:pt x="47708" y="572494"/>
                </a:cubicBezTo>
                <a:cubicBezTo>
                  <a:pt x="68911" y="556591"/>
                  <a:pt x="89265" y="539488"/>
                  <a:pt x="111318" y="524786"/>
                </a:cubicBezTo>
                <a:cubicBezTo>
                  <a:pt x="119269" y="519485"/>
                  <a:pt x="126224" y="512238"/>
                  <a:pt x="135172" y="508883"/>
                </a:cubicBezTo>
                <a:cubicBezTo>
                  <a:pt x="147826" y="504138"/>
                  <a:pt x="161817" y="504210"/>
                  <a:pt x="174928" y="500932"/>
                </a:cubicBezTo>
                <a:cubicBezTo>
                  <a:pt x="183059" y="498899"/>
                  <a:pt x="190723" y="495284"/>
                  <a:pt x="198782" y="492981"/>
                </a:cubicBezTo>
                <a:cubicBezTo>
                  <a:pt x="209290" y="489979"/>
                  <a:pt x="220121" y="488169"/>
                  <a:pt x="230588" y="485029"/>
                </a:cubicBezTo>
                <a:cubicBezTo>
                  <a:pt x="246644" y="480212"/>
                  <a:pt x="262033" y="473192"/>
                  <a:pt x="278295" y="469127"/>
                </a:cubicBezTo>
                <a:cubicBezTo>
                  <a:pt x="288897" y="466477"/>
                  <a:pt x="299634" y="464316"/>
                  <a:pt x="310101" y="461176"/>
                </a:cubicBezTo>
                <a:cubicBezTo>
                  <a:pt x="328655" y="455610"/>
                  <a:pt x="378598" y="438853"/>
                  <a:pt x="397565" y="429370"/>
                </a:cubicBezTo>
                <a:cubicBezTo>
                  <a:pt x="406112" y="425096"/>
                  <a:pt x="412635" y="417232"/>
                  <a:pt x="421419" y="413468"/>
                </a:cubicBezTo>
                <a:cubicBezTo>
                  <a:pt x="436969" y="406804"/>
                  <a:pt x="489501" y="399643"/>
                  <a:pt x="500932" y="397565"/>
                </a:cubicBezTo>
                <a:cubicBezTo>
                  <a:pt x="586196" y="382063"/>
                  <a:pt x="489686" y="396900"/>
                  <a:pt x="596348" y="381663"/>
                </a:cubicBezTo>
                <a:cubicBezTo>
                  <a:pt x="604299" y="379012"/>
                  <a:pt x="612142" y="376014"/>
                  <a:pt x="620201" y="373711"/>
                </a:cubicBezTo>
                <a:cubicBezTo>
                  <a:pt x="690124" y="353732"/>
                  <a:pt x="618642" y="376881"/>
                  <a:pt x="675861" y="357809"/>
                </a:cubicBezTo>
                <a:cubicBezTo>
                  <a:pt x="683812" y="352508"/>
                  <a:pt x="692957" y="348663"/>
                  <a:pt x="699714" y="341906"/>
                </a:cubicBezTo>
                <a:cubicBezTo>
                  <a:pt x="706471" y="335149"/>
                  <a:pt x="708155" y="324022"/>
                  <a:pt x="715617" y="318052"/>
                </a:cubicBezTo>
                <a:cubicBezTo>
                  <a:pt x="722162" y="312816"/>
                  <a:pt x="731767" y="313403"/>
                  <a:pt x="739471" y="310101"/>
                </a:cubicBezTo>
                <a:cubicBezTo>
                  <a:pt x="750366" y="305432"/>
                  <a:pt x="760674" y="299499"/>
                  <a:pt x="771276" y="294198"/>
                </a:cubicBezTo>
                <a:lnTo>
                  <a:pt x="803081" y="246490"/>
                </a:lnTo>
                <a:lnTo>
                  <a:pt x="818984" y="222636"/>
                </a:lnTo>
                <a:cubicBezTo>
                  <a:pt x="821915" y="202116"/>
                  <a:pt x="823783" y="165331"/>
                  <a:pt x="834887" y="143123"/>
                </a:cubicBezTo>
                <a:cubicBezTo>
                  <a:pt x="839161" y="134576"/>
                  <a:pt x="845488" y="127220"/>
                  <a:pt x="850789" y="119269"/>
                </a:cubicBezTo>
                <a:cubicBezTo>
                  <a:pt x="858930" y="5307"/>
                  <a:pt x="858741" y="45152"/>
                  <a:pt x="85874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143272" y="128586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hole 1-f(E)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11" idx="2"/>
          </p:cNvCxnSpPr>
          <p:nvPr/>
        </p:nvCxnSpPr>
        <p:spPr>
          <a:xfrm rot="5400000">
            <a:off x="3511008" y="1644652"/>
            <a:ext cx="202173" cy="223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78161"/>
              </p:ext>
            </p:extLst>
          </p:nvPr>
        </p:nvGraphicFramePr>
        <p:xfrm>
          <a:off x="5094321" y="2207323"/>
          <a:ext cx="3524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方程式" r:id="rId5" imgW="1447560" imgH="355320" progId="Equation.3">
                  <p:embed/>
                </p:oleObj>
              </mc:Choice>
              <mc:Fallback>
                <p:oleObj name="方程式" r:id="rId5" imgW="144756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321" y="2207323"/>
                        <a:ext cx="35242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65346"/>
              </p:ext>
            </p:extLst>
          </p:nvPr>
        </p:nvGraphicFramePr>
        <p:xfrm>
          <a:off x="4932363" y="3622657"/>
          <a:ext cx="42116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方程式" r:id="rId7" imgW="1841400" imgH="355320" progId="Equation.3">
                  <p:embed/>
                </p:oleObj>
              </mc:Choice>
              <mc:Fallback>
                <p:oleObj name="方程式" r:id="rId7" imgW="184140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22657"/>
                        <a:ext cx="42116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10171" y="325594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00628" y="1643050"/>
            <a:ext cx="328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concentration of electrons in</a:t>
            </a:r>
          </a:p>
          <a:p>
            <a:r>
              <a:rPr lang="en-US" altLang="zh-TW" dirty="0" smtClean="0"/>
              <a:t>the conduction band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148064" y="5289169"/>
            <a:ext cx="372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sz="2400" dirty="0" smtClean="0"/>
              <a:t>most carrier concentrations</a:t>
            </a:r>
          </a:p>
          <a:p>
            <a:r>
              <a:rPr lang="en-US" altLang="zh-TW" sz="2400" dirty="0" smtClean="0"/>
              <a:t> near the band edges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094321" y="2960977"/>
            <a:ext cx="2921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concentration of holes in</a:t>
            </a:r>
          </a:p>
          <a:p>
            <a:r>
              <a:rPr lang="en-US" altLang="zh-TW" dirty="0" smtClean="0"/>
              <a:t>the valence band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2293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2123728" y="332656"/>
            <a:ext cx="357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/>
              <a:t>Color schematic</a:t>
            </a:r>
            <a:endParaRPr lang="zh-TW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zh-TW" b="1"/>
              <a:t>Carrier action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zh-TW" sz="2400" b="1" dirty="0"/>
              <a:t>Drift:</a:t>
            </a:r>
          </a:p>
          <a:p>
            <a:pPr>
              <a:buFontTx/>
              <a:buNone/>
            </a:pPr>
            <a:r>
              <a:rPr lang="en-US" altLang="zh-TW" sz="2400" dirty="0"/>
              <a:t>   electrons and holes move due to a electrical field </a:t>
            </a:r>
            <a:r>
              <a:rPr lang="en-US" altLang="zh-TW" sz="2400" b="1" i="1" dirty="0">
                <a:latin typeface="Kunstler Script" pitchFamily="66" charset="0"/>
                <a:ea typeface="New Gulim" pitchFamily="18" charset="-127"/>
              </a:rPr>
              <a:t>E</a:t>
            </a:r>
          </a:p>
          <a:p>
            <a:pPr>
              <a:buFontTx/>
              <a:buNone/>
            </a:pPr>
            <a:endParaRPr lang="en-US" altLang="zh-TW" sz="2400" b="1" i="1" dirty="0">
              <a:latin typeface="MS Gothic" pitchFamily="49" charset="-128"/>
            </a:endParaRPr>
          </a:p>
          <a:p>
            <a:pPr>
              <a:buFontTx/>
              <a:buNone/>
            </a:pPr>
            <a:endParaRPr lang="en-US" altLang="zh-TW" dirty="0"/>
          </a:p>
          <a:p>
            <a:r>
              <a:rPr lang="en-US" altLang="zh-TW" sz="2400" b="1" dirty="0"/>
              <a:t>Diffusion</a:t>
            </a:r>
          </a:p>
          <a:p>
            <a:pPr>
              <a:buFontTx/>
              <a:buNone/>
            </a:pPr>
            <a:r>
              <a:rPr lang="en-US" altLang="zh-TW" sz="2400" dirty="0"/>
              <a:t>   electrons and holes move due to concentration gradient</a:t>
            </a:r>
          </a:p>
          <a:p>
            <a:pPr>
              <a:buFontTx/>
              <a:buNone/>
            </a:pPr>
            <a:endParaRPr lang="en-US" altLang="zh-TW" sz="2400" dirty="0"/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2484438" y="25654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124075" y="2363788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i="1">
                <a:latin typeface="Kunstler Script" pitchFamily="66" charset="0"/>
              </a:rPr>
              <a:t>E</a:t>
            </a:r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2555875" y="2781300"/>
            <a:ext cx="215900" cy="21748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843213" y="2781300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 flipH="1">
            <a:off x="2051050" y="292417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3132138" y="29241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2463800" y="2152650"/>
            <a:ext cx="96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+         -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835150" y="4005263"/>
            <a:ext cx="4105275" cy="1152525"/>
            <a:chOff x="1020" y="2704"/>
            <a:chExt cx="2586" cy="726"/>
          </a:xfrm>
        </p:grpSpPr>
        <p:sp>
          <p:nvSpPr>
            <p:cNvPr id="150538" name="Oval 10"/>
            <p:cNvSpPr>
              <a:spLocks noChangeArrowheads="1"/>
            </p:cNvSpPr>
            <p:nvPr/>
          </p:nvSpPr>
          <p:spPr bwMode="auto">
            <a:xfrm>
              <a:off x="1111" y="2750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0" name="Oval 12"/>
            <p:cNvSpPr>
              <a:spLocks noChangeArrowheads="1"/>
            </p:cNvSpPr>
            <p:nvPr/>
          </p:nvSpPr>
          <p:spPr bwMode="auto">
            <a:xfrm>
              <a:off x="1066" y="2976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1" name="Oval 13"/>
            <p:cNvSpPr>
              <a:spLocks noChangeArrowheads="1"/>
            </p:cNvSpPr>
            <p:nvPr/>
          </p:nvSpPr>
          <p:spPr bwMode="auto">
            <a:xfrm>
              <a:off x="1338" y="2840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2" name="Oval 14"/>
            <p:cNvSpPr>
              <a:spLocks noChangeArrowheads="1"/>
            </p:cNvSpPr>
            <p:nvPr/>
          </p:nvSpPr>
          <p:spPr bwMode="auto">
            <a:xfrm>
              <a:off x="1338" y="3067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Oval 15"/>
            <p:cNvSpPr>
              <a:spLocks noChangeArrowheads="1"/>
            </p:cNvSpPr>
            <p:nvPr/>
          </p:nvSpPr>
          <p:spPr bwMode="auto">
            <a:xfrm>
              <a:off x="1202" y="3113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4" name="Oval 16"/>
            <p:cNvSpPr>
              <a:spLocks noChangeArrowheads="1"/>
            </p:cNvSpPr>
            <p:nvPr/>
          </p:nvSpPr>
          <p:spPr bwMode="auto">
            <a:xfrm>
              <a:off x="1519" y="2976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5" name="Oval 17"/>
            <p:cNvSpPr>
              <a:spLocks noChangeArrowheads="1"/>
            </p:cNvSpPr>
            <p:nvPr/>
          </p:nvSpPr>
          <p:spPr bwMode="auto">
            <a:xfrm>
              <a:off x="1791" y="2795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6" name="Oval 18"/>
            <p:cNvSpPr>
              <a:spLocks noChangeArrowheads="1"/>
            </p:cNvSpPr>
            <p:nvPr/>
          </p:nvSpPr>
          <p:spPr bwMode="auto">
            <a:xfrm>
              <a:off x="1791" y="3248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7" name="Rectangle 19"/>
            <p:cNvSpPr>
              <a:spLocks noChangeArrowheads="1"/>
            </p:cNvSpPr>
            <p:nvPr/>
          </p:nvSpPr>
          <p:spPr bwMode="auto">
            <a:xfrm>
              <a:off x="1020" y="2704"/>
              <a:ext cx="2586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8" name="Oval 20"/>
            <p:cNvSpPr>
              <a:spLocks noChangeArrowheads="1"/>
            </p:cNvSpPr>
            <p:nvPr/>
          </p:nvSpPr>
          <p:spPr bwMode="auto">
            <a:xfrm>
              <a:off x="1474" y="3203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9" name="Oval 21"/>
            <p:cNvSpPr>
              <a:spLocks noChangeArrowheads="1"/>
            </p:cNvSpPr>
            <p:nvPr/>
          </p:nvSpPr>
          <p:spPr bwMode="auto">
            <a:xfrm>
              <a:off x="1746" y="2931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0" name="Oval 22"/>
            <p:cNvSpPr>
              <a:spLocks noChangeArrowheads="1"/>
            </p:cNvSpPr>
            <p:nvPr/>
          </p:nvSpPr>
          <p:spPr bwMode="auto">
            <a:xfrm>
              <a:off x="1655" y="3113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1" name="Oval 23"/>
            <p:cNvSpPr>
              <a:spLocks noChangeArrowheads="1"/>
            </p:cNvSpPr>
            <p:nvPr/>
          </p:nvSpPr>
          <p:spPr bwMode="auto">
            <a:xfrm>
              <a:off x="2562" y="3067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2" name="Oval 24"/>
            <p:cNvSpPr>
              <a:spLocks noChangeArrowheads="1"/>
            </p:cNvSpPr>
            <p:nvPr/>
          </p:nvSpPr>
          <p:spPr bwMode="auto">
            <a:xfrm>
              <a:off x="2744" y="3203"/>
              <a:ext cx="136" cy="1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>
              <a:off x="1927" y="306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592138" y="5321300"/>
            <a:ext cx="3007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zh-TW" dirty="0"/>
              <a:t> </a:t>
            </a:r>
            <a:r>
              <a:rPr lang="en-US" altLang="zh-TW" b="1" dirty="0"/>
              <a:t>Recombination - generation</a:t>
            </a:r>
          </a:p>
        </p:txBody>
      </p:sp>
      <p:sp>
        <p:nvSpPr>
          <p:cNvPr id="150557" name="Line 29"/>
          <p:cNvSpPr>
            <a:spLocks noChangeShapeType="1"/>
          </p:cNvSpPr>
          <p:nvPr/>
        </p:nvSpPr>
        <p:spPr bwMode="auto">
          <a:xfrm>
            <a:off x="1619250" y="58769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>
            <a:off x="1619250" y="65246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2824163" y="56816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Ec</a:t>
            </a:r>
          </a:p>
        </p:txBody>
      </p:sp>
      <p:sp>
        <p:nvSpPr>
          <p:cNvPr id="150561" name="Text Box 33"/>
          <p:cNvSpPr txBox="1">
            <a:spLocks noChangeArrowheads="1"/>
          </p:cNvSpPr>
          <p:nvPr/>
        </p:nvSpPr>
        <p:spPr bwMode="auto">
          <a:xfrm>
            <a:off x="2771775" y="63087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Ev</a:t>
            </a:r>
          </a:p>
        </p:txBody>
      </p:sp>
      <p:sp>
        <p:nvSpPr>
          <p:cNvPr id="150562" name="Oval 34"/>
          <p:cNvSpPr>
            <a:spLocks noChangeArrowheads="1"/>
          </p:cNvSpPr>
          <p:nvPr/>
        </p:nvSpPr>
        <p:spPr bwMode="auto">
          <a:xfrm>
            <a:off x="1763713" y="5589588"/>
            <a:ext cx="215900" cy="21748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3" name="Oval 35"/>
          <p:cNvSpPr>
            <a:spLocks noChangeArrowheads="1"/>
          </p:cNvSpPr>
          <p:nvPr/>
        </p:nvSpPr>
        <p:spPr bwMode="auto">
          <a:xfrm>
            <a:off x="2555875" y="6597650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1979613" y="57340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2268538" y="58054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66" name="Freeform 38"/>
          <p:cNvSpPr>
            <a:spLocks/>
          </p:cNvSpPr>
          <p:nvPr/>
        </p:nvSpPr>
        <p:spPr bwMode="auto">
          <a:xfrm>
            <a:off x="2339975" y="6021388"/>
            <a:ext cx="576263" cy="239712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45" y="0"/>
              </a:cxn>
              <a:cxn ang="0">
                <a:pos x="91" y="136"/>
              </a:cxn>
              <a:cxn ang="0">
                <a:pos x="181" y="0"/>
              </a:cxn>
              <a:cxn ang="0">
                <a:pos x="227" y="136"/>
              </a:cxn>
              <a:cxn ang="0">
                <a:pos x="363" y="91"/>
              </a:cxn>
            </a:cxnLst>
            <a:rect l="0" t="0" r="r" b="b"/>
            <a:pathLst>
              <a:path w="363" h="151">
                <a:moveTo>
                  <a:pt x="0" y="136"/>
                </a:moveTo>
                <a:cubicBezTo>
                  <a:pt x="15" y="68"/>
                  <a:pt x="30" y="0"/>
                  <a:pt x="45" y="0"/>
                </a:cubicBezTo>
                <a:cubicBezTo>
                  <a:pt x="60" y="0"/>
                  <a:pt x="68" y="136"/>
                  <a:pt x="91" y="136"/>
                </a:cubicBezTo>
                <a:cubicBezTo>
                  <a:pt x="114" y="136"/>
                  <a:pt x="158" y="0"/>
                  <a:pt x="181" y="0"/>
                </a:cubicBezTo>
                <a:cubicBezTo>
                  <a:pt x="204" y="0"/>
                  <a:pt x="197" y="121"/>
                  <a:pt x="227" y="136"/>
                </a:cubicBezTo>
                <a:cubicBezTo>
                  <a:pt x="257" y="151"/>
                  <a:pt x="310" y="121"/>
                  <a:pt x="363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567" name="Text Box 39"/>
          <p:cNvSpPr txBox="1">
            <a:spLocks noChangeArrowheads="1"/>
          </p:cNvSpPr>
          <p:nvPr/>
        </p:nvSpPr>
        <p:spPr bwMode="auto">
          <a:xfrm>
            <a:off x="2967038" y="604043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heat or light</a:t>
            </a:r>
          </a:p>
        </p:txBody>
      </p:sp>
      <p:sp>
        <p:nvSpPr>
          <p:cNvPr id="150568" name="Line 40"/>
          <p:cNvSpPr>
            <a:spLocks noChangeShapeType="1"/>
          </p:cNvSpPr>
          <p:nvPr/>
        </p:nvSpPr>
        <p:spPr bwMode="auto">
          <a:xfrm flipH="1">
            <a:off x="2268538" y="66690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Drift current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 (current) = the charge per unit time crossing an arbitrarily chosen plan</a:t>
            </a:r>
          </a:p>
          <a:p>
            <a:r>
              <a:rPr lang="en-US" altLang="zh-TW" dirty="0"/>
              <a:t>for electron drift </a:t>
            </a:r>
            <a:r>
              <a:rPr lang="en-US" altLang="zh-TW" dirty="0" err="1"/>
              <a:t>I</a:t>
            </a:r>
            <a:r>
              <a:rPr lang="en-US" altLang="zh-TW" sz="1600" dirty="0" err="1"/>
              <a:t>n,drift</a:t>
            </a:r>
            <a:r>
              <a:rPr lang="en-US" altLang="zh-TW" dirty="0"/>
              <a:t>=</a:t>
            </a:r>
            <a:r>
              <a:rPr lang="en-US" altLang="zh-TW" dirty="0" err="1"/>
              <a:t>qnv</a:t>
            </a:r>
            <a:r>
              <a:rPr lang="en-US" altLang="zh-TW" sz="1800" dirty="0" err="1"/>
              <a:t>d</a:t>
            </a:r>
            <a:r>
              <a:rPr lang="en-US" altLang="zh-TW" dirty="0" err="1"/>
              <a:t>A</a:t>
            </a:r>
            <a:r>
              <a:rPr lang="en-US" altLang="zh-TW" dirty="0"/>
              <a:t> </a:t>
            </a:r>
            <a:r>
              <a:rPr lang="en-US" altLang="zh-TW" sz="2000" dirty="0"/>
              <a:t>–electron drift current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857224" y="3286124"/>
            <a:ext cx="7223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1" dirty="0" err="1"/>
              <a:t>J</a:t>
            </a:r>
            <a:r>
              <a:rPr lang="en-US" altLang="zh-TW" dirty="0" err="1"/>
              <a:t>n,drift</a:t>
            </a:r>
            <a:r>
              <a:rPr lang="en-US" altLang="zh-TW" sz="3200" dirty="0"/>
              <a:t>= I/A=</a:t>
            </a:r>
            <a:r>
              <a:rPr lang="en-US" altLang="zh-TW" sz="3200" dirty="0" err="1"/>
              <a:t>qnv</a:t>
            </a:r>
            <a:r>
              <a:rPr lang="en-US" altLang="zh-TW" sz="1400" dirty="0" err="1"/>
              <a:t>d</a:t>
            </a:r>
            <a:r>
              <a:rPr lang="en-US" altLang="zh-TW" sz="1400" dirty="0"/>
              <a:t>                     </a:t>
            </a:r>
            <a:r>
              <a:rPr lang="en-US" altLang="zh-TW" sz="2400" dirty="0" err="1"/>
              <a:t>v</a:t>
            </a:r>
            <a:r>
              <a:rPr lang="en-US" altLang="zh-TW" sz="1200" dirty="0" err="1"/>
              <a:t>d</a:t>
            </a:r>
            <a:r>
              <a:rPr lang="en-US" altLang="zh-TW" sz="2400" dirty="0"/>
              <a:t> (constant drift velocity)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928662" y="4429132"/>
            <a:ext cx="2015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dirty="0" err="1"/>
              <a:t>V</a:t>
            </a:r>
            <a:r>
              <a:rPr lang="en-US" altLang="zh-TW" sz="1000" dirty="0" err="1"/>
              <a:t>d</a:t>
            </a:r>
            <a:r>
              <a:rPr lang="en-US" altLang="zh-TW" dirty="0"/>
              <a:t>=</a:t>
            </a:r>
            <a:r>
              <a:rPr lang="el-GR" altLang="zh-TW" dirty="0">
                <a:cs typeface="Arial" pitchFamily="34" charset="0"/>
              </a:rPr>
              <a:t>μ</a:t>
            </a:r>
            <a:r>
              <a:rPr lang="en-US" altLang="zh-TW" sz="900" dirty="0" err="1">
                <a:cs typeface="Arial" pitchFamily="34" charset="0"/>
              </a:rPr>
              <a:t>x</a:t>
            </a:r>
            <a:r>
              <a:rPr lang="en-US" altLang="zh-TW" dirty="0" err="1">
                <a:latin typeface="Kunstler Script" pitchFamily="66" charset="0"/>
                <a:cs typeface="Arial" pitchFamily="34" charset="0"/>
              </a:rPr>
              <a:t>E</a:t>
            </a:r>
            <a:endParaRPr lang="el-GR" altLang="zh-TW" dirty="0">
              <a:latin typeface="Kunstler Script" pitchFamily="66" charset="0"/>
              <a:cs typeface="Arial" pitchFamily="34" charset="0"/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827088" y="51577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/>
              <a:t>J</a:t>
            </a:r>
            <a:r>
              <a:rPr lang="en-US" altLang="zh-TW"/>
              <a:t>n,drift= q</a:t>
            </a:r>
            <a:r>
              <a:rPr lang="el-GR" altLang="zh-TW"/>
              <a:t>μ</a:t>
            </a:r>
            <a:r>
              <a:rPr lang="en-US" altLang="zh-TW" sz="1200"/>
              <a:t>n</a:t>
            </a:r>
            <a:r>
              <a:rPr lang="en-US" altLang="zh-TW"/>
              <a:t>n</a:t>
            </a:r>
            <a:r>
              <a:rPr lang="en-US" altLang="zh-TW">
                <a:latin typeface="Kunstler Script" pitchFamily="66" charset="0"/>
              </a:rPr>
              <a:t>E</a:t>
            </a:r>
            <a:endParaRPr lang="el-GR" altLang="zh-TW">
              <a:latin typeface="Kunstler Script" pitchFamily="66" charset="0"/>
            </a:endParaRPr>
          </a:p>
          <a:p>
            <a:r>
              <a:rPr lang="en-US" altLang="zh-TW"/>
              <a:t>                     </a:t>
            </a:r>
          </a:p>
          <a:p>
            <a:r>
              <a:rPr lang="en-US" altLang="zh-TW" b="1"/>
              <a:t>Jp</a:t>
            </a:r>
            <a:r>
              <a:rPr lang="en-US" altLang="zh-TW"/>
              <a:t>,drift= q</a:t>
            </a:r>
            <a:r>
              <a:rPr lang="el-GR" altLang="zh-TW">
                <a:cs typeface="Arial" pitchFamily="34" charset="0"/>
              </a:rPr>
              <a:t>μ</a:t>
            </a:r>
            <a:r>
              <a:rPr lang="en-US" altLang="zh-TW" sz="1000">
                <a:cs typeface="Arial" pitchFamily="34" charset="0"/>
              </a:rPr>
              <a:t>p</a:t>
            </a:r>
            <a:r>
              <a:rPr lang="en-US" altLang="zh-TW">
                <a:cs typeface="Arial" pitchFamily="34" charset="0"/>
              </a:rPr>
              <a:t>p</a:t>
            </a:r>
            <a:r>
              <a:rPr lang="en-US" altLang="zh-TW">
                <a:latin typeface="Kunstler Script" pitchFamily="66" charset="0"/>
                <a:cs typeface="Arial" pitchFamily="34" charset="0"/>
              </a:rPr>
              <a:t>E</a:t>
            </a:r>
            <a:endParaRPr lang="el-GR" altLang="en-US">
              <a:latin typeface="Kunstler Script" pitchFamily="66" charset="0"/>
              <a:cs typeface="Arial" pitchFamily="34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357554" y="5934670"/>
            <a:ext cx="4803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>
                <a:cs typeface="Arial" pitchFamily="34" charset="0"/>
              </a:rPr>
              <a:t>Un~1360 </a:t>
            </a:r>
            <a:r>
              <a:rPr lang="en-US" altLang="zh-TW" dirty="0">
                <a:cs typeface="Arial" pitchFamily="34" charset="0"/>
              </a:rPr>
              <a:t>cm</a:t>
            </a:r>
            <a:r>
              <a:rPr lang="en-US" altLang="zh-TW" baseline="30000" dirty="0">
                <a:cs typeface="Arial" pitchFamily="34" charset="0"/>
              </a:rPr>
              <a:t>2</a:t>
            </a:r>
            <a:r>
              <a:rPr lang="en-US" altLang="zh-TW" dirty="0">
                <a:cs typeface="Arial" pitchFamily="34" charset="0"/>
              </a:rPr>
              <a:t>/V-sec in N</a:t>
            </a:r>
            <a:r>
              <a:rPr lang="en-US" altLang="zh-TW" sz="1000" dirty="0">
                <a:cs typeface="Arial" pitchFamily="34" charset="0"/>
              </a:rPr>
              <a:t>D</a:t>
            </a:r>
            <a:r>
              <a:rPr lang="en-US" altLang="zh-TW" dirty="0">
                <a:cs typeface="Arial" pitchFamily="34" charset="0"/>
              </a:rPr>
              <a:t>=10</a:t>
            </a:r>
            <a:r>
              <a:rPr lang="en-US" altLang="zh-TW" baseline="30000" dirty="0">
                <a:cs typeface="Arial" pitchFamily="34" charset="0"/>
              </a:rPr>
              <a:t>14</a:t>
            </a:r>
            <a:r>
              <a:rPr lang="en-US" altLang="zh-TW" dirty="0">
                <a:cs typeface="Arial" pitchFamily="34" charset="0"/>
              </a:rPr>
              <a:t>/cm</a:t>
            </a:r>
            <a:r>
              <a:rPr lang="en-US" altLang="zh-TW" baseline="30000" dirty="0">
                <a:cs typeface="Arial" pitchFamily="34" charset="0"/>
              </a:rPr>
              <a:t>3</a:t>
            </a:r>
            <a:r>
              <a:rPr lang="en-US" altLang="zh-TW" dirty="0">
                <a:cs typeface="Arial" pitchFamily="34" charset="0"/>
              </a:rPr>
              <a:t> doped silicon</a:t>
            </a:r>
          </a:p>
          <a:p>
            <a:r>
              <a:rPr lang="en-US" altLang="zh-TW" dirty="0">
                <a:cs typeface="Arial" pitchFamily="34" charset="0"/>
              </a:rPr>
              <a:t>Up~490 cm</a:t>
            </a:r>
            <a:r>
              <a:rPr lang="en-US" altLang="zh-TW" baseline="30000" dirty="0">
                <a:cs typeface="Arial" pitchFamily="34" charset="0"/>
              </a:rPr>
              <a:t>2</a:t>
            </a:r>
            <a:r>
              <a:rPr lang="en-US" altLang="zh-TW" dirty="0">
                <a:cs typeface="Arial" pitchFamily="34" charset="0"/>
              </a:rPr>
              <a:t>/V-sec in N</a:t>
            </a:r>
            <a:r>
              <a:rPr lang="en-US" altLang="zh-TW" sz="1000" dirty="0">
                <a:cs typeface="Arial" pitchFamily="34" charset="0"/>
              </a:rPr>
              <a:t>A</a:t>
            </a:r>
            <a:r>
              <a:rPr lang="en-US" altLang="zh-TW" dirty="0">
                <a:cs typeface="Arial" pitchFamily="34" charset="0"/>
              </a:rPr>
              <a:t>=10</a:t>
            </a:r>
            <a:r>
              <a:rPr lang="en-US" altLang="zh-TW" baseline="30000" dirty="0">
                <a:cs typeface="Arial" pitchFamily="34" charset="0"/>
              </a:rPr>
              <a:t>14/</a:t>
            </a:r>
            <a:r>
              <a:rPr lang="en-US" altLang="zh-TW" dirty="0">
                <a:cs typeface="Arial" pitchFamily="34" charset="0"/>
              </a:rPr>
              <a:t>cm</a:t>
            </a:r>
            <a:r>
              <a:rPr lang="en-US" altLang="zh-TW" baseline="30000" dirty="0">
                <a:cs typeface="Arial" pitchFamily="34" charset="0"/>
              </a:rPr>
              <a:t>3</a:t>
            </a:r>
            <a:r>
              <a:rPr lang="en-US" altLang="zh-TW" dirty="0">
                <a:cs typeface="Arial" pitchFamily="34" charset="0"/>
              </a:rPr>
              <a:t> doped Silicon</a:t>
            </a:r>
          </a:p>
          <a:p>
            <a:endParaRPr lang="el-GR" altLang="zh-TW" dirty="0"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8794" y="4429132"/>
            <a:ext cx="224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>
                <a:cs typeface="Arial" pitchFamily="34" charset="0"/>
              </a:rPr>
              <a:t>μ</a:t>
            </a:r>
            <a:r>
              <a:rPr lang="en-US" altLang="zh-TW" dirty="0" smtClean="0">
                <a:cs typeface="Arial" pitchFamily="34" charset="0"/>
              </a:rPr>
              <a:t>: mobility, cm</a:t>
            </a:r>
            <a:r>
              <a:rPr lang="en-US" altLang="zh-TW" baseline="30000" dirty="0" smtClean="0">
                <a:cs typeface="Arial" pitchFamily="34" charset="0"/>
              </a:rPr>
              <a:t>2</a:t>
            </a:r>
            <a:r>
              <a:rPr lang="en-US" altLang="zh-TW" dirty="0" smtClean="0">
                <a:cs typeface="Arial" pitchFamily="34" charset="0"/>
              </a:rPr>
              <a:t>/V-sec</a:t>
            </a:r>
            <a:endParaRPr lang="en-US" altLang="zh-TW" dirty="0">
              <a:cs typeface="Arial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6749"/>
            <a:ext cx="3143272" cy="214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Diffusion on a microscopic scale in</a:t>
            </a:r>
            <a:br>
              <a:rPr lang="en-US" altLang="zh-TW" dirty="0" smtClean="0"/>
            </a:br>
            <a:r>
              <a:rPr lang="en-US" altLang="zh-TW" dirty="0" smtClean="0"/>
              <a:t>a hypothetical one-dimensional system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571472" y="4143380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2643174" y="4143380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5000628" y="4143380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6858016" y="4143380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向右箭號 9"/>
          <p:cNvSpPr/>
          <p:nvPr/>
        </p:nvSpPr>
        <p:spPr>
          <a:xfrm rot="16200000">
            <a:off x="214282" y="3500438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rot="16200000">
            <a:off x="2464579" y="3679033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 rot="16200000">
            <a:off x="2964645" y="3679033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16200000">
            <a:off x="4822033" y="3679033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 rot="16200000">
            <a:off x="5424494" y="3790952"/>
            <a:ext cx="3667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16200000">
            <a:off x="5924560" y="3790952"/>
            <a:ext cx="3667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16200000">
            <a:off x="6710378" y="3719514"/>
            <a:ext cx="5095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 rot="16200000">
            <a:off x="7139006" y="3719514"/>
            <a:ext cx="5095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 rot="16200000">
            <a:off x="7705748" y="3867152"/>
            <a:ext cx="23336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 rot="16200000">
            <a:off x="8205814" y="3867152"/>
            <a:ext cx="23336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 bwMode="auto">
          <a:xfrm>
            <a:off x="3214678" y="5643578"/>
            <a:ext cx="164307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向右箭號 21"/>
          <p:cNvSpPr/>
          <p:nvPr/>
        </p:nvSpPr>
        <p:spPr>
          <a:xfrm rot="16200000">
            <a:off x="3102759" y="5255431"/>
            <a:ext cx="4381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向右箭號 22"/>
          <p:cNvSpPr/>
          <p:nvPr/>
        </p:nvSpPr>
        <p:spPr>
          <a:xfrm rot="16200000">
            <a:off x="3633782" y="5295912"/>
            <a:ext cx="37623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" name="向右箭號 23"/>
          <p:cNvSpPr/>
          <p:nvPr/>
        </p:nvSpPr>
        <p:spPr>
          <a:xfrm rot="16200000">
            <a:off x="4062410" y="5295912"/>
            <a:ext cx="37623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 rot="16200000">
            <a:off x="4521995" y="5336393"/>
            <a:ext cx="31432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28596" y="27860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1024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500298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512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71802" y="30003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512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857752" y="3143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512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357818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256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857884" y="33575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256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715140" y="32146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384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143768" y="321468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prstClr val="black"/>
                </a:solidFill>
              </a:rPr>
              <a:t>384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572396" y="35004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128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8072462" y="35004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prstClr val="black"/>
                </a:solidFill>
              </a:rPr>
              <a:t>128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071802" y="47148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320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571868" y="48577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256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00496" y="48577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256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429124" y="49291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192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0" name="向右箭號 39"/>
          <p:cNvSpPr/>
          <p:nvPr/>
        </p:nvSpPr>
        <p:spPr>
          <a:xfrm rot="16200000">
            <a:off x="5607851" y="5250669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143636" y="5072074"/>
            <a:ext cx="25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: the number of particles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In a given compartment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142976" y="421481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t=0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3071802" y="4214818"/>
          <a:ext cx="444503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2" name="方程式" r:id="rId3" imgW="355320" imgH="228600" progId="Equation.3">
                  <p:embed/>
                </p:oleObj>
              </mc:Choice>
              <mc:Fallback>
                <p:oleObj name="方程式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4214818"/>
                        <a:ext cx="444503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373688" y="4214813"/>
          <a:ext cx="5556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3" name="方程式" r:id="rId5" imgW="444240" imgH="228600" progId="Equation.3">
                  <p:embed/>
                </p:oleObj>
              </mc:Choice>
              <mc:Fallback>
                <p:oleObj name="方程式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214813"/>
                        <a:ext cx="5556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381875" y="4214813"/>
          <a:ext cx="539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方程式" r:id="rId7" imgW="431640" imgH="228600" progId="Equation.3">
                  <p:embed/>
                </p:oleObj>
              </mc:Choice>
              <mc:Fallback>
                <p:oleObj name="方程式" r:id="rId7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4214813"/>
                        <a:ext cx="5397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667125" y="5715000"/>
          <a:ext cx="539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5" name="方程式" r:id="rId9" imgW="431640" imgH="228600" progId="Equation.3">
                  <p:embed/>
                </p:oleObj>
              </mc:Choice>
              <mc:Fallback>
                <p:oleObj name="方程式" r:id="rId9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715000"/>
                        <a:ext cx="5397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3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Diffusion currents/total carrier currents</a:t>
            </a:r>
            <a:endParaRPr lang="zh-TW" altLang="en-US" b="1" dirty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71473" y="3432173"/>
            <a:ext cx="2655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prstClr val="black"/>
                </a:solidFill>
              </a:rPr>
              <a:t>J</a:t>
            </a:r>
            <a:r>
              <a:rPr lang="en-US" altLang="zh-TW" sz="1400">
                <a:solidFill>
                  <a:prstClr val="black"/>
                </a:solidFill>
              </a:rPr>
              <a:t>p</a:t>
            </a:r>
            <a:r>
              <a:rPr lang="en-US" altLang="zh-TW" sz="2800">
                <a:solidFill>
                  <a:prstClr val="black"/>
                </a:solidFill>
              </a:rPr>
              <a:t>=q</a:t>
            </a:r>
            <a:r>
              <a:rPr lang="el-GR" altLang="zh-TW" sz="2800">
                <a:solidFill>
                  <a:prstClr val="black"/>
                </a:solidFill>
                <a:cs typeface="Arial" pitchFamily="34" charset="0"/>
              </a:rPr>
              <a:t>μ</a:t>
            </a:r>
            <a:r>
              <a:rPr lang="en-US" altLang="zh-TW" sz="1400">
                <a:solidFill>
                  <a:prstClr val="black"/>
                </a:solidFill>
                <a:cs typeface="Arial" pitchFamily="34" charset="0"/>
              </a:rPr>
              <a:t>p</a:t>
            </a:r>
            <a:r>
              <a:rPr lang="en-US" altLang="zh-TW" sz="2800">
                <a:solidFill>
                  <a:prstClr val="black"/>
                </a:solidFill>
                <a:cs typeface="Arial" pitchFamily="34" charset="0"/>
              </a:rPr>
              <a:t>p</a:t>
            </a:r>
            <a:r>
              <a:rPr lang="en-US" altLang="zh-TW" sz="2800">
                <a:solidFill>
                  <a:prstClr val="black"/>
                </a:solidFill>
                <a:latin typeface="Kunstler Script" pitchFamily="66" charset="0"/>
                <a:cs typeface="Arial" pitchFamily="34" charset="0"/>
              </a:rPr>
              <a:t>E  </a:t>
            </a:r>
            <a:r>
              <a:rPr lang="en-US" altLang="zh-TW" sz="2800">
                <a:solidFill>
                  <a:prstClr val="black"/>
                </a:solidFill>
                <a:cs typeface="Arial" pitchFamily="34" charset="0"/>
              </a:rPr>
              <a:t>- qD</a:t>
            </a:r>
            <a:r>
              <a:rPr lang="en-US" altLang="zh-TW" sz="1400">
                <a:solidFill>
                  <a:prstClr val="black"/>
                </a:solidFill>
                <a:cs typeface="Arial" pitchFamily="34" charset="0"/>
              </a:rPr>
              <a:t>p</a:t>
            </a:r>
            <a:endParaRPr lang="el-GR" altLang="zh-TW" sz="140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2928926" y="3500438"/>
          <a:ext cx="276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0" name="方程式" r:id="rId3" imgW="152280" imgH="177480" progId="Equation.3">
                  <p:embed/>
                </p:oleObj>
              </mc:Choice>
              <mc:Fallback>
                <p:oleObj name="方程式" r:id="rId3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500438"/>
                        <a:ext cx="276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3146414" y="34290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42910" y="4440235"/>
            <a:ext cx="2744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prstClr val="black"/>
                </a:solidFill>
              </a:rPr>
              <a:t>J</a:t>
            </a:r>
            <a:r>
              <a:rPr lang="en-US" altLang="zh-TW" sz="1400">
                <a:solidFill>
                  <a:prstClr val="black"/>
                </a:solidFill>
              </a:rPr>
              <a:t>n</a:t>
            </a:r>
            <a:r>
              <a:rPr lang="en-US" altLang="zh-TW" sz="2800">
                <a:solidFill>
                  <a:prstClr val="black"/>
                </a:solidFill>
              </a:rPr>
              <a:t>=q</a:t>
            </a:r>
            <a:r>
              <a:rPr lang="el-GR" altLang="zh-TW" sz="2800">
                <a:solidFill>
                  <a:prstClr val="black"/>
                </a:solidFill>
                <a:cs typeface="Arial" pitchFamily="34" charset="0"/>
              </a:rPr>
              <a:t>μ</a:t>
            </a:r>
            <a:r>
              <a:rPr lang="en-US" altLang="zh-TW" sz="140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US" altLang="zh-TW" sz="280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US" altLang="zh-TW" sz="2800">
                <a:solidFill>
                  <a:prstClr val="black"/>
                </a:solidFill>
                <a:latin typeface="Kunstler Script" pitchFamily="66" charset="0"/>
                <a:cs typeface="Arial" pitchFamily="34" charset="0"/>
              </a:rPr>
              <a:t>E  </a:t>
            </a:r>
            <a:r>
              <a:rPr lang="en-US" altLang="zh-TW" sz="2800">
                <a:solidFill>
                  <a:prstClr val="black"/>
                </a:solidFill>
                <a:cs typeface="Arial" pitchFamily="34" charset="0"/>
              </a:rPr>
              <a:t>+ qD</a:t>
            </a:r>
            <a:r>
              <a:rPr lang="en-US" altLang="zh-TW" sz="1400">
                <a:solidFill>
                  <a:prstClr val="black"/>
                </a:solidFill>
                <a:cs typeface="Arial" pitchFamily="34" charset="0"/>
              </a:rPr>
              <a:t>n</a:t>
            </a:r>
            <a:endParaRPr lang="el-GR" altLang="zh-TW" sz="140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8" name="Object 33"/>
          <p:cNvGraphicFramePr>
            <a:graphicFrameLocks noChangeAspect="1"/>
          </p:cNvGraphicFramePr>
          <p:nvPr/>
        </p:nvGraphicFramePr>
        <p:xfrm>
          <a:off x="3001951" y="4529138"/>
          <a:ext cx="276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1" name="方程式" r:id="rId5" imgW="152280" imgH="177480" progId="Equation.3">
                  <p:embed/>
                </p:oleObj>
              </mc:Choice>
              <mc:Fallback>
                <p:oleObj name="方程式" r:id="rId5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51" y="4529138"/>
                        <a:ext cx="276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217851" y="43846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2285984" y="4000504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911198" y="395604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drift</a:t>
            </a: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2979744" y="392430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2835264" y="39512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diffusion</a:t>
            </a: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500034" y="2786058"/>
            <a:ext cx="796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prstClr val="black"/>
                </a:solidFill>
              </a:rPr>
              <a:t>Total carrier current combined with diffusion and drift</a:t>
            </a:r>
          </a:p>
        </p:txBody>
      </p:sp>
    </p:spTree>
    <p:extLst>
      <p:ext uri="{BB962C8B-B14F-4D97-AF65-F5344CB8AC3E}">
        <p14:creationId xmlns:p14="http://schemas.microsoft.com/office/powerpoint/2010/main" val="3718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altLang="zh-TW" sz="4000" dirty="0" smtClean="0"/>
              <a:t>Carrier </a:t>
            </a:r>
            <a:r>
              <a:rPr lang="en-US" altLang="zh-TW" sz="4000" dirty="0"/>
              <a:t>recombination </a:t>
            </a:r>
            <a:r>
              <a:rPr lang="en-US" altLang="zh-TW" sz="4000" dirty="0" smtClean="0"/>
              <a:t>– generation (R-G)</a:t>
            </a:r>
            <a:endParaRPr lang="en-US" altLang="zh-TW" sz="4000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87450" y="1412875"/>
            <a:ext cx="1100138" cy="1128713"/>
            <a:chOff x="340" y="995"/>
            <a:chExt cx="693" cy="711"/>
          </a:xfrm>
        </p:grpSpPr>
        <p:sp>
          <p:nvSpPr>
            <p:cNvPr id="156678" name="Text Box 6"/>
            <p:cNvSpPr txBox="1">
              <a:spLocks noChangeArrowheads="1"/>
            </p:cNvSpPr>
            <p:nvPr/>
          </p:nvSpPr>
          <p:spPr bwMode="auto">
            <a:xfrm>
              <a:off x="917" y="9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340" y="1207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340" y="1434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84" name="Rectangle 12"/>
            <p:cNvSpPr>
              <a:spLocks noChangeArrowheads="1"/>
            </p:cNvSpPr>
            <p:nvPr/>
          </p:nvSpPr>
          <p:spPr bwMode="auto">
            <a:xfrm rot="5400000">
              <a:off x="136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85" name="Rectangle 13"/>
            <p:cNvSpPr>
              <a:spLocks noChangeArrowheads="1"/>
            </p:cNvSpPr>
            <p:nvPr/>
          </p:nvSpPr>
          <p:spPr bwMode="auto">
            <a:xfrm rot="5400000">
              <a:off x="408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88" name="Oval 16"/>
            <p:cNvSpPr>
              <a:spLocks noChangeArrowheads="1"/>
            </p:cNvSpPr>
            <p:nvPr/>
          </p:nvSpPr>
          <p:spPr bwMode="auto">
            <a:xfrm>
              <a:off x="386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92" name="Oval 20"/>
            <p:cNvSpPr>
              <a:spLocks noChangeArrowheads="1"/>
            </p:cNvSpPr>
            <p:nvPr/>
          </p:nvSpPr>
          <p:spPr bwMode="auto">
            <a:xfrm>
              <a:off x="386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696" name="Oval 24"/>
            <p:cNvSpPr>
              <a:spLocks noChangeArrowheads="1"/>
            </p:cNvSpPr>
            <p:nvPr/>
          </p:nvSpPr>
          <p:spPr bwMode="auto">
            <a:xfrm>
              <a:off x="657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00" name="Oval 28"/>
            <p:cNvSpPr>
              <a:spLocks noChangeArrowheads="1"/>
            </p:cNvSpPr>
            <p:nvPr/>
          </p:nvSpPr>
          <p:spPr bwMode="auto">
            <a:xfrm>
              <a:off x="657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076825" y="1412875"/>
            <a:ext cx="1100138" cy="1128713"/>
            <a:chOff x="340" y="995"/>
            <a:chExt cx="693" cy="711"/>
          </a:xfrm>
        </p:grpSpPr>
        <p:sp>
          <p:nvSpPr>
            <p:cNvPr id="156707" name="Text Box 35"/>
            <p:cNvSpPr txBox="1">
              <a:spLocks noChangeArrowheads="1"/>
            </p:cNvSpPr>
            <p:nvPr/>
          </p:nvSpPr>
          <p:spPr bwMode="auto">
            <a:xfrm>
              <a:off x="917" y="9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08" name="Rectangle 36"/>
            <p:cNvSpPr>
              <a:spLocks noChangeArrowheads="1"/>
            </p:cNvSpPr>
            <p:nvPr/>
          </p:nvSpPr>
          <p:spPr bwMode="auto">
            <a:xfrm>
              <a:off x="340" y="1207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09" name="Rectangle 37"/>
            <p:cNvSpPr>
              <a:spLocks noChangeArrowheads="1"/>
            </p:cNvSpPr>
            <p:nvPr/>
          </p:nvSpPr>
          <p:spPr bwMode="auto">
            <a:xfrm>
              <a:off x="340" y="1434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0" name="Rectangle 38"/>
            <p:cNvSpPr>
              <a:spLocks noChangeArrowheads="1"/>
            </p:cNvSpPr>
            <p:nvPr/>
          </p:nvSpPr>
          <p:spPr bwMode="auto">
            <a:xfrm rot="5400000">
              <a:off x="136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1" name="Rectangle 39"/>
            <p:cNvSpPr>
              <a:spLocks noChangeArrowheads="1"/>
            </p:cNvSpPr>
            <p:nvPr/>
          </p:nvSpPr>
          <p:spPr bwMode="auto">
            <a:xfrm rot="5400000">
              <a:off x="408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2" name="Oval 40"/>
            <p:cNvSpPr>
              <a:spLocks noChangeArrowheads="1"/>
            </p:cNvSpPr>
            <p:nvPr/>
          </p:nvSpPr>
          <p:spPr bwMode="auto">
            <a:xfrm>
              <a:off x="386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3" name="Oval 41"/>
            <p:cNvSpPr>
              <a:spLocks noChangeArrowheads="1"/>
            </p:cNvSpPr>
            <p:nvPr/>
          </p:nvSpPr>
          <p:spPr bwMode="auto">
            <a:xfrm>
              <a:off x="386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4" name="Oval 42"/>
            <p:cNvSpPr>
              <a:spLocks noChangeArrowheads="1"/>
            </p:cNvSpPr>
            <p:nvPr/>
          </p:nvSpPr>
          <p:spPr bwMode="auto">
            <a:xfrm>
              <a:off x="657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5" name="Oval 43"/>
            <p:cNvSpPr>
              <a:spLocks noChangeArrowheads="1"/>
            </p:cNvSpPr>
            <p:nvPr/>
          </p:nvSpPr>
          <p:spPr bwMode="auto">
            <a:xfrm>
              <a:off x="657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132138" y="1484313"/>
            <a:ext cx="1100137" cy="1128712"/>
            <a:chOff x="340" y="995"/>
            <a:chExt cx="693" cy="711"/>
          </a:xfrm>
        </p:grpSpPr>
        <p:sp>
          <p:nvSpPr>
            <p:cNvPr id="156717" name="Text Box 45"/>
            <p:cNvSpPr txBox="1">
              <a:spLocks noChangeArrowheads="1"/>
            </p:cNvSpPr>
            <p:nvPr/>
          </p:nvSpPr>
          <p:spPr bwMode="auto">
            <a:xfrm>
              <a:off x="917" y="9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8" name="Rectangle 46"/>
            <p:cNvSpPr>
              <a:spLocks noChangeArrowheads="1"/>
            </p:cNvSpPr>
            <p:nvPr/>
          </p:nvSpPr>
          <p:spPr bwMode="auto">
            <a:xfrm>
              <a:off x="340" y="1207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19" name="Rectangle 47"/>
            <p:cNvSpPr>
              <a:spLocks noChangeArrowheads="1"/>
            </p:cNvSpPr>
            <p:nvPr/>
          </p:nvSpPr>
          <p:spPr bwMode="auto">
            <a:xfrm>
              <a:off x="340" y="1434"/>
              <a:ext cx="590" cy="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0" name="Rectangle 48"/>
            <p:cNvSpPr>
              <a:spLocks noChangeArrowheads="1"/>
            </p:cNvSpPr>
            <p:nvPr/>
          </p:nvSpPr>
          <p:spPr bwMode="auto">
            <a:xfrm rot="5400000">
              <a:off x="136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1" name="Rectangle 49"/>
            <p:cNvSpPr>
              <a:spLocks noChangeArrowheads="1"/>
            </p:cNvSpPr>
            <p:nvPr/>
          </p:nvSpPr>
          <p:spPr bwMode="auto">
            <a:xfrm rot="5400000">
              <a:off x="408" y="1321"/>
              <a:ext cx="680" cy="9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2" name="Oval 50"/>
            <p:cNvSpPr>
              <a:spLocks noChangeArrowheads="1"/>
            </p:cNvSpPr>
            <p:nvPr/>
          </p:nvSpPr>
          <p:spPr bwMode="auto">
            <a:xfrm>
              <a:off x="386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3" name="Oval 51"/>
            <p:cNvSpPr>
              <a:spLocks noChangeArrowheads="1"/>
            </p:cNvSpPr>
            <p:nvPr/>
          </p:nvSpPr>
          <p:spPr bwMode="auto">
            <a:xfrm>
              <a:off x="386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4" name="Oval 52"/>
            <p:cNvSpPr>
              <a:spLocks noChangeArrowheads="1"/>
            </p:cNvSpPr>
            <p:nvPr/>
          </p:nvSpPr>
          <p:spPr bwMode="auto">
            <a:xfrm>
              <a:off x="657" y="1162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725" name="Oval 53"/>
            <p:cNvSpPr>
              <a:spLocks noChangeArrowheads="1"/>
            </p:cNvSpPr>
            <p:nvPr/>
          </p:nvSpPr>
          <p:spPr bwMode="auto">
            <a:xfrm>
              <a:off x="657" y="1389"/>
              <a:ext cx="181" cy="18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6727" name="Text Box 55"/>
          <p:cNvSpPr txBox="1">
            <a:spLocks noChangeArrowheads="1"/>
          </p:cNvSpPr>
          <p:nvPr/>
        </p:nvSpPr>
        <p:spPr bwMode="auto">
          <a:xfrm>
            <a:off x="7720013" y="141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6804025" y="1749425"/>
            <a:ext cx="936625" cy="146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6804025" y="2060575"/>
            <a:ext cx="504825" cy="195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 rot="5400000">
            <a:off x="6480176" y="1930400"/>
            <a:ext cx="1079500" cy="142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 rot="5400000">
            <a:off x="7153275" y="1689101"/>
            <a:ext cx="598487" cy="1444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2" name="Oval 60"/>
          <p:cNvSpPr>
            <a:spLocks noChangeArrowheads="1"/>
          </p:cNvSpPr>
          <p:nvPr/>
        </p:nvSpPr>
        <p:spPr bwMode="auto">
          <a:xfrm>
            <a:off x="6877050" y="167798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3" name="Oval 61"/>
          <p:cNvSpPr>
            <a:spLocks noChangeArrowheads="1"/>
          </p:cNvSpPr>
          <p:nvPr/>
        </p:nvSpPr>
        <p:spPr bwMode="auto">
          <a:xfrm>
            <a:off x="6877050" y="203835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4" name="Oval 62"/>
          <p:cNvSpPr>
            <a:spLocks noChangeArrowheads="1"/>
          </p:cNvSpPr>
          <p:nvPr/>
        </p:nvSpPr>
        <p:spPr bwMode="auto">
          <a:xfrm>
            <a:off x="7307263" y="167798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7" name="Freeform 65"/>
          <p:cNvSpPr>
            <a:spLocks/>
          </p:cNvSpPr>
          <p:nvPr/>
        </p:nvSpPr>
        <p:spPr bwMode="auto">
          <a:xfrm>
            <a:off x="395288" y="1557338"/>
            <a:ext cx="468312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90"/>
              </a:cxn>
              <a:cxn ang="0">
                <a:pos x="136" y="45"/>
              </a:cxn>
              <a:cxn ang="0">
                <a:pos x="136" y="181"/>
              </a:cxn>
              <a:cxn ang="0">
                <a:pos x="272" y="136"/>
              </a:cxn>
              <a:cxn ang="0">
                <a:pos x="272" y="272"/>
              </a:cxn>
            </a:cxnLst>
            <a:rect l="0" t="0" r="r" b="b"/>
            <a:pathLst>
              <a:path w="295" h="272">
                <a:moveTo>
                  <a:pt x="0" y="0"/>
                </a:moveTo>
                <a:cubicBezTo>
                  <a:pt x="11" y="41"/>
                  <a:pt x="23" y="83"/>
                  <a:pt x="46" y="90"/>
                </a:cubicBezTo>
                <a:cubicBezTo>
                  <a:pt x="69" y="97"/>
                  <a:pt x="121" y="30"/>
                  <a:pt x="136" y="45"/>
                </a:cubicBezTo>
                <a:cubicBezTo>
                  <a:pt x="151" y="60"/>
                  <a:pt x="113" y="166"/>
                  <a:pt x="136" y="181"/>
                </a:cubicBezTo>
                <a:cubicBezTo>
                  <a:pt x="159" y="196"/>
                  <a:pt x="249" y="121"/>
                  <a:pt x="272" y="136"/>
                </a:cubicBezTo>
                <a:cubicBezTo>
                  <a:pt x="295" y="151"/>
                  <a:pt x="283" y="211"/>
                  <a:pt x="272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8" name="Freeform 66"/>
          <p:cNvSpPr>
            <a:spLocks/>
          </p:cNvSpPr>
          <p:nvPr/>
        </p:nvSpPr>
        <p:spPr bwMode="auto">
          <a:xfrm>
            <a:off x="2411413" y="1557338"/>
            <a:ext cx="468312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90"/>
              </a:cxn>
              <a:cxn ang="0">
                <a:pos x="136" y="45"/>
              </a:cxn>
              <a:cxn ang="0">
                <a:pos x="136" y="181"/>
              </a:cxn>
              <a:cxn ang="0">
                <a:pos x="272" y="136"/>
              </a:cxn>
              <a:cxn ang="0">
                <a:pos x="272" y="272"/>
              </a:cxn>
            </a:cxnLst>
            <a:rect l="0" t="0" r="r" b="b"/>
            <a:pathLst>
              <a:path w="295" h="272">
                <a:moveTo>
                  <a:pt x="0" y="0"/>
                </a:moveTo>
                <a:cubicBezTo>
                  <a:pt x="11" y="41"/>
                  <a:pt x="23" y="83"/>
                  <a:pt x="46" y="90"/>
                </a:cubicBezTo>
                <a:cubicBezTo>
                  <a:pt x="69" y="97"/>
                  <a:pt x="121" y="30"/>
                  <a:pt x="136" y="45"/>
                </a:cubicBezTo>
                <a:cubicBezTo>
                  <a:pt x="151" y="60"/>
                  <a:pt x="113" y="166"/>
                  <a:pt x="136" y="181"/>
                </a:cubicBezTo>
                <a:cubicBezTo>
                  <a:pt x="159" y="196"/>
                  <a:pt x="249" y="121"/>
                  <a:pt x="272" y="136"/>
                </a:cubicBezTo>
                <a:cubicBezTo>
                  <a:pt x="295" y="151"/>
                  <a:pt x="283" y="211"/>
                  <a:pt x="272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39" name="Freeform 67"/>
          <p:cNvSpPr>
            <a:spLocks/>
          </p:cNvSpPr>
          <p:nvPr/>
        </p:nvSpPr>
        <p:spPr bwMode="auto">
          <a:xfrm rot="7820103">
            <a:off x="4482307" y="1718469"/>
            <a:ext cx="468312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90"/>
              </a:cxn>
              <a:cxn ang="0">
                <a:pos x="136" y="45"/>
              </a:cxn>
              <a:cxn ang="0">
                <a:pos x="136" y="181"/>
              </a:cxn>
              <a:cxn ang="0">
                <a:pos x="272" y="136"/>
              </a:cxn>
              <a:cxn ang="0">
                <a:pos x="272" y="272"/>
              </a:cxn>
            </a:cxnLst>
            <a:rect l="0" t="0" r="r" b="b"/>
            <a:pathLst>
              <a:path w="295" h="272">
                <a:moveTo>
                  <a:pt x="0" y="0"/>
                </a:moveTo>
                <a:cubicBezTo>
                  <a:pt x="11" y="41"/>
                  <a:pt x="23" y="83"/>
                  <a:pt x="46" y="90"/>
                </a:cubicBezTo>
                <a:cubicBezTo>
                  <a:pt x="69" y="97"/>
                  <a:pt x="121" y="30"/>
                  <a:pt x="136" y="45"/>
                </a:cubicBezTo>
                <a:cubicBezTo>
                  <a:pt x="151" y="60"/>
                  <a:pt x="113" y="166"/>
                  <a:pt x="136" y="181"/>
                </a:cubicBezTo>
                <a:cubicBezTo>
                  <a:pt x="159" y="196"/>
                  <a:pt x="249" y="121"/>
                  <a:pt x="272" y="136"/>
                </a:cubicBezTo>
                <a:cubicBezTo>
                  <a:pt x="295" y="151"/>
                  <a:pt x="283" y="211"/>
                  <a:pt x="272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41" name="Text Box 69"/>
          <p:cNvSpPr txBox="1">
            <a:spLocks noChangeArrowheads="1"/>
          </p:cNvSpPr>
          <p:nvPr/>
        </p:nvSpPr>
        <p:spPr bwMode="auto">
          <a:xfrm>
            <a:off x="158750" y="200818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light</a:t>
            </a:r>
          </a:p>
        </p:txBody>
      </p:sp>
      <p:sp>
        <p:nvSpPr>
          <p:cNvPr id="156742" name="Text Box 70"/>
          <p:cNvSpPr txBox="1">
            <a:spLocks noChangeArrowheads="1"/>
          </p:cNvSpPr>
          <p:nvPr/>
        </p:nvSpPr>
        <p:spPr bwMode="auto">
          <a:xfrm>
            <a:off x="2411413" y="2133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heat</a:t>
            </a:r>
          </a:p>
        </p:txBody>
      </p:sp>
      <p:sp>
        <p:nvSpPr>
          <p:cNvPr id="156743" name="Text Box 71"/>
          <p:cNvSpPr txBox="1">
            <a:spLocks noChangeArrowheads="1"/>
          </p:cNvSpPr>
          <p:nvPr/>
        </p:nvSpPr>
        <p:spPr bwMode="auto">
          <a:xfrm>
            <a:off x="4427538" y="206057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heat</a:t>
            </a:r>
          </a:p>
        </p:txBody>
      </p:sp>
      <p:sp>
        <p:nvSpPr>
          <p:cNvPr id="156744" name="Line 72"/>
          <p:cNvSpPr>
            <a:spLocks noChangeShapeType="1"/>
          </p:cNvSpPr>
          <p:nvPr/>
        </p:nvSpPr>
        <p:spPr bwMode="auto">
          <a:xfrm>
            <a:off x="920750" y="31194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45" name="Line 73"/>
          <p:cNvSpPr>
            <a:spLocks noChangeShapeType="1"/>
          </p:cNvSpPr>
          <p:nvPr/>
        </p:nvSpPr>
        <p:spPr bwMode="auto">
          <a:xfrm>
            <a:off x="920750" y="35512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46" name="Text Box 74"/>
          <p:cNvSpPr txBox="1">
            <a:spLocks noChangeArrowheads="1"/>
          </p:cNvSpPr>
          <p:nvPr/>
        </p:nvSpPr>
        <p:spPr bwMode="auto">
          <a:xfrm>
            <a:off x="2124075" y="292417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Ec</a:t>
            </a:r>
          </a:p>
        </p:txBody>
      </p:sp>
      <p:sp>
        <p:nvSpPr>
          <p:cNvPr id="156747" name="Text Box 75"/>
          <p:cNvSpPr txBox="1">
            <a:spLocks noChangeArrowheads="1"/>
          </p:cNvSpPr>
          <p:nvPr/>
        </p:nvSpPr>
        <p:spPr bwMode="auto">
          <a:xfrm>
            <a:off x="2071688" y="34083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Ev</a:t>
            </a:r>
          </a:p>
        </p:txBody>
      </p:sp>
      <p:sp>
        <p:nvSpPr>
          <p:cNvPr id="156748" name="Line 76"/>
          <p:cNvSpPr>
            <a:spLocks noChangeShapeType="1"/>
          </p:cNvSpPr>
          <p:nvPr/>
        </p:nvSpPr>
        <p:spPr bwMode="auto">
          <a:xfrm>
            <a:off x="2863850" y="31194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49" name="Line 77"/>
          <p:cNvSpPr>
            <a:spLocks noChangeShapeType="1"/>
          </p:cNvSpPr>
          <p:nvPr/>
        </p:nvSpPr>
        <p:spPr bwMode="auto">
          <a:xfrm>
            <a:off x="2863850" y="35512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50" name="Text Box 78"/>
          <p:cNvSpPr txBox="1">
            <a:spLocks noChangeArrowheads="1"/>
          </p:cNvSpPr>
          <p:nvPr/>
        </p:nvSpPr>
        <p:spPr bwMode="auto">
          <a:xfrm>
            <a:off x="4067175" y="292417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Ec</a:t>
            </a:r>
          </a:p>
        </p:txBody>
      </p:sp>
      <p:sp>
        <p:nvSpPr>
          <p:cNvPr id="156751" name="Text Box 79"/>
          <p:cNvSpPr txBox="1">
            <a:spLocks noChangeArrowheads="1"/>
          </p:cNvSpPr>
          <p:nvPr/>
        </p:nvSpPr>
        <p:spPr bwMode="auto">
          <a:xfrm>
            <a:off x="4014788" y="34083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Ev</a:t>
            </a:r>
          </a:p>
        </p:txBody>
      </p:sp>
      <p:sp>
        <p:nvSpPr>
          <p:cNvPr id="156752" name="Line 80"/>
          <p:cNvSpPr>
            <a:spLocks noChangeShapeType="1"/>
          </p:cNvSpPr>
          <p:nvPr/>
        </p:nvSpPr>
        <p:spPr bwMode="auto">
          <a:xfrm>
            <a:off x="4808538" y="31194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53" name="Line 81"/>
          <p:cNvSpPr>
            <a:spLocks noChangeShapeType="1"/>
          </p:cNvSpPr>
          <p:nvPr/>
        </p:nvSpPr>
        <p:spPr bwMode="auto">
          <a:xfrm>
            <a:off x="4808538" y="35512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54" name="Text Box 82"/>
          <p:cNvSpPr txBox="1">
            <a:spLocks noChangeArrowheads="1"/>
          </p:cNvSpPr>
          <p:nvPr/>
        </p:nvSpPr>
        <p:spPr bwMode="auto">
          <a:xfrm>
            <a:off x="6011863" y="292417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Ec</a:t>
            </a:r>
          </a:p>
        </p:txBody>
      </p:sp>
      <p:sp>
        <p:nvSpPr>
          <p:cNvPr id="156755" name="Text Box 83"/>
          <p:cNvSpPr txBox="1">
            <a:spLocks noChangeArrowheads="1"/>
          </p:cNvSpPr>
          <p:nvPr/>
        </p:nvSpPr>
        <p:spPr bwMode="auto">
          <a:xfrm>
            <a:off x="5959475" y="34083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Ev</a:t>
            </a:r>
          </a:p>
        </p:txBody>
      </p:sp>
      <p:sp>
        <p:nvSpPr>
          <p:cNvPr id="156756" name="Line 84"/>
          <p:cNvSpPr>
            <a:spLocks noChangeShapeType="1"/>
          </p:cNvSpPr>
          <p:nvPr/>
        </p:nvSpPr>
        <p:spPr bwMode="auto">
          <a:xfrm>
            <a:off x="6877050" y="30686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57" name="Line 85"/>
          <p:cNvSpPr>
            <a:spLocks noChangeShapeType="1"/>
          </p:cNvSpPr>
          <p:nvPr/>
        </p:nvSpPr>
        <p:spPr bwMode="auto">
          <a:xfrm>
            <a:off x="6897688" y="3479800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58" name="Text Box 86"/>
          <p:cNvSpPr txBox="1">
            <a:spLocks noChangeArrowheads="1"/>
          </p:cNvSpPr>
          <p:nvPr/>
        </p:nvSpPr>
        <p:spPr bwMode="auto">
          <a:xfrm>
            <a:off x="8101013" y="285273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Ec</a:t>
            </a:r>
          </a:p>
        </p:txBody>
      </p:sp>
      <p:sp>
        <p:nvSpPr>
          <p:cNvPr id="156759" name="Text Box 87"/>
          <p:cNvSpPr txBox="1">
            <a:spLocks noChangeArrowheads="1"/>
          </p:cNvSpPr>
          <p:nvPr/>
        </p:nvSpPr>
        <p:spPr bwMode="auto">
          <a:xfrm>
            <a:off x="8048625" y="33369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Ev</a:t>
            </a:r>
          </a:p>
        </p:txBody>
      </p:sp>
      <p:sp>
        <p:nvSpPr>
          <p:cNvPr id="156760" name="Oval 88"/>
          <p:cNvSpPr>
            <a:spLocks noChangeArrowheads="1"/>
          </p:cNvSpPr>
          <p:nvPr/>
        </p:nvSpPr>
        <p:spPr bwMode="auto">
          <a:xfrm>
            <a:off x="2051050" y="1412875"/>
            <a:ext cx="144463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56762" name="Line 90"/>
          <p:cNvSpPr>
            <a:spLocks noChangeShapeType="1"/>
          </p:cNvSpPr>
          <p:nvPr/>
        </p:nvSpPr>
        <p:spPr bwMode="auto">
          <a:xfrm flipV="1">
            <a:off x="1908175" y="155733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63" name="Oval 91"/>
          <p:cNvSpPr>
            <a:spLocks noChangeArrowheads="1"/>
          </p:cNvSpPr>
          <p:nvPr/>
        </p:nvSpPr>
        <p:spPr bwMode="auto">
          <a:xfrm>
            <a:off x="1568450" y="29749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64" name="Oval 92"/>
          <p:cNvSpPr>
            <a:spLocks noChangeArrowheads="1"/>
          </p:cNvSpPr>
          <p:nvPr/>
        </p:nvSpPr>
        <p:spPr bwMode="auto">
          <a:xfrm>
            <a:off x="1568450" y="3624263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66" name="Oval 94"/>
          <p:cNvSpPr>
            <a:spLocks noChangeArrowheads="1"/>
          </p:cNvSpPr>
          <p:nvPr/>
        </p:nvSpPr>
        <p:spPr bwMode="auto">
          <a:xfrm>
            <a:off x="3419475" y="29241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69" name="Oval 97"/>
          <p:cNvSpPr>
            <a:spLocks noChangeArrowheads="1"/>
          </p:cNvSpPr>
          <p:nvPr/>
        </p:nvSpPr>
        <p:spPr bwMode="auto">
          <a:xfrm>
            <a:off x="5076825" y="29241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0" name="Oval 98"/>
          <p:cNvSpPr>
            <a:spLocks noChangeArrowheads="1"/>
          </p:cNvSpPr>
          <p:nvPr/>
        </p:nvSpPr>
        <p:spPr bwMode="auto">
          <a:xfrm>
            <a:off x="6948488" y="2852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1" name="Line 99"/>
          <p:cNvSpPr>
            <a:spLocks noChangeShapeType="1"/>
          </p:cNvSpPr>
          <p:nvPr/>
        </p:nvSpPr>
        <p:spPr bwMode="auto">
          <a:xfrm flipV="1">
            <a:off x="1639888" y="3192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2" name="Freeform 100"/>
          <p:cNvSpPr>
            <a:spLocks/>
          </p:cNvSpPr>
          <p:nvPr/>
        </p:nvSpPr>
        <p:spPr bwMode="auto">
          <a:xfrm>
            <a:off x="488950" y="2759075"/>
            <a:ext cx="468313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90"/>
              </a:cxn>
              <a:cxn ang="0">
                <a:pos x="136" y="45"/>
              </a:cxn>
              <a:cxn ang="0">
                <a:pos x="136" y="181"/>
              </a:cxn>
              <a:cxn ang="0">
                <a:pos x="272" y="136"/>
              </a:cxn>
              <a:cxn ang="0">
                <a:pos x="272" y="272"/>
              </a:cxn>
            </a:cxnLst>
            <a:rect l="0" t="0" r="r" b="b"/>
            <a:pathLst>
              <a:path w="295" h="272">
                <a:moveTo>
                  <a:pt x="0" y="0"/>
                </a:moveTo>
                <a:cubicBezTo>
                  <a:pt x="11" y="41"/>
                  <a:pt x="23" y="83"/>
                  <a:pt x="46" y="90"/>
                </a:cubicBezTo>
                <a:cubicBezTo>
                  <a:pt x="69" y="97"/>
                  <a:pt x="121" y="30"/>
                  <a:pt x="136" y="45"/>
                </a:cubicBezTo>
                <a:cubicBezTo>
                  <a:pt x="151" y="60"/>
                  <a:pt x="113" y="166"/>
                  <a:pt x="136" y="181"/>
                </a:cubicBezTo>
                <a:cubicBezTo>
                  <a:pt x="159" y="196"/>
                  <a:pt x="249" y="121"/>
                  <a:pt x="272" y="136"/>
                </a:cubicBezTo>
                <a:cubicBezTo>
                  <a:pt x="295" y="151"/>
                  <a:pt x="283" y="211"/>
                  <a:pt x="272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3" name="Text Box 101"/>
          <p:cNvSpPr txBox="1">
            <a:spLocks noChangeArrowheads="1"/>
          </p:cNvSpPr>
          <p:nvPr/>
        </p:nvSpPr>
        <p:spPr bwMode="auto">
          <a:xfrm>
            <a:off x="252413" y="3209925"/>
            <a:ext cx="60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light</a:t>
            </a:r>
          </a:p>
        </p:txBody>
      </p:sp>
      <p:sp>
        <p:nvSpPr>
          <p:cNvPr id="156774" name="Freeform 102"/>
          <p:cNvSpPr>
            <a:spLocks/>
          </p:cNvSpPr>
          <p:nvPr/>
        </p:nvSpPr>
        <p:spPr bwMode="auto">
          <a:xfrm>
            <a:off x="2555875" y="2781300"/>
            <a:ext cx="468313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90"/>
              </a:cxn>
              <a:cxn ang="0">
                <a:pos x="136" y="45"/>
              </a:cxn>
              <a:cxn ang="0">
                <a:pos x="136" y="181"/>
              </a:cxn>
              <a:cxn ang="0">
                <a:pos x="272" y="136"/>
              </a:cxn>
              <a:cxn ang="0">
                <a:pos x="272" y="272"/>
              </a:cxn>
            </a:cxnLst>
            <a:rect l="0" t="0" r="r" b="b"/>
            <a:pathLst>
              <a:path w="295" h="272">
                <a:moveTo>
                  <a:pt x="0" y="0"/>
                </a:moveTo>
                <a:cubicBezTo>
                  <a:pt x="11" y="41"/>
                  <a:pt x="23" y="83"/>
                  <a:pt x="46" y="90"/>
                </a:cubicBezTo>
                <a:cubicBezTo>
                  <a:pt x="69" y="97"/>
                  <a:pt x="121" y="30"/>
                  <a:pt x="136" y="45"/>
                </a:cubicBezTo>
                <a:cubicBezTo>
                  <a:pt x="151" y="60"/>
                  <a:pt x="113" y="166"/>
                  <a:pt x="136" y="181"/>
                </a:cubicBezTo>
                <a:cubicBezTo>
                  <a:pt x="159" y="196"/>
                  <a:pt x="249" y="121"/>
                  <a:pt x="272" y="136"/>
                </a:cubicBezTo>
                <a:cubicBezTo>
                  <a:pt x="295" y="151"/>
                  <a:pt x="283" y="211"/>
                  <a:pt x="272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5" name="Text Box 103"/>
          <p:cNvSpPr txBox="1">
            <a:spLocks noChangeArrowheads="1"/>
          </p:cNvSpPr>
          <p:nvPr/>
        </p:nvSpPr>
        <p:spPr bwMode="auto">
          <a:xfrm>
            <a:off x="2484438" y="31416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heat</a:t>
            </a:r>
          </a:p>
        </p:txBody>
      </p:sp>
      <p:sp>
        <p:nvSpPr>
          <p:cNvPr id="156776" name="Oval 104"/>
          <p:cNvSpPr>
            <a:spLocks noChangeArrowheads="1"/>
          </p:cNvSpPr>
          <p:nvPr/>
        </p:nvSpPr>
        <p:spPr bwMode="auto">
          <a:xfrm>
            <a:off x="3419475" y="3573463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7" name="Oval 105"/>
          <p:cNvSpPr>
            <a:spLocks noChangeArrowheads="1"/>
          </p:cNvSpPr>
          <p:nvPr/>
        </p:nvSpPr>
        <p:spPr bwMode="auto">
          <a:xfrm>
            <a:off x="5580063" y="3573463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8" name="Oval 106"/>
          <p:cNvSpPr>
            <a:spLocks noChangeArrowheads="1"/>
          </p:cNvSpPr>
          <p:nvPr/>
        </p:nvSpPr>
        <p:spPr bwMode="auto">
          <a:xfrm>
            <a:off x="7308850" y="3573463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79" name="Oval 107"/>
          <p:cNvSpPr>
            <a:spLocks noChangeArrowheads="1"/>
          </p:cNvSpPr>
          <p:nvPr/>
        </p:nvSpPr>
        <p:spPr bwMode="auto">
          <a:xfrm>
            <a:off x="7667625" y="2852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81" name="Oval 109"/>
          <p:cNvSpPr>
            <a:spLocks noChangeArrowheads="1"/>
          </p:cNvSpPr>
          <p:nvPr/>
        </p:nvSpPr>
        <p:spPr bwMode="auto">
          <a:xfrm>
            <a:off x="7885113" y="350043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82" name="Oval 110"/>
          <p:cNvSpPr>
            <a:spLocks noChangeArrowheads="1"/>
          </p:cNvSpPr>
          <p:nvPr/>
        </p:nvSpPr>
        <p:spPr bwMode="auto">
          <a:xfrm>
            <a:off x="3995738" y="1557338"/>
            <a:ext cx="144462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56783" name="Line 111"/>
          <p:cNvSpPr>
            <a:spLocks noChangeShapeType="1"/>
          </p:cNvSpPr>
          <p:nvPr/>
        </p:nvSpPr>
        <p:spPr bwMode="auto">
          <a:xfrm flipV="1">
            <a:off x="3852863" y="1701800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84" name="Oval 112"/>
          <p:cNvSpPr>
            <a:spLocks noChangeArrowheads="1"/>
          </p:cNvSpPr>
          <p:nvPr/>
        </p:nvSpPr>
        <p:spPr bwMode="auto">
          <a:xfrm>
            <a:off x="6011863" y="1412875"/>
            <a:ext cx="144462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56785" name="Oval 113"/>
          <p:cNvSpPr>
            <a:spLocks noChangeArrowheads="1"/>
          </p:cNvSpPr>
          <p:nvPr/>
        </p:nvSpPr>
        <p:spPr bwMode="auto">
          <a:xfrm>
            <a:off x="5867400" y="1916113"/>
            <a:ext cx="144463" cy="141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56786" name="Line 114"/>
          <p:cNvSpPr>
            <a:spLocks noChangeShapeType="1"/>
          </p:cNvSpPr>
          <p:nvPr/>
        </p:nvSpPr>
        <p:spPr bwMode="auto">
          <a:xfrm flipH="1">
            <a:off x="6011863" y="1557338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87" name="Oval 115"/>
          <p:cNvSpPr>
            <a:spLocks noChangeArrowheads="1"/>
          </p:cNvSpPr>
          <p:nvPr/>
        </p:nvSpPr>
        <p:spPr bwMode="auto">
          <a:xfrm>
            <a:off x="7885113" y="1412875"/>
            <a:ext cx="144462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56788" name="Oval 116"/>
          <p:cNvSpPr>
            <a:spLocks noChangeArrowheads="1"/>
          </p:cNvSpPr>
          <p:nvPr/>
        </p:nvSpPr>
        <p:spPr bwMode="auto">
          <a:xfrm>
            <a:off x="6659563" y="2565400"/>
            <a:ext cx="144462" cy="141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56789" name="Line 117"/>
          <p:cNvSpPr>
            <a:spLocks noChangeShapeType="1"/>
          </p:cNvSpPr>
          <p:nvPr/>
        </p:nvSpPr>
        <p:spPr bwMode="auto">
          <a:xfrm flipH="1">
            <a:off x="7451725" y="1557338"/>
            <a:ext cx="4333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0" name="Line 118"/>
          <p:cNvSpPr>
            <a:spLocks noChangeShapeType="1"/>
          </p:cNvSpPr>
          <p:nvPr/>
        </p:nvSpPr>
        <p:spPr bwMode="auto">
          <a:xfrm flipV="1">
            <a:off x="6732588" y="2205038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1" name="Line 119"/>
          <p:cNvSpPr>
            <a:spLocks noChangeShapeType="1"/>
          </p:cNvSpPr>
          <p:nvPr/>
        </p:nvSpPr>
        <p:spPr bwMode="auto">
          <a:xfrm flipV="1">
            <a:off x="3492500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2" name="Line 120"/>
          <p:cNvSpPr>
            <a:spLocks noChangeShapeType="1"/>
          </p:cNvSpPr>
          <p:nvPr/>
        </p:nvSpPr>
        <p:spPr bwMode="auto">
          <a:xfrm flipV="1">
            <a:off x="5219700" y="3068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3" name="Line 121"/>
          <p:cNvSpPr>
            <a:spLocks noChangeShapeType="1"/>
          </p:cNvSpPr>
          <p:nvPr/>
        </p:nvSpPr>
        <p:spPr bwMode="auto">
          <a:xfrm>
            <a:off x="5508625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4" name="Line 122"/>
          <p:cNvSpPr>
            <a:spLocks noChangeShapeType="1"/>
          </p:cNvSpPr>
          <p:nvPr/>
        </p:nvSpPr>
        <p:spPr bwMode="auto">
          <a:xfrm flipH="1" flipV="1">
            <a:off x="5435600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5" name="Text Box 123"/>
          <p:cNvSpPr txBox="1">
            <a:spLocks noChangeArrowheads="1"/>
          </p:cNvSpPr>
          <p:nvPr/>
        </p:nvSpPr>
        <p:spPr bwMode="auto">
          <a:xfrm>
            <a:off x="5343525" y="34480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6796" name="Text Box 124"/>
          <p:cNvSpPr txBox="1">
            <a:spLocks noChangeArrowheads="1"/>
          </p:cNvSpPr>
          <p:nvPr/>
        </p:nvSpPr>
        <p:spPr bwMode="auto">
          <a:xfrm>
            <a:off x="5992813" y="17208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6797" name="Text Box 125"/>
          <p:cNvSpPr txBox="1">
            <a:spLocks noChangeArrowheads="1"/>
          </p:cNvSpPr>
          <p:nvPr/>
        </p:nvSpPr>
        <p:spPr bwMode="auto">
          <a:xfrm>
            <a:off x="7504113" y="20081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156798" name="Line 126"/>
          <p:cNvSpPr>
            <a:spLocks noChangeShapeType="1"/>
          </p:cNvSpPr>
          <p:nvPr/>
        </p:nvSpPr>
        <p:spPr bwMode="auto">
          <a:xfrm>
            <a:off x="6877050" y="32845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799" name="Text Box 127"/>
          <p:cNvSpPr txBox="1">
            <a:spLocks noChangeArrowheads="1"/>
          </p:cNvSpPr>
          <p:nvPr/>
        </p:nvSpPr>
        <p:spPr bwMode="auto">
          <a:xfrm>
            <a:off x="8101013" y="3068638"/>
            <a:ext cx="41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</a:t>
            </a:r>
            <a:r>
              <a:rPr lang="en-US" altLang="zh-TW" sz="100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56800" name="Line 128"/>
          <p:cNvSpPr>
            <a:spLocks noChangeShapeType="1"/>
          </p:cNvSpPr>
          <p:nvPr/>
        </p:nvSpPr>
        <p:spPr bwMode="auto">
          <a:xfrm flipV="1">
            <a:off x="6948488" y="29241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1" name="Line 129"/>
          <p:cNvSpPr>
            <a:spLocks noChangeShapeType="1"/>
          </p:cNvSpPr>
          <p:nvPr/>
        </p:nvSpPr>
        <p:spPr bwMode="auto">
          <a:xfrm flipH="1" flipV="1">
            <a:off x="7164388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2" name="Line 130"/>
          <p:cNvSpPr>
            <a:spLocks noChangeShapeType="1"/>
          </p:cNvSpPr>
          <p:nvPr/>
        </p:nvSpPr>
        <p:spPr bwMode="auto">
          <a:xfrm>
            <a:off x="7235825" y="28527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3" name="Line 131"/>
          <p:cNvSpPr>
            <a:spLocks noChangeShapeType="1"/>
          </p:cNvSpPr>
          <p:nvPr/>
        </p:nvSpPr>
        <p:spPr bwMode="auto">
          <a:xfrm flipV="1">
            <a:off x="7235825" y="3284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4" name="Oval 132"/>
          <p:cNvSpPr>
            <a:spLocks noChangeArrowheads="1"/>
          </p:cNvSpPr>
          <p:nvPr/>
        </p:nvSpPr>
        <p:spPr bwMode="auto">
          <a:xfrm>
            <a:off x="7667625" y="35004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5" name="Line 133"/>
          <p:cNvSpPr>
            <a:spLocks noChangeShapeType="1"/>
          </p:cNvSpPr>
          <p:nvPr/>
        </p:nvSpPr>
        <p:spPr bwMode="auto">
          <a:xfrm flipV="1">
            <a:off x="7740650" y="32131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6" name="Line 134"/>
          <p:cNvSpPr>
            <a:spLocks noChangeShapeType="1"/>
          </p:cNvSpPr>
          <p:nvPr/>
        </p:nvSpPr>
        <p:spPr bwMode="auto">
          <a:xfrm flipV="1">
            <a:off x="7812088" y="29241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807" name="Text Box 135"/>
          <p:cNvSpPr txBox="1">
            <a:spLocks noChangeArrowheads="1"/>
          </p:cNvSpPr>
          <p:nvPr/>
        </p:nvSpPr>
        <p:spPr bwMode="auto">
          <a:xfrm>
            <a:off x="395288" y="37893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photogeneration</a:t>
            </a:r>
          </a:p>
        </p:txBody>
      </p:sp>
      <p:sp>
        <p:nvSpPr>
          <p:cNvPr id="156808" name="Text Box 136"/>
          <p:cNvSpPr txBox="1">
            <a:spLocks noChangeArrowheads="1"/>
          </p:cNvSpPr>
          <p:nvPr/>
        </p:nvSpPr>
        <p:spPr bwMode="auto">
          <a:xfrm>
            <a:off x="2700338" y="3789363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Direct thermal </a:t>
            </a:r>
          </a:p>
          <a:p>
            <a:r>
              <a:rPr lang="en-US" altLang="zh-TW">
                <a:solidFill>
                  <a:prstClr val="black"/>
                </a:solidFill>
              </a:rPr>
              <a:t>generation</a:t>
            </a:r>
          </a:p>
        </p:txBody>
      </p:sp>
      <p:sp>
        <p:nvSpPr>
          <p:cNvPr id="156809" name="Text Box 137"/>
          <p:cNvSpPr txBox="1">
            <a:spLocks noChangeArrowheads="1"/>
          </p:cNvSpPr>
          <p:nvPr/>
        </p:nvSpPr>
        <p:spPr bwMode="auto">
          <a:xfrm>
            <a:off x="4787900" y="3789363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Direct thermal </a:t>
            </a:r>
          </a:p>
          <a:p>
            <a:r>
              <a:rPr lang="en-US" altLang="zh-TW">
                <a:solidFill>
                  <a:prstClr val="black"/>
                </a:solidFill>
              </a:rPr>
              <a:t>recombination</a:t>
            </a:r>
          </a:p>
        </p:txBody>
      </p:sp>
      <p:sp>
        <p:nvSpPr>
          <p:cNvPr id="156810" name="Text Box 138"/>
          <p:cNvSpPr txBox="1">
            <a:spLocks noChangeArrowheads="1"/>
          </p:cNvSpPr>
          <p:nvPr/>
        </p:nvSpPr>
        <p:spPr bwMode="auto">
          <a:xfrm>
            <a:off x="6516688" y="3789363"/>
            <a:ext cx="26454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Recombination 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and </a:t>
            </a:r>
            <a:r>
              <a:rPr lang="en-US" altLang="zh-TW" dirty="0">
                <a:solidFill>
                  <a:prstClr val="black"/>
                </a:solidFill>
              </a:rPr>
              <a:t>generation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From indirect thermal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recombination-generation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process</a:t>
            </a:r>
          </a:p>
        </p:txBody>
      </p:sp>
      <p:sp>
        <p:nvSpPr>
          <p:cNvPr id="156811" name="Text Box 139"/>
          <p:cNvSpPr txBox="1">
            <a:spLocks noChangeArrowheads="1"/>
          </p:cNvSpPr>
          <p:nvPr/>
        </p:nvSpPr>
        <p:spPr bwMode="auto">
          <a:xfrm>
            <a:off x="7720013" y="20081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i="1">
                <a:solidFill>
                  <a:srgbClr val="FF0000"/>
                </a:solidFill>
              </a:rPr>
              <a:t>R-G centers</a:t>
            </a:r>
          </a:p>
        </p:txBody>
      </p:sp>
      <p:sp>
        <p:nvSpPr>
          <p:cNvPr id="156812" name="Text Box 140"/>
          <p:cNvSpPr txBox="1">
            <a:spLocks noChangeArrowheads="1"/>
          </p:cNvSpPr>
          <p:nvPr/>
        </p:nvSpPr>
        <p:spPr bwMode="auto">
          <a:xfrm>
            <a:off x="250825" y="5445125"/>
            <a:ext cx="750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zh-TW" dirty="0">
                <a:solidFill>
                  <a:prstClr val="black"/>
                </a:solidFill>
              </a:rPr>
              <a:t>The </a:t>
            </a:r>
            <a:r>
              <a:rPr lang="en-US" altLang="zh-TW" dirty="0" err="1">
                <a:solidFill>
                  <a:prstClr val="black"/>
                </a:solidFill>
              </a:rPr>
              <a:t>termal</a:t>
            </a:r>
            <a:r>
              <a:rPr lang="en-US" altLang="zh-TW" dirty="0">
                <a:solidFill>
                  <a:prstClr val="black"/>
                </a:solidFill>
              </a:rPr>
              <a:t> creation and </a:t>
            </a:r>
            <a:r>
              <a:rPr lang="en-US" altLang="zh-TW" dirty="0" err="1">
                <a:solidFill>
                  <a:prstClr val="black"/>
                </a:solidFill>
              </a:rPr>
              <a:t>anihilation</a:t>
            </a:r>
            <a:r>
              <a:rPr lang="en-US" altLang="zh-TW" dirty="0">
                <a:solidFill>
                  <a:prstClr val="black"/>
                </a:solidFill>
              </a:rPr>
              <a:t> of carriers typically dominated by indirect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 thermal-generation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-R-G </a:t>
            </a:r>
            <a:r>
              <a:rPr lang="en-US" altLang="zh-TW" dirty="0" smtClean="0">
                <a:solidFill>
                  <a:prstClr val="black"/>
                </a:solidFill>
              </a:rPr>
              <a:t>centers (E</a:t>
            </a:r>
            <a:r>
              <a:rPr lang="en-US" altLang="zh-TW" baseline="-25000" dirty="0" smtClean="0">
                <a:solidFill>
                  <a:prstClr val="black"/>
                </a:solidFill>
              </a:rPr>
              <a:t>T</a:t>
            </a:r>
            <a:r>
              <a:rPr lang="en-US" altLang="zh-TW" dirty="0" smtClean="0">
                <a:solidFill>
                  <a:prstClr val="black"/>
                </a:solidFill>
              </a:rPr>
              <a:t>) </a:t>
            </a:r>
            <a:r>
              <a:rPr lang="en-US" altLang="zh-TW" dirty="0">
                <a:solidFill>
                  <a:prstClr val="black"/>
                </a:solidFill>
              </a:rPr>
              <a:t>are impurity atoms (gold in Si) or lattice </a:t>
            </a:r>
            <a:r>
              <a:rPr lang="en-US" altLang="zh-TW" dirty="0" smtClean="0">
                <a:solidFill>
                  <a:prstClr val="black"/>
                </a:solidFill>
              </a:rPr>
              <a:t>defects, can trap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  carrier easily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156813" name="Text Box 141"/>
          <p:cNvSpPr txBox="1">
            <a:spLocks noChangeArrowheads="1"/>
          </p:cNvSpPr>
          <p:nvPr/>
        </p:nvSpPr>
        <p:spPr bwMode="auto">
          <a:xfrm>
            <a:off x="7793038" y="229711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-like a trap</a:t>
            </a:r>
          </a:p>
        </p:txBody>
      </p:sp>
    </p:spTree>
    <p:extLst>
      <p:ext uri="{BB962C8B-B14F-4D97-AF65-F5344CB8AC3E}">
        <p14:creationId xmlns:p14="http://schemas.microsoft.com/office/powerpoint/2010/main" val="28869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TW" dirty="0"/>
              <a:t>R-G statistics</a:t>
            </a:r>
          </a:p>
        </p:txBody>
      </p:sp>
      <p:graphicFrame>
        <p:nvGraphicFramePr>
          <p:cNvPr id="15872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503363" y="1412875"/>
          <a:ext cx="15271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方程式" r:id="rId3" imgW="482400" imgH="393480" progId="Equation.3">
                  <p:embed/>
                </p:oleObj>
              </mc:Choice>
              <mc:Fallback>
                <p:oleObj name="方程式" r:id="rId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1412875"/>
                        <a:ext cx="1527175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203848" y="1916832"/>
            <a:ext cx="4626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-The </a:t>
            </a:r>
            <a:r>
              <a:rPr lang="en-US" altLang="zh-TW" dirty="0">
                <a:solidFill>
                  <a:prstClr val="black"/>
                </a:solidFill>
              </a:rPr>
              <a:t>rate of change in the carrier concentration</a:t>
            </a:r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>
            <a:off x="539750" y="3357563"/>
            <a:ext cx="2376488" cy="863600"/>
          </a:xfrm>
          <a:prstGeom prst="cube">
            <a:avLst>
              <a:gd name="adj" fmla="val 72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311275" y="2873375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perturbation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1116013" y="3432175"/>
            <a:ext cx="531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  <a:latin typeface="新細明體" pitchFamily="18" charset="-120"/>
              </a:rPr>
              <a:t>△P</a:t>
            </a:r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3295650" y="31210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3295650" y="41290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3" name="Oval 13"/>
          <p:cNvSpPr>
            <a:spLocks noChangeArrowheads="1"/>
          </p:cNvSpPr>
          <p:nvPr/>
        </p:nvSpPr>
        <p:spPr bwMode="auto">
          <a:xfrm>
            <a:off x="3295650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4" name="Oval 14"/>
          <p:cNvSpPr>
            <a:spLocks noChangeArrowheads="1"/>
          </p:cNvSpPr>
          <p:nvPr/>
        </p:nvSpPr>
        <p:spPr bwMode="auto">
          <a:xfrm>
            <a:off x="3511550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5" name="Oval 15"/>
          <p:cNvSpPr>
            <a:spLocks noChangeArrowheads="1"/>
          </p:cNvSpPr>
          <p:nvPr/>
        </p:nvSpPr>
        <p:spPr bwMode="auto">
          <a:xfrm>
            <a:off x="3440113" y="28336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6" name="Oval 16"/>
          <p:cNvSpPr>
            <a:spLocks noChangeArrowheads="1"/>
          </p:cNvSpPr>
          <p:nvPr/>
        </p:nvSpPr>
        <p:spPr bwMode="auto">
          <a:xfrm>
            <a:off x="3582988" y="2760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7" name="Oval 17"/>
          <p:cNvSpPr>
            <a:spLocks noChangeArrowheads="1"/>
          </p:cNvSpPr>
          <p:nvPr/>
        </p:nvSpPr>
        <p:spPr bwMode="auto">
          <a:xfrm>
            <a:off x="3727450" y="29765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8" name="Oval 18"/>
          <p:cNvSpPr>
            <a:spLocks noChangeArrowheads="1"/>
          </p:cNvSpPr>
          <p:nvPr/>
        </p:nvSpPr>
        <p:spPr bwMode="auto">
          <a:xfrm>
            <a:off x="3943350" y="29765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39" name="Oval 19"/>
          <p:cNvSpPr>
            <a:spLocks noChangeArrowheads="1"/>
          </p:cNvSpPr>
          <p:nvPr/>
        </p:nvSpPr>
        <p:spPr bwMode="auto">
          <a:xfrm>
            <a:off x="3800475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0" name="Oval 20"/>
          <p:cNvSpPr>
            <a:spLocks noChangeArrowheads="1"/>
          </p:cNvSpPr>
          <p:nvPr/>
        </p:nvSpPr>
        <p:spPr bwMode="auto">
          <a:xfrm>
            <a:off x="3943350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1" name="Oval 21"/>
          <p:cNvSpPr>
            <a:spLocks noChangeArrowheads="1"/>
          </p:cNvSpPr>
          <p:nvPr/>
        </p:nvSpPr>
        <p:spPr bwMode="auto">
          <a:xfrm>
            <a:off x="3800475" y="276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2" name="Oval 22"/>
          <p:cNvSpPr>
            <a:spLocks noChangeArrowheads="1"/>
          </p:cNvSpPr>
          <p:nvPr/>
        </p:nvSpPr>
        <p:spPr bwMode="auto">
          <a:xfrm>
            <a:off x="4016375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3" name="Oval 23"/>
          <p:cNvSpPr>
            <a:spLocks noChangeArrowheads="1"/>
          </p:cNvSpPr>
          <p:nvPr/>
        </p:nvSpPr>
        <p:spPr bwMode="auto">
          <a:xfrm>
            <a:off x="4232275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4" name="Oval 24"/>
          <p:cNvSpPr>
            <a:spLocks noChangeArrowheads="1"/>
          </p:cNvSpPr>
          <p:nvPr/>
        </p:nvSpPr>
        <p:spPr bwMode="auto">
          <a:xfrm>
            <a:off x="4160838" y="28336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4303713" y="27606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4448175" y="29765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4664075" y="29765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4521200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4664075" y="29051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4521200" y="276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3800475" y="4202113"/>
            <a:ext cx="144463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3" name="Oval 33"/>
          <p:cNvSpPr>
            <a:spLocks noChangeArrowheads="1"/>
          </p:cNvSpPr>
          <p:nvPr/>
        </p:nvSpPr>
        <p:spPr bwMode="auto">
          <a:xfrm>
            <a:off x="4016375" y="4129088"/>
            <a:ext cx="144463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4" name="Oval 34"/>
          <p:cNvSpPr>
            <a:spLocks noChangeArrowheads="1"/>
          </p:cNvSpPr>
          <p:nvPr/>
        </p:nvSpPr>
        <p:spPr bwMode="auto">
          <a:xfrm>
            <a:off x="4232275" y="4202113"/>
            <a:ext cx="144463" cy="1444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5" name="Oval 35"/>
          <p:cNvSpPr>
            <a:spLocks noChangeArrowheads="1"/>
          </p:cNvSpPr>
          <p:nvPr/>
        </p:nvSpPr>
        <p:spPr bwMode="auto">
          <a:xfrm>
            <a:off x="4519613" y="4273550"/>
            <a:ext cx="144462" cy="1444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756" name="Text Box 36"/>
          <p:cNvSpPr txBox="1">
            <a:spLocks noChangeArrowheads="1"/>
          </p:cNvSpPr>
          <p:nvPr/>
        </p:nvSpPr>
        <p:spPr bwMode="auto">
          <a:xfrm>
            <a:off x="4787900" y="27082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n~n</a:t>
            </a:r>
            <a:r>
              <a:rPr lang="en-US" altLang="zh-TW" sz="100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58758" name="Rectangle 38"/>
          <p:cNvSpPr>
            <a:spLocks noChangeArrowheads="1"/>
          </p:cNvSpPr>
          <p:nvPr/>
        </p:nvSpPr>
        <p:spPr bwMode="auto">
          <a:xfrm>
            <a:off x="4929190" y="4286256"/>
            <a:ext cx="9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△p&lt;&lt;</a:t>
            </a:r>
            <a:r>
              <a:rPr lang="en-US" altLang="zh-TW" dirty="0">
                <a:solidFill>
                  <a:prstClr val="black"/>
                </a:solidFill>
              </a:rPr>
              <a:t>n</a:t>
            </a:r>
            <a:r>
              <a:rPr lang="en-US" altLang="zh-TW" sz="1000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58759" name="Text Box 39"/>
          <p:cNvSpPr txBox="1">
            <a:spLocks noChangeArrowheads="1"/>
          </p:cNvSpPr>
          <p:nvPr/>
        </p:nvSpPr>
        <p:spPr bwMode="auto">
          <a:xfrm>
            <a:off x="611188" y="5229225"/>
            <a:ext cx="35884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Low level injection implied</a:t>
            </a:r>
          </a:p>
          <a:p>
            <a:r>
              <a:rPr lang="en-US" altLang="zh-TW" dirty="0" smtClean="0">
                <a:solidFill>
                  <a:prstClr val="black"/>
                </a:solidFill>
                <a:latin typeface="新細明體" pitchFamily="18" charset="-120"/>
              </a:rPr>
              <a:t>△p&lt;&lt;</a:t>
            </a:r>
            <a:r>
              <a:rPr lang="en-US" altLang="zh-TW" dirty="0">
                <a:solidFill>
                  <a:prstClr val="black"/>
                </a:solidFill>
                <a:latin typeface="新細明體" pitchFamily="18" charset="-120"/>
              </a:rPr>
              <a:t>no  </a:t>
            </a:r>
            <a:r>
              <a:rPr lang="en-US" altLang="zh-TW" dirty="0" err="1">
                <a:solidFill>
                  <a:prstClr val="black"/>
                </a:solidFill>
                <a:latin typeface="新細明體" pitchFamily="18" charset="-120"/>
              </a:rPr>
              <a:t>n~no</a:t>
            </a:r>
            <a:r>
              <a:rPr lang="en-US" altLang="zh-TW" dirty="0">
                <a:solidFill>
                  <a:prstClr val="black"/>
                </a:solidFill>
                <a:latin typeface="新細明體" pitchFamily="18" charset="-120"/>
              </a:rPr>
              <a:t> in an n-type material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△n&lt;&lt;Po  </a:t>
            </a:r>
            <a:r>
              <a:rPr lang="en-US" altLang="zh-TW" dirty="0" err="1" smtClean="0">
                <a:solidFill>
                  <a:prstClr val="black"/>
                </a:solidFill>
              </a:rPr>
              <a:t>p~po</a:t>
            </a:r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in an p-type material</a:t>
            </a:r>
            <a:endParaRPr lang="en-US" altLang="zh-TW" dirty="0">
              <a:solidFill>
                <a:prstClr val="black"/>
              </a:solidFill>
              <a:latin typeface="新細明體" pitchFamily="18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 pitchFamily="18" charset="-120"/>
            </a:endParaRPr>
          </a:p>
        </p:txBody>
      </p:sp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468313" y="42926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n-type semiconductor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0" y="857232"/>
            <a:ext cx="940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dirty="0" smtClean="0">
                <a:solidFill>
                  <a:prstClr val="black"/>
                </a:solidFill>
              </a:rPr>
              <a:t>A technical men given to the mathematical characterization of recombination-generation process</a:t>
            </a:r>
          </a:p>
          <a:p>
            <a:pPr>
              <a:buFontTx/>
              <a:buChar char="-"/>
            </a:pPr>
            <a:r>
              <a:rPr lang="en-US" altLang="zh-TW" dirty="0" smtClean="0">
                <a:solidFill>
                  <a:prstClr val="black"/>
                </a:solidFill>
              </a:rPr>
              <a:t>R-G evaluates the time rate of change in the carrier concentrations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38" name="直線接點 37"/>
          <p:cNvCxnSpPr/>
          <p:nvPr/>
        </p:nvCxnSpPr>
        <p:spPr bwMode="auto">
          <a:xfrm>
            <a:off x="3419872" y="3573016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文字方塊 38"/>
          <p:cNvSpPr txBox="1"/>
          <p:nvPr/>
        </p:nvSpPr>
        <p:spPr>
          <a:xfrm>
            <a:off x="5004048" y="2996952"/>
            <a:ext cx="153413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prstClr val="black"/>
                </a:solidFill>
              </a:rPr>
              <a:t>Ec</a:t>
            </a:r>
            <a:endParaRPr lang="en-US" altLang="zh-TW" dirty="0" smtClean="0">
              <a:solidFill>
                <a:prstClr val="black"/>
              </a:solidFill>
            </a:endParaRPr>
          </a:p>
          <a:p>
            <a:endParaRPr lang="en-US" altLang="zh-TW" sz="1000" dirty="0" smtClean="0">
              <a:solidFill>
                <a:prstClr val="black"/>
              </a:solidFill>
            </a:endParaRPr>
          </a:p>
          <a:p>
            <a:r>
              <a:rPr lang="en-US" altLang="zh-TW" dirty="0" smtClean="0">
                <a:solidFill>
                  <a:prstClr val="black"/>
                </a:solidFill>
              </a:rPr>
              <a:t>E</a:t>
            </a:r>
            <a:r>
              <a:rPr lang="en-US" altLang="zh-TW" sz="1000" dirty="0" smtClean="0">
                <a:solidFill>
                  <a:prstClr val="black"/>
                </a:solidFill>
              </a:rPr>
              <a:t>T</a:t>
            </a:r>
            <a:r>
              <a:rPr lang="en-US" altLang="zh-TW" dirty="0" smtClean="0">
                <a:solidFill>
                  <a:prstClr val="black"/>
                </a:solidFill>
              </a:rPr>
              <a:t>(R-G)</a:t>
            </a:r>
            <a:r>
              <a:rPr lang="en-US" altLang="zh-TW" dirty="0" err="1" smtClean="0">
                <a:solidFill>
                  <a:prstClr val="black"/>
                </a:solidFill>
              </a:rPr>
              <a:t>censter</a:t>
            </a:r>
            <a:endParaRPr lang="en-US" altLang="zh-TW" sz="1000" dirty="0" smtClean="0">
              <a:solidFill>
                <a:prstClr val="black"/>
              </a:solidFill>
            </a:endParaRPr>
          </a:p>
          <a:p>
            <a:endParaRPr lang="en-US" altLang="zh-TW" dirty="0" smtClean="0">
              <a:solidFill>
                <a:prstClr val="black"/>
              </a:solidFill>
            </a:endParaRPr>
          </a:p>
          <a:p>
            <a:r>
              <a:rPr lang="en-US" altLang="zh-TW" dirty="0" err="1" smtClean="0">
                <a:solidFill>
                  <a:prstClr val="black"/>
                </a:solidFill>
              </a:rPr>
              <a:t>Ev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9388" y="1700213"/>
          <a:ext cx="4464050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Image" r:id="rId3" imgW="4888588" imgH="3370809" progId="Photoshop.Image.8">
                  <p:embed/>
                </p:oleObj>
              </mc:Choice>
              <mc:Fallback>
                <p:oleObj name="Image" r:id="rId3" imgW="4888588" imgH="3370809" progId="Photoshop.Imag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4464050" cy="307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829" y="5563850"/>
            <a:ext cx="484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Si: 14 electrons, 10 core electrons (1s</a:t>
            </a:r>
            <a:r>
              <a:rPr lang="en-US" altLang="zh-TW" baseline="30000" dirty="0"/>
              <a:t>2</a:t>
            </a:r>
            <a:r>
              <a:rPr lang="en-US" altLang="zh-TW" dirty="0"/>
              <a:t>2s</a:t>
            </a:r>
            <a:r>
              <a:rPr lang="en-US" altLang="zh-TW" baseline="30000" dirty="0"/>
              <a:t>2</a:t>
            </a:r>
            <a:r>
              <a:rPr lang="en-US" altLang="zh-TW" dirty="0"/>
              <a:t>2p</a:t>
            </a:r>
            <a:r>
              <a:rPr lang="en-US" altLang="zh-TW" baseline="30000" dirty="0"/>
              <a:t>6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and 4 valence electrons (3s</a:t>
            </a:r>
            <a:r>
              <a:rPr lang="en-US" altLang="zh-TW" baseline="30000" dirty="0"/>
              <a:t>2</a:t>
            </a:r>
            <a:r>
              <a:rPr lang="en-US" altLang="zh-TW" dirty="0"/>
              <a:t>3p</a:t>
            </a:r>
            <a:r>
              <a:rPr lang="en-US" altLang="zh-TW" baseline="30000" dirty="0"/>
              <a:t>2</a:t>
            </a:r>
            <a:r>
              <a:rPr lang="en-US" altLang="zh-TW" dirty="0"/>
              <a:t>)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829" y="1138692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dirty="0"/>
              <a:t>Electronic configuration of Si</a:t>
            </a:r>
          </a:p>
          <a:p>
            <a:r>
              <a:rPr lang="en-US" altLang="zh-TW" dirty="0"/>
              <a:t>1s</a:t>
            </a:r>
            <a:r>
              <a:rPr lang="en-US" altLang="zh-TW" baseline="30000" dirty="0"/>
              <a:t>2</a:t>
            </a:r>
            <a:r>
              <a:rPr lang="en-US" altLang="zh-TW" dirty="0"/>
              <a:t>2s</a:t>
            </a:r>
            <a:r>
              <a:rPr lang="en-US" altLang="zh-TW" baseline="30000" dirty="0"/>
              <a:t>2</a:t>
            </a:r>
            <a:r>
              <a:rPr lang="en-US" altLang="zh-TW" dirty="0"/>
              <a:t>2p</a:t>
            </a:r>
            <a:r>
              <a:rPr lang="en-US" altLang="zh-TW" baseline="30000" dirty="0"/>
              <a:t>6</a:t>
            </a:r>
            <a:r>
              <a:rPr lang="en-US" altLang="zh-TW" dirty="0"/>
              <a:t>3s</a:t>
            </a:r>
            <a:r>
              <a:rPr lang="en-US" altLang="zh-TW" baseline="30000" dirty="0"/>
              <a:t>2</a:t>
            </a:r>
            <a:r>
              <a:rPr lang="en-US" altLang="zh-TW" dirty="0"/>
              <a:t>3p</a:t>
            </a:r>
            <a:r>
              <a:rPr lang="en-US" altLang="zh-TW" baseline="30000" dirty="0"/>
              <a:t>2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74100"/>
              </p:ext>
            </p:extLst>
          </p:nvPr>
        </p:nvGraphicFramePr>
        <p:xfrm>
          <a:off x="4887598" y="2096966"/>
          <a:ext cx="4211637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Image" r:id="rId5" imgW="4211988" imgH="2090401" progId="Photoshop.Image.8">
                  <p:embed/>
                </p:oleObj>
              </mc:Choice>
              <mc:Fallback>
                <p:oleObj name="Image" r:id="rId5" imgW="4211988" imgH="2090401" progId="Photoshop.Imag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598" y="2096966"/>
                        <a:ext cx="4211637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364163" y="1484313"/>
            <a:ext cx="29673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err="1"/>
              <a:t>Hybridation</a:t>
            </a:r>
            <a:r>
              <a:rPr lang="en-US" altLang="zh-TW" dirty="0"/>
              <a:t> of </a:t>
            </a:r>
            <a:r>
              <a:rPr lang="en-US" altLang="zh-TW" dirty="0" smtClean="0"/>
              <a:t>s-</a:t>
            </a:r>
            <a:r>
              <a:rPr lang="en-US" altLang="zh-TW" dirty="0" err="1" smtClean="0"/>
              <a:t>oribitals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</a:p>
          <a:p>
            <a:r>
              <a:rPr lang="en-US" altLang="zh-TW" dirty="0"/>
              <a:t>p </a:t>
            </a:r>
            <a:r>
              <a:rPr lang="en-US" altLang="zh-TW" dirty="0" smtClean="0"/>
              <a:t>orbitals</a:t>
            </a:r>
            <a:endParaRPr lang="en-US" altLang="zh-TW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914373" y="4173875"/>
            <a:ext cx="42410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zh-TW" dirty="0"/>
              <a:t>Linear combinations of atomic orbitals</a:t>
            </a:r>
          </a:p>
          <a:p>
            <a:r>
              <a:rPr lang="en-US" altLang="zh-TW" dirty="0"/>
              <a:t> (LCAO)</a:t>
            </a:r>
          </a:p>
          <a:p>
            <a:pPr>
              <a:buFontTx/>
              <a:buChar char="-"/>
            </a:pPr>
            <a:r>
              <a:rPr lang="en-US" altLang="zh-TW" dirty="0" smtClean="0"/>
              <a:t>When we bring individual atoms very</a:t>
            </a:r>
          </a:p>
          <a:p>
            <a:r>
              <a:rPr lang="en-US" altLang="zh-TW" dirty="0" smtClean="0"/>
              <a:t>close together, the s- and p orbitals overlap</a:t>
            </a:r>
          </a:p>
          <a:p>
            <a:r>
              <a:rPr lang="en-US" altLang="zh-TW" dirty="0" smtClean="0"/>
              <a:t>,making four </a:t>
            </a:r>
            <a:r>
              <a:rPr lang="en-US" altLang="zh-TW" dirty="0"/>
              <a:t>mixed sp</a:t>
            </a:r>
            <a:r>
              <a:rPr lang="en-US" altLang="zh-TW" baseline="30000" dirty="0"/>
              <a:t>3 </a:t>
            </a:r>
            <a:r>
              <a:rPr lang="en-US" altLang="zh-TW" dirty="0"/>
              <a:t>orbitals </a:t>
            </a:r>
            <a:endParaRPr lang="en-US" altLang="zh-TW" dirty="0" smtClean="0"/>
          </a:p>
          <a:p>
            <a:r>
              <a:rPr lang="en-US" altLang="zh-TW" dirty="0" smtClean="0"/>
              <a:t>(sigma bonding) created 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7950" y="6172200"/>
            <a:ext cx="3408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>
                <a:sym typeface="Wingdings" pitchFamily="2" charset="2"/>
              </a:rPr>
              <a:t>S orbital allows </a:t>
            </a:r>
            <a:r>
              <a:rPr lang="en-US" altLang="zh-TW" dirty="0">
                <a:sym typeface="Wingdings" pitchFamily="2" charset="2"/>
              </a:rPr>
              <a:t>2 </a:t>
            </a:r>
            <a:r>
              <a:rPr lang="en-US" altLang="zh-TW" dirty="0" smtClean="0">
                <a:sym typeface="Wingdings" pitchFamily="2" charset="2"/>
              </a:rPr>
              <a:t>electrons </a:t>
            </a:r>
            <a:r>
              <a:rPr lang="en-US" altLang="zh-TW" dirty="0">
                <a:sym typeface="Wingdings" pitchFamily="2" charset="2"/>
              </a:rPr>
              <a:t>occupy</a:t>
            </a:r>
          </a:p>
          <a:p>
            <a:r>
              <a:rPr lang="en-US" altLang="zh-TW" dirty="0" smtClean="0">
                <a:sym typeface="Wingdings" pitchFamily="2" charset="2"/>
              </a:rPr>
              <a:t>P orbital allow </a:t>
            </a:r>
            <a:r>
              <a:rPr lang="en-US" altLang="zh-TW" dirty="0">
                <a:sym typeface="Wingdings" pitchFamily="2" charset="2"/>
              </a:rPr>
              <a:t>6 </a:t>
            </a:r>
            <a:r>
              <a:rPr lang="en-US" altLang="zh-TW" dirty="0" smtClean="0">
                <a:sym typeface="Wingdings" pitchFamily="2" charset="2"/>
              </a:rPr>
              <a:t>electrons </a:t>
            </a:r>
            <a:r>
              <a:rPr lang="en-US" altLang="zh-TW" dirty="0">
                <a:sym typeface="Wingdings" pitchFamily="2" charset="2"/>
              </a:rPr>
              <a:t>occupy</a:t>
            </a:r>
            <a:endParaRPr lang="en-US" altLang="zh-TW" dirty="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419872" y="6417575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n, l, m 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158993" y="5805488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Streetman, p50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857488" y="1857364"/>
            <a:ext cx="1785950" cy="264320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059832" y="982313"/>
            <a:ext cx="29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Valence electrons, i.e., the outmost electrons, in 3S and 3P orbital</a:t>
            </a:r>
          </a:p>
          <a:p>
            <a:r>
              <a:rPr lang="en-US" altLang="zh-TW" sz="1400" dirty="0" smtClean="0">
                <a:solidFill>
                  <a:srgbClr val="FF0000"/>
                </a:solidFill>
              </a:rPr>
              <a:t>could form bonding with atoms </a:t>
            </a:r>
          </a:p>
          <a:p>
            <a:r>
              <a:rPr lang="en-US" altLang="zh-TW" sz="1400" dirty="0" smtClean="0">
                <a:solidFill>
                  <a:srgbClr val="FF0000"/>
                </a:solidFill>
              </a:rPr>
              <a:t>of other materials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4432" y="264489"/>
            <a:ext cx="7944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Electronic configuration and hybridized orbitals of Si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1414"/>
            <a:ext cx="892975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n-type semiconductor after a perturbation </a:t>
            </a:r>
            <a:endParaRPr lang="zh-TW" altLang="en-US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720" y="1214422"/>
            <a:ext cx="2376488" cy="863600"/>
          </a:xfrm>
          <a:prstGeom prst="cube">
            <a:avLst>
              <a:gd name="adj" fmla="val 72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t=0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861983" y="1289034"/>
            <a:ext cx="36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  <a:latin typeface="新細明體" pitchFamily="18" charset="-120"/>
              </a:rPr>
              <a:t>P</a:t>
            </a:r>
            <a:r>
              <a:rPr lang="en-US" altLang="zh-TW" sz="1000" dirty="0" smtClean="0">
                <a:solidFill>
                  <a:prstClr val="black"/>
                </a:solidFill>
                <a:latin typeface="新細明體" pitchFamily="18" charset="-120"/>
              </a:rPr>
              <a:t>0</a:t>
            </a:r>
            <a:endParaRPr lang="en-US" altLang="zh-TW" sz="1000" dirty="0">
              <a:solidFill>
                <a:prstClr val="black"/>
              </a:solidFill>
              <a:latin typeface="新細明體" pitchFamily="18" charset="-12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14283" y="2149459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n-type semiconductor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571868" y="1214422"/>
            <a:ext cx="2376488" cy="863600"/>
          </a:xfrm>
          <a:prstGeom prst="cube">
            <a:avLst>
              <a:gd name="adj" fmla="val 72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t&gt;0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4612" y="1000108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</a:rPr>
              <a:t>perturbation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48131" y="1289034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  <a:latin typeface="新細明體" pitchFamily="18" charset="-120"/>
              </a:rPr>
              <a:t>△</a:t>
            </a:r>
            <a:r>
              <a:rPr lang="en-US" altLang="zh-TW" b="1" dirty="0" smtClean="0">
                <a:solidFill>
                  <a:prstClr val="black"/>
                </a:solidFill>
                <a:latin typeface="新細明體" pitchFamily="18" charset="-120"/>
              </a:rPr>
              <a:t>P</a:t>
            </a:r>
            <a:endParaRPr lang="en-US" altLang="zh-TW" b="1" dirty="0">
              <a:solidFill>
                <a:prstClr val="black"/>
              </a:solidFill>
              <a:latin typeface="新細明體" pitchFamily="18" charset="-12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3500431" y="2149459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prstClr val="black"/>
                </a:solidFill>
              </a:rPr>
              <a:t>n-type semiconductor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429388" y="1214422"/>
            <a:ext cx="2376488" cy="863600"/>
          </a:xfrm>
          <a:prstGeom prst="cube">
            <a:avLst>
              <a:gd name="adj" fmla="val 720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t-&gt;infinite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29322" y="1071546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perturbation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05651" y="1289034"/>
            <a:ext cx="766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新細明體" pitchFamily="18" charset="-120"/>
              </a:rPr>
              <a:t>△</a:t>
            </a:r>
            <a:r>
              <a:rPr lang="en-US" altLang="zh-TW" dirty="0" smtClean="0">
                <a:solidFill>
                  <a:prstClr val="black"/>
                </a:solidFill>
                <a:latin typeface="新細明體" pitchFamily="18" charset="-120"/>
              </a:rPr>
              <a:t>P=0</a:t>
            </a:r>
            <a:endParaRPr lang="en-US" altLang="zh-TW" dirty="0">
              <a:solidFill>
                <a:prstClr val="black"/>
              </a:solidFill>
              <a:latin typeface="新細明體" pitchFamily="18" charset="-120"/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6357951" y="2149459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n-type semiconductor</a:t>
            </a:r>
          </a:p>
        </p:txBody>
      </p:sp>
      <p:sp>
        <p:nvSpPr>
          <p:cNvPr id="18" name="向下箭號 17"/>
          <p:cNvSpPr/>
          <p:nvPr/>
        </p:nvSpPr>
        <p:spPr>
          <a:xfrm rot="16352197">
            <a:off x="2938557" y="1438368"/>
            <a:ext cx="357190" cy="35719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9" name="向下箭號 18"/>
          <p:cNvSpPr/>
          <p:nvPr/>
        </p:nvSpPr>
        <p:spPr>
          <a:xfrm rot="16352197">
            <a:off x="6079927" y="1436466"/>
            <a:ext cx="357190" cy="35719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5724128" y="2492896"/>
            <a:ext cx="3305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The change of minority carriers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dominate the </a:t>
            </a:r>
            <a:r>
              <a:rPr lang="en-US" altLang="zh-TW" dirty="0" smtClean="0">
                <a:solidFill>
                  <a:srgbClr val="FF0000"/>
                </a:solidFill>
              </a:rPr>
              <a:t>recombination rate</a:t>
            </a:r>
            <a:endParaRPr lang="en-US" altLang="zh-TW" dirty="0">
              <a:solidFill>
                <a:srgbClr val="FF0000"/>
              </a:solidFill>
            </a:endParaRPr>
          </a:p>
        </p:txBody>
      </p:sp>
      <p:grpSp>
        <p:nvGrpSpPr>
          <p:cNvPr id="3" name="群組 80"/>
          <p:cNvGrpSpPr/>
          <p:nvPr/>
        </p:nvGrpSpPr>
        <p:grpSpPr>
          <a:xfrm>
            <a:off x="5580112" y="3356992"/>
            <a:ext cx="3462964" cy="1928802"/>
            <a:chOff x="3266712" y="3357562"/>
            <a:chExt cx="3462964" cy="1928802"/>
          </a:xfrm>
        </p:grpSpPr>
        <p:cxnSp>
          <p:nvCxnSpPr>
            <p:cNvPr id="27" name="直線接點 26"/>
            <p:cNvCxnSpPr/>
            <p:nvPr/>
          </p:nvCxnSpPr>
          <p:spPr bwMode="auto">
            <a:xfrm>
              <a:off x="3838216" y="3786190"/>
              <a:ext cx="128588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直線接點 27"/>
            <p:cNvCxnSpPr/>
            <p:nvPr/>
          </p:nvCxnSpPr>
          <p:spPr bwMode="auto">
            <a:xfrm>
              <a:off x="3838216" y="4786322"/>
              <a:ext cx="128588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接點 28"/>
            <p:cNvCxnSpPr/>
            <p:nvPr/>
          </p:nvCxnSpPr>
          <p:spPr bwMode="auto">
            <a:xfrm>
              <a:off x="3838216" y="4286256"/>
              <a:ext cx="128588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接點 29"/>
            <p:cNvCxnSpPr/>
            <p:nvPr/>
          </p:nvCxnSpPr>
          <p:spPr bwMode="auto">
            <a:xfrm>
              <a:off x="3838216" y="4000504"/>
              <a:ext cx="1285884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文字方塊 30"/>
            <p:cNvSpPr txBox="1"/>
            <p:nvPr/>
          </p:nvSpPr>
          <p:spPr>
            <a:xfrm>
              <a:off x="5195538" y="3571876"/>
              <a:ext cx="153413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prstClr val="black"/>
                  </a:solidFill>
                </a:rPr>
                <a:t>Ec</a:t>
              </a:r>
              <a:endParaRPr lang="en-US" altLang="zh-TW" dirty="0" smtClean="0">
                <a:solidFill>
                  <a:prstClr val="black"/>
                </a:solidFill>
              </a:endParaRPr>
            </a:p>
            <a:p>
              <a:r>
                <a:rPr lang="en-US" altLang="zh-TW" dirty="0" smtClean="0">
                  <a:solidFill>
                    <a:prstClr val="black"/>
                  </a:solidFill>
                </a:rPr>
                <a:t>E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F</a:t>
              </a:r>
            </a:p>
            <a:p>
              <a:r>
                <a:rPr lang="en-US" altLang="zh-TW" dirty="0" smtClean="0">
                  <a:solidFill>
                    <a:prstClr val="black"/>
                  </a:solidFill>
                </a:rPr>
                <a:t>E</a:t>
              </a:r>
              <a:r>
                <a:rPr lang="en-US" altLang="zh-TW" sz="1000" dirty="0" smtClean="0">
                  <a:solidFill>
                    <a:prstClr val="black"/>
                  </a:solidFill>
                </a:rPr>
                <a:t>T</a:t>
              </a:r>
              <a:r>
                <a:rPr lang="en-US" altLang="zh-TW" dirty="0" smtClean="0">
                  <a:solidFill>
                    <a:prstClr val="black"/>
                  </a:solidFill>
                </a:rPr>
                <a:t>(R-G)</a:t>
              </a:r>
              <a:r>
                <a:rPr lang="en-US" altLang="zh-TW" dirty="0" err="1" smtClean="0">
                  <a:solidFill>
                    <a:prstClr val="black"/>
                  </a:solidFill>
                </a:rPr>
                <a:t>censter</a:t>
              </a:r>
              <a:endParaRPr lang="en-US" altLang="zh-TW" sz="1000" dirty="0" smtClean="0">
                <a:solidFill>
                  <a:prstClr val="black"/>
                </a:solidFill>
              </a:endParaRPr>
            </a:p>
            <a:p>
              <a:endParaRPr lang="en-US" altLang="zh-TW" dirty="0" smtClean="0">
                <a:solidFill>
                  <a:prstClr val="black"/>
                </a:solidFill>
              </a:endParaRPr>
            </a:p>
            <a:p>
              <a:r>
                <a:rPr lang="en-US" altLang="zh-TW" dirty="0" err="1" smtClean="0">
                  <a:solidFill>
                    <a:prstClr val="black"/>
                  </a:solidFill>
                </a:rPr>
                <a:t>Ev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3981092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4266844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4552596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4909786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6" name="橢圓 35"/>
            <p:cNvSpPr/>
            <p:nvPr/>
          </p:nvSpPr>
          <p:spPr bwMode="auto">
            <a:xfrm>
              <a:off x="4123968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4409720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4695472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3976334" y="4929199"/>
              <a:ext cx="144463" cy="144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192234" y="4856174"/>
              <a:ext cx="144463" cy="144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4408134" y="4929199"/>
              <a:ext cx="144463" cy="144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4123968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 bwMode="auto">
            <a:xfrm>
              <a:off x="4409720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4695472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6" name="橢圓 45"/>
            <p:cNvSpPr/>
            <p:nvPr/>
          </p:nvSpPr>
          <p:spPr bwMode="auto">
            <a:xfrm>
              <a:off x="5052662" y="3643314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7" name="橢圓 46"/>
            <p:cNvSpPr/>
            <p:nvPr/>
          </p:nvSpPr>
          <p:spPr bwMode="auto">
            <a:xfrm>
              <a:off x="4266844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8" name="橢圓 47"/>
            <p:cNvSpPr/>
            <p:nvPr/>
          </p:nvSpPr>
          <p:spPr bwMode="auto">
            <a:xfrm>
              <a:off x="4552596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9" name="橢圓 48"/>
            <p:cNvSpPr/>
            <p:nvPr/>
          </p:nvSpPr>
          <p:spPr bwMode="auto">
            <a:xfrm>
              <a:off x="4838348" y="3429000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266712" y="3357562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prstClr val="black"/>
                  </a:solidFill>
                </a:rPr>
                <a:t>n~n</a:t>
              </a:r>
              <a:r>
                <a:rPr lang="en-US" altLang="zh-TW" sz="1000" dirty="0" err="1" smtClean="0">
                  <a:solidFill>
                    <a:prstClr val="black"/>
                  </a:solidFill>
                </a:rPr>
                <a:t>o</a:t>
              </a:r>
              <a:endParaRPr lang="zh-TW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481026" y="4786322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prstClr val="black"/>
                  </a:solidFill>
                </a:rPr>
                <a:t>p</a:t>
              </a:r>
              <a:r>
                <a:rPr lang="en-US" altLang="zh-TW" sz="1000" dirty="0" err="1" smtClean="0">
                  <a:solidFill>
                    <a:prstClr val="black"/>
                  </a:solidFill>
                </a:rPr>
                <a:t>o</a:t>
              </a:r>
              <a:endParaRPr lang="zh-TW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909786" y="4917032"/>
              <a:ext cx="9525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prstClr val="black"/>
                  </a:solidFill>
                  <a:latin typeface="新細明體" pitchFamily="18" charset="-120"/>
                </a:rPr>
                <a:t>△P&lt;&lt;n</a:t>
              </a:r>
              <a:r>
                <a:rPr lang="en-US" altLang="zh-TW" sz="1000" b="1" dirty="0" smtClean="0">
                  <a:solidFill>
                    <a:prstClr val="black"/>
                  </a:solidFill>
                  <a:latin typeface="新細明體" pitchFamily="18" charset="-120"/>
                </a:rPr>
                <a:t>o</a:t>
              </a:r>
              <a:endParaRPr lang="zh-TW" alt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54" name="橢圓 53"/>
            <p:cNvSpPr/>
            <p:nvPr/>
          </p:nvSpPr>
          <p:spPr bwMode="auto">
            <a:xfrm>
              <a:off x="3838216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5" name="橢圓 54"/>
            <p:cNvSpPr/>
            <p:nvPr/>
          </p:nvSpPr>
          <p:spPr bwMode="auto">
            <a:xfrm>
              <a:off x="4123968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6" name="橢圓 55"/>
            <p:cNvSpPr/>
            <p:nvPr/>
          </p:nvSpPr>
          <p:spPr bwMode="auto">
            <a:xfrm>
              <a:off x="4409720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橢圓 56"/>
            <p:cNvSpPr/>
            <p:nvPr/>
          </p:nvSpPr>
          <p:spPr bwMode="auto">
            <a:xfrm>
              <a:off x="4766910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橢圓 57"/>
            <p:cNvSpPr/>
            <p:nvPr/>
          </p:nvSpPr>
          <p:spPr bwMode="auto">
            <a:xfrm>
              <a:off x="3981092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9" name="橢圓 58"/>
            <p:cNvSpPr/>
            <p:nvPr/>
          </p:nvSpPr>
          <p:spPr bwMode="auto">
            <a:xfrm>
              <a:off x="4266844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0" name="橢圓 59"/>
            <p:cNvSpPr/>
            <p:nvPr/>
          </p:nvSpPr>
          <p:spPr bwMode="auto">
            <a:xfrm>
              <a:off x="4552596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1" name="橢圓 60"/>
            <p:cNvSpPr/>
            <p:nvPr/>
          </p:nvSpPr>
          <p:spPr bwMode="auto">
            <a:xfrm>
              <a:off x="4909786" y="4214818"/>
              <a:ext cx="108000" cy="108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2" name="向下箭號 61"/>
            <p:cNvSpPr/>
            <p:nvPr/>
          </p:nvSpPr>
          <p:spPr>
            <a:xfrm rot="11548386">
              <a:off x="4089390" y="4440600"/>
              <a:ext cx="145221" cy="357190"/>
            </a:xfrm>
            <a:prstGeom prst="downArrow">
              <a:avLst>
                <a:gd name="adj1" fmla="val 50000"/>
                <a:gd name="adj2" fmla="val 598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向下箭號 62"/>
            <p:cNvSpPr/>
            <p:nvPr/>
          </p:nvSpPr>
          <p:spPr>
            <a:xfrm rot="11548386">
              <a:off x="4303703" y="4440598"/>
              <a:ext cx="145221" cy="357190"/>
            </a:xfrm>
            <a:prstGeom prst="downArrow">
              <a:avLst>
                <a:gd name="adj1" fmla="val 50000"/>
                <a:gd name="adj2" fmla="val 598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472674" y="4004494"/>
          <a:ext cx="22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6" name="方程式" r:id="rId4" imgW="228600" imgH="393480" progId="Equation.3">
                  <p:embed/>
                </p:oleObj>
              </mc:Choice>
              <mc:Fallback>
                <p:oleObj name="方程式" r:id="rId4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74" y="4004494"/>
                        <a:ext cx="228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字方塊 68"/>
          <p:cNvSpPr txBox="1"/>
          <p:nvPr/>
        </p:nvSpPr>
        <p:spPr>
          <a:xfrm>
            <a:off x="1115616" y="3933056"/>
            <a:ext cx="208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To be approximately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Proportional to </a:t>
            </a:r>
            <a:r>
              <a:rPr lang="en-US" altLang="zh-TW" b="1" dirty="0" smtClean="0">
                <a:solidFill>
                  <a:prstClr val="black"/>
                </a:solidFill>
                <a:latin typeface="新細明體" pitchFamily="18" charset="-120"/>
              </a:rPr>
              <a:t>△P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70" name="Object 1"/>
          <p:cNvGraphicFramePr>
            <a:graphicFrameLocks noChangeAspect="1"/>
          </p:cNvGraphicFramePr>
          <p:nvPr/>
        </p:nvGraphicFramePr>
        <p:xfrm>
          <a:off x="285720" y="6000780"/>
          <a:ext cx="22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方程式" r:id="rId6" imgW="228600" imgH="393480" progId="Equation.3">
                  <p:embed/>
                </p:oleObj>
              </mc:Choice>
              <mc:Fallback>
                <p:oleObj name="方程式" r:id="rId6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6000780"/>
                        <a:ext cx="228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文字方塊 71"/>
          <p:cNvSpPr txBox="1"/>
          <p:nvPr/>
        </p:nvSpPr>
        <p:spPr>
          <a:xfrm>
            <a:off x="467544" y="6093296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prstClr val="black"/>
                </a:solidFill>
              </a:rPr>
              <a:t>(R-G)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955674" y="6072206"/>
          <a:ext cx="73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8" name="方程式" r:id="rId7" imgW="736560" imgH="241200" progId="Equation.3">
                  <p:embed/>
                </p:oleObj>
              </mc:Choice>
              <mc:Fallback>
                <p:oleObj name="方程式" r:id="rId7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4" y="6072206"/>
                        <a:ext cx="73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文字方塊 73"/>
          <p:cNvSpPr txBox="1"/>
          <p:nvPr/>
        </p:nvSpPr>
        <p:spPr>
          <a:xfrm>
            <a:off x="1785918" y="6072218"/>
            <a:ext cx="299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For holes in a n-type material;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76" name="Object 1"/>
          <p:cNvGraphicFramePr>
            <a:graphicFrameLocks noChangeAspect="1"/>
          </p:cNvGraphicFramePr>
          <p:nvPr/>
        </p:nvGraphicFramePr>
        <p:xfrm>
          <a:off x="428596" y="2786058"/>
          <a:ext cx="22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9" name="方程式" r:id="rId9" imgW="228600" imgH="393480" progId="Equation.3">
                  <p:embed/>
                </p:oleObj>
              </mc:Choice>
              <mc:Fallback>
                <p:oleObj name="方程式" r:id="rId9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86058"/>
                        <a:ext cx="228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字方塊 77"/>
          <p:cNvSpPr txBox="1"/>
          <p:nvPr/>
        </p:nvSpPr>
        <p:spPr>
          <a:xfrm>
            <a:off x="539552" y="285293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(R-G)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1071538" y="2714620"/>
            <a:ext cx="3927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To be approximately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Proportional to N</a:t>
            </a:r>
            <a:r>
              <a:rPr lang="en-US" altLang="zh-TW" sz="1000" dirty="0" smtClean="0">
                <a:solidFill>
                  <a:prstClr val="black"/>
                </a:solidFill>
              </a:rPr>
              <a:t>T </a:t>
            </a:r>
            <a:r>
              <a:rPr lang="en-US" altLang="zh-TW" dirty="0" smtClean="0">
                <a:solidFill>
                  <a:prstClr val="black"/>
                </a:solidFill>
              </a:rPr>
              <a:t>(R-G center numbers)</a:t>
            </a: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8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141070"/>
              </p:ext>
            </p:extLst>
          </p:nvPr>
        </p:nvGraphicFramePr>
        <p:xfrm>
          <a:off x="5651550" y="6046946"/>
          <a:ext cx="22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方程式" r:id="rId10" imgW="228600" imgH="393480" progId="Equation.3">
                  <p:embed/>
                </p:oleObj>
              </mc:Choice>
              <mc:Fallback>
                <p:oleObj name="方程式" r:id="rId10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50" y="6046946"/>
                        <a:ext cx="228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68615"/>
              </p:ext>
            </p:extLst>
          </p:nvPr>
        </p:nvGraphicFramePr>
        <p:xfrm>
          <a:off x="6328178" y="6124179"/>
          <a:ext cx="723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方程式" r:id="rId12" imgW="723600" imgH="228600" progId="Equation.3">
                  <p:embed/>
                </p:oleObj>
              </mc:Choice>
              <mc:Fallback>
                <p:oleObj name="方程式" r:id="rId12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178" y="6124179"/>
                        <a:ext cx="723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文字方塊 86"/>
          <p:cNvSpPr txBox="1"/>
          <p:nvPr/>
        </p:nvSpPr>
        <p:spPr>
          <a:xfrm>
            <a:off x="7151748" y="6118384"/>
            <a:ext cx="185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For electrons in a 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p-type material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1115616" y="3356992"/>
            <a:ext cx="3159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en-US" altLang="zh-TW" sz="1400" dirty="0" smtClean="0">
                <a:solidFill>
                  <a:prstClr val="black"/>
                </a:solidFill>
              </a:rPr>
              <a:t>since the multitude of electrons rapidly </a:t>
            </a:r>
          </a:p>
          <a:p>
            <a:r>
              <a:rPr lang="en-US" altLang="zh-TW" sz="1400" dirty="0" smtClean="0">
                <a:solidFill>
                  <a:prstClr val="black"/>
                </a:solidFill>
              </a:rPr>
              <a:t>fill any level that is vacant)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142844" y="5798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401236" y="4718874"/>
            <a:ext cx="270234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sz="1400" dirty="0" smtClean="0">
                <a:solidFill>
                  <a:prstClr val="black"/>
                </a:solidFill>
              </a:rPr>
              <a:t>The more holes available for</a:t>
            </a:r>
          </a:p>
          <a:p>
            <a:r>
              <a:rPr lang="en-US" altLang="zh-TW" sz="1400" dirty="0" smtClean="0">
                <a:solidFill>
                  <a:prstClr val="black"/>
                </a:solidFill>
              </a:rPr>
              <a:t>  annihilation, the greater </a:t>
            </a:r>
          </a:p>
          <a:p>
            <a:r>
              <a:rPr lang="en-US" altLang="zh-TW" sz="1400" dirty="0" smtClean="0">
                <a:solidFill>
                  <a:prstClr val="black"/>
                </a:solidFill>
              </a:rPr>
              <a:t>  the number of holes recombining</a:t>
            </a:r>
          </a:p>
          <a:p>
            <a:r>
              <a:rPr lang="en-US" altLang="zh-TW" sz="1400" dirty="0" smtClean="0">
                <a:solidFill>
                  <a:prstClr val="black"/>
                </a:solidFill>
              </a:rPr>
              <a:t>  per second.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5870655" y="6139462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prstClr val="black"/>
                </a:solidFill>
              </a:rPr>
              <a:t>(R-G)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357158" y="6488668"/>
            <a:ext cx="423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Cp </a:t>
            </a:r>
            <a:r>
              <a:rPr lang="en-US" altLang="zh-TW" dirty="0" err="1" smtClean="0">
                <a:solidFill>
                  <a:prstClr val="black"/>
                </a:solidFill>
              </a:rPr>
              <a:t>Cn</a:t>
            </a:r>
            <a:r>
              <a:rPr lang="en-US" altLang="zh-TW" dirty="0" smtClean="0">
                <a:solidFill>
                  <a:prstClr val="black"/>
                </a:solidFill>
              </a:rPr>
              <a:t> is a positive proportionality constant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81920" y="408163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(R-G)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20" y="2636912"/>
            <a:ext cx="4713368" cy="1304855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285720" y="3969787"/>
            <a:ext cx="2831432" cy="1691461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下箭號 74"/>
          <p:cNvSpPr/>
          <p:nvPr/>
        </p:nvSpPr>
        <p:spPr>
          <a:xfrm rot="19101766">
            <a:off x="4970391" y="2517979"/>
            <a:ext cx="428628" cy="928694"/>
          </a:xfrm>
          <a:prstGeom prst="downArrow">
            <a:avLst>
              <a:gd name="adj1" fmla="val 50000"/>
              <a:gd name="adj2" fmla="val 42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21106" y="5827603"/>
            <a:ext cx="4638925" cy="1030397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0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/>
              <a:t>Minority Carrier lifetimes</a:t>
            </a:r>
          </a:p>
        </p:txBody>
      </p:sp>
      <p:graphicFrame>
        <p:nvGraphicFramePr>
          <p:cNvPr id="15770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3429000"/>
          <a:ext cx="14176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1" name="方程式" r:id="rId3" imgW="545760" imgH="241200" progId="Equation.3">
                  <p:embed/>
                </p:oleObj>
              </mc:Choice>
              <mc:Fallback>
                <p:oleObj name="方程式" r:id="rId3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429000"/>
                        <a:ext cx="14176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322263" y="1557338"/>
          <a:ext cx="34432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2" name="方程式" r:id="rId5" imgW="1917360" imgH="444240" progId="Equation.3">
                  <p:embed/>
                </p:oleObj>
              </mc:Choice>
              <mc:Fallback>
                <p:oleObj name="方程式" r:id="rId5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1557338"/>
                        <a:ext cx="344328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719138" y="182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779463" y="2565400"/>
          <a:ext cx="2616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3" name="方程式" r:id="rId7" imgW="1371600" imgH="431640" progId="Equation.3">
                  <p:embed/>
                </p:oleObj>
              </mc:Choice>
              <mc:Fallback>
                <p:oleObj name="方程式" r:id="rId7" imgW="1371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565400"/>
                        <a:ext cx="26162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759200" y="1865313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For holes in an n-type material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For electrons in an p-type material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39750" y="4076700"/>
            <a:ext cx="71564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-are called minority carrier lifetimes ; interpreted as the average time</a:t>
            </a:r>
          </a:p>
          <a:p>
            <a:r>
              <a:rPr lang="en-US" altLang="zh-TW">
                <a:solidFill>
                  <a:prstClr val="black"/>
                </a:solidFill>
              </a:rPr>
              <a:t> an excess minority carrier will live in a sea of majority carriers</a:t>
            </a:r>
          </a:p>
          <a:p>
            <a:r>
              <a:rPr lang="en-US" altLang="zh-TW">
                <a:solidFill>
                  <a:prstClr val="black"/>
                </a:solidFill>
              </a:rPr>
              <a:t>-In a Si with very few R-G center, lifetime is around 1 msec</a:t>
            </a:r>
          </a:p>
          <a:p>
            <a:r>
              <a:rPr lang="en-US" altLang="zh-TW">
                <a:solidFill>
                  <a:prstClr val="black"/>
                </a:solidFill>
              </a:rPr>
              <a:t>- Typical minority carrier lifetimes in most Si device is around 1 </a:t>
            </a:r>
            <a:r>
              <a:rPr lang="el-GR" altLang="zh-TW">
                <a:solidFill>
                  <a:prstClr val="black"/>
                </a:solidFill>
                <a:cs typeface="Arial" pitchFamily="34" charset="0"/>
              </a:rPr>
              <a:t>μ</a:t>
            </a:r>
            <a:r>
              <a:rPr lang="en-US" altLang="zh-TW">
                <a:solidFill>
                  <a:prstClr val="black"/>
                </a:solidFill>
                <a:cs typeface="Arial" pitchFamily="34" charset="0"/>
              </a:rPr>
              <a:t>sec</a:t>
            </a:r>
            <a:endParaRPr lang="el-GR" altLang="zh-TW">
              <a:solidFill>
                <a:prstClr val="black"/>
              </a:solidFill>
              <a:cs typeface="Arial" pitchFamily="34" charset="0"/>
            </a:endParaRPr>
          </a:p>
          <a:p>
            <a:endParaRPr lang="en-US" altLang="zh-TW">
              <a:solidFill>
                <a:prstClr val="black"/>
              </a:solidFill>
            </a:endParaRPr>
          </a:p>
          <a:p>
            <a:endParaRPr lang="en-US" altLang="zh-TW">
              <a:solidFill>
                <a:prstClr val="black"/>
              </a:solidFill>
            </a:endParaRPr>
          </a:p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395288" y="1171575"/>
            <a:ext cx="3658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We introduce the time constants</a:t>
            </a:r>
            <a:endParaRPr lang="en-US" altLang="zh-TW" sz="2000" b="1" dirty="0">
              <a:solidFill>
                <a:prstClr val="black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428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prstClr val="black"/>
                </a:solidFill>
              </a:rPr>
              <a:t>Diffusion lengths</a:t>
            </a:r>
            <a:br>
              <a:rPr lang="en-US" altLang="zh-TW" sz="4400" b="1" dirty="0" smtClean="0">
                <a:solidFill>
                  <a:prstClr val="black"/>
                </a:solidFill>
              </a:rPr>
            </a:br>
            <a:endParaRPr lang="zh-TW" alt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14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2600" y="5949950"/>
          <a:ext cx="198596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4" name="方程式" r:id="rId9" imgW="799920" imgH="279360" progId="Equation.3">
                  <p:embed/>
                </p:oleObj>
              </mc:Choice>
              <mc:Fallback>
                <p:oleObj name="方程式" r:id="rId9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949950"/>
                        <a:ext cx="1985963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6021388"/>
          <a:ext cx="17287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5" name="方程式" r:id="rId11" imgW="838080" imgH="266400" progId="Equation.3">
                  <p:embed/>
                </p:oleObj>
              </mc:Choice>
              <mc:Fallback>
                <p:oleObj name="方程式" r:id="rId11" imgW="838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021388"/>
                        <a:ext cx="17287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535238" y="618490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hole in an n-type material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143750" y="5969000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electron in a </a:t>
            </a:r>
          </a:p>
          <a:p>
            <a:r>
              <a:rPr lang="en-US" altLang="zh-TW">
                <a:solidFill>
                  <a:prstClr val="black"/>
                </a:solidFill>
              </a:rPr>
              <a:t>p-type material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39552" y="2060848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prstClr val="black"/>
                </a:solidFill>
              </a:rPr>
              <a:t>(R-G)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43608" y="3068960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prstClr val="black"/>
                </a:solidFill>
              </a:rPr>
              <a:t>(R-G)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Charge neutrality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r>
              <a:rPr lang="en-US" altLang="zh-TW" sz="2800" dirty="0"/>
              <a:t>In a semiconductor with equilibrium state.</a:t>
            </a:r>
          </a:p>
          <a:p>
            <a:pPr>
              <a:buFontTx/>
              <a:buNone/>
            </a:pPr>
            <a:r>
              <a:rPr lang="en-US" altLang="zh-TW" sz="2800" dirty="0"/>
              <a:t>  the charge should be neutral, </a:t>
            </a:r>
            <a:r>
              <a:rPr lang="en-US" altLang="zh-TW" sz="2800" dirty="0" err="1" smtClean="0"/>
              <a:t>otherwises</a:t>
            </a:r>
            <a:r>
              <a:rPr lang="en-US" altLang="zh-TW" sz="2800" dirty="0" smtClean="0"/>
              <a:t>, </a:t>
            </a:r>
            <a:endParaRPr lang="en-US" altLang="zh-TW" sz="2800" dirty="0"/>
          </a:p>
          <a:p>
            <a:pPr>
              <a:buFontTx/>
              <a:buNone/>
            </a:pPr>
            <a:r>
              <a:rPr lang="en-US" altLang="zh-TW" sz="2800" dirty="0"/>
              <a:t>  there occurs an electric field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285852" y="3929066"/>
            <a:ext cx="4466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600" b="1" dirty="0" err="1">
                <a:solidFill>
                  <a:prstClr val="black"/>
                </a:solidFill>
              </a:rPr>
              <a:t>qp</a:t>
            </a:r>
            <a:r>
              <a:rPr lang="en-US" altLang="zh-TW" sz="3600" b="1" dirty="0">
                <a:solidFill>
                  <a:prstClr val="black"/>
                </a:solidFill>
              </a:rPr>
              <a:t> – </a:t>
            </a:r>
            <a:r>
              <a:rPr lang="en-US" altLang="zh-TW" sz="3600" b="1" dirty="0" err="1">
                <a:solidFill>
                  <a:prstClr val="black"/>
                </a:solidFill>
              </a:rPr>
              <a:t>qn</a:t>
            </a:r>
            <a:r>
              <a:rPr lang="en-US" altLang="zh-TW" sz="3600" b="1" dirty="0">
                <a:solidFill>
                  <a:prstClr val="black"/>
                </a:solidFill>
              </a:rPr>
              <a:t> + </a:t>
            </a:r>
            <a:r>
              <a:rPr lang="en-US" altLang="zh-TW" sz="3600" b="1" dirty="0" err="1">
                <a:solidFill>
                  <a:prstClr val="black"/>
                </a:solidFill>
              </a:rPr>
              <a:t>qN</a:t>
            </a:r>
            <a:r>
              <a:rPr lang="en-US" altLang="zh-TW" b="1" dirty="0" err="1">
                <a:solidFill>
                  <a:prstClr val="black"/>
                </a:solidFill>
              </a:rPr>
              <a:t>D</a:t>
            </a:r>
            <a:r>
              <a:rPr lang="en-US" altLang="zh-TW" sz="3600" b="1" dirty="0">
                <a:solidFill>
                  <a:prstClr val="black"/>
                </a:solidFill>
              </a:rPr>
              <a:t> - </a:t>
            </a:r>
            <a:r>
              <a:rPr lang="en-US" altLang="zh-TW" sz="3600" b="1" dirty="0" err="1">
                <a:solidFill>
                  <a:prstClr val="black"/>
                </a:solidFill>
              </a:rPr>
              <a:t>q</a:t>
            </a:r>
            <a:r>
              <a:rPr lang="en-US" altLang="zh-TW" sz="3600" b="1" dirty="0" err="1" smtClean="0">
                <a:solidFill>
                  <a:prstClr val="black"/>
                </a:solidFill>
              </a:rPr>
              <a:t>N</a:t>
            </a:r>
            <a:r>
              <a:rPr lang="en-US" altLang="zh-TW" b="1" dirty="0" err="1" smtClean="0">
                <a:solidFill>
                  <a:prstClr val="black"/>
                </a:solidFill>
              </a:rPr>
              <a:t>A</a:t>
            </a:r>
            <a:r>
              <a:rPr lang="en-US" altLang="zh-TW" sz="3600" b="1" dirty="0" smtClean="0">
                <a:solidFill>
                  <a:prstClr val="black"/>
                </a:solidFill>
              </a:rPr>
              <a:t> </a:t>
            </a:r>
            <a:r>
              <a:rPr lang="en-US" altLang="zh-TW" sz="3600" b="1" dirty="0">
                <a:solidFill>
                  <a:prstClr val="black"/>
                </a:solidFill>
              </a:rPr>
              <a:t>= 0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3714744" y="3929066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4714876" y="385762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827088" y="4941888"/>
            <a:ext cx="508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prstClr val="black"/>
                </a:solidFill>
              </a:rPr>
              <a:t>N</a:t>
            </a:r>
            <a:r>
              <a:rPr lang="en-US" altLang="zh-TW" sz="900">
                <a:solidFill>
                  <a:prstClr val="black"/>
                </a:solidFill>
              </a:rPr>
              <a:t>D</a:t>
            </a:r>
            <a:r>
              <a:rPr lang="en-US" altLang="zh-TW">
                <a:solidFill>
                  <a:prstClr val="black"/>
                </a:solidFill>
              </a:rPr>
              <a:t>+ = number of positively charged donor sites</a:t>
            </a:r>
          </a:p>
          <a:p>
            <a:r>
              <a:rPr lang="en-US" altLang="zh-TW">
                <a:solidFill>
                  <a:prstClr val="black"/>
                </a:solidFill>
              </a:rPr>
              <a:t>N</a:t>
            </a:r>
            <a:r>
              <a:rPr lang="en-US" altLang="zh-TW" sz="900">
                <a:solidFill>
                  <a:prstClr val="black"/>
                </a:solidFill>
              </a:rPr>
              <a:t>A</a:t>
            </a:r>
            <a:r>
              <a:rPr lang="en-US" altLang="zh-TW">
                <a:solidFill>
                  <a:prstClr val="black"/>
                </a:solidFill>
              </a:rPr>
              <a:t>- = number of negative charged acceptor sites</a:t>
            </a:r>
          </a:p>
        </p:txBody>
      </p:sp>
      <p:graphicFrame>
        <p:nvGraphicFramePr>
          <p:cNvPr id="16589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6156325" y="2781300"/>
          <a:ext cx="23764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3" name="Image" r:id="rId3" imgW="1713681" imgH="1383639" progId="Photoshop.Image.8">
                  <p:embed/>
                </p:oleObj>
              </mc:Choice>
              <mc:Fallback>
                <p:oleObj name="Image" r:id="rId3" imgW="1713681" imgH="1383639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781300"/>
                        <a:ext cx="2376488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42844" y="4143380"/>
            <a:ext cx="132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Charge/cm</a:t>
            </a:r>
            <a:r>
              <a:rPr lang="en-US" altLang="zh-TW" baseline="30000" dirty="0" smtClean="0">
                <a:solidFill>
                  <a:prstClr val="black"/>
                </a:solidFill>
              </a:rPr>
              <a:t>3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Carrier Related terminology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600" dirty="0" err="1" smtClean="0"/>
              <a:t>Dopants</a:t>
            </a:r>
            <a:r>
              <a:rPr lang="en-US" altLang="zh-TW" sz="1600" dirty="0" smtClean="0"/>
              <a:t>: specific impurity atoms which are added to semiconductors in controlled amounts for the expressed purpose of increasing either the electron or the hole concentration</a:t>
            </a:r>
          </a:p>
          <a:p>
            <a:r>
              <a:rPr lang="en-US" altLang="zh-TW" sz="1600" dirty="0" smtClean="0"/>
              <a:t>Intrinsic semiconductor: </a:t>
            </a:r>
            <a:r>
              <a:rPr lang="en-US" altLang="zh-TW" sz="1600" dirty="0" err="1" smtClean="0"/>
              <a:t>undoped</a:t>
            </a:r>
            <a:r>
              <a:rPr lang="en-US" altLang="zh-TW" sz="1600" dirty="0" smtClean="0"/>
              <a:t> semiconductor; a semiconductor whose properties are native to the material</a:t>
            </a:r>
          </a:p>
          <a:p>
            <a:r>
              <a:rPr lang="en-US" altLang="zh-TW" sz="1600" dirty="0" smtClean="0"/>
              <a:t>Extrinsic semiconductor – doped semiconductor; a semiconductor whose </a:t>
            </a:r>
            <a:r>
              <a:rPr lang="en-US" altLang="zh-TW" sz="1600" dirty="0" err="1" smtClean="0"/>
              <a:t>propeties</a:t>
            </a:r>
            <a:r>
              <a:rPr lang="en-US" altLang="zh-TW" sz="1600" dirty="0" smtClean="0"/>
              <a:t> are controlled by added impurity atoms</a:t>
            </a:r>
          </a:p>
          <a:p>
            <a:r>
              <a:rPr lang="en-US" altLang="zh-TW" sz="1600" dirty="0" smtClean="0"/>
              <a:t>Donor – impurity atom which increase the electron concentration; n-type </a:t>
            </a:r>
            <a:r>
              <a:rPr lang="en-US" altLang="zh-TW" sz="1600" dirty="0" err="1" smtClean="0"/>
              <a:t>dopant</a:t>
            </a:r>
            <a:r>
              <a:rPr lang="en-US" altLang="zh-TW" sz="1600" dirty="0" smtClean="0"/>
              <a:t>.</a:t>
            </a:r>
          </a:p>
          <a:p>
            <a:r>
              <a:rPr lang="en-US" altLang="zh-TW" sz="1600" dirty="0" smtClean="0"/>
              <a:t>Acceptor – impurity atom which increase the hole concentration; p-type </a:t>
            </a:r>
            <a:r>
              <a:rPr lang="en-US" altLang="zh-TW" sz="1600" dirty="0" err="1" smtClean="0"/>
              <a:t>dopant</a:t>
            </a:r>
            <a:endParaRPr lang="en-US" altLang="zh-TW" sz="1600" dirty="0" smtClean="0"/>
          </a:p>
          <a:p>
            <a:r>
              <a:rPr lang="en-US" altLang="zh-TW" sz="1600" dirty="0" smtClean="0"/>
              <a:t>N-type material – a donor-doped material; a semiconductor containing more electrons than holes</a:t>
            </a:r>
          </a:p>
          <a:p>
            <a:r>
              <a:rPr lang="en-US" altLang="zh-TW" sz="1600" dirty="0" smtClean="0"/>
              <a:t>P-type material – an acceptor-doped material; a semiconductor containing more holes than electrons</a:t>
            </a:r>
          </a:p>
          <a:p>
            <a:r>
              <a:rPr lang="en-US" altLang="zh-TW" sz="1600" dirty="0" smtClean="0"/>
              <a:t>Majority carrier – the most abundant carrier in a given semiconductor sample; electrons in an n-type materials, holes in a p-type material.</a:t>
            </a:r>
          </a:p>
          <a:p>
            <a:r>
              <a:rPr lang="en-US" altLang="zh-TW" sz="1600" dirty="0" smtClean="0"/>
              <a:t>Minority carrier – the least abundant carrier in a given semiconductor sample; holes in an n-type material, electrons in a p-type material.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7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6" name="Rectangle 8"/>
          <p:cNvSpPr>
            <a:spLocks noGrp="1" noChangeArrowheads="1"/>
          </p:cNvSpPr>
          <p:nvPr>
            <p:ph type="title"/>
          </p:nvPr>
        </p:nvSpPr>
        <p:spPr>
          <a:xfrm>
            <a:off x="-163661" y="879483"/>
            <a:ext cx="5284218" cy="73391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2s and 2p energy bands in a Li crystal</a:t>
            </a:r>
          </a:p>
        </p:txBody>
      </p:sp>
      <p:graphicFrame>
        <p:nvGraphicFramePr>
          <p:cNvPr id="227335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36324"/>
              </p:ext>
            </p:extLst>
          </p:nvPr>
        </p:nvGraphicFramePr>
        <p:xfrm>
          <a:off x="4980150" y="1262728"/>
          <a:ext cx="3352282" cy="298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Image" r:id="rId3" imgW="2319533" imgH="2069246" progId="Photoshop.Image.8">
                  <p:embed/>
                </p:oleObj>
              </mc:Choice>
              <mc:Fallback>
                <p:oleObj name="Image" r:id="rId3" imgW="2319533" imgH="2069246" progId="Photoshop.Imag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150" y="1262728"/>
                        <a:ext cx="3352282" cy="298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4543636" y="4221088"/>
            <a:ext cx="425270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400" b="1" dirty="0" smtClean="0"/>
              <a:t>energy </a:t>
            </a:r>
            <a:r>
              <a:rPr lang="en-US" altLang="zh-TW" sz="1400" b="1" dirty="0"/>
              <a:t>gap: </a:t>
            </a:r>
          </a:p>
          <a:p>
            <a:r>
              <a:rPr lang="en-US" altLang="zh-TW" sz="1400" dirty="0"/>
              <a:t>the intervening regions separating these bands</a:t>
            </a:r>
          </a:p>
          <a:p>
            <a:r>
              <a:rPr lang="en-US" altLang="zh-TW" sz="1400" dirty="0"/>
              <a:t>the area is </a:t>
            </a:r>
            <a:r>
              <a:rPr lang="en-US" altLang="zh-TW" sz="1400" dirty="0">
                <a:solidFill>
                  <a:srgbClr val="FF0000"/>
                </a:solidFill>
              </a:rPr>
              <a:t>forbidden</a:t>
            </a:r>
          </a:p>
          <a:p>
            <a:pPr>
              <a:buFontTx/>
              <a:buChar char="-"/>
            </a:pPr>
            <a:r>
              <a:rPr lang="en-US" altLang="zh-TW" sz="1400" dirty="0"/>
              <a:t>In general, the higher the band the greater</a:t>
            </a:r>
          </a:p>
          <a:p>
            <a:r>
              <a:rPr lang="en-US" altLang="zh-TW" sz="1400" dirty="0"/>
              <a:t> its width</a:t>
            </a:r>
          </a:p>
          <a:p>
            <a:r>
              <a:rPr lang="en-US" altLang="zh-TW" sz="1400" dirty="0" smtClean="0"/>
              <a:t>-if the width of the band is 5 </a:t>
            </a:r>
            <a:r>
              <a:rPr lang="en-US" altLang="zh-TW" sz="1400" dirty="0" err="1" smtClean="0"/>
              <a:t>eV</a:t>
            </a:r>
            <a:r>
              <a:rPr lang="en-US" altLang="zh-TW" sz="1400" dirty="0" smtClean="0"/>
              <a:t>, there are 10</a:t>
            </a:r>
            <a:r>
              <a:rPr lang="en-US" altLang="zh-TW" sz="1400" baseline="30000" dirty="0" smtClean="0"/>
              <a:t>23</a:t>
            </a:r>
            <a:r>
              <a:rPr lang="en-US" altLang="zh-TW" sz="1400" dirty="0" smtClean="0"/>
              <a:t> level</a:t>
            </a:r>
          </a:p>
          <a:p>
            <a:r>
              <a:rPr lang="en-US" altLang="zh-TW" sz="1400" dirty="0" smtClean="0"/>
              <a:t>, than the energy interval between two adjacent levels</a:t>
            </a:r>
          </a:p>
          <a:p>
            <a:r>
              <a:rPr lang="en-US" altLang="zh-TW" sz="1400" dirty="0" smtClean="0"/>
              <a:t>Is only 5 x 10 </a:t>
            </a:r>
            <a:r>
              <a:rPr lang="en-US" altLang="zh-TW" sz="1400" baseline="30000" dirty="0" smtClean="0"/>
              <a:t>-23</a:t>
            </a:r>
          </a:p>
          <a:p>
            <a:r>
              <a:rPr lang="en-US" altLang="zh-TW" sz="1400" dirty="0" smtClean="0"/>
              <a:t>-</a:t>
            </a:r>
            <a:r>
              <a:rPr lang="en-US" altLang="zh-TW" sz="1400" dirty="0"/>
              <a:t>for </a:t>
            </a:r>
            <a:r>
              <a:rPr lang="en-US" altLang="zh-TW" sz="1400" dirty="0" smtClean="0"/>
              <a:t>a&lt;6a</a:t>
            </a:r>
            <a:r>
              <a:rPr lang="en-US" altLang="zh-TW" sz="1000" dirty="0" smtClean="0"/>
              <a:t>0 (lattice constant)</a:t>
            </a:r>
            <a:r>
              <a:rPr lang="en-US" altLang="zh-TW" sz="1400" dirty="0" smtClean="0"/>
              <a:t>,  </a:t>
            </a:r>
            <a:r>
              <a:rPr lang="en-US" altLang="zh-TW" sz="1400" dirty="0"/>
              <a:t>the 2s and 2p bands </a:t>
            </a:r>
            <a:endParaRPr lang="en-US" altLang="zh-TW" sz="1400" dirty="0" smtClean="0"/>
          </a:p>
          <a:p>
            <a:r>
              <a:rPr lang="en-US" altLang="zh-TW" sz="1400" dirty="0" smtClean="0"/>
              <a:t>broaden to </a:t>
            </a:r>
            <a:r>
              <a:rPr lang="en-US" altLang="zh-TW" sz="1400" dirty="0"/>
              <a:t>the point </a:t>
            </a:r>
            <a:r>
              <a:rPr lang="en-US" altLang="zh-TW" sz="1400" dirty="0" smtClean="0"/>
              <a:t>at </a:t>
            </a:r>
            <a:r>
              <a:rPr lang="en-US" altLang="zh-TW" sz="1400" dirty="0"/>
              <a:t>which they begin to </a:t>
            </a:r>
            <a:r>
              <a:rPr lang="en-US" altLang="zh-TW" sz="1400" dirty="0" smtClean="0"/>
              <a:t>overlap</a:t>
            </a:r>
          </a:p>
          <a:p>
            <a:r>
              <a:rPr lang="en-US" altLang="zh-TW" sz="1400" dirty="0" smtClean="0"/>
              <a:t>And the gap between them vanishes entirely. So lithium</a:t>
            </a:r>
          </a:p>
          <a:p>
            <a:r>
              <a:rPr lang="en-US" altLang="zh-TW" sz="1400" dirty="0"/>
              <a:t>h</a:t>
            </a:r>
            <a:r>
              <a:rPr lang="en-US" altLang="zh-TW" sz="1400" dirty="0" smtClean="0"/>
              <a:t>as no band gap material under normal situation</a:t>
            </a:r>
          </a:p>
          <a:p>
            <a:endParaRPr lang="en-US" altLang="zh-TW" sz="1400" dirty="0"/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4786905" y="715948"/>
            <a:ext cx="433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2s and 2p bands for metallic Li plotted as</a:t>
            </a:r>
          </a:p>
          <a:p>
            <a:r>
              <a:rPr lang="en-US" altLang="zh-TW" dirty="0"/>
              <a:t>Functions of the lattice constant a</a:t>
            </a:r>
          </a:p>
        </p:txBody>
      </p:sp>
      <p:sp>
        <p:nvSpPr>
          <p:cNvPr id="8" name="手繪多邊形 7"/>
          <p:cNvSpPr/>
          <p:nvPr/>
        </p:nvSpPr>
        <p:spPr bwMode="auto">
          <a:xfrm>
            <a:off x="142844" y="1714488"/>
            <a:ext cx="695246" cy="107183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手繪多邊形 8"/>
          <p:cNvSpPr/>
          <p:nvPr/>
        </p:nvSpPr>
        <p:spPr bwMode="auto">
          <a:xfrm>
            <a:off x="1049688" y="1714488"/>
            <a:ext cx="574333" cy="104287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手繪多邊形 9"/>
          <p:cNvSpPr/>
          <p:nvPr/>
        </p:nvSpPr>
        <p:spPr bwMode="auto">
          <a:xfrm>
            <a:off x="1785918" y="1714488"/>
            <a:ext cx="695246" cy="107183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手繪多邊形 10"/>
          <p:cNvSpPr/>
          <p:nvPr/>
        </p:nvSpPr>
        <p:spPr bwMode="auto">
          <a:xfrm>
            <a:off x="2692763" y="2071678"/>
            <a:ext cx="214314" cy="68568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手繪多邊形 11"/>
          <p:cNvSpPr/>
          <p:nvPr/>
        </p:nvSpPr>
        <p:spPr bwMode="auto">
          <a:xfrm>
            <a:off x="2907076" y="2071678"/>
            <a:ext cx="266618" cy="71464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手繪多邊形 12"/>
          <p:cNvSpPr/>
          <p:nvPr/>
        </p:nvSpPr>
        <p:spPr bwMode="auto">
          <a:xfrm flipH="1">
            <a:off x="3335704" y="1714488"/>
            <a:ext cx="702140" cy="107183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6" name="直線接點 25"/>
          <p:cNvCxnSpPr/>
          <p:nvPr/>
        </p:nvCxnSpPr>
        <p:spPr bwMode="auto">
          <a:xfrm>
            <a:off x="835374" y="228599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接點 26"/>
          <p:cNvCxnSpPr/>
          <p:nvPr/>
        </p:nvCxnSpPr>
        <p:spPr bwMode="auto">
          <a:xfrm>
            <a:off x="763936" y="214311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>
            <a:off x="835374" y="257174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接點 34"/>
          <p:cNvCxnSpPr/>
          <p:nvPr/>
        </p:nvCxnSpPr>
        <p:spPr bwMode="auto">
          <a:xfrm>
            <a:off x="2478448" y="235743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接點 35"/>
          <p:cNvCxnSpPr/>
          <p:nvPr/>
        </p:nvCxnSpPr>
        <p:spPr bwMode="auto">
          <a:xfrm>
            <a:off x="2407010" y="2214554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接點 36"/>
          <p:cNvCxnSpPr/>
          <p:nvPr/>
        </p:nvCxnSpPr>
        <p:spPr bwMode="auto">
          <a:xfrm>
            <a:off x="2478448" y="264318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接點 37"/>
          <p:cNvCxnSpPr/>
          <p:nvPr/>
        </p:nvCxnSpPr>
        <p:spPr bwMode="auto">
          <a:xfrm>
            <a:off x="2478448" y="2375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接點 38"/>
          <p:cNvCxnSpPr/>
          <p:nvPr/>
        </p:nvCxnSpPr>
        <p:spPr bwMode="auto">
          <a:xfrm>
            <a:off x="2407010" y="2231438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接點 39"/>
          <p:cNvCxnSpPr/>
          <p:nvPr/>
        </p:nvCxnSpPr>
        <p:spPr bwMode="auto">
          <a:xfrm>
            <a:off x="2478448" y="2663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接點 40"/>
          <p:cNvCxnSpPr/>
          <p:nvPr/>
        </p:nvCxnSpPr>
        <p:spPr bwMode="auto">
          <a:xfrm>
            <a:off x="3121390" y="234054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接點 41"/>
          <p:cNvCxnSpPr/>
          <p:nvPr/>
        </p:nvCxnSpPr>
        <p:spPr bwMode="auto">
          <a:xfrm>
            <a:off x="3049952" y="2197670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接點 42"/>
          <p:cNvCxnSpPr/>
          <p:nvPr/>
        </p:nvCxnSpPr>
        <p:spPr bwMode="auto">
          <a:xfrm>
            <a:off x="3121390" y="262629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接點 43"/>
          <p:cNvCxnSpPr/>
          <p:nvPr/>
        </p:nvCxnSpPr>
        <p:spPr bwMode="auto">
          <a:xfrm>
            <a:off x="3121390" y="235855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接點 44"/>
          <p:cNvCxnSpPr/>
          <p:nvPr/>
        </p:nvCxnSpPr>
        <p:spPr bwMode="auto">
          <a:xfrm>
            <a:off x="3049952" y="2214554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接點 45"/>
          <p:cNvCxnSpPr/>
          <p:nvPr/>
        </p:nvCxnSpPr>
        <p:spPr bwMode="auto">
          <a:xfrm>
            <a:off x="3121390" y="264655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文字方塊 62"/>
          <p:cNvSpPr txBox="1"/>
          <p:nvPr/>
        </p:nvSpPr>
        <p:spPr>
          <a:xfrm>
            <a:off x="1121126" y="192880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2p</a:t>
            </a:r>
            <a:endParaRPr lang="zh-TW" altLang="en-US" dirty="0"/>
          </a:p>
        </p:txBody>
      </p:sp>
      <p:sp>
        <p:nvSpPr>
          <p:cNvPr id="73" name="手繪多邊形 72"/>
          <p:cNvSpPr/>
          <p:nvPr/>
        </p:nvSpPr>
        <p:spPr bwMode="auto">
          <a:xfrm>
            <a:off x="142844" y="3000372"/>
            <a:ext cx="695246" cy="107183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4" name="手繪多邊形 73"/>
          <p:cNvSpPr/>
          <p:nvPr/>
        </p:nvSpPr>
        <p:spPr bwMode="auto">
          <a:xfrm>
            <a:off x="1049689" y="3357562"/>
            <a:ext cx="214314" cy="68568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5" name="手繪多邊形 74"/>
          <p:cNvSpPr/>
          <p:nvPr/>
        </p:nvSpPr>
        <p:spPr bwMode="auto">
          <a:xfrm>
            <a:off x="1264002" y="3357562"/>
            <a:ext cx="266618" cy="71464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6" name="手繪多邊形 75"/>
          <p:cNvSpPr/>
          <p:nvPr/>
        </p:nvSpPr>
        <p:spPr bwMode="auto">
          <a:xfrm flipH="1">
            <a:off x="3835770" y="3071810"/>
            <a:ext cx="702140" cy="107183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77" name="直線接點 76"/>
          <p:cNvCxnSpPr/>
          <p:nvPr/>
        </p:nvCxnSpPr>
        <p:spPr bwMode="auto">
          <a:xfrm>
            <a:off x="835374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接點 78"/>
          <p:cNvCxnSpPr/>
          <p:nvPr/>
        </p:nvCxnSpPr>
        <p:spPr bwMode="auto">
          <a:xfrm>
            <a:off x="835374" y="392906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接點 79"/>
          <p:cNvCxnSpPr/>
          <p:nvPr/>
        </p:nvCxnSpPr>
        <p:spPr bwMode="auto">
          <a:xfrm>
            <a:off x="835374" y="366132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線接點 81"/>
          <p:cNvCxnSpPr/>
          <p:nvPr/>
        </p:nvCxnSpPr>
        <p:spPr bwMode="auto">
          <a:xfrm>
            <a:off x="835374" y="394932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直線接點 82"/>
          <p:cNvCxnSpPr/>
          <p:nvPr/>
        </p:nvCxnSpPr>
        <p:spPr bwMode="auto">
          <a:xfrm>
            <a:off x="1478316" y="362643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線接點 84"/>
          <p:cNvCxnSpPr/>
          <p:nvPr/>
        </p:nvCxnSpPr>
        <p:spPr bwMode="auto">
          <a:xfrm>
            <a:off x="1478316" y="391218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直線接點 85"/>
          <p:cNvCxnSpPr/>
          <p:nvPr/>
        </p:nvCxnSpPr>
        <p:spPr bwMode="auto">
          <a:xfrm>
            <a:off x="1478316" y="3644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線接點 87"/>
          <p:cNvCxnSpPr/>
          <p:nvPr/>
        </p:nvCxnSpPr>
        <p:spPr bwMode="auto">
          <a:xfrm>
            <a:off x="1478316" y="3932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手繪多邊形 88"/>
          <p:cNvSpPr/>
          <p:nvPr/>
        </p:nvSpPr>
        <p:spPr bwMode="auto">
          <a:xfrm>
            <a:off x="1692631" y="3357562"/>
            <a:ext cx="214314" cy="68568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0" name="手繪多邊形 89"/>
          <p:cNvSpPr/>
          <p:nvPr/>
        </p:nvSpPr>
        <p:spPr bwMode="auto">
          <a:xfrm>
            <a:off x="1906944" y="3357562"/>
            <a:ext cx="266618" cy="71464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1" name="手繪多邊形 90"/>
          <p:cNvSpPr/>
          <p:nvPr/>
        </p:nvSpPr>
        <p:spPr bwMode="auto">
          <a:xfrm>
            <a:off x="2407011" y="3357562"/>
            <a:ext cx="214314" cy="68568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2" name="手繪多邊形 91"/>
          <p:cNvSpPr/>
          <p:nvPr/>
        </p:nvSpPr>
        <p:spPr bwMode="auto">
          <a:xfrm>
            <a:off x="2621324" y="3357562"/>
            <a:ext cx="266618" cy="71464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93" name="直線接點 92"/>
          <p:cNvCxnSpPr/>
          <p:nvPr/>
        </p:nvCxnSpPr>
        <p:spPr bwMode="auto">
          <a:xfrm>
            <a:off x="2192696" y="362643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接點 94"/>
          <p:cNvCxnSpPr/>
          <p:nvPr/>
        </p:nvCxnSpPr>
        <p:spPr bwMode="auto">
          <a:xfrm>
            <a:off x="2192696" y="391218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接點 95"/>
          <p:cNvCxnSpPr/>
          <p:nvPr/>
        </p:nvCxnSpPr>
        <p:spPr bwMode="auto">
          <a:xfrm>
            <a:off x="2192696" y="3644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接點 97"/>
          <p:cNvCxnSpPr/>
          <p:nvPr/>
        </p:nvCxnSpPr>
        <p:spPr bwMode="auto">
          <a:xfrm>
            <a:off x="2192696" y="3932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手繪多邊形 98"/>
          <p:cNvSpPr/>
          <p:nvPr/>
        </p:nvSpPr>
        <p:spPr bwMode="auto">
          <a:xfrm>
            <a:off x="3121391" y="3357562"/>
            <a:ext cx="214314" cy="685680"/>
          </a:xfrm>
          <a:custGeom>
            <a:avLst/>
            <a:gdLst>
              <a:gd name="connsiteX0" fmla="*/ 574333 w 574333"/>
              <a:gd name="connsiteY0" fmla="*/ 0 h 1042870"/>
              <a:gd name="connsiteX1" fmla="*/ 90684 w 574333"/>
              <a:gd name="connsiteY1" fmla="*/ 272053 h 1042870"/>
              <a:gd name="connsiteX2" fmla="*/ 30227 w 574333"/>
              <a:gd name="connsiteY2" fmla="*/ 1042870 h 104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333" h="1042870">
                <a:moveTo>
                  <a:pt x="574333" y="0"/>
                </a:moveTo>
                <a:cubicBezTo>
                  <a:pt x="377850" y="49120"/>
                  <a:pt x="181368" y="98241"/>
                  <a:pt x="90684" y="272053"/>
                </a:cubicBezTo>
                <a:cubicBezTo>
                  <a:pt x="0" y="445865"/>
                  <a:pt x="15113" y="744367"/>
                  <a:pt x="30227" y="104287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0" name="手繪多邊形 99"/>
          <p:cNvSpPr/>
          <p:nvPr/>
        </p:nvSpPr>
        <p:spPr bwMode="auto">
          <a:xfrm>
            <a:off x="3335704" y="3357562"/>
            <a:ext cx="266618" cy="714648"/>
          </a:xfrm>
          <a:custGeom>
            <a:avLst/>
            <a:gdLst>
              <a:gd name="connsiteX0" fmla="*/ 0 w 695246"/>
              <a:gd name="connsiteY0" fmla="*/ 0 h 1071838"/>
              <a:gd name="connsiteX1" fmla="*/ 581891 w 695246"/>
              <a:gd name="connsiteY1" fmla="*/ 279610 h 1071838"/>
              <a:gd name="connsiteX2" fmla="*/ 680133 w 695246"/>
              <a:gd name="connsiteY2" fmla="*/ 952185 h 1071838"/>
              <a:gd name="connsiteX3" fmla="*/ 665019 w 695246"/>
              <a:gd name="connsiteY3" fmla="*/ 997528 h 10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246" h="1071838">
                <a:moveTo>
                  <a:pt x="0" y="0"/>
                </a:moveTo>
                <a:cubicBezTo>
                  <a:pt x="234268" y="60456"/>
                  <a:pt x="468536" y="120913"/>
                  <a:pt x="581891" y="279610"/>
                </a:cubicBezTo>
                <a:cubicBezTo>
                  <a:pt x="695246" y="438307"/>
                  <a:pt x="666278" y="832532"/>
                  <a:pt x="680133" y="952185"/>
                </a:cubicBezTo>
                <a:cubicBezTo>
                  <a:pt x="693988" y="1071838"/>
                  <a:pt x="679503" y="1034683"/>
                  <a:pt x="665019" y="99752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01" name="直線接點 100"/>
          <p:cNvCxnSpPr/>
          <p:nvPr/>
        </p:nvCxnSpPr>
        <p:spPr bwMode="auto">
          <a:xfrm>
            <a:off x="2907076" y="362643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接點 102"/>
          <p:cNvCxnSpPr/>
          <p:nvPr/>
        </p:nvCxnSpPr>
        <p:spPr bwMode="auto">
          <a:xfrm>
            <a:off x="2907076" y="391218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接點 103"/>
          <p:cNvCxnSpPr/>
          <p:nvPr/>
        </p:nvCxnSpPr>
        <p:spPr bwMode="auto">
          <a:xfrm>
            <a:off x="2907076" y="3644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接點 105"/>
          <p:cNvCxnSpPr/>
          <p:nvPr/>
        </p:nvCxnSpPr>
        <p:spPr bwMode="auto">
          <a:xfrm>
            <a:off x="2907076" y="3932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接點 106"/>
          <p:cNvCxnSpPr/>
          <p:nvPr/>
        </p:nvCxnSpPr>
        <p:spPr bwMode="auto">
          <a:xfrm>
            <a:off x="3621456" y="362643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接點 108"/>
          <p:cNvCxnSpPr/>
          <p:nvPr/>
        </p:nvCxnSpPr>
        <p:spPr bwMode="auto">
          <a:xfrm>
            <a:off x="3621456" y="391218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接點 109"/>
          <p:cNvCxnSpPr/>
          <p:nvPr/>
        </p:nvCxnSpPr>
        <p:spPr bwMode="auto">
          <a:xfrm>
            <a:off x="3621456" y="3644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接點 111"/>
          <p:cNvCxnSpPr/>
          <p:nvPr/>
        </p:nvCxnSpPr>
        <p:spPr bwMode="auto">
          <a:xfrm>
            <a:off x="3621456" y="3932438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文字方塊 113"/>
          <p:cNvSpPr txBox="1"/>
          <p:nvPr/>
        </p:nvSpPr>
        <p:spPr>
          <a:xfrm>
            <a:off x="1121126" y="21431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2s</a:t>
            </a:r>
            <a:endParaRPr lang="zh-TW" altLang="en-US" dirty="0"/>
          </a:p>
        </p:txBody>
      </p:sp>
      <p:sp>
        <p:nvSpPr>
          <p:cNvPr id="115" name="文字方塊 114"/>
          <p:cNvSpPr txBox="1"/>
          <p:nvPr/>
        </p:nvSpPr>
        <p:spPr>
          <a:xfrm>
            <a:off x="1121126" y="24288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1s</a:t>
            </a:r>
            <a:endParaRPr lang="zh-TW" altLang="en-US" dirty="0"/>
          </a:p>
        </p:txBody>
      </p:sp>
      <p:sp>
        <p:nvSpPr>
          <p:cNvPr id="116" name="文字方塊 115"/>
          <p:cNvSpPr txBox="1"/>
          <p:nvPr/>
        </p:nvSpPr>
        <p:spPr>
          <a:xfrm>
            <a:off x="3478580" y="20002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2p</a:t>
            </a:r>
            <a:endParaRPr lang="zh-TW" altLang="en-US" dirty="0"/>
          </a:p>
        </p:txBody>
      </p:sp>
      <p:sp>
        <p:nvSpPr>
          <p:cNvPr id="117" name="文字方塊 116"/>
          <p:cNvSpPr txBox="1"/>
          <p:nvPr/>
        </p:nvSpPr>
        <p:spPr>
          <a:xfrm>
            <a:off x="3478580" y="22145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2s</a:t>
            </a:r>
            <a:endParaRPr lang="zh-TW" altLang="en-US" dirty="0"/>
          </a:p>
        </p:txBody>
      </p:sp>
      <p:sp>
        <p:nvSpPr>
          <p:cNvPr id="118" name="文字方塊 117"/>
          <p:cNvSpPr txBox="1"/>
          <p:nvPr/>
        </p:nvSpPr>
        <p:spPr>
          <a:xfrm>
            <a:off x="3478580" y="25003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1s</a:t>
            </a:r>
            <a:endParaRPr lang="zh-TW" altLang="en-US" dirty="0"/>
          </a:p>
        </p:txBody>
      </p:sp>
      <p:sp>
        <p:nvSpPr>
          <p:cNvPr id="119" name="文字方塊 118"/>
          <p:cNvSpPr txBox="1"/>
          <p:nvPr/>
        </p:nvSpPr>
        <p:spPr>
          <a:xfrm>
            <a:off x="4050084" y="32146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2p</a:t>
            </a:r>
            <a:endParaRPr lang="zh-TW" altLang="en-US" dirty="0"/>
          </a:p>
        </p:txBody>
      </p:sp>
      <p:sp>
        <p:nvSpPr>
          <p:cNvPr id="120" name="文字方塊 119"/>
          <p:cNvSpPr txBox="1"/>
          <p:nvPr/>
        </p:nvSpPr>
        <p:spPr>
          <a:xfrm>
            <a:off x="4050084" y="34290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2s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050084" y="37147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1s</a:t>
            </a:r>
            <a:endParaRPr lang="zh-TW" altLang="en-US" dirty="0"/>
          </a:p>
        </p:txBody>
      </p:sp>
      <p:sp>
        <p:nvSpPr>
          <p:cNvPr id="124" name="梯形 123"/>
          <p:cNvSpPr/>
          <p:nvPr/>
        </p:nvSpPr>
        <p:spPr bwMode="auto">
          <a:xfrm rot="10800000">
            <a:off x="763936" y="3286124"/>
            <a:ext cx="3214710" cy="214314"/>
          </a:xfrm>
          <a:prstGeom prst="trapezoid">
            <a:avLst>
              <a:gd name="adj" fmla="val 10575"/>
            </a:avLst>
          </a:prstGeom>
          <a:solidFill>
            <a:schemeClr val="tx2">
              <a:alpha val="5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149032" y="4581128"/>
            <a:ext cx="4091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-The evolution of the energy spectrum of </a:t>
            </a:r>
          </a:p>
          <a:p>
            <a:r>
              <a:rPr lang="en-US" altLang="zh-TW" dirty="0" smtClean="0"/>
              <a:t>Li atom from an atom to a molecule and</a:t>
            </a:r>
          </a:p>
          <a:p>
            <a:r>
              <a:rPr lang="en-US" altLang="zh-TW" dirty="0" smtClean="0"/>
              <a:t>to a solid</a:t>
            </a:r>
          </a:p>
          <a:p>
            <a:r>
              <a:rPr lang="en-US" altLang="zh-TW" dirty="0" smtClean="0"/>
              <a:t>-The splitting of the 2p level is larger</a:t>
            </a:r>
          </a:p>
          <a:p>
            <a:r>
              <a:rPr lang="en-US" altLang="zh-TW" dirty="0"/>
              <a:t>t</a:t>
            </a:r>
            <a:r>
              <a:rPr lang="en-US" altLang="zh-TW" dirty="0" smtClean="0"/>
              <a:t>han that of the 2s level, which is larger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till than that of the 1s level.</a:t>
            </a:r>
            <a:endParaRPr lang="zh-TW" altLang="en-US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642910" y="135729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Atom</a:t>
            </a:r>
            <a:endParaRPr lang="zh-TW" altLang="en-US" dirty="0"/>
          </a:p>
        </p:txBody>
      </p:sp>
      <p:sp>
        <p:nvSpPr>
          <p:cNvPr id="128" name="文字方塊 127"/>
          <p:cNvSpPr txBox="1"/>
          <p:nvPr/>
        </p:nvSpPr>
        <p:spPr>
          <a:xfrm>
            <a:off x="2571736" y="14287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molecule</a:t>
            </a:r>
            <a:endParaRPr lang="zh-TW" altLang="en-US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1643042" y="285749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solid</a:t>
            </a:r>
            <a:endParaRPr lang="zh-TW" altLang="en-US" dirty="0"/>
          </a:p>
        </p:txBody>
      </p:sp>
      <p:cxnSp>
        <p:nvCxnSpPr>
          <p:cNvPr id="130" name="直線接點 129"/>
          <p:cNvCxnSpPr/>
          <p:nvPr/>
        </p:nvCxnSpPr>
        <p:spPr bwMode="auto">
          <a:xfrm>
            <a:off x="857224" y="3714752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直線接點 130"/>
          <p:cNvCxnSpPr/>
          <p:nvPr/>
        </p:nvCxnSpPr>
        <p:spPr bwMode="auto">
          <a:xfrm>
            <a:off x="857224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線接點 131"/>
          <p:cNvCxnSpPr/>
          <p:nvPr/>
        </p:nvCxnSpPr>
        <p:spPr bwMode="auto">
          <a:xfrm>
            <a:off x="857224" y="3679200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直線接點 132"/>
          <p:cNvCxnSpPr/>
          <p:nvPr/>
        </p:nvCxnSpPr>
        <p:spPr bwMode="auto">
          <a:xfrm>
            <a:off x="1500166" y="367886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直線接點 133"/>
          <p:cNvCxnSpPr/>
          <p:nvPr/>
        </p:nvCxnSpPr>
        <p:spPr bwMode="auto">
          <a:xfrm>
            <a:off x="1500166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直線接點 134"/>
          <p:cNvCxnSpPr/>
          <p:nvPr/>
        </p:nvCxnSpPr>
        <p:spPr bwMode="auto">
          <a:xfrm>
            <a:off x="2214546" y="367886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直線接點 135"/>
          <p:cNvCxnSpPr/>
          <p:nvPr/>
        </p:nvCxnSpPr>
        <p:spPr bwMode="auto">
          <a:xfrm>
            <a:off x="2214546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線接點 136"/>
          <p:cNvCxnSpPr/>
          <p:nvPr/>
        </p:nvCxnSpPr>
        <p:spPr bwMode="auto">
          <a:xfrm>
            <a:off x="2928926" y="367886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直線接點 137"/>
          <p:cNvCxnSpPr/>
          <p:nvPr/>
        </p:nvCxnSpPr>
        <p:spPr bwMode="auto">
          <a:xfrm>
            <a:off x="2928926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直線接點 138"/>
          <p:cNvCxnSpPr/>
          <p:nvPr/>
        </p:nvCxnSpPr>
        <p:spPr bwMode="auto">
          <a:xfrm>
            <a:off x="3643306" y="3678866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直線接點 139"/>
          <p:cNvCxnSpPr/>
          <p:nvPr/>
        </p:nvCxnSpPr>
        <p:spPr bwMode="auto">
          <a:xfrm>
            <a:off x="3643306" y="3643314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文字方塊 140"/>
          <p:cNvSpPr txBox="1"/>
          <p:nvPr/>
        </p:nvSpPr>
        <p:spPr>
          <a:xfrm>
            <a:off x="7215206" y="292893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forbidden</a:t>
            </a:r>
            <a:endParaRPr lang="zh-TW" altLang="en-US" dirty="0"/>
          </a:p>
        </p:txBody>
      </p:sp>
      <p:sp>
        <p:nvSpPr>
          <p:cNvPr id="142" name="文字方塊 141"/>
          <p:cNvSpPr txBox="1"/>
          <p:nvPr/>
        </p:nvSpPr>
        <p:spPr>
          <a:xfrm>
            <a:off x="5715008" y="28574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overlap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621325" y="20101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Energy band in a solid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Energy level in a Si crystal</a:t>
            </a:r>
            <a:r>
              <a:rPr lang="en-US" altLang="zh-TW"/>
              <a:t> </a:t>
            </a:r>
          </a:p>
        </p:txBody>
      </p:sp>
      <p:graphicFrame>
        <p:nvGraphicFramePr>
          <p:cNvPr id="10035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412875"/>
          <a:ext cx="40386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Image" r:id="rId3" imgW="4821537" imgH="3157467" progId="Photoshop.Image.8">
                  <p:embed/>
                </p:oleObj>
              </mc:Choice>
              <mc:Fallback>
                <p:oleObj name="Image" r:id="rId3" imgW="4821537" imgH="3157467" progId="Photoshop.Imag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12875"/>
                        <a:ext cx="4038600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341438"/>
          <a:ext cx="4038600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Image" r:id="rId5" imgW="4224179" imgH="3559770" progId="Photoshop.Image.8">
                  <p:embed/>
                </p:oleObj>
              </mc:Choice>
              <mc:Fallback>
                <p:oleObj name="Image" r:id="rId5" imgW="4224179" imgH="3559770" progId="Photoshop.Imag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341438"/>
                        <a:ext cx="4038600" cy="340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323850" y="4941888"/>
            <a:ext cx="88201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dirty="0"/>
              <a:t>-Electronic configuration of Si: 1s</a:t>
            </a:r>
            <a:r>
              <a:rPr lang="en-US" altLang="zh-TW" baseline="30000" dirty="0"/>
              <a:t>2</a:t>
            </a:r>
            <a:r>
              <a:rPr lang="en-US" altLang="zh-TW" dirty="0"/>
              <a:t>2s</a:t>
            </a:r>
            <a:r>
              <a:rPr lang="en-US" altLang="zh-TW" baseline="30000" dirty="0"/>
              <a:t>2</a:t>
            </a:r>
            <a:r>
              <a:rPr lang="en-US" altLang="zh-TW" dirty="0"/>
              <a:t>2p</a:t>
            </a:r>
            <a:r>
              <a:rPr lang="en-US" altLang="zh-TW" baseline="30000" dirty="0"/>
              <a:t>6</a:t>
            </a:r>
            <a:r>
              <a:rPr lang="en-US" altLang="zh-TW" dirty="0"/>
              <a:t>3s</a:t>
            </a:r>
            <a:r>
              <a:rPr lang="en-US" altLang="zh-TW" baseline="30000" dirty="0"/>
              <a:t>2</a:t>
            </a:r>
            <a:r>
              <a:rPr lang="en-US" altLang="zh-TW" dirty="0"/>
              <a:t>3p</a:t>
            </a:r>
            <a:r>
              <a:rPr lang="en-US" altLang="zh-TW" baseline="30000" dirty="0"/>
              <a:t>2</a:t>
            </a:r>
          </a:p>
          <a:p>
            <a:r>
              <a:rPr lang="en-US" altLang="zh-TW" dirty="0"/>
              <a:t>-N Si atoms </a:t>
            </a:r>
            <a:r>
              <a:rPr lang="en-US" altLang="zh-TW" dirty="0">
                <a:sym typeface="Wingdings" pitchFamily="2" charset="2"/>
              </a:rPr>
              <a:t> 2N, 2N, 6N, 2N, 6N </a:t>
            </a:r>
            <a:r>
              <a:rPr lang="en-US" altLang="zh-TW" dirty="0" smtClean="0">
                <a:sym typeface="Wingdings" pitchFamily="2" charset="2"/>
              </a:rPr>
              <a:t>states</a:t>
            </a:r>
          </a:p>
          <a:p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>
                <a:sym typeface="Wingdings" pitchFamily="2" charset="2"/>
              </a:rPr>
              <a:t>3s-3p level contains 8N </a:t>
            </a:r>
            <a:r>
              <a:rPr lang="en-US" altLang="zh-TW" dirty="0" smtClean="0">
                <a:sym typeface="Wingdings" pitchFamily="2" charset="2"/>
              </a:rPr>
              <a:t>states (outer shell)</a:t>
            </a:r>
            <a:endParaRPr lang="en-US" altLang="zh-TW" dirty="0">
              <a:sym typeface="Wingdings" pitchFamily="2" charset="2"/>
            </a:endParaRPr>
          </a:p>
          <a:p>
            <a:r>
              <a:rPr lang="en-US" altLang="zh-TW" dirty="0">
                <a:sym typeface="Wingdings" pitchFamily="2" charset="2"/>
              </a:rPr>
              <a:t>and split into 4N lower energy states (conduction band) and 4N higher energy states (valence band)</a:t>
            </a:r>
          </a:p>
          <a:p>
            <a:r>
              <a:rPr lang="en-US" altLang="zh-TW" dirty="0">
                <a:sym typeface="Wingdings" pitchFamily="2" charset="2"/>
              </a:rPr>
              <a:t>-N Si atoms have 4N outer electrons, </a:t>
            </a:r>
            <a:r>
              <a:rPr lang="en-US" altLang="zh-TW" i="1" dirty="0">
                <a:sym typeface="Wingdings" pitchFamily="2" charset="2"/>
              </a:rPr>
              <a:t>at 0K, </a:t>
            </a:r>
            <a:r>
              <a:rPr lang="en-US" altLang="zh-TW" i="1" dirty="0" smtClean="0">
                <a:sym typeface="Wingdings" pitchFamily="2" charset="2"/>
              </a:rPr>
              <a:t>electrons </a:t>
            </a:r>
            <a:r>
              <a:rPr lang="en-US" altLang="zh-TW" i="1" dirty="0">
                <a:sym typeface="Wingdings" pitchFamily="2" charset="2"/>
              </a:rPr>
              <a:t>only occupy in the 4N states in the valence band</a:t>
            </a:r>
            <a:endParaRPr lang="en-US" altLang="zh-TW" i="1" dirty="0"/>
          </a:p>
          <a:p>
            <a:endParaRPr lang="en-US" altLang="zh-TW" i="1" baseline="30000" dirty="0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5992813" y="4745038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Streetman, p59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5429256" y="1857364"/>
            <a:ext cx="428628" cy="2428892"/>
          </a:xfrm>
          <a:prstGeom prst="rect">
            <a:avLst/>
          </a:prstGeom>
          <a:solidFill>
            <a:schemeClr val="accent4">
              <a:lumMod val="65000"/>
              <a:lumOff val="3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5381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Linear combination of atomic orbitals:</a:t>
            </a:r>
          </a:p>
          <a:p>
            <a:r>
              <a:rPr lang="en-US" altLang="zh-TW" dirty="0"/>
              <a:t>2 </a:t>
            </a:r>
            <a:r>
              <a:rPr lang="en-US" altLang="zh-TW" dirty="0" smtClean="0"/>
              <a:t>atoms, forming bonding and </a:t>
            </a:r>
            <a:r>
              <a:rPr lang="en-US" altLang="zh-TW" dirty="0" err="1" smtClean="0"/>
              <a:t>antibonding</a:t>
            </a:r>
            <a:r>
              <a:rPr lang="en-US" altLang="zh-TW" dirty="0" smtClean="0"/>
              <a:t> energy level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3" y="692696"/>
            <a:ext cx="8820472" cy="53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9113" y="300038"/>
            <a:ext cx="4559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 dirty="0" smtClean="0"/>
              <a:t>Band gap schematic of Si</a:t>
            </a:r>
            <a:endParaRPr lang="en-US" altLang="zh-TW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835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Distinction between insulator</a:t>
            </a:r>
            <a:r>
              <a:rPr lang="en-US" altLang="zh-TW" sz="2400" b="1" dirty="0"/>
              <a:t>, semiconductor and metal</a:t>
            </a: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051050" y="692150"/>
          <a:ext cx="6762750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Image" r:id="rId3" imgW="8419048" imgH="5028571" progId="Photoshop.Image.8">
                  <p:embed/>
                </p:oleObj>
              </mc:Choice>
              <mc:Fallback>
                <p:oleObj name="Image" r:id="rId3" imgW="8419048" imgH="5028571" progId="Photoshop.Imag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92150"/>
                        <a:ext cx="6762750" cy="404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461250" y="62372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Streetman p62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27313" y="6921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Insulator                  Semiconductor                  Metal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23850" y="155733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conduction band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95288" y="36449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valance band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608263" y="25844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&gt; 5 eV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H="1">
            <a:off x="1619250" y="4149725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03213" y="5105400"/>
            <a:ext cx="374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-very few electrons excited to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valance band at room temperature</a:t>
            </a: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5005388" y="3860800"/>
            <a:ext cx="714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284663" y="4941888"/>
            <a:ext cx="438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-few electrons excited to conduction band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Ex, Si: 10</a:t>
            </a:r>
            <a:r>
              <a:rPr lang="en-US" altLang="zh-TW" baseline="30000" dirty="0">
                <a:solidFill>
                  <a:srgbClr val="FF0000"/>
                </a:solidFill>
              </a:rPr>
              <a:t>10</a:t>
            </a:r>
            <a:r>
              <a:rPr lang="en-US" altLang="zh-TW" dirty="0">
                <a:solidFill>
                  <a:srgbClr val="FF0000"/>
                </a:solidFill>
              </a:rPr>
              <a:t> / cm3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(note: Si has 5x10</a:t>
            </a:r>
            <a:r>
              <a:rPr lang="en-US" altLang="zh-TW" baseline="30000" dirty="0">
                <a:solidFill>
                  <a:srgbClr val="FF0000"/>
                </a:solidFill>
              </a:rPr>
              <a:t>22</a:t>
            </a:r>
            <a:r>
              <a:rPr lang="en-US" altLang="zh-TW" dirty="0">
                <a:solidFill>
                  <a:srgbClr val="FF0000"/>
                </a:solidFill>
              </a:rPr>
              <a:t> atoms/cm3)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7956550" y="1773238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7935913" y="2439988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plenty of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Energy bands in solids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859338" y="1557338"/>
          <a:ext cx="40338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Image" r:id="rId3" imgW="2755164" imgH="1405131" progId="Photoshop.Image.8">
                  <p:embed/>
                </p:oleObj>
              </mc:Choice>
              <mc:Fallback>
                <p:oleObj name="Image" r:id="rId3" imgW="2755164" imgH="1405131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57338"/>
                        <a:ext cx="4033837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1557338"/>
          <a:ext cx="46434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方程式" r:id="rId5" imgW="1930320" imgH="419040" progId="Equation.3">
                  <p:embed/>
                </p:oleObj>
              </mc:Choice>
              <mc:Fallback>
                <p:oleObj name="方程式" r:id="rId5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464343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3933825"/>
            <a:ext cx="799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The behavior of an electron in a crystalline solid is determined by </a:t>
            </a:r>
            <a:r>
              <a:rPr lang="en-US" altLang="zh-TW" dirty="0" err="1"/>
              <a:t>studing</a:t>
            </a:r>
            <a:r>
              <a:rPr lang="en-US" altLang="zh-TW" dirty="0"/>
              <a:t> the </a:t>
            </a:r>
          </a:p>
          <a:p>
            <a:pPr eaLnBrk="1" hangingPunct="1"/>
            <a:r>
              <a:rPr lang="en-US" altLang="zh-TW" dirty="0"/>
              <a:t>a</a:t>
            </a:r>
            <a:r>
              <a:rPr lang="en-US" altLang="zh-TW" dirty="0" smtClean="0"/>
              <a:t>ppropriate </a:t>
            </a:r>
            <a:r>
              <a:rPr lang="en-US" altLang="zh-TW" dirty="0"/>
              <a:t>Schrodinger equation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468313" y="5157788"/>
            <a:ext cx="514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- V(r) is the crystal potential seen by the electron.</a:t>
            </a:r>
          </a:p>
          <a:p>
            <a:pPr eaLnBrk="1" hangingPunct="1"/>
            <a:r>
              <a:rPr lang="en-US" altLang="zh-TW"/>
              <a:t>According to Bloch theorem: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2924175"/>
          <a:ext cx="32813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方程式" r:id="rId7" imgW="1079280" imgH="241200" progId="Equation.3">
                  <p:embed/>
                </p:oleObj>
              </mc:Choice>
              <mc:Fallback>
                <p:oleObj name="方程式" r:id="rId7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32813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395288" y="5796631"/>
            <a:ext cx="677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/>
              <a:t>-all functions are vector functions, that is, with directions</a:t>
            </a: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-the vector </a:t>
            </a:r>
            <a:r>
              <a:rPr lang="en-US" altLang="zh-TW" b="1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 is a quantity related to the momentum of the particle</a:t>
            </a:r>
          </a:p>
        </p:txBody>
      </p:sp>
    </p:spTree>
    <p:extLst>
      <p:ext uri="{BB962C8B-B14F-4D97-AF65-F5344CB8AC3E}">
        <p14:creationId xmlns:p14="http://schemas.microsoft.com/office/powerpoint/2010/main" val="38767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smtClean="0"/>
              <a:t>Band structure in a semioconductor	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628775"/>
          <a:ext cx="34131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Image" r:id="rId3" imgW="5219048" imgH="6920635" progId="Photoshop.Image.8">
                  <p:embed/>
                </p:oleObj>
              </mc:Choice>
              <mc:Fallback>
                <p:oleObj name="Image" r:id="rId3" imgW="5219048" imgH="6920635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34131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19475" y="1989138"/>
          <a:ext cx="21605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方程式" r:id="rId5" imgW="1206360" imgH="457200" progId="Equation.3">
                  <p:embed/>
                </p:oleObj>
              </mc:Choice>
              <mc:Fallback>
                <p:oleObj name="方程式" r:id="rId5" imgW="120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989138"/>
                        <a:ext cx="21605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35238" y="172085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Conduction band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339975" y="616585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Valence band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55650" y="4868863"/>
            <a:ext cx="252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55875" y="4365625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E=0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427538" y="1196975"/>
            <a:ext cx="4578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Simplest band structure of a semiconductor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92500" y="5157788"/>
          <a:ext cx="20923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方程式" r:id="rId7" imgW="1002960" imgH="457200" progId="Equation.3">
                  <p:embed/>
                </p:oleObj>
              </mc:Choice>
              <mc:Fallback>
                <p:oleObj name="方程式" r:id="rId7" imgW="1002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57788"/>
                        <a:ext cx="209232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4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1982</Words>
  <Application>Microsoft Office PowerPoint</Application>
  <PresentationFormat>如螢幕大小 (4:3)</PresentationFormat>
  <Paragraphs>401</Paragraphs>
  <Slides>33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Office 佈景主題</vt:lpstr>
      <vt:lpstr>1_Office 佈景主題</vt:lpstr>
      <vt:lpstr>Image</vt:lpstr>
      <vt:lpstr>方程式</vt:lpstr>
      <vt:lpstr>PowerPoint 簡報</vt:lpstr>
      <vt:lpstr>Semiconductor fundamentals </vt:lpstr>
      <vt:lpstr>PowerPoint 簡報</vt:lpstr>
      <vt:lpstr>2s and 2p energy bands in a Li crystal</vt:lpstr>
      <vt:lpstr>Energy level in a Si crystal </vt:lpstr>
      <vt:lpstr>PowerPoint 簡報</vt:lpstr>
      <vt:lpstr>PowerPoint 簡報</vt:lpstr>
      <vt:lpstr>Energy bands in solids</vt:lpstr>
      <vt:lpstr>Band structure in a semioconductor </vt:lpstr>
      <vt:lpstr>PowerPoint 簡報</vt:lpstr>
      <vt:lpstr>PowerPoint 簡報</vt:lpstr>
      <vt:lpstr>Carrier: electron and hole</vt:lpstr>
      <vt:lpstr>PowerPoint 簡報</vt:lpstr>
      <vt:lpstr>Carrier numbers in intrinsic material</vt:lpstr>
      <vt:lpstr>Doping</vt:lpstr>
      <vt:lpstr>PowerPoint 簡報</vt:lpstr>
      <vt:lpstr>PowerPoint 簡報</vt:lpstr>
      <vt:lpstr>ED donor levels to the energy band diagram</vt:lpstr>
      <vt:lpstr>Density of states</vt:lpstr>
      <vt:lpstr>Fermi function</vt:lpstr>
      <vt:lpstr>Representation of intrinsic, n-type, p-type semiconductor materials using the energy band diagram </vt:lpstr>
      <vt:lpstr>Equilibrium distribution of carriers in intrinsic and doped semiconductors</vt:lpstr>
      <vt:lpstr>PowerPoint 簡報</vt:lpstr>
      <vt:lpstr>Carrier action</vt:lpstr>
      <vt:lpstr>Drift current</vt:lpstr>
      <vt:lpstr>Diffusion on a microscopic scale in a hypothetical one-dimensional system</vt:lpstr>
      <vt:lpstr>Diffusion currents/total carrier currents</vt:lpstr>
      <vt:lpstr>Carrier recombination – generation (R-G)</vt:lpstr>
      <vt:lpstr>R-G statistics</vt:lpstr>
      <vt:lpstr>n-type semiconductor after a perturbation </vt:lpstr>
      <vt:lpstr>Minority Carrier lifetimes</vt:lpstr>
      <vt:lpstr>Charge neutrality</vt:lpstr>
      <vt:lpstr>Carrier Related 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sean</cp:lastModifiedBy>
  <cp:revision>74</cp:revision>
  <cp:lastPrinted>2012-02-28T06:26:42Z</cp:lastPrinted>
  <dcterms:modified xsi:type="dcterms:W3CDTF">2015-03-01T10:47:31Z</dcterms:modified>
</cp:coreProperties>
</file>