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84" r:id="rId2"/>
    <p:sldId id="314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257" r:id="rId25"/>
    <p:sldId id="258" r:id="rId26"/>
    <p:sldId id="259" r:id="rId27"/>
    <p:sldId id="260" r:id="rId28"/>
    <p:sldId id="305" r:id="rId29"/>
    <p:sldId id="307" r:id="rId30"/>
    <p:sldId id="308" r:id="rId31"/>
    <p:sldId id="261" r:id="rId32"/>
    <p:sldId id="304" r:id="rId33"/>
    <p:sldId id="262" r:id="rId34"/>
    <p:sldId id="263" r:id="rId35"/>
    <p:sldId id="264" r:id="rId36"/>
    <p:sldId id="265" r:id="rId37"/>
    <p:sldId id="266" r:id="rId38"/>
    <p:sldId id="267" r:id="rId39"/>
    <p:sldId id="270" r:id="rId40"/>
    <p:sldId id="268" r:id="rId41"/>
    <p:sldId id="269" r:id="rId42"/>
    <p:sldId id="272" r:id="rId43"/>
    <p:sldId id="309" r:id="rId44"/>
    <p:sldId id="310" r:id="rId45"/>
    <p:sldId id="296" r:id="rId46"/>
    <p:sldId id="295" r:id="rId47"/>
    <p:sldId id="275" r:id="rId48"/>
    <p:sldId id="297" r:id="rId49"/>
    <p:sldId id="311" r:id="rId50"/>
    <p:sldId id="312" r:id="rId51"/>
    <p:sldId id="313" r:id="rId52"/>
    <p:sldId id="277" r:id="rId53"/>
    <p:sldId id="298" r:id="rId54"/>
    <p:sldId id="278" r:id="rId55"/>
    <p:sldId id="279" r:id="rId56"/>
    <p:sldId id="280" r:id="rId57"/>
    <p:sldId id="281" r:id="rId58"/>
    <p:sldId id="282" r:id="rId5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A05E9-C500-4FDE-844A-F9F11465FBBA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1CFB4-5C95-4E27-80A0-51BAB6307C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49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AAC53-2600-4F18-AEB9-F06B5BA7EA85}" type="slidenum">
              <a:rPr lang="en-US" altLang="zh-TW"/>
              <a:pPr/>
              <a:t>46</a:t>
            </a:fld>
            <a:endParaRPr lang="en-US" altLang="zh-TW"/>
          </a:p>
        </p:txBody>
      </p:sp>
      <p:sp>
        <p:nvSpPr>
          <p:cNvPr id="51203" name="Rectangle 1031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DD1164-32BB-4601-836E-BADF4E12428E}" type="slidenum">
              <a:rPr kumimoji="0" lang="en-US" altLang="zh-TW" sz="1200">
                <a:latin typeface="Times New Roman" pitchFamily="18" charset="0"/>
              </a:rPr>
              <a:pPr algn="r"/>
              <a:t>46</a:t>
            </a:fld>
            <a:endParaRPr kumimoji="0" lang="en-US" altLang="zh-TW" sz="1200">
              <a:latin typeface="Times New Roman" pitchFamily="18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You have heard many good things from me about CIGS solar cell.  From here, I would like to give a brief introduction of CIGS material and its properties.  CIGS is a I-III-VI compound semiconductor derived from II-VI compound.  The group II element is replaced by group I and group III elements.  Therefore, the I-III-VI compound has  the atomic ratio of 1:1:2.  Like other compound semiconductors, the elements belongs to the same group can be substituted to form solid solution such as Cu-In-Ga-Se quaternary compound or  even Cu-In-Ga-Se-S pentanary compounds.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69A63F5-7237-4E06-B364-6ADFFA25A45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32F57-3F67-467E-9384-2A6DDBC5699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2016/3/13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11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7.wmf"/><Relationship Id="rId9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8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0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1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6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0.jpeg"/><Relationship Id="rId5" Type="http://schemas.openxmlformats.org/officeDocument/2006/relationships/image" Target="../media/image68.png"/><Relationship Id="rId4" Type="http://schemas.openxmlformats.org/officeDocument/2006/relationships/oleObject" Target="../embeddings/oleObject2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1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0.jpeg"/><Relationship Id="rId5" Type="http://schemas.openxmlformats.org/officeDocument/2006/relationships/image" Target="../media/image68.png"/><Relationship Id="rId4" Type="http://schemas.openxmlformats.org/officeDocument/2006/relationships/oleObject" Target="../embeddings/oleObject25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6.bin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6.wmf"/><Relationship Id="rId9" Type="http://schemas.openxmlformats.org/officeDocument/2006/relationships/image" Target="../media/image78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2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560606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/>
            <a:r>
              <a:rPr lang="en-US" altLang="zh-TW" sz="3200" b="1" dirty="0"/>
              <a:t>Fundamentals of Optoelectronic Materials and Devices 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>
                <a:ea typeface="標楷體" pitchFamily="65" charset="-120"/>
              </a:rPr>
              <a:t>光電材料與元件基礎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051720" y="3645024"/>
            <a:ext cx="6191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000" b="1" dirty="0" err="1"/>
              <a:t>Hsing</a:t>
            </a:r>
            <a:r>
              <a:rPr lang="en-US" altLang="zh-TW" sz="4000" b="1" dirty="0"/>
              <a:t>-Yu Tuan 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段興宇）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755650" y="5516563"/>
            <a:ext cx="7848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Department of Chemical Engineering, National Tsing-Hua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94307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200" dirty="0"/>
              <a:t>LED materials – mainly III-V based </a:t>
            </a:r>
            <a:r>
              <a:rPr lang="en-US" altLang="zh-TW" sz="3200" dirty="0" smtClean="0"/>
              <a:t>direct band gap</a:t>
            </a:r>
          </a:p>
          <a:p>
            <a:r>
              <a:rPr lang="en-US" altLang="zh-TW" sz="3200" dirty="0" smtClean="0"/>
              <a:t>materials</a:t>
            </a:r>
            <a:endParaRPr lang="en-US" altLang="zh-TW" sz="3200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47675" y="6184900"/>
            <a:ext cx="701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 II-VI compounds are hard to be doped, so not usually be used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7704138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44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00808"/>
            <a:ext cx="898397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87624" y="476672"/>
            <a:ext cx="4815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/>
              <a:t>Evolution of light source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567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63" y="1509713"/>
            <a:ext cx="596265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874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/>
              <a:t>Tuning band gap by alloying or doping</a:t>
            </a:r>
            <a:r>
              <a:rPr lang="en-US" altLang="zh-TW" sz="3600" i="1"/>
              <a:t> 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1331913" y="2420938"/>
            <a:ext cx="10080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7313" y="3305175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y=0.45, </a:t>
            </a:r>
            <a:r>
              <a:rPr lang="el-GR" altLang="zh-TW" b="0">
                <a:cs typeface="Arial" pitchFamily="34" charset="0"/>
              </a:rPr>
              <a:t>λ</a:t>
            </a:r>
            <a:r>
              <a:rPr lang="en-US" altLang="zh-TW" b="0">
                <a:cs typeface="Arial" pitchFamily="34" charset="0"/>
              </a:rPr>
              <a:t>=630 nm</a:t>
            </a:r>
          </a:p>
          <a:p>
            <a:r>
              <a:rPr lang="en-US" altLang="zh-TW" b="0"/>
              <a:t>Red light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3850" y="5445125"/>
            <a:ext cx="8493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sz="1600" b="0"/>
              <a:t>Nitrogen doped indirect bandgap GaAs1-yPy allows can emit green, yellow, orange LEDs</a:t>
            </a:r>
          </a:p>
          <a:p>
            <a:pPr>
              <a:buFontTx/>
              <a:buChar char="-"/>
            </a:pPr>
            <a:r>
              <a:rPr lang="en-US" altLang="zh-TW" sz="1600" b="0"/>
              <a:t>Al doped SiC, GaN are can emit blue emission, however, Al doped SiC is indirect band gap </a:t>
            </a:r>
          </a:p>
          <a:p>
            <a:r>
              <a:rPr lang="en-US" altLang="zh-TW" sz="1600" b="0"/>
              <a:t> and GaN is very expansive 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214546" y="10001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Alloy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857752" y="10715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doping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12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zh-TW"/>
              <a:t>LED characteristics</a:t>
            </a:r>
          </a:p>
        </p:txBody>
      </p:sp>
      <p:graphicFrame>
        <p:nvGraphicFramePr>
          <p:cNvPr id="7171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355850" y="2603500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0" name="方程式" r:id="rId3" imgW="241200" imgH="177480" progId="Equation.3">
                  <p:embed/>
                </p:oleObj>
              </mc:Choice>
              <mc:Fallback>
                <p:oleObj name="方程式" r:id="rId3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850" y="2603500"/>
                        <a:ext cx="241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140450" y="2571750"/>
          <a:ext cx="1054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1" name="方程式" r:id="rId5" imgW="1054080" imgH="241200" progId="Equation.3">
                  <p:embed/>
                </p:oleObj>
              </mc:Choice>
              <mc:Fallback>
                <p:oleObj name="方程式" r:id="rId5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0450" y="2571750"/>
                        <a:ext cx="10541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380038" y="4814888"/>
          <a:ext cx="27400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name="方程式" r:id="rId7" imgW="1015920" imgH="177480" progId="Equation.3">
                  <p:embed/>
                </p:oleObj>
              </mc:Choice>
              <mc:Fallback>
                <p:oleObj name="方程式" r:id="rId7" imgW="10159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0038" y="4814888"/>
                        <a:ext cx="2740025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1125538"/>
            <a:ext cx="748823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3213" y="5392738"/>
            <a:ext cx="8686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b="0" dirty="0"/>
              <a:t>The energy of an emitted photon from an LED is not equal to the </a:t>
            </a:r>
            <a:r>
              <a:rPr lang="en-US" altLang="zh-TW" b="0" dirty="0" err="1"/>
              <a:t>Eg</a:t>
            </a:r>
            <a:endParaRPr lang="en-US" altLang="zh-TW" b="0" dirty="0"/>
          </a:p>
          <a:p>
            <a:pPr>
              <a:buFontTx/>
              <a:buChar char="-"/>
            </a:pPr>
            <a:r>
              <a:rPr lang="en-US" altLang="zh-TW" b="0" dirty="0"/>
              <a:t>Electron (hole) concentration’s peak position is 1/2k</a:t>
            </a:r>
            <a:r>
              <a:rPr lang="en-US" altLang="zh-TW" sz="1000" b="0" dirty="0"/>
              <a:t>B</a:t>
            </a:r>
            <a:r>
              <a:rPr lang="en-US" altLang="zh-TW" b="0" dirty="0"/>
              <a:t>T above </a:t>
            </a:r>
            <a:r>
              <a:rPr lang="en-US" altLang="zh-TW" b="0" dirty="0" err="1"/>
              <a:t>Ec</a:t>
            </a:r>
            <a:r>
              <a:rPr lang="en-US" altLang="zh-TW" b="0" dirty="0"/>
              <a:t> or </a:t>
            </a:r>
            <a:r>
              <a:rPr lang="en-US" altLang="zh-TW" b="0" dirty="0" err="1"/>
              <a:t>Ev</a:t>
            </a:r>
            <a:endParaRPr lang="en-US" altLang="zh-TW" b="0" dirty="0"/>
          </a:p>
          <a:p>
            <a:r>
              <a:rPr lang="en-US" altLang="zh-TW" b="0" dirty="0"/>
              <a:t> and direct recombination is proportional to the concentration</a:t>
            </a:r>
          </a:p>
          <a:p>
            <a:r>
              <a:rPr lang="en-US" altLang="zh-TW" b="0" dirty="0"/>
              <a:t>-The </a:t>
            </a:r>
            <a:r>
              <a:rPr lang="en-US" altLang="zh-TW" b="0" dirty="0" err="1"/>
              <a:t>linewidth</a:t>
            </a:r>
            <a:r>
              <a:rPr lang="en-US" altLang="zh-TW" b="0" dirty="0"/>
              <a:t>        is defined as width between half-intensity equal to </a:t>
            </a:r>
            <a:r>
              <a:rPr lang="en-US" altLang="zh-TW" b="0" dirty="0">
                <a:latin typeface="新細明體" pitchFamily="18" charset="-120"/>
              </a:rPr>
              <a:t>△</a:t>
            </a:r>
            <a:r>
              <a:rPr lang="en-US" altLang="zh-TW" b="0" i="1" dirty="0" err="1">
                <a:latin typeface="新細明體" pitchFamily="18" charset="-120"/>
              </a:rPr>
              <a:t>hv</a:t>
            </a:r>
            <a:r>
              <a:rPr lang="en-US" altLang="zh-TW" b="0" dirty="0">
                <a:latin typeface="新細明體" pitchFamily="18" charset="-120"/>
              </a:rPr>
              <a:t> , </a:t>
            </a:r>
            <a:r>
              <a:rPr lang="en-US" altLang="zh-TW" b="0" dirty="0"/>
              <a:t>normally</a:t>
            </a:r>
          </a:p>
          <a:p>
            <a:r>
              <a:rPr lang="en-US" altLang="zh-TW" b="0" dirty="0"/>
              <a:t>  is around 2.5-3 </a:t>
            </a:r>
            <a:r>
              <a:rPr lang="en-US" altLang="zh-TW" b="0" i="1" dirty="0" err="1"/>
              <a:t>k</a:t>
            </a:r>
            <a:r>
              <a:rPr lang="en-US" altLang="zh-TW" sz="1200" b="0" i="1" dirty="0" err="1"/>
              <a:t>B</a:t>
            </a:r>
            <a:r>
              <a:rPr lang="en-US" altLang="zh-TW" b="0" i="1" dirty="0" err="1"/>
              <a:t>T</a:t>
            </a:r>
            <a:r>
              <a:rPr lang="en-US" altLang="zh-TW" b="0" dirty="0"/>
              <a:t>    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779838" y="1484313"/>
            <a:ext cx="2232025" cy="24495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7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91680" y="6237312"/>
          <a:ext cx="48736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" name="方程式" r:id="rId10" imgW="241200" imgH="177480" progId="Equation.3">
                  <p:embed/>
                </p:oleObj>
              </mc:Choice>
              <mc:Fallback>
                <p:oleObj name="方程式" r:id="rId10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6237312"/>
                        <a:ext cx="487363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643438" y="335756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E=</a:t>
            </a:r>
            <a:r>
              <a:rPr lang="en-US" altLang="zh-TW" dirty="0" err="1" smtClean="0"/>
              <a:t>h</a:t>
            </a:r>
            <a:r>
              <a:rPr lang="en-US" altLang="zh-TW" i="1" dirty="0" err="1" smtClean="0"/>
              <a:t>v</a:t>
            </a:r>
            <a:endParaRPr lang="zh-TW" altLang="en-US" i="1" dirty="0"/>
          </a:p>
        </p:txBody>
      </p:sp>
    </p:spTree>
    <p:extLst>
      <p:ext uri="{BB962C8B-B14F-4D97-AF65-F5344CB8AC3E}">
        <p14:creationId xmlns:p14="http://schemas.microsoft.com/office/powerpoint/2010/main" val="37935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4313"/>
            <a:ext cx="72009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87450" y="476250"/>
            <a:ext cx="6511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/>
              <a:t>Output spectrum of a red GaAsP LED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92138" y="5248275"/>
            <a:ext cx="7969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-      =24 nm is around 2.7kBT</a:t>
            </a:r>
          </a:p>
          <a:p>
            <a:r>
              <a:rPr lang="en-US" altLang="zh-TW" b="0"/>
              <a:t>-Turn-on voltage increase with the energy bandgap Eg, vlue LED is 3.5-4.5 V</a:t>
            </a:r>
          </a:p>
          <a:p>
            <a:r>
              <a:rPr lang="en-US" altLang="zh-TW" b="0"/>
              <a:t> yellow LED is around 2 V, GaAs infraed LED is around 1 V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5148263" y="5013325"/>
          <a:ext cx="32893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方程式" r:id="rId4" imgW="1054080" imgH="241200" progId="Equation.3">
                  <p:embed/>
                </p:oleObj>
              </mc:Choice>
              <mc:Fallback>
                <p:oleObj name="方程式" r:id="rId4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5013325"/>
                        <a:ext cx="3289300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5940425" y="2349500"/>
            <a:ext cx="647700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711950" y="1865313"/>
            <a:ext cx="231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Turn-on voltage:1.5V</a:t>
            </a:r>
          </a:p>
          <a:p>
            <a:endParaRPr lang="en-US" altLang="zh-TW" b="0"/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755650" y="5300663"/>
          <a:ext cx="32702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3" name="方程式" r:id="rId6" imgW="241200" imgH="177480" progId="Equation.3">
                  <p:embed/>
                </p:oleObj>
              </mc:Choice>
              <mc:Fallback>
                <p:oleObj name="方程式" r:id="rId6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00663"/>
                        <a:ext cx="327025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333375"/>
          <a:ext cx="8281988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Image" r:id="rId3" imgW="5156790" imgH="3974263" progId="Photoshop.Image.8">
                  <p:embed/>
                </p:oleObj>
              </mc:Choice>
              <mc:Fallback>
                <p:oleObj name="Image" r:id="rId3" imgW="5156790" imgH="397426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33375"/>
                        <a:ext cx="8281988" cy="638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235825" y="206057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rgbClr val="FF0000"/>
                </a:solidFill>
              </a:rPr>
              <a:t>Peak emission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101013" y="2420938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6725"/>
            <a:ext cx="8229600" cy="950913"/>
          </a:xfrm>
        </p:spPr>
        <p:txBody>
          <a:bodyPr/>
          <a:lstStyle/>
          <a:p>
            <a:r>
              <a:rPr lang="en-US" altLang="zh-TW" b="1"/>
              <a:t>White light LED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419600"/>
            <a:ext cx="7848600" cy="4464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1600"/>
              <a:t>White light for lighting – long service life, electricity effective, low driving voltage, safe</a:t>
            </a:r>
          </a:p>
          <a:p>
            <a:pPr>
              <a:lnSpc>
                <a:spcPct val="90000"/>
              </a:lnSpc>
            </a:pPr>
            <a:r>
              <a:rPr lang="en-US" altLang="zh-TW" sz="1600"/>
              <a:t>White light LED: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1600"/>
              <a:t>	First example: Blue LED + YAG (yttrium aluminum garnet, </a:t>
            </a:r>
            <a:r>
              <a:rPr lang="zh-TW" altLang="en-US" sz="1600"/>
              <a:t>釔鋁石榴石</a:t>
            </a:r>
            <a:r>
              <a:rPr lang="en-US" altLang="zh-TW" sz="1600"/>
              <a:t>) yellow phosphor (currently most popular, low cost &amp; high efficiency)     (at 1996)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1600"/>
              <a:t>	- RGB LEDs (Red:green:blue = 3:6:1)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1600"/>
              <a:t>	- UV LED (GaN) + RGB phosphors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4329113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2057400"/>
            <a:ext cx="47529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35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Various combination of white LED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525"/>
            <a:ext cx="8982388" cy="49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41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zh-TW"/>
              <a:t>Evolution of light source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7249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229600" cy="4525963"/>
          </a:xfrm>
          <a:noFill/>
          <a:ln/>
        </p:spPr>
        <p:txBody>
          <a:bodyPr/>
          <a:lstStyle/>
          <a:p>
            <a:r>
              <a:rPr lang="en-US" altLang="zh-TW" sz="2400" b="1"/>
              <a:t>LED has 80% lower energy vs. incandescent</a:t>
            </a:r>
          </a:p>
          <a:p>
            <a:r>
              <a:rPr lang="en-US" altLang="zh-TW" sz="2400" b="1"/>
              <a:t>LED has 39% lower energy vs. CFL</a:t>
            </a:r>
          </a:p>
          <a:p>
            <a:pPr>
              <a:buFontTx/>
              <a:buNone/>
            </a:pPr>
            <a:endParaRPr lang="en-US" altLang="zh-TW" sz="2400" b="1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918325" y="6437313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Courtesy of Osram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369050" y="4114800"/>
            <a:ext cx="277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zh-TW" b="0"/>
              <a:t>compact fluorescent </a:t>
            </a:r>
            <a:r>
              <a:rPr lang="en-US" altLang="zh-TW" b="0" i="1" u="sng"/>
              <a:t>light</a:t>
            </a:r>
            <a:r>
              <a:rPr lang="en-US" altLang="zh-TW"/>
              <a:t> 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113624" y="1186934"/>
            <a:ext cx="172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Efficiency now is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t</a:t>
            </a:r>
            <a:r>
              <a:rPr lang="en-US" altLang="zh-TW" dirty="0" smtClean="0">
                <a:solidFill>
                  <a:srgbClr val="FF0000"/>
                </a:solidFill>
              </a:rPr>
              <a:t>he best.</a:t>
            </a:r>
          </a:p>
        </p:txBody>
      </p:sp>
    </p:spTree>
    <p:extLst>
      <p:ext uri="{BB962C8B-B14F-4D97-AF65-F5344CB8AC3E}">
        <p14:creationId xmlns:p14="http://schemas.microsoft.com/office/powerpoint/2010/main" val="5838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Light output V.S. Efficiency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09008" cy="432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2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14546" y="214290"/>
            <a:ext cx="43400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 b="1" dirty="0"/>
              <a:t>PN </a:t>
            </a:r>
            <a:r>
              <a:rPr lang="en-US" altLang="zh-TW" sz="3600" b="1" dirty="0" err="1" smtClean="0"/>
              <a:t>junction:summary</a:t>
            </a:r>
            <a:endParaRPr lang="en-US" altLang="zh-TW" sz="3600" b="1" dirty="0"/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5259388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543300" y="583406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latin typeface="Kunstler Script" pitchFamily="66" charset="0"/>
              </a:rPr>
              <a:t>E</a:t>
            </a:r>
            <a:r>
              <a:rPr lang="en-US" altLang="zh-TW" dirty="0"/>
              <a:t>=-</a:t>
            </a:r>
            <a:r>
              <a:rPr lang="en-US" altLang="zh-TW" dirty="0" err="1"/>
              <a:t>dV</a:t>
            </a:r>
            <a:r>
              <a:rPr lang="en-US" altLang="zh-TW" dirty="0"/>
              <a:t>/</a:t>
            </a:r>
            <a:r>
              <a:rPr lang="en-US" altLang="zh-TW" dirty="0" err="1"/>
              <a:t>dx</a:t>
            </a:r>
            <a:endParaRPr lang="en-US" altLang="zh-TW" dirty="0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1403350" y="50133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charge density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4716463" y="42926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potential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5775325" y="1431925"/>
            <a:ext cx="34861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Story:</a:t>
            </a:r>
          </a:p>
          <a:p>
            <a:r>
              <a:rPr lang="en-US" altLang="zh-TW"/>
              <a:t>The carrier concentraion</a:t>
            </a:r>
          </a:p>
          <a:p>
            <a:r>
              <a:rPr lang="en-US" altLang="zh-TW"/>
              <a:t>difference between the n and p</a:t>
            </a:r>
          </a:p>
          <a:p>
            <a:r>
              <a:rPr lang="en-US" altLang="zh-TW"/>
              <a:t>regions causes the carriers to</a:t>
            </a:r>
          </a:p>
          <a:p>
            <a:r>
              <a:rPr lang="en-US" altLang="zh-TW"/>
              <a:t>diffuse. The diffusion, however, </a:t>
            </a:r>
          </a:p>
          <a:p>
            <a:r>
              <a:rPr lang="en-US" altLang="zh-TW"/>
              <a:t>Leads to a charge imbalance.</a:t>
            </a:r>
          </a:p>
          <a:p>
            <a:r>
              <a:rPr lang="en-US" altLang="zh-TW"/>
              <a:t>the charge imbalance in turn</a:t>
            </a:r>
          </a:p>
          <a:p>
            <a:r>
              <a:rPr lang="en-US" altLang="zh-TW"/>
              <a:t>produces an electric field, which </a:t>
            </a:r>
          </a:p>
          <a:p>
            <a:r>
              <a:rPr lang="en-US" altLang="zh-TW"/>
              <a:t>counteracts the diffusion so that</a:t>
            </a:r>
          </a:p>
          <a:p>
            <a:r>
              <a:rPr lang="en-US" altLang="zh-TW"/>
              <a:t>in thermal equilibrium the net </a:t>
            </a:r>
          </a:p>
          <a:p>
            <a:r>
              <a:rPr lang="en-US" altLang="zh-TW"/>
              <a:t>flow of carriers Is zero. </a:t>
            </a:r>
          </a:p>
          <a:p>
            <a:r>
              <a:rPr lang="en-US" altLang="zh-TW"/>
              <a:t>The charged region near the </a:t>
            </a:r>
          </a:p>
          <a:p>
            <a:r>
              <a:rPr lang="en-US" altLang="zh-TW"/>
              <a:t>metallurgical junction where</a:t>
            </a:r>
          </a:p>
          <a:p>
            <a:r>
              <a:rPr lang="en-US" altLang="zh-TW"/>
              <a:t>the mobile carriers have been </a:t>
            </a:r>
          </a:p>
          <a:p>
            <a:r>
              <a:rPr lang="en-US" altLang="zh-TW"/>
              <a:t>reduced is called the depletion</a:t>
            </a:r>
          </a:p>
          <a:p>
            <a:r>
              <a:rPr lang="en-US" altLang="zh-TW"/>
              <a:t>region 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795963" y="6092825"/>
            <a:ext cx="220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Vo: built-in-potential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0" y="3284538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rgbClr val="FF0000"/>
                </a:solidFill>
              </a:rPr>
              <a:t>no carrier in the</a:t>
            </a:r>
          </a:p>
          <a:p>
            <a:r>
              <a:rPr lang="en-US" altLang="zh-TW" sz="1200" b="1">
                <a:solidFill>
                  <a:srgbClr val="FF0000"/>
                </a:solidFill>
              </a:rPr>
              <a:t>depletion region</a:t>
            </a:r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357430"/>
            <a:ext cx="2428892" cy="197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24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Cost comparison of light bulbs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https://s-media-cache-ak0.pinimg.com/564x/fa/24/90/fa2490ac497ece80802c26a6d1ac61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84236"/>
            <a:ext cx="6192688" cy="4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Cost comparison of light bulbs</a:t>
            </a:r>
            <a:endParaRPr lang="en-US" altLang="zh-TW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65125" y="6211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/>
          </a:p>
        </p:txBody>
      </p:sp>
      <p:pic>
        <p:nvPicPr>
          <p:cNvPr id="27650" name="Picture 2" descr="https://www16.corecommerce.com/~simpleled/uploads/image/2-bulb-comp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37394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 the technology revolution similar?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64896" cy="526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6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73463"/>
            <a:ext cx="39624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"/>
            <a:ext cx="34290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53784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4" name="Picture 8" descr="samsung_series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05000"/>
            <a:ext cx="5181600" cy="2849563"/>
          </a:xfrm>
          <a:prstGeom prst="rect">
            <a:avLst/>
          </a:prstGeom>
          <a:noFill/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28600" y="0"/>
            <a:ext cx="846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/>
              <a:t>High tech product combined with LED</a:t>
            </a:r>
          </a:p>
        </p:txBody>
      </p:sp>
      <p:pic>
        <p:nvPicPr>
          <p:cNvPr id="86026" name="Picture 10" descr="20080821LED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4400"/>
            <a:ext cx="3733800" cy="2178050"/>
          </a:xfrm>
          <a:prstGeom prst="rect">
            <a:avLst/>
          </a:prstGeom>
          <a:noFill/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438400" y="6338888"/>
            <a:ext cx="1250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Impact" pitchFamily="34" charset="0"/>
                <a:ea typeface="標楷體" pitchFamily="65" charset="-120"/>
              </a:rPr>
              <a:t>水立方</a:t>
            </a:r>
          </a:p>
        </p:txBody>
      </p:sp>
    </p:spTree>
    <p:extLst>
      <p:ext uri="{BB962C8B-B14F-4D97-AF65-F5344CB8AC3E}">
        <p14:creationId xmlns:p14="http://schemas.microsoft.com/office/powerpoint/2010/main" val="30927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/>
              <a:t>Fabrication of laser diode using pn junction structures</a:t>
            </a:r>
          </a:p>
        </p:txBody>
      </p:sp>
      <p:pic>
        <p:nvPicPr>
          <p:cNvPr id="14339" name="Picture 3" descr="greentec_10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12875"/>
            <a:ext cx="2809875" cy="3933825"/>
          </a:xfrm>
          <a:prstGeom prst="rect">
            <a:avLst/>
          </a:prstGeom>
          <a:noFill/>
        </p:spPr>
      </p:pic>
      <p:pic>
        <p:nvPicPr>
          <p:cNvPr id="14340" name="Picture 4" descr="small_5_head_laser_poi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628775"/>
            <a:ext cx="2533650" cy="3529013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5715000"/>
            <a:ext cx="9540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2400" i="1">
                <a:solidFill>
                  <a:schemeClr val="tx2"/>
                </a:solidFill>
              </a:rPr>
              <a:t>Laser: Light Amplification by Stimulated Emission of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Two keys for making a laser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524000" y="2057400"/>
            <a:ext cx="579998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0" dirty="0" smtClean="0"/>
              <a:t> </a:t>
            </a:r>
            <a:r>
              <a:rPr lang="en-US" altLang="zh-TW" sz="4400" dirty="0" smtClean="0"/>
              <a:t>population inversion</a:t>
            </a:r>
          </a:p>
          <a:p>
            <a:endParaRPr lang="en-US" altLang="zh-TW" sz="4400" dirty="0" smtClean="0"/>
          </a:p>
          <a:p>
            <a:r>
              <a:rPr lang="en-US" altLang="zh-TW" sz="4400" dirty="0" smtClean="0"/>
              <a:t>Optical cavity</a:t>
            </a:r>
            <a:endParaRPr lang="zh-TW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295400" y="990600"/>
          <a:ext cx="6624638" cy="310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3" imgW="5715720" imgH="2679840" progId="Word.Document.8">
                  <p:embed/>
                </p:oleObj>
              </mc:Choice>
              <mc:Fallback>
                <p:oleObj name="Document" r:id="rId3" imgW="5715720" imgH="26798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990600"/>
                        <a:ext cx="6624638" cy="310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677400" cy="1143000"/>
          </a:xfrm>
        </p:spPr>
        <p:txBody>
          <a:bodyPr/>
          <a:lstStyle/>
          <a:p>
            <a:r>
              <a:rPr lang="en-US" altLang="zh-TW" sz="2800" b="1"/>
              <a:t>Absorption, spontaneous, and stimulated emission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7200" y="3276600"/>
            <a:ext cx="7848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0" y="3276600"/>
            <a:ext cx="93154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altLang="zh-TW" b="0" dirty="0"/>
              <a:t>Emission: an electron at a higher energy level transits down to an unoccupied energy level</a:t>
            </a:r>
          </a:p>
          <a:p>
            <a:pPr marL="342900" indent="-342900"/>
            <a:r>
              <a:rPr lang="en-US" altLang="zh-TW" b="0" dirty="0"/>
              <a:t>                 and it emits a emits a photon</a:t>
            </a:r>
          </a:p>
          <a:p>
            <a:pPr marL="342900" indent="-342900"/>
            <a:r>
              <a:rPr lang="en-US" altLang="zh-TW" b="0" dirty="0"/>
              <a:t>Spontaneous emission: emitted photon from E2 to E1 in a random direction, which </a:t>
            </a:r>
          </a:p>
          <a:p>
            <a:pPr marL="342900" indent="-342900"/>
            <a:r>
              <a:rPr lang="en-US" altLang="zh-TW" b="0" dirty="0"/>
              <a:t>                 provided by the E1 not already occupied by another electron</a:t>
            </a:r>
          </a:p>
          <a:p>
            <a:pPr marL="342900" indent="-342900"/>
            <a:r>
              <a:rPr lang="en-US" altLang="zh-TW" b="0" dirty="0"/>
              <a:t>Stimulated emission:</a:t>
            </a:r>
          </a:p>
          <a:p>
            <a:pPr marL="342900" indent="-342900">
              <a:buFontTx/>
              <a:buAutoNum type="arabicPeriod"/>
            </a:pPr>
            <a:r>
              <a:rPr lang="en-US" altLang="zh-TW" b="0" dirty="0"/>
              <a:t>Emitted photon is </a:t>
            </a:r>
            <a:r>
              <a:rPr lang="en-US" altLang="zh-TW" b="0" dirty="0">
                <a:solidFill>
                  <a:srgbClr val="7030A0"/>
                </a:solidFill>
              </a:rPr>
              <a:t>in phase </a:t>
            </a:r>
            <a:r>
              <a:rPr lang="en-US" altLang="zh-TW" b="0" dirty="0"/>
              <a:t>with incoming photon </a:t>
            </a:r>
          </a:p>
          <a:p>
            <a:pPr marL="342900" indent="-342900"/>
            <a:r>
              <a:rPr lang="en-US" altLang="zh-TW" b="0" dirty="0"/>
              <a:t>     (the same direction, the same energy, the same polarization)</a:t>
            </a:r>
          </a:p>
          <a:p>
            <a:pPr marL="342900" indent="-342900">
              <a:buFontTx/>
              <a:buAutoNum type="arabicPeriod" startAt="2"/>
            </a:pPr>
            <a:r>
              <a:rPr lang="en-US" altLang="zh-TW" b="0" dirty="0"/>
              <a:t>Incoming photons was magnified </a:t>
            </a:r>
            <a:r>
              <a:rPr lang="en-US" altLang="zh-TW" b="0" dirty="0">
                <a:sym typeface="Wingdings" pitchFamily="2" charset="2"/>
              </a:rPr>
              <a:t>there are more atoms at E2 than </a:t>
            </a:r>
          </a:p>
          <a:p>
            <a:pPr marL="342900" indent="-342900"/>
            <a:r>
              <a:rPr lang="en-US" altLang="zh-TW" b="0" dirty="0"/>
              <a:t>     at E1 (</a:t>
            </a:r>
            <a:r>
              <a:rPr lang="en-US" altLang="zh-TW" b="0" dirty="0">
                <a:solidFill>
                  <a:srgbClr val="FF0000"/>
                </a:solidFill>
                <a:sym typeface="Wingdings" pitchFamily="2" charset="2"/>
              </a:rPr>
              <a:t>population inversion)</a:t>
            </a:r>
            <a:r>
              <a:rPr lang="en-US" altLang="zh-TW" b="0" dirty="0"/>
              <a:t>, so incoming photons </a:t>
            </a:r>
            <a:r>
              <a:rPr lang="en-US" altLang="zh-TW" b="0" dirty="0">
                <a:solidFill>
                  <a:srgbClr val="7030A0"/>
                </a:solidFill>
              </a:rPr>
              <a:t>were not absorbed</a:t>
            </a:r>
          </a:p>
          <a:p>
            <a:pPr marL="342900" indent="-342900"/>
            <a:r>
              <a:rPr lang="en-US" altLang="zh-TW" b="0" dirty="0"/>
              <a:t>     by another atom at E1 </a:t>
            </a:r>
          </a:p>
          <a:p>
            <a:pPr marL="342900" indent="-342900"/>
            <a:r>
              <a:rPr lang="en-US" altLang="zh-TW" b="0" dirty="0"/>
              <a:t>    </a:t>
            </a:r>
            <a:endParaRPr lang="en-US" altLang="zh-TW" b="0" dirty="0">
              <a:solidFill>
                <a:srgbClr val="FF0000"/>
              </a:solidFill>
            </a:endParaRPr>
          </a:p>
          <a:p>
            <a:pPr marL="342900" indent="-342900"/>
            <a:endParaRPr lang="en-US" altLang="zh-TW" b="0" dirty="0">
              <a:solidFill>
                <a:srgbClr val="FF0000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36525" y="6111875"/>
            <a:ext cx="6115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The key 1 of laser: </a:t>
            </a:r>
            <a:r>
              <a:rPr lang="en-US" altLang="zh-TW" sz="3200" dirty="0">
                <a:solidFill>
                  <a:srgbClr val="FF0000"/>
                </a:solidFill>
              </a:rPr>
              <a:t>population inversion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304800" y="685800"/>
          <a:ext cx="8382000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3" imgW="6401520" imgH="3689640" progId="Word.Document.8">
                  <p:embed/>
                </p:oleObj>
              </mc:Choice>
              <mc:Fallback>
                <p:oleObj name="Document" r:id="rId3" imgW="6401520" imgH="36896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85800"/>
                        <a:ext cx="8382000" cy="483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81000" y="5181600"/>
            <a:ext cx="472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524000" y="0"/>
            <a:ext cx="702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/>
              <a:t>The way to achieve population inversion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04800" y="5181600"/>
            <a:ext cx="7880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Note:</a:t>
            </a:r>
          </a:p>
          <a:p>
            <a:r>
              <a:rPr lang="en-US" altLang="zh-TW" b="0" dirty="0"/>
              <a:t>-in normal case, only two energy levels can not achieve population inversion</a:t>
            </a:r>
          </a:p>
          <a:p>
            <a:r>
              <a:rPr lang="en-US" altLang="zh-TW" b="0" dirty="0"/>
              <a:t>-external excitation first excite electron from E1 to E3</a:t>
            </a:r>
          </a:p>
          <a:p>
            <a:r>
              <a:rPr lang="en-US" altLang="zh-TW" b="0" dirty="0"/>
              <a:t>-the emission from E2 to E1 is called lasing emission</a:t>
            </a:r>
          </a:p>
          <a:p>
            <a:r>
              <a:rPr lang="en-US" altLang="zh-TW" b="0" dirty="0"/>
              <a:t>-LASER: Light Amplification by Stimulated Emission of Radiation</a:t>
            </a:r>
          </a:p>
          <a:p>
            <a:r>
              <a:rPr lang="en-US" altLang="zh-TW" b="0" dirty="0"/>
              <a:t>- an example: Cr+3 ion in a crystal of alumina Al2O3 (</a:t>
            </a:r>
            <a:r>
              <a:rPr lang="en-US" altLang="zh-TW" b="0" dirty="0" err="1"/>
              <a:t>saphire</a:t>
            </a:r>
            <a:r>
              <a:rPr lang="en-US" altLang="zh-TW" b="0" dirty="0"/>
              <a:t>)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85800" y="4191000"/>
            <a:ext cx="91440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395536" y="1124744"/>
          <a:ext cx="8229600" cy="543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Document" r:id="rId3" imgW="5868000" imgH="3873600" progId="Word.Document.8">
                  <p:embed/>
                </p:oleObj>
              </mc:Choice>
              <mc:Fallback>
                <p:oleObj name="Document" r:id="rId3" imgW="5868000" imgH="38736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24744"/>
                        <a:ext cx="8229600" cy="543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403648" y="332656"/>
            <a:ext cx="5896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/>
              <a:t>Er</a:t>
            </a:r>
            <a:r>
              <a:rPr lang="en-US" altLang="zh-TW" sz="3200" b="1" baseline="30000" dirty="0" smtClean="0"/>
              <a:t>+3</a:t>
            </a:r>
            <a:r>
              <a:rPr lang="en-US" altLang="zh-TW" sz="3200" b="1" dirty="0" smtClean="0"/>
              <a:t> doped </a:t>
            </a:r>
            <a:r>
              <a:rPr lang="en-US" altLang="zh-TW" sz="3200" b="1" dirty="0" err="1" smtClean="0"/>
              <a:t>glas</a:t>
            </a:r>
            <a:r>
              <a:rPr lang="en-US" altLang="zh-TW" sz="3200" b="1" dirty="0" smtClean="0"/>
              <a:t> fiber : an example</a:t>
            </a:r>
            <a:endParaRPr lang="zh-TW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7200" y="609600"/>
          <a:ext cx="8153400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4" name="Document" r:id="rId3" imgW="5715720" imgH="3174840" progId="Word.Document.8">
                  <p:embed/>
                </p:oleObj>
              </mc:Choice>
              <mc:Fallback>
                <p:oleObj name="Document" r:id="rId3" imgW="5715720" imgH="3174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09600"/>
                        <a:ext cx="8153400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7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65175"/>
            <a:ext cx="48260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5219700" y="844550"/>
          <a:ext cx="360045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Image" r:id="rId4" imgW="5968254" imgH="5155556" progId="Photoshop.Image.8">
                  <p:embed/>
                </p:oleObj>
              </mc:Choice>
              <mc:Fallback>
                <p:oleObj name="Image" r:id="rId4" imgW="5968254" imgH="51555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844550"/>
                        <a:ext cx="3600450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8434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 b="1"/>
              <a:t>Forward and reverse bias effect for a pn junction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79388" y="2781300"/>
            <a:ext cx="247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Fermi level equilibrium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076825" y="4149725"/>
            <a:ext cx="43942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Forward bias reduces the </a:t>
            </a:r>
            <a:r>
              <a:rPr lang="en-US" altLang="zh-TW" dirty="0" err="1"/>
              <a:t>eVo</a:t>
            </a:r>
            <a:r>
              <a:rPr lang="en-US" altLang="zh-TW" dirty="0"/>
              <a:t> to </a:t>
            </a:r>
          </a:p>
          <a:p>
            <a:r>
              <a:rPr lang="en-US" altLang="zh-TW" dirty="0"/>
              <a:t>e(Vo-V), so the electrons at </a:t>
            </a:r>
            <a:r>
              <a:rPr lang="en-US" altLang="zh-TW" dirty="0" err="1"/>
              <a:t>Ec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in the n-side can overcome the </a:t>
            </a:r>
            <a:r>
              <a:rPr lang="en-US" altLang="zh-TW" dirty="0" err="1"/>
              <a:t>the</a:t>
            </a:r>
            <a:endParaRPr lang="en-US" altLang="zh-TW" dirty="0"/>
          </a:p>
          <a:p>
            <a:r>
              <a:rPr lang="en-US" altLang="zh-TW" dirty="0"/>
              <a:t>potential barrier and diffuse to the p-side</a:t>
            </a:r>
          </a:p>
          <a:p>
            <a:endParaRPr lang="en-US" altLang="zh-TW" dirty="0"/>
          </a:p>
          <a:p>
            <a:r>
              <a:rPr lang="en-US" altLang="zh-TW" dirty="0"/>
              <a:t>A reverse bias, V=-</a:t>
            </a:r>
            <a:r>
              <a:rPr lang="en-US" altLang="zh-TW" dirty="0" err="1"/>
              <a:t>Vr</a:t>
            </a:r>
            <a:r>
              <a:rPr lang="en-US" altLang="zh-TW" dirty="0"/>
              <a:t>, </a:t>
            </a:r>
            <a:r>
              <a:rPr lang="en-US" altLang="zh-TW" dirty="0" err="1"/>
              <a:t>Vr</a:t>
            </a:r>
            <a:r>
              <a:rPr lang="en-US" altLang="zh-TW" dirty="0"/>
              <a:t> adds to the </a:t>
            </a:r>
          </a:p>
          <a:p>
            <a:r>
              <a:rPr lang="en-US" altLang="zh-TW" dirty="0"/>
              <a:t>built-in potential Vo, so the P.E barrier</a:t>
            </a:r>
          </a:p>
          <a:p>
            <a:r>
              <a:rPr lang="en-US" altLang="zh-TW" dirty="0"/>
              <a:t>becomes e(</a:t>
            </a:r>
            <a:r>
              <a:rPr lang="en-US" altLang="zh-TW" dirty="0" err="1"/>
              <a:t>Vo+Vr</a:t>
            </a:r>
            <a:r>
              <a:rPr lang="en-US" altLang="zh-TW" dirty="0"/>
              <a:t>), so there is hardly any</a:t>
            </a:r>
          </a:p>
          <a:p>
            <a:r>
              <a:rPr lang="en-US" altLang="zh-TW" dirty="0"/>
              <a:t>reverse current.</a:t>
            </a:r>
          </a:p>
        </p:txBody>
      </p:sp>
    </p:spTree>
    <p:extLst>
      <p:ext uri="{BB962C8B-B14F-4D97-AF65-F5344CB8AC3E}">
        <p14:creationId xmlns:p14="http://schemas.microsoft.com/office/powerpoint/2010/main" val="40678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066800" y="304800"/>
          <a:ext cx="7010400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Document" r:id="rId3" imgW="5944320" imgH="5067360" progId="Word.Document.8">
                  <p:embed/>
                </p:oleObj>
              </mc:Choice>
              <mc:Fallback>
                <p:oleObj name="Document" r:id="rId3" imgW="5944320" imgH="50673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04800"/>
                        <a:ext cx="7010400" cy="597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91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528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Make Stimulated emission rate larger</a:t>
            </a:r>
            <a:endParaRPr lang="en-US" altLang="zh-TW" dirty="0"/>
          </a:p>
        </p:txBody>
      </p:sp>
      <p:graphicFrame>
        <p:nvGraphicFramePr>
          <p:cNvPr id="45060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99728" y="3994845"/>
          <a:ext cx="2806700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方程式" r:id="rId3" imgW="1574640" imgH="457200" progId="Equation.3">
                  <p:embed/>
                </p:oleObj>
              </mc:Choice>
              <mc:Fallback>
                <p:oleObj name="方程式" r:id="rId3" imgW="15746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28" y="3994845"/>
                        <a:ext cx="2806700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95536" y="1556792"/>
            <a:ext cx="464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R</a:t>
            </a:r>
            <a:r>
              <a:rPr lang="en-US" altLang="zh-TW" sz="1000" b="0" dirty="0"/>
              <a:t>21</a:t>
            </a:r>
            <a:r>
              <a:rPr lang="en-US" altLang="zh-TW" b="0" dirty="0"/>
              <a:t> - downward transition rate from E2 to E1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3600128" y="4326632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666928" y="4098032"/>
            <a:ext cx="38000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We need a large photon concentration</a:t>
            </a:r>
          </a:p>
          <a:p>
            <a:r>
              <a:rPr lang="en-US" altLang="zh-TW" dirty="0" smtClean="0"/>
              <a:t>with the wavelength we want!</a:t>
            </a:r>
            <a:endParaRPr lang="en-US" altLang="zh-TW" b="0" dirty="0" smtClean="0"/>
          </a:p>
          <a:p>
            <a:r>
              <a:rPr lang="en-US" altLang="zh-TW" b="0" dirty="0" smtClean="0"/>
              <a:t>- </a:t>
            </a:r>
            <a:r>
              <a:rPr lang="en-US" altLang="zh-TW" b="0" dirty="0"/>
              <a:t>Need an optical cavity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457128" y="4021832"/>
            <a:ext cx="762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823392" y="5703912"/>
            <a:ext cx="6501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 smtClean="0"/>
              <a:t>-photon energy density per unit frequency</a:t>
            </a:r>
          </a:p>
          <a:p>
            <a:r>
              <a:rPr lang="en-US" altLang="zh-TW" b="0" dirty="0" smtClean="0"/>
              <a:t>-the number of photons per unit volume with an energy </a:t>
            </a:r>
            <a:r>
              <a:rPr lang="en-US" altLang="zh-TW" b="0" dirty="0" err="1" smtClean="0"/>
              <a:t>h</a:t>
            </a:r>
            <a:r>
              <a:rPr lang="en-US" altLang="zh-TW" b="0" i="1" dirty="0" err="1" smtClean="0"/>
              <a:t>v</a:t>
            </a:r>
            <a:r>
              <a:rPr lang="en-US" altLang="zh-TW" b="0" dirty="0" smtClean="0"/>
              <a:t>=(E2-E1)</a:t>
            </a:r>
            <a:endParaRPr lang="en-US" altLang="zh-TW" b="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23528" y="37170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stimulated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23528" y="470763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spontaneous</a:t>
            </a:r>
            <a:endParaRPr lang="zh-TW" altLang="en-US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2695600" y="4839816"/>
            <a:ext cx="288032" cy="7467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11560" y="2204864"/>
            <a:ext cx="289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</a:t>
            </a:r>
            <a:r>
              <a:rPr lang="en-US" altLang="zh-TW" sz="1200" dirty="0" smtClean="0"/>
              <a:t>21</a:t>
            </a:r>
            <a:r>
              <a:rPr lang="en-US" altLang="zh-TW" sz="2400" dirty="0" smtClean="0"/>
              <a:t> = A</a:t>
            </a:r>
            <a:r>
              <a:rPr lang="en-US" altLang="zh-TW" sz="1200" dirty="0" smtClean="0"/>
              <a:t>21</a:t>
            </a:r>
            <a:r>
              <a:rPr lang="en-US" altLang="zh-TW" sz="2400" dirty="0" smtClean="0"/>
              <a:t>N</a:t>
            </a:r>
            <a:r>
              <a:rPr lang="en-US" altLang="zh-TW" sz="1200" dirty="0" smtClean="0"/>
              <a:t>2</a:t>
            </a:r>
            <a:r>
              <a:rPr lang="en-US" altLang="zh-TW" sz="2400" dirty="0" smtClean="0"/>
              <a:t>+B</a:t>
            </a:r>
            <a:r>
              <a:rPr lang="en-US" altLang="zh-TW" sz="1200" dirty="0" smtClean="0"/>
              <a:t>21</a:t>
            </a:r>
            <a:r>
              <a:rPr lang="en-US" altLang="zh-TW" sz="2400" dirty="0" smtClean="0"/>
              <a:t>N</a:t>
            </a:r>
            <a:r>
              <a:rPr lang="en-US" altLang="zh-TW" sz="1200" dirty="0" smtClean="0"/>
              <a:t>2       </a:t>
            </a:r>
            <a:r>
              <a:rPr lang="en-US" altLang="zh-TW" sz="2400" dirty="0" smtClean="0"/>
              <a:t>(</a:t>
            </a:r>
            <a:r>
              <a:rPr lang="en-US" altLang="zh-TW" sz="2400" dirty="0" err="1" smtClean="0"/>
              <a:t>hv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2627784" y="2276872"/>
          <a:ext cx="369771" cy="40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方程式" r:id="rId5" imgW="152280" imgH="164880" progId="Equation.3">
                  <p:embed/>
                </p:oleObj>
              </mc:Choice>
              <mc:Fallback>
                <p:oleObj name="方程式" r:id="rId5" imgW="15228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276872"/>
                        <a:ext cx="369771" cy="400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線單箭頭接點 23"/>
          <p:cNvCxnSpPr/>
          <p:nvPr/>
        </p:nvCxnSpPr>
        <p:spPr>
          <a:xfrm rot="5400000">
            <a:off x="1223628" y="2600908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323528" y="2924944"/>
            <a:ext cx="229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Spontaneous emission</a:t>
            </a:r>
            <a:endParaRPr lang="zh-TW" altLang="en-US" dirty="0"/>
          </a:p>
        </p:txBody>
      </p:sp>
      <p:cxnSp>
        <p:nvCxnSpPr>
          <p:cNvPr id="27" name="直線單箭頭接點 26"/>
          <p:cNvCxnSpPr/>
          <p:nvPr/>
        </p:nvCxnSpPr>
        <p:spPr>
          <a:xfrm>
            <a:off x="3419872" y="2564904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3275856" y="2924944"/>
            <a:ext cx="3517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Stimulated emission which requires</a:t>
            </a:r>
          </a:p>
          <a:p>
            <a:r>
              <a:rPr lang="en-US" altLang="zh-TW" dirty="0" smtClean="0"/>
              <a:t>Photons to drive it</a:t>
            </a:r>
            <a:endParaRPr lang="zh-TW" altLang="en-US" dirty="0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259632" y="2276872"/>
            <a:ext cx="648072" cy="32995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2051720" y="2276872"/>
            <a:ext cx="1368152" cy="32995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412776"/>
            <a:ext cx="2138288" cy="142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1412776"/>
            <a:ext cx="1411504" cy="146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文字方塊 35"/>
          <p:cNvSpPr txBox="1"/>
          <p:nvPr/>
        </p:nvSpPr>
        <p:spPr>
          <a:xfrm>
            <a:off x="4644008" y="980728"/>
            <a:ext cx="229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Spontaneous emission</a:t>
            </a:r>
            <a:endParaRPr lang="zh-TW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009890" y="1052736"/>
            <a:ext cx="213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Stimulated  emission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 optical cavity (optical resonator)</a:t>
            </a:r>
            <a:br>
              <a:rPr lang="en-US" altLang="zh-TW" dirty="0" smtClean="0"/>
            </a:br>
            <a:endParaRPr lang="zh-TW" altLang="en-US" dirty="0"/>
          </a:p>
        </p:txBody>
      </p:sp>
      <p:graphicFrame>
        <p:nvGraphicFramePr>
          <p:cNvPr id="4" name="Object 11"/>
          <p:cNvGraphicFramePr>
            <a:graphicFrameLocks noChangeAspect="1"/>
          </p:cNvGraphicFramePr>
          <p:nvPr/>
        </p:nvGraphicFramePr>
        <p:xfrm>
          <a:off x="498376" y="4503663"/>
          <a:ext cx="3429000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Image" r:id="rId3" imgW="3885714" imgH="1752381" progId="Photoshop.Image.8">
                  <p:embed/>
                </p:oleObj>
              </mc:Choice>
              <mc:Fallback>
                <p:oleObj name="Image" r:id="rId3" imgW="3885714" imgH="1752381" progId="Photoshop.Imag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76" y="4503663"/>
                        <a:ext cx="3429000" cy="154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323528" y="2060848"/>
          <a:ext cx="37338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8" name="Image" r:id="rId5" imgW="4520635" imgH="1968254" progId="Photoshop.Image.8">
                  <p:embed/>
                </p:oleObj>
              </mc:Choice>
              <mc:Fallback>
                <p:oleObj name="Image" r:id="rId5" imgW="4520635" imgH="1968254" progId="Photoshop.Imag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060848"/>
                        <a:ext cx="3733800" cy="162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7"/>
          <p:cNvGraphicFramePr>
            <a:graphicFrameLocks noChangeAspect="1"/>
          </p:cNvGraphicFramePr>
          <p:nvPr/>
        </p:nvGraphicFramePr>
        <p:xfrm>
          <a:off x="2555776" y="4221088"/>
          <a:ext cx="11430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9" name="方程式" r:id="rId7" imgW="634680" imgH="393480" progId="Equation.3">
                  <p:embed/>
                </p:oleObj>
              </mc:Choice>
              <mc:Fallback>
                <p:oleObj name="方程式" r:id="rId7" imgW="6346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221088"/>
                        <a:ext cx="1143000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995936" y="2132856"/>
            <a:ext cx="50228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-We build a optical cavity to trap the wavelength</a:t>
            </a:r>
          </a:p>
          <a:p>
            <a:r>
              <a:rPr lang="en-US" altLang="zh-TW" b="0" dirty="0"/>
              <a:t> we want</a:t>
            </a:r>
          </a:p>
          <a:p>
            <a:r>
              <a:rPr lang="en-US" altLang="zh-TW" b="0" dirty="0"/>
              <a:t>-only standing waves with certain wavelength </a:t>
            </a:r>
          </a:p>
          <a:p>
            <a:r>
              <a:rPr lang="en-US" altLang="zh-TW" b="0" dirty="0"/>
              <a:t> can be maintained within the optical cavity</a:t>
            </a:r>
          </a:p>
          <a:p>
            <a:endParaRPr lang="en-US" altLang="zh-TW" b="0" dirty="0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067944" y="4653136"/>
            <a:ext cx="4679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m:mode number (an </a:t>
            </a:r>
            <a:r>
              <a:rPr lang="en-US" altLang="zh-TW" b="0" dirty="0" err="1"/>
              <a:t>interger</a:t>
            </a:r>
            <a:r>
              <a:rPr lang="en-US" altLang="zh-TW" b="0" dirty="0"/>
              <a:t>)</a:t>
            </a:r>
          </a:p>
          <a:p>
            <a:r>
              <a:rPr lang="en-US" altLang="zh-TW" b="0" dirty="0"/>
              <a:t>Wavelength satisfy the left equation is called</a:t>
            </a:r>
          </a:p>
          <a:p>
            <a:r>
              <a:rPr lang="en-US" altLang="zh-TW" b="0" dirty="0"/>
              <a:t>A cavity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97913" cy="608013"/>
          </a:xfrm>
        </p:spPr>
        <p:txBody>
          <a:bodyPr>
            <a:normAutofit fontScale="90000"/>
          </a:bodyPr>
          <a:lstStyle/>
          <a:p>
            <a:r>
              <a:rPr lang="en-US" altLang="zh-TW" sz="3600" b="1"/>
              <a:t>Laser diodes: utilization of PN junction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/>
              <a:t>Compared to other lasers (sapphire, CO</a:t>
            </a:r>
            <a:r>
              <a:rPr lang="en-US" altLang="zh-TW" sz="2800" baseline="-25000"/>
              <a:t>2</a:t>
            </a:r>
            <a:r>
              <a:rPr lang="en-US" altLang="zh-TW" sz="2800"/>
              <a:t>, HeNe, dye), semiconductor laser diodes are compact in size, electricity effective, efficient, long life, cheap, and versatile in color from UV to IR.</a:t>
            </a:r>
          </a:p>
          <a:p>
            <a:pPr>
              <a:lnSpc>
                <a:spcPct val="90000"/>
              </a:lnSpc>
            </a:pPr>
            <a:endParaRPr lang="en-US" altLang="zh-TW" sz="2800"/>
          </a:p>
          <a:p>
            <a:pPr>
              <a:lnSpc>
                <a:spcPct val="90000"/>
              </a:lnSpc>
            </a:pPr>
            <a:r>
              <a:rPr lang="en-US" altLang="zh-TW" sz="2800"/>
              <a:t>Applications – CD,VCD,DVD players, CDROM, laser printer, laser pointer, bar code scanner,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518160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152400" y="4724400"/>
            <a:ext cx="81534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zh-TW" b="0"/>
              <a:t>the semiconductor that was excessively doped with donors or acceptors (10</a:t>
            </a:r>
            <a:r>
              <a:rPr lang="en-US" altLang="zh-TW" b="0" baseline="30000"/>
              <a:t>19</a:t>
            </a:r>
            <a:r>
              <a:rPr lang="en-US" altLang="zh-TW" b="0"/>
              <a:t>-10</a:t>
            </a:r>
            <a:r>
              <a:rPr lang="en-US" altLang="zh-TW" b="0" baseline="30000"/>
              <a:t>20</a:t>
            </a:r>
            <a:r>
              <a:rPr lang="en-US" altLang="zh-TW" b="0"/>
              <a:t> cm</a:t>
            </a:r>
            <a:r>
              <a:rPr lang="en-US" altLang="zh-TW" b="0" baseline="30000"/>
              <a:t>-3) </a:t>
            </a:r>
            <a:r>
              <a:rPr lang="en-US" altLang="zh-TW" b="0"/>
              <a:t>called degenerate semiconductor </a:t>
            </a:r>
          </a:p>
          <a:p>
            <a:pPr>
              <a:buFontTx/>
              <a:buChar char="-"/>
            </a:pPr>
            <a:r>
              <a:rPr lang="en-US" altLang="zh-TW" b="0"/>
              <a:t>such a semiconductor exhibits properties that are more metal-like</a:t>
            </a:r>
          </a:p>
          <a:p>
            <a:r>
              <a:rPr lang="en-US" altLang="zh-TW" b="0"/>
              <a:t>-degenerate doping: the Fermi level E</a:t>
            </a:r>
            <a:r>
              <a:rPr lang="en-US" altLang="zh-TW" sz="1000" b="0"/>
              <a:t>FP</a:t>
            </a:r>
            <a:r>
              <a:rPr lang="en-US" altLang="zh-TW" b="0"/>
              <a:t> in the p-side is in the valence  </a:t>
            </a:r>
          </a:p>
          <a:p>
            <a:r>
              <a:rPr lang="en-US" altLang="zh-TW" b="0"/>
              <a:t> band(VB) and the E</a:t>
            </a:r>
            <a:r>
              <a:rPr lang="en-US" altLang="zh-TW" sz="900" b="0"/>
              <a:t>Fn</a:t>
            </a:r>
            <a:r>
              <a:rPr lang="en-US" altLang="zh-TW" b="0"/>
              <a:t> in the n-side is in the conduction band (CB)</a:t>
            </a:r>
          </a:p>
          <a:p>
            <a:r>
              <a:rPr lang="en-US" altLang="zh-TW" b="0"/>
              <a:t>-a laser diode consists of “degenerately” doped p+ side with “degenerated”</a:t>
            </a:r>
          </a:p>
          <a:p>
            <a:r>
              <a:rPr lang="en-US" altLang="zh-TW" b="0"/>
              <a:t> doped n+ side (p+n+ junction)</a:t>
            </a:r>
          </a:p>
        </p:txBody>
      </p:sp>
      <p:graphicFrame>
        <p:nvGraphicFramePr>
          <p:cNvPr id="50185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5181600" y="1143000"/>
          <a:ext cx="3700463" cy="327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Image" r:id="rId4" imgW="4203175" imgH="3720635" progId="Photoshop.Image.8">
                  <p:embed/>
                </p:oleObj>
              </mc:Choice>
              <mc:Fallback>
                <p:oleObj name="Image" r:id="rId4" imgW="4203175" imgH="3720635" progId="Photoshop.Imag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43000"/>
                        <a:ext cx="3700463" cy="327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Degenerated </a:t>
            </a:r>
            <a:r>
              <a:rPr lang="en-US" altLang="zh-TW" dirty="0"/>
              <a:t>semiconductor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304800" y="1295400"/>
          <a:ext cx="5334000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Document" r:id="rId3" imgW="6172920" imgH="4292640" progId="Word.Document.8">
                  <p:embed/>
                </p:oleObj>
              </mc:Choice>
              <mc:Fallback>
                <p:oleObj name="Document" r:id="rId3" imgW="6172920" imgH="42926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5334000" cy="370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3200" dirty="0"/>
              <a:t>Structure: degenerately doped direct </a:t>
            </a:r>
            <a:r>
              <a:rPr lang="en-US" altLang="zh-TW" sz="3200" dirty="0" err="1"/>
              <a:t>bandgap</a:t>
            </a:r>
            <a:r>
              <a:rPr lang="en-US" altLang="zh-TW" sz="3200" dirty="0"/>
              <a:t> semiconductor </a:t>
            </a:r>
            <a:r>
              <a:rPr lang="en-US" altLang="zh-TW" sz="3200" dirty="0" err="1"/>
              <a:t>pn</a:t>
            </a:r>
            <a:r>
              <a:rPr lang="en-US" altLang="zh-TW" sz="3200" dirty="0"/>
              <a:t> junction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57200" y="4800600"/>
            <a:ext cx="3124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52400" y="4800600"/>
            <a:ext cx="8769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b="0"/>
              <a:t>laser diode structure: degenerately doped direct bandgap semiconductor pn junction</a:t>
            </a:r>
          </a:p>
          <a:p>
            <a:pPr>
              <a:buFontTx/>
              <a:buChar char="-"/>
            </a:pPr>
            <a:r>
              <a:rPr lang="en-US" altLang="zh-TW" b="0"/>
              <a:t>depletion region (active region) is very narrow</a:t>
            </a:r>
          </a:p>
          <a:p>
            <a:pPr>
              <a:buFontTx/>
              <a:buChar char="-"/>
            </a:pPr>
            <a:r>
              <a:rPr lang="en-US" altLang="zh-TW" b="0">
                <a:solidFill>
                  <a:srgbClr val="FF0000"/>
                </a:solidFill>
              </a:rPr>
              <a:t>population inversion occurs when applying  a voltage larger eV &gt; Eg:</a:t>
            </a:r>
          </a:p>
          <a:p>
            <a:r>
              <a:rPr lang="en-US" altLang="zh-TW" b="0"/>
              <a:t> the applied V diminishes the built-in potential to zero and electrons flow into the SCL</a:t>
            </a:r>
          </a:p>
          <a:p>
            <a:pPr>
              <a:buFontTx/>
              <a:buChar char="-"/>
            </a:pPr>
            <a:r>
              <a:rPr lang="en-US" altLang="zh-TW" b="0"/>
              <a:t>an incoming photon with energy Ec-Ev doesn’t excite an electron but stimulated by </a:t>
            </a:r>
          </a:p>
          <a:p>
            <a:r>
              <a:rPr lang="en-US" altLang="zh-TW" b="0"/>
              <a:t> falling electrons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394325" y="2246313"/>
            <a:ext cx="323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After applying large forward</a:t>
            </a:r>
          </a:p>
          <a:p>
            <a:r>
              <a:rPr lang="en-US" altLang="zh-TW"/>
              <a:t>bias V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996952"/>
            <a:ext cx="1961396" cy="164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7668344" y="270892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LED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948264" y="2636912"/>
            <a:ext cx="2195736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55613" y="608013"/>
          <a:ext cx="7129462" cy="510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Document" r:id="rId3" imgW="5944320" imgH="4229280" progId="Word.Document.8">
                  <p:embed/>
                </p:oleObj>
              </mc:Choice>
              <mc:Fallback>
                <p:oleObj name="Document" r:id="rId3" imgW="5944320" imgH="422928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608013"/>
                        <a:ext cx="7129462" cy="5106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4300" y="0"/>
            <a:ext cx="902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/>
              <a:t>Density of States and optical Gain in the active layer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28600" y="5334000"/>
            <a:ext cx="4572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457200" y="5334000"/>
            <a:ext cx="4038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9850" y="5334000"/>
            <a:ext cx="8997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b="0"/>
              <a:t>the active region has an optical gain since an incoming photon is more likely</a:t>
            </a:r>
          </a:p>
          <a:p>
            <a:r>
              <a:rPr lang="en-US" altLang="zh-TW" b="0"/>
              <a:t> to cause stimulated emission than being absorbed</a:t>
            </a:r>
          </a:p>
          <a:p>
            <a:r>
              <a:rPr lang="en-US" altLang="zh-TW" b="0"/>
              <a:t>-the pumping mechanism caused by forward diode current is called </a:t>
            </a:r>
            <a:r>
              <a:rPr lang="en-US" altLang="zh-TW"/>
              <a:t>injection pumping</a:t>
            </a:r>
          </a:p>
          <a:p>
            <a:r>
              <a:rPr lang="en-US" altLang="zh-TW" b="0"/>
              <a:t>-the pumping energy is supplied by the external battery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609600" y="1066800"/>
          <a:ext cx="3924300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Document" r:id="rId3" imgW="5334480" imgH="4673520" progId="Word.Document.8">
                  <p:embed/>
                </p:oleObj>
              </mc:Choice>
              <mc:Fallback>
                <p:oleObj name="Document" r:id="rId3" imgW="5334480" imgH="467352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066800"/>
                        <a:ext cx="3924300" cy="343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8366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200"/>
              <a:t>Build an optical resonator in a laser diode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4963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b="0"/>
              <a:t>-an optical cavity (resonator)) is required to implement a laser oscillator to build up the intensity of stimulated emissions.</a:t>
            </a:r>
          </a:p>
          <a:p>
            <a:r>
              <a:rPr lang="en-US" altLang="zh-TW" b="0"/>
              <a:t>-the ends of the crystal are cleaved to be flat and optically polished to </a:t>
            </a:r>
          </a:p>
          <a:p>
            <a:r>
              <a:rPr lang="en-US" altLang="zh-TW" b="0"/>
              <a:t> provide reflection and form an optical resonator  </a:t>
            </a:r>
          </a:p>
          <a:p>
            <a:r>
              <a:rPr lang="en-US" altLang="zh-TW" b="0"/>
              <a:t>-this process can build up the intensity of the radiation in the cavity       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93700" y="1282700"/>
            <a:ext cx="1873250" cy="504825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406900" y="1158875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an optical resonator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33400" y="4343400"/>
            <a:ext cx="2819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5029200" y="1752600"/>
          <a:ext cx="203835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方程式" r:id="rId5" imgW="698400" imgH="393480" progId="Equation.3">
                  <p:embed/>
                </p:oleObj>
              </mc:Choice>
              <mc:Fallback>
                <p:oleObj name="方程式" r:id="rId5" imgW="6984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52600"/>
                        <a:ext cx="2038350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708525" y="3160713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n: refractive index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64613" cy="1143000"/>
          </a:xfrm>
        </p:spPr>
        <p:txBody>
          <a:bodyPr/>
          <a:lstStyle/>
          <a:p>
            <a:r>
              <a:rPr lang="en-US" altLang="zh-TW" sz="2800" b="1"/>
              <a:t>Output power vs. diode current of a laser diode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81000" y="5562600"/>
            <a:ext cx="8159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-lasing radiation is only obtained when the optical gain in the medium can</a:t>
            </a:r>
          </a:p>
          <a:p>
            <a:r>
              <a:rPr lang="en-US" altLang="zh-TW" b="0"/>
              <a:t> overcome the photon losses from the cavity, which requires the diode current I</a:t>
            </a:r>
          </a:p>
          <a:p>
            <a:r>
              <a:rPr lang="en-US" altLang="zh-TW" b="0"/>
              <a:t> to exceed a threshold value I</a:t>
            </a:r>
            <a:r>
              <a:rPr lang="en-US" altLang="zh-TW" sz="1000" b="0"/>
              <a:t>th </a:t>
            </a:r>
          </a:p>
          <a:p>
            <a:r>
              <a:rPr lang="en-US" altLang="zh-TW" b="0"/>
              <a:t>-below I</a:t>
            </a:r>
            <a:r>
              <a:rPr lang="en-US" altLang="zh-TW" sz="1000" b="0"/>
              <a:t>th</a:t>
            </a:r>
            <a:r>
              <a:rPr lang="en-US" altLang="zh-TW" b="0"/>
              <a:t>: spontaneous emission; above I</a:t>
            </a:r>
            <a:r>
              <a:rPr lang="en-US" altLang="zh-TW" sz="1000" b="0"/>
              <a:t>th</a:t>
            </a:r>
            <a:r>
              <a:rPr lang="en-US" altLang="zh-TW" b="0"/>
              <a:t>: stimulated emission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3400" y="1371600"/>
            <a:ext cx="6624638" cy="4030663"/>
            <a:chOff x="672" y="1344"/>
            <a:chExt cx="4173" cy="2539"/>
          </a:xfrm>
        </p:grpSpPr>
        <p:graphicFrame>
          <p:nvGraphicFramePr>
            <p:cNvPr id="20483" name="Object 3"/>
            <p:cNvGraphicFramePr>
              <a:graphicFrameLocks noChangeAspect="1"/>
            </p:cNvGraphicFramePr>
            <p:nvPr/>
          </p:nvGraphicFramePr>
          <p:xfrm>
            <a:off x="672" y="1344"/>
            <a:ext cx="4173" cy="2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" name="Document" r:id="rId3" imgW="6325200" imgH="3848040" progId="Word.Document.8">
                    <p:embed/>
                  </p:oleObj>
                </mc:Choice>
                <mc:Fallback>
                  <p:oleObj name="Document" r:id="rId3" imgW="6325200" imgH="3848040" progId="Word.Document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344"/>
                          <a:ext cx="4173" cy="25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5" name="Oval 5"/>
            <p:cNvSpPr>
              <a:spLocks noChangeArrowheads="1"/>
            </p:cNvSpPr>
            <p:nvPr/>
          </p:nvSpPr>
          <p:spPr bwMode="auto">
            <a:xfrm>
              <a:off x="2517" y="2523"/>
              <a:ext cx="318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2154" y="2840"/>
              <a:ext cx="1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/>
                <a:t>Threshold current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187450" y="1196975"/>
          <a:ext cx="6858000" cy="531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Document" r:id="rId3" imgW="4572720" imgH="3543480" progId="Word.Document.8">
                  <p:embed/>
                </p:oleObj>
              </mc:Choice>
              <mc:Fallback>
                <p:oleObj name="Document" r:id="rId3" imgW="4572720" imgH="354348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196975"/>
                        <a:ext cx="6858000" cy="531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86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/>
              <a:t>Comparison of laser’s and LED’s light power versus current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52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/>
              <a:t>Fabrication of Light Emitting Diode </a:t>
            </a:r>
            <a:br>
              <a:rPr lang="en-US" altLang="zh-TW" sz="4000"/>
            </a:br>
            <a:r>
              <a:rPr lang="en-US" altLang="zh-TW" sz="4000"/>
              <a:t>using a pn junction structure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81300"/>
            <a:ext cx="36512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565400"/>
            <a:ext cx="41036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91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altLang="zh-TW" b="1"/>
              <a:t>Heterostructure laser diode</a:t>
            </a: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990600"/>
          <a:ext cx="5184775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Document" r:id="rId3" imgW="6096600" imgH="4800600" progId="Word.Document.8">
                  <p:embed/>
                </p:oleObj>
              </mc:Choice>
              <mc:Fallback>
                <p:oleObj name="Document" r:id="rId3" imgW="6096600" imgH="48006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90600"/>
                        <a:ext cx="5184775" cy="408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28600" y="5029200"/>
            <a:ext cx="85788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b="0"/>
              <a:t>a heterostructured laser diode can significantly reduce the </a:t>
            </a:r>
            <a:r>
              <a:rPr lang="en-US" altLang="zh-TW" b="0" i="1"/>
              <a:t>threshold current (Ith)</a:t>
            </a:r>
          </a:p>
          <a:p>
            <a:r>
              <a:rPr lang="en-US" altLang="zh-TW" b="0"/>
              <a:t>-we confine the injected electrons and holes to a narrow region, so that </a:t>
            </a:r>
          </a:p>
          <a:p>
            <a:r>
              <a:rPr lang="en-US" altLang="zh-TW" b="0"/>
              <a:t> less current is needed to make population inversion</a:t>
            </a:r>
          </a:p>
          <a:p>
            <a:r>
              <a:rPr lang="en-US" altLang="zh-TW" b="0"/>
              <a:t>-carriers are confined in the p-GaAs (active area) when the voltage is applied</a:t>
            </a:r>
          </a:p>
          <a:p>
            <a:r>
              <a:rPr lang="en-US" altLang="zh-TW" b="0"/>
              <a:t>-gaAs layer is very thin, so the concentration of injected electrons can be increased</a:t>
            </a:r>
          </a:p>
          <a:p>
            <a:r>
              <a:rPr lang="en-US" altLang="zh-TW" b="0"/>
              <a:t> quickly with moderate increases in forward current.</a:t>
            </a:r>
          </a:p>
          <a:p>
            <a:endParaRPr lang="en-US" altLang="zh-TW" b="0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270125" y="117951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+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048000" y="121920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+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676400" y="121920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611188" y="1268413"/>
          <a:ext cx="7581900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Document" r:id="rId3" imgW="6020280" imgH="4280040" progId="Word.Document.8">
                  <p:embed/>
                </p:oleObj>
              </mc:Choice>
              <mc:Fallback>
                <p:oleObj name="Document" r:id="rId3" imgW="6020280" imgH="42800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68413"/>
                        <a:ext cx="7581900" cy="538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333375"/>
            <a:ext cx="894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 i="1"/>
              <a:t>Schematic illustration of a double heterojunction laser diode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/>
          <a:lstStyle/>
          <a:p>
            <a:r>
              <a:rPr lang="en-US" altLang="zh-TW" sz="3600" b="1" dirty="0" smtClean="0"/>
              <a:t>photovoltaic </a:t>
            </a:r>
            <a:r>
              <a:rPr lang="en-US" altLang="zh-TW" sz="3600" b="1" dirty="0"/>
              <a:t>device (solar cell)</a:t>
            </a:r>
            <a:endParaRPr lang="en-US" altLang="zh-TW" dirty="0"/>
          </a:p>
        </p:txBody>
      </p:sp>
      <p:pic>
        <p:nvPicPr>
          <p:cNvPr id="25603" name="Picture 3" descr="solar_pa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84313"/>
            <a:ext cx="6048375" cy="453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Solar cells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92514" name="Picture 2" descr="C:\Documents and Settings\Administrator\桌面\solar_sc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4800600" cy="3867150"/>
          </a:xfrm>
          <a:prstGeom prst="rect">
            <a:avLst/>
          </a:prstGeom>
          <a:noFill/>
        </p:spPr>
      </p:pic>
      <p:pic>
        <p:nvPicPr>
          <p:cNvPr id="192515" name="Picture 3" descr="C:\Documents and Settings\Administrator\桌面\solar_c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2341563" cy="2057400"/>
          </a:xfrm>
          <a:prstGeom prst="rect">
            <a:avLst/>
          </a:prstGeom>
          <a:noFill/>
        </p:spPr>
      </p:pic>
      <p:cxnSp>
        <p:nvCxnSpPr>
          <p:cNvPr id="7" name="直線單箭頭接點 6"/>
          <p:cNvCxnSpPr/>
          <p:nvPr/>
        </p:nvCxnSpPr>
        <p:spPr>
          <a:xfrm>
            <a:off x="685800" y="2286000"/>
            <a:ext cx="1905000" cy="1447800"/>
          </a:xfrm>
          <a:prstGeom prst="straightConnector1">
            <a:avLst/>
          </a:prstGeom>
          <a:ln w="38100" cmpd="sng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33400" y="32004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Solar light in</a:t>
            </a:r>
            <a:endParaRPr lang="zh-TW" altLang="en-US" b="1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3429000" y="4114800"/>
            <a:ext cx="1905000" cy="1447800"/>
          </a:xfrm>
          <a:prstGeom prst="straightConnector1">
            <a:avLst/>
          </a:prstGeom>
          <a:ln w="38100" cmpd="sng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029200" y="50292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Electricity out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133600" y="3124200"/>
            <a:ext cx="1676400" cy="14478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1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 flipV="1">
            <a:off x="3810000" y="1371600"/>
            <a:ext cx="182880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3810000" y="3352800"/>
            <a:ext cx="18288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6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04788"/>
            <a:ext cx="912495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35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smtClean="0"/>
              <a:t>Generate electrons from materials by photons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Semiconductor, polymer or dyes</a:t>
            </a: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611188" y="3068638"/>
            <a:ext cx="2089150" cy="36036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3995738" y="3068638"/>
            <a:ext cx="2089150" cy="360362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971550" y="4292600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971550" y="5157788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354513" y="429260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4354513" y="508476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877050" y="2781300"/>
            <a:ext cx="18397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Separation of the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electron-hole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pair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392363" y="4097338"/>
            <a:ext cx="1911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Conduction band</a:t>
            </a:r>
          </a:p>
          <a:p>
            <a:r>
              <a:rPr lang="en-US" altLang="zh-TW"/>
              <a:t>or HOMO</a:t>
            </a:r>
          </a:p>
          <a:p>
            <a:endParaRPr lang="en-US" altLang="zh-TW"/>
          </a:p>
          <a:p>
            <a:r>
              <a:rPr lang="en-US" altLang="zh-TW"/>
              <a:t>Valence band</a:t>
            </a:r>
          </a:p>
          <a:p>
            <a:r>
              <a:rPr lang="en-US" altLang="zh-TW"/>
              <a:t>or LUMO</a:t>
            </a: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787900" y="4076700"/>
            <a:ext cx="215900" cy="2159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rot="-3055938">
            <a:off x="528638" y="4729162"/>
            <a:ext cx="649288" cy="792163"/>
          </a:xfrm>
          <a:prstGeom prst="downArrow">
            <a:avLst>
              <a:gd name="adj1" fmla="val 50000"/>
              <a:gd name="adj2" fmla="val 305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4787900" y="5084763"/>
            <a:ext cx="215900" cy="215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5651500" y="4149725"/>
            <a:ext cx="19113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Conduction band</a:t>
            </a:r>
          </a:p>
          <a:p>
            <a:r>
              <a:rPr lang="en-US" altLang="zh-TW"/>
              <a:t>or HOMO</a:t>
            </a:r>
          </a:p>
          <a:p>
            <a:endParaRPr lang="en-US" altLang="zh-TW"/>
          </a:p>
          <a:p>
            <a:r>
              <a:rPr lang="en-US" altLang="zh-TW"/>
              <a:t>Valence band</a:t>
            </a:r>
          </a:p>
          <a:p>
            <a:r>
              <a:rPr lang="en-US" altLang="zh-TW"/>
              <a:t>or LUMO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056188" y="388143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electron</a:t>
            </a: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4859338" y="4365625"/>
            <a:ext cx="0" cy="647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4932363" y="450850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pair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5076825" y="3284538"/>
            <a:ext cx="1655763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950913" y="5897563"/>
            <a:ext cx="753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So, materials used for solar cell application need to have discrete energy</a:t>
            </a:r>
          </a:p>
          <a:p>
            <a:r>
              <a:rPr lang="en-US" altLang="zh-TW"/>
              <a:t>gap for photogeneration of electron-hole pair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4191000" y="25908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excited state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1447800" y="5181600"/>
            <a:ext cx="215900" cy="2159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476250"/>
            <a:ext cx="7885112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超世紀粗毛楷"/>
                <a:cs typeface="超世紀粗毛楷"/>
              </a:rPr>
              <a:t>Elemental and Compound Semiconductors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1258888" y="2420938"/>
          <a:ext cx="6408737" cy="3779520"/>
        </p:xfrm>
        <a:graphic>
          <a:graphicData uri="http://schemas.openxmlformats.org/drawingml/2006/table">
            <a:tbl>
              <a:tblPr/>
              <a:tblGrid>
                <a:gridCol w="1068387"/>
                <a:gridCol w="1068388"/>
                <a:gridCol w="1068387"/>
                <a:gridCol w="1066800"/>
                <a:gridCol w="1068388"/>
                <a:gridCol w="1068387"/>
              </a:tblGrid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6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C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7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8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O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13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Al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14</a:t>
                      </a: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/>
                      </a:r>
                      <a:b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Si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15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P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16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29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Cu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30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Zn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31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Ga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32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Ge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33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As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34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Se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47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Ag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48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Cd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49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In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50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51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Sb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52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Te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</a:tbl>
          </a:graphicData>
        </a:graphic>
      </p:graphicFrame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685800" y="1295400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zh-TW" altLang="zh-TW" sz="3600">
              <a:latin typeface="Times New Roman" pitchFamily="18" charset="0"/>
            </a:endParaRPr>
          </a:p>
        </p:txBody>
      </p:sp>
      <p:sp>
        <p:nvSpPr>
          <p:cNvPr id="322601" name="Text Box 41"/>
          <p:cNvSpPr txBox="1">
            <a:spLocks noChangeArrowheads="1"/>
          </p:cNvSpPr>
          <p:nvPr/>
        </p:nvSpPr>
        <p:spPr bwMode="auto">
          <a:xfrm>
            <a:off x="1619250" y="1844675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altLang="zh-TW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I	 II 	  III     IV	    V	     VI</a:t>
            </a:r>
          </a:p>
        </p:txBody>
      </p:sp>
      <p:sp>
        <p:nvSpPr>
          <p:cNvPr id="24618" name="投影片編號版面配置區 6"/>
          <p:cNvSpPr txBox="1">
            <a:spLocks noGrp="1"/>
          </p:cNvSpPr>
          <p:nvPr/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F2AB4E09-4278-49BF-B131-8FCCD06473A1}" type="slidenum">
              <a:rPr kumimoji="0" lang="en-US" altLang="zh-TW" sz="1400">
                <a:latin typeface="Times New Roman" pitchFamily="18" charset="0"/>
              </a:rPr>
              <a:pPr algn="r"/>
              <a:t>46</a:t>
            </a:fld>
            <a:endParaRPr kumimoji="0" lang="en-US" altLang="zh-TW" sz="14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/>
              <a:t>Definition of various radiation</a:t>
            </a:r>
          </a:p>
        </p:txBody>
      </p:sp>
      <p:graphicFrame>
        <p:nvGraphicFramePr>
          <p:cNvPr id="6246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81000" y="1676400"/>
          <a:ext cx="403860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Canvas Drawing" r:id="rId3" imgW="6226200" imgH="5473800" progId="">
                  <p:embed/>
                </p:oleObj>
              </mc:Choice>
              <mc:Fallback>
                <p:oleObj name="Canvas Drawing" r:id="rId3" imgW="6226200" imgH="5473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4038600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838200" y="5715000"/>
            <a:ext cx="5638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572000" y="3810000"/>
            <a:ext cx="3733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381000" y="4953000"/>
            <a:ext cx="3733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0" y="5229200"/>
            <a:ext cx="94291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 smtClean="0"/>
              <a:t>AM0 </a:t>
            </a:r>
            <a:r>
              <a:rPr lang="zh-TW" altLang="en-US" b="0" dirty="0" smtClean="0"/>
              <a:t>：</a:t>
            </a:r>
            <a:r>
              <a:rPr lang="zh-TW" altLang="en-US" dirty="0" smtClean="0"/>
              <a:t>太陽光在大氣層外的平均照度稱為</a:t>
            </a:r>
            <a:r>
              <a:rPr lang="en-US" altLang="zh-TW" dirty="0" smtClean="0"/>
              <a:t>AM0</a:t>
            </a:r>
            <a:r>
              <a:rPr lang="zh-TW" altLang="en-US" dirty="0" smtClean="0"/>
              <a:t>，其功率約</a:t>
            </a:r>
            <a:r>
              <a:rPr lang="en-US" altLang="zh-TW" dirty="0" smtClean="0"/>
              <a:t>1300W/m^2</a:t>
            </a:r>
            <a:endParaRPr lang="en-US" altLang="zh-TW" b="0" dirty="0"/>
          </a:p>
          <a:p>
            <a:r>
              <a:rPr lang="en-US" altLang="zh-TW" b="0" dirty="0" smtClean="0"/>
              <a:t>AM1 (90 </a:t>
            </a:r>
            <a:r>
              <a:rPr lang="zh-TW" altLang="en-US" b="0" dirty="0" smtClean="0"/>
              <a:t>°</a:t>
            </a:r>
            <a:r>
              <a:rPr lang="en-US" altLang="zh-TW" b="0" dirty="0" smtClean="0"/>
              <a:t>)</a:t>
            </a:r>
            <a:r>
              <a:rPr lang="zh-TW" altLang="en-US" b="0" dirty="0" smtClean="0"/>
              <a:t> ：</a:t>
            </a:r>
            <a:r>
              <a:rPr lang="zh-TW" altLang="en-US" dirty="0" smtClean="0"/>
              <a:t>太陽光透過大氣層後與地表呈</a:t>
            </a:r>
            <a:r>
              <a:rPr lang="en-US" altLang="zh-TW" dirty="0" smtClean="0"/>
              <a:t>90</a:t>
            </a:r>
            <a:r>
              <a:rPr lang="zh-TW" altLang="en-US" dirty="0" smtClean="0"/>
              <a:t>度時的平均照度稱為</a:t>
            </a:r>
            <a:r>
              <a:rPr lang="en-US" altLang="zh-TW" dirty="0" smtClean="0"/>
              <a:t>AM1</a:t>
            </a:r>
            <a:r>
              <a:rPr lang="zh-TW" altLang="en-US" dirty="0" smtClean="0"/>
              <a:t>，其功率約</a:t>
            </a:r>
            <a:r>
              <a:rPr lang="en-US" altLang="zh-TW" sz="1600" dirty="0" smtClean="0"/>
              <a:t>925W/m^2</a:t>
            </a:r>
            <a:endParaRPr lang="en-US" altLang="zh-TW" sz="1600" b="0" dirty="0"/>
          </a:p>
          <a:p>
            <a:r>
              <a:rPr lang="en-US" altLang="zh-TW" b="0" dirty="0" smtClean="0"/>
              <a:t>AM1.5 (45 </a:t>
            </a:r>
            <a:r>
              <a:rPr lang="zh-TW" altLang="en-US" b="0" dirty="0" smtClean="0"/>
              <a:t>°</a:t>
            </a:r>
            <a:r>
              <a:rPr lang="en-US" altLang="zh-TW" b="0" dirty="0" smtClean="0"/>
              <a:t>)</a:t>
            </a:r>
            <a:r>
              <a:rPr lang="zh-TW" altLang="en-US" b="0" dirty="0" smtClean="0"/>
              <a:t>：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AM1.5</a:t>
            </a:r>
            <a:r>
              <a:rPr lang="zh-TW" altLang="en-US" dirty="0" smtClean="0"/>
              <a:t>用來表示地面的平均照度，是指陽光透過大氣層後，與地表呈</a:t>
            </a:r>
            <a:r>
              <a:rPr lang="en-US" altLang="zh-TW" dirty="0" smtClean="0"/>
              <a:t>45°</a:t>
            </a:r>
            <a:r>
              <a:rPr lang="zh-TW" altLang="en-US" dirty="0" smtClean="0"/>
              <a:t>時</a:t>
            </a:r>
            <a:endParaRPr lang="en-US" altLang="zh-TW" dirty="0" smtClean="0"/>
          </a:p>
          <a:p>
            <a:r>
              <a:rPr lang="zh-TW" altLang="en-US" dirty="0" smtClean="0"/>
              <a:t>的光強度，功率約</a:t>
            </a:r>
            <a:r>
              <a:rPr lang="en-US" altLang="zh-TW" dirty="0" smtClean="0"/>
              <a:t>844W/m^2</a:t>
            </a:r>
            <a:r>
              <a:rPr lang="zh-TW" altLang="en-US" dirty="0" smtClean="0"/>
              <a:t>，在國際規範</a:t>
            </a:r>
            <a:r>
              <a:rPr lang="en-US" altLang="zh-TW" dirty="0" smtClean="0"/>
              <a:t>(IEC 891</a:t>
            </a:r>
            <a:r>
              <a:rPr lang="zh-TW" altLang="en-US" dirty="0" smtClean="0"/>
              <a:t>、</a:t>
            </a:r>
            <a:r>
              <a:rPr lang="en-US" altLang="zh-TW" dirty="0" smtClean="0"/>
              <a:t>IEC 904-1)</a:t>
            </a:r>
            <a:r>
              <a:rPr lang="zh-TW" altLang="en-US" dirty="0" smtClean="0"/>
              <a:t>將</a:t>
            </a:r>
            <a:r>
              <a:rPr lang="en-US" altLang="zh-TW" b="1" dirty="0" smtClean="0"/>
              <a:t>AM1.5</a:t>
            </a:r>
          </a:p>
          <a:p>
            <a:r>
              <a:rPr lang="zh-TW" altLang="en-US" dirty="0" smtClean="0"/>
              <a:t>的功率</a:t>
            </a:r>
            <a:r>
              <a:rPr lang="zh-TW" altLang="en-US" b="1" dirty="0" smtClean="0"/>
              <a:t>定義</a:t>
            </a:r>
            <a:r>
              <a:rPr lang="zh-TW" altLang="en-US" dirty="0" smtClean="0"/>
              <a:t>為</a:t>
            </a:r>
            <a:r>
              <a:rPr lang="en-US" altLang="zh-TW" dirty="0" smtClean="0"/>
              <a:t>1000W/m^2</a:t>
            </a:r>
            <a:r>
              <a:rPr lang="zh-TW" altLang="en-US" dirty="0" smtClean="0"/>
              <a:t>。</a:t>
            </a:r>
            <a:endParaRPr lang="en-US" altLang="zh-TW" b="0" dirty="0"/>
          </a:p>
        </p:txBody>
      </p:sp>
      <p:graphicFrame>
        <p:nvGraphicFramePr>
          <p:cNvPr id="62481" name="Object 17"/>
          <p:cNvGraphicFramePr>
            <a:graphicFrameLocks noGrp="1" noChangeAspect="1"/>
          </p:cNvGraphicFramePr>
          <p:nvPr>
            <p:ph sz="half" idx="2"/>
          </p:nvPr>
        </p:nvGraphicFramePr>
        <p:xfrm>
          <a:off x="4419600" y="1828800"/>
          <a:ext cx="4495800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Image" r:id="rId5" imgW="3212698" imgH="1803175" progId="Photoshop.Image.8">
                  <p:embed/>
                </p:oleObj>
              </mc:Choice>
              <mc:Fallback>
                <p:oleObj name="Image" r:id="rId5" imgW="3212698" imgH="1803175" progId="Photoshop.Imag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828800"/>
                        <a:ext cx="4495800" cy="25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152400" y="4876800"/>
            <a:ext cx="334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b="0"/>
              <a:t>photovoltaic = photon + voltaic</a:t>
            </a: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4343400" y="44958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m=h/ho=sec</a:t>
            </a:r>
            <a:r>
              <a:rPr lang="el-GR" altLang="zh-TW" b="0">
                <a:latin typeface="新細明體" pitchFamily="18" charset="-120"/>
              </a:rPr>
              <a:t>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Pick right materials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/>
              <a:t>- Good absorption coefficient to harvest</a:t>
            </a:r>
          </a:p>
          <a:p>
            <a:pPr eaLnBrk="1" hangingPunct="1">
              <a:buFontTx/>
              <a:buNone/>
            </a:pPr>
            <a:r>
              <a:rPr lang="en-US" altLang="zh-TW" smtClean="0"/>
              <a:t>  light</a:t>
            </a:r>
          </a:p>
          <a:p>
            <a:pPr eaLnBrk="1" hangingPunct="1">
              <a:buFontTx/>
              <a:buNone/>
            </a:pPr>
            <a:r>
              <a:rPr lang="en-US" altLang="zh-TW" smtClean="0"/>
              <a:t>- Suitable band gap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Absorption of semiconductors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5814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414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257800" y="1524000"/>
          <a:ext cx="3263900" cy="271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2" name="Image" r:id="rId4" imgW="4088889" imgH="3403175" progId="Photoshop.Image.8">
                  <p:embed/>
                </p:oleObj>
              </mc:Choice>
              <mc:Fallback>
                <p:oleObj name="Image" r:id="rId4" imgW="4088889" imgH="340317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524000"/>
                        <a:ext cx="3263900" cy="271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49" name="Line 5"/>
          <p:cNvSpPr>
            <a:spLocks noChangeShapeType="1"/>
          </p:cNvSpPr>
          <p:nvPr/>
        </p:nvSpPr>
        <p:spPr bwMode="auto">
          <a:xfrm flipV="1">
            <a:off x="6705600" y="2438400"/>
            <a:ext cx="0" cy="6858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34150" name="Line 6"/>
          <p:cNvSpPr>
            <a:spLocks noChangeShapeType="1"/>
          </p:cNvSpPr>
          <p:nvPr/>
        </p:nvSpPr>
        <p:spPr bwMode="auto">
          <a:xfrm>
            <a:off x="6705600" y="2514600"/>
            <a:ext cx="609600" cy="2286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781800" y="160020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Phonon emission o</a:t>
            </a:r>
          </a:p>
          <a:p>
            <a:r>
              <a:rPr lang="en-US" altLang="zh-TW"/>
              <a:t>r absorption</a:t>
            </a:r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H="1">
            <a:off x="7010400" y="2133600"/>
            <a:ext cx="2286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4419600" y="4419600"/>
            <a:ext cx="4552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-We prefer direct semiconduct materials</a:t>
            </a:r>
          </a:p>
          <a:p>
            <a:r>
              <a:rPr lang="en-US" altLang="zh-TW"/>
              <a:t> since they can absorb light more efficiently</a:t>
            </a:r>
          </a:p>
          <a:p>
            <a:r>
              <a:rPr lang="en-US" altLang="zh-TW"/>
              <a:t>-Si and Ge’s absorption coefficient</a:t>
            </a:r>
          </a:p>
          <a:p>
            <a:r>
              <a:rPr lang="en-US" altLang="zh-TW"/>
              <a:t> increase slowly with increased energy </a:t>
            </a:r>
          </a:p>
        </p:txBody>
      </p:sp>
      <p:grpSp>
        <p:nvGrpSpPr>
          <p:cNvPr id="134154" name="Group 10"/>
          <p:cNvGrpSpPr>
            <a:grpSpLocks/>
          </p:cNvGrpSpPr>
          <p:nvPr/>
        </p:nvGrpSpPr>
        <p:grpSpPr bwMode="auto">
          <a:xfrm>
            <a:off x="304800" y="3897313"/>
            <a:ext cx="3810000" cy="2960687"/>
            <a:chOff x="2880" y="2064"/>
            <a:chExt cx="2789" cy="2167"/>
          </a:xfrm>
        </p:grpSpPr>
        <p:pic>
          <p:nvPicPr>
            <p:cNvPr id="134155" name="Picture 11" descr="img04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0" y="2064"/>
              <a:ext cx="2789" cy="2167"/>
            </a:xfrm>
            <a:prstGeom prst="rect">
              <a:avLst/>
            </a:prstGeom>
            <a:noFill/>
          </p:spPr>
        </p:pic>
        <p:sp>
          <p:nvSpPr>
            <p:cNvPr id="134156" name="Rectangle 12"/>
            <p:cNvSpPr>
              <a:spLocks noChangeArrowheads="1"/>
            </p:cNvSpPr>
            <p:nvPr/>
          </p:nvSpPr>
          <p:spPr bwMode="auto">
            <a:xfrm>
              <a:off x="3470" y="2064"/>
              <a:ext cx="453" cy="2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4157" name="Rectangle 13"/>
            <p:cNvSpPr>
              <a:spLocks noChangeArrowheads="1"/>
            </p:cNvSpPr>
            <p:nvPr/>
          </p:nvSpPr>
          <p:spPr bwMode="auto">
            <a:xfrm>
              <a:off x="4241" y="2064"/>
              <a:ext cx="453" cy="2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2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93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i="1">
                <a:solidFill>
                  <a:schemeClr val="tx2"/>
                </a:solidFill>
              </a:rPr>
              <a:t>Light Emitting Diodes: Principle</a:t>
            </a:r>
            <a:r>
              <a:rPr lang="en-US" altLang="zh-TW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8750" y="5756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25538"/>
            <a:ext cx="66484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11188" y="5157788"/>
            <a:ext cx="70929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made by a junction consists of p-side with heavily-n-doped-side (n</a:t>
            </a:r>
            <a:r>
              <a:rPr lang="en-US" altLang="zh-TW" baseline="30000"/>
              <a:t>+</a:t>
            </a:r>
            <a:r>
              <a:rPr lang="en-US" altLang="zh-TW"/>
              <a:t>)</a:t>
            </a:r>
          </a:p>
          <a:p>
            <a:r>
              <a:rPr lang="en-US" altLang="zh-TW" baseline="30000"/>
              <a:t>  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3059113" y="1412875"/>
            <a:ext cx="1444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255963" y="1000125"/>
            <a:ext cx="455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Depletion region extends mainly into p-side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V="1">
            <a:off x="2700338" y="12684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476375" y="908050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built in voltage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11188" y="5392738"/>
            <a:ext cx="81724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the recombination of injected electrons in the depletion region as well as in the</a:t>
            </a:r>
          </a:p>
          <a:p>
            <a:r>
              <a:rPr lang="en-US" altLang="zh-TW"/>
              <a:t> neutral p-side and results in spontaneous emission of photons</a:t>
            </a:r>
          </a:p>
          <a:p>
            <a:r>
              <a:rPr lang="en-US" altLang="zh-TW"/>
              <a:t>-the recombination zone is called the active region</a:t>
            </a:r>
          </a:p>
          <a:p>
            <a:r>
              <a:rPr lang="en-US" altLang="zh-TW"/>
              <a:t>-light emission from EHP recombination as a result of minority carrier injection</a:t>
            </a:r>
          </a:p>
          <a:p>
            <a:r>
              <a:rPr lang="en-US" altLang="zh-TW"/>
              <a:t> is called injection electroluminescence</a:t>
            </a:r>
          </a:p>
        </p:txBody>
      </p:sp>
    </p:spTree>
    <p:extLst>
      <p:ext uri="{BB962C8B-B14F-4D97-AF65-F5344CB8AC3E}">
        <p14:creationId xmlns:p14="http://schemas.microsoft.com/office/powerpoint/2010/main" val="2706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114800" y="2286000"/>
          <a:ext cx="3810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2" name="方程式" r:id="rId3" imgW="2286000" imgH="685800" progId="Equation.3">
                  <p:embed/>
                </p:oleObj>
              </mc:Choice>
              <mc:Fallback>
                <p:oleObj name="方程式" r:id="rId3" imgW="22860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86000"/>
                        <a:ext cx="38100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765550" y="1600200"/>
            <a:ext cx="537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Theoretical maximum efficiency of a semiconductor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4267200" y="2057400"/>
            <a:ext cx="3213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S(</a:t>
            </a:r>
            <a:r>
              <a:rPr lang="el-GR" altLang="zh-TW">
                <a:cs typeface="Arial" pitchFamily="34" charset="0"/>
              </a:rPr>
              <a:t>λ</a:t>
            </a:r>
            <a:r>
              <a:rPr lang="en-US" altLang="zh-TW">
                <a:cs typeface="Arial" pitchFamily="34" charset="0"/>
              </a:rPr>
              <a:t>) =</a:t>
            </a:r>
            <a:r>
              <a:rPr lang="en-US" altLang="zh-TW"/>
              <a:t># of photons/area*time</a:t>
            </a:r>
          </a:p>
          <a:p>
            <a:endParaRPr lang="el-GR" altLang="zh-TW"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38600" y="33528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zh-TW" dirty="0" err="1" smtClean="0"/>
              <a:t>bandgap</a:t>
            </a:r>
            <a:r>
              <a:rPr lang="en-US" altLang="zh-TW" dirty="0" smtClean="0"/>
              <a:t> of semiconductor should not be wide</a:t>
            </a:r>
          </a:p>
          <a:p>
            <a:r>
              <a:rPr lang="en-US" altLang="zh-TW" dirty="0" smtClean="0"/>
              <a:t> </a:t>
            </a:r>
            <a:r>
              <a:rPr lang="en-US" altLang="zh-TW" dirty="0" smtClean="0">
                <a:sym typeface="Wingdings" pitchFamily="2" charset="2"/>
              </a:rPr>
              <a:t>get </a:t>
            </a:r>
            <a:r>
              <a:rPr lang="en-US" altLang="zh-TW" dirty="0" smtClean="0"/>
              <a:t>higher S(</a:t>
            </a:r>
            <a:r>
              <a:rPr lang="el-GR" altLang="zh-TW" dirty="0" smtClean="0"/>
              <a:t>λ</a:t>
            </a:r>
            <a:r>
              <a:rPr lang="en-US" altLang="zh-TW" dirty="0" smtClean="0"/>
              <a:t>) </a:t>
            </a:r>
          </a:p>
          <a:p>
            <a:r>
              <a:rPr lang="en-US" altLang="zh-TW" dirty="0" smtClean="0"/>
              <a:t>-Electrons in the valence band  can absorb energy  of </a:t>
            </a:r>
            <a:r>
              <a:rPr lang="en-US" altLang="zh-TW" dirty="0" err="1" smtClean="0"/>
              <a:t>Eg</a:t>
            </a:r>
            <a:r>
              <a:rPr lang="en-US" altLang="zh-TW" dirty="0" smtClean="0"/>
              <a:t>, 2 </a:t>
            </a:r>
            <a:r>
              <a:rPr lang="en-US" altLang="zh-TW" dirty="0" err="1" smtClean="0"/>
              <a:t>Eg</a:t>
            </a:r>
            <a:r>
              <a:rPr lang="en-US" altLang="zh-TW" dirty="0" smtClean="0"/>
              <a:t>, 3Eg, but the excess energy can not be transformed to electric energy but transform to heat </a:t>
            </a:r>
            <a:r>
              <a:rPr lang="en-US" altLang="zh-TW" dirty="0" smtClean="0">
                <a:sym typeface="Wingdings" pitchFamily="2" charset="2"/>
              </a:rPr>
              <a:t> need higher </a:t>
            </a:r>
            <a:r>
              <a:rPr lang="en-US" altLang="zh-TW" dirty="0" err="1" smtClean="0">
                <a:sym typeface="Wingdings" pitchFamily="2" charset="2"/>
              </a:rPr>
              <a:t>Eg</a:t>
            </a:r>
            <a:r>
              <a:rPr lang="en-US" altLang="zh-TW" dirty="0" smtClean="0">
                <a:sym typeface="Wingdings" pitchFamily="2" charset="2"/>
              </a:rPr>
              <a:t> </a:t>
            </a:r>
          </a:p>
          <a:p>
            <a:r>
              <a:rPr lang="en-US" altLang="zh-TW" dirty="0" smtClean="0">
                <a:sym typeface="Wingdings" pitchFamily="2" charset="2"/>
              </a:rPr>
              <a:t>-very narrow band gap material can absorb most  wavelength from sun, but transformed energy  is small.</a:t>
            </a:r>
            <a:endParaRPr lang="en-US" altLang="zh-TW" dirty="0">
              <a:sym typeface="Wingdings" pitchFamily="2" charset="2"/>
            </a:endParaRPr>
          </a:p>
        </p:txBody>
      </p:sp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395288" y="1628775"/>
          <a:ext cx="34131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3" name="Image" r:id="rId5" imgW="5219048" imgH="6920635" progId="Photoshop.Image.8">
                  <p:embed/>
                </p:oleObj>
              </mc:Choice>
              <mc:Fallback>
                <p:oleObj name="Image" r:id="rId5" imgW="5219048" imgH="692063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628775"/>
                        <a:ext cx="34131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6858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Pick suitable Eg (eV)</a:t>
            </a:r>
            <a:endParaRPr kumimoji="1" lang="zh-TW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31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 descr="C:\Users\BHT\Documents\RW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3925888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800600" y="3352800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real </a:t>
            </a:r>
            <a:r>
              <a:rPr lang="el-GR" altLang="zh-TW" dirty="0">
                <a:solidFill>
                  <a:srgbClr val="FF0000"/>
                </a:solidFill>
              </a:rPr>
              <a:t>η</a:t>
            </a:r>
            <a:r>
              <a:rPr lang="en-US" altLang="zh-TW" baseline="-25000" dirty="0">
                <a:solidFill>
                  <a:srgbClr val="FF0000"/>
                </a:solidFill>
              </a:rPr>
              <a:t>max</a:t>
            </a:r>
            <a:r>
              <a:rPr lang="en-US" altLang="zh-TW" dirty="0">
                <a:solidFill>
                  <a:srgbClr val="FF0000"/>
                </a:solidFill>
              </a:rPr>
              <a:t> is only around 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30% due to loss of other </a:t>
            </a:r>
            <a:r>
              <a:rPr lang="en-US" altLang="zh-TW" dirty="0" err="1">
                <a:solidFill>
                  <a:srgbClr val="FF0000"/>
                </a:solidFill>
              </a:rPr>
              <a:t>facters</a:t>
            </a:r>
            <a:r>
              <a:rPr lang="en-US" altLang="zh-TW" dirty="0"/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η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max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(%) </a:t>
            </a:r>
            <a:r>
              <a:rPr kumimoji="1" lang="en-US" altLang="zh-TW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vs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</a:t>
            </a:r>
            <a:r>
              <a:rPr kumimoji="1" lang="en-US" altLang="zh-TW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E</a:t>
            </a:r>
            <a:r>
              <a:rPr kumimoji="1" lang="en-US" altLang="zh-TW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g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(</a:t>
            </a:r>
            <a:r>
              <a:rPr kumimoji="1" lang="en-US" altLang="zh-TW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eV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) under AM1.5</a:t>
            </a:r>
            <a:endParaRPr kumimoji="1" lang="el-GR" altLang="zh-TW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063763" y="5029200"/>
            <a:ext cx="5080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err="1" smtClean="0"/>
              <a:t>Eg</a:t>
            </a:r>
            <a:r>
              <a:rPr lang="en-US" altLang="zh-TW" sz="2800" b="1" dirty="0" smtClean="0"/>
              <a:t>:</a:t>
            </a:r>
          </a:p>
          <a:p>
            <a:r>
              <a:rPr lang="en-US" altLang="zh-TW" sz="2800" b="1" dirty="0" smtClean="0"/>
              <a:t>1.0 – 1.5 </a:t>
            </a:r>
            <a:r>
              <a:rPr lang="en-US" altLang="zh-TW" sz="2800" b="1" dirty="0" err="1" smtClean="0"/>
              <a:t>eV</a:t>
            </a:r>
            <a:r>
              <a:rPr lang="en-US" altLang="zh-TW" sz="2800" b="1" dirty="0" smtClean="0"/>
              <a:t> is the best range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540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Absorption of semiconductor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5814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042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5257800" y="1524000"/>
          <a:ext cx="3263900" cy="271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Image" r:id="rId4" imgW="4088889" imgH="3403175" progId="Photoshop.Image.8">
                  <p:embed/>
                </p:oleObj>
              </mc:Choice>
              <mc:Fallback>
                <p:oleObj name="Image" r:id="rId4" imgW="4088889" imgH="3403175" progId="Photoshop.Imag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524000"/>
                        <a:ext cx="3263900" cy="271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4" name="Line 8"/>
          <p:cNvSpPr>
            <a:spLocks noChangeShapeType="1"/>
          </p:cNvSpPr>
          <p:nvPr/>
        </p:nvSpPr>
        <p:spPr bwMode="auto">
          <a:xfrm flipV="1">
            <a:off x="6705600" y="2438400"/>
            <a:ext cx="0" cy="6858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6705600" y="2514600"/>
            <a:ext cx="609600" cy="2286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6781800" y="160020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Phonon emission o</a:t>
            </a:r>
          </a:p>
          <a:p>
            <a:r>
              <a:rPr lang="en-US" altLang="zh-TW" b="0"/>
              <a:t>r absorption</a:t>
            </a:r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 flipH="1">
            <a:off x="7010400" y="2133600"/>
            <a:ext cx="2286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4419600" y="4419600"/>
            <a:ext cx="4552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-We prefer direct semiconduct materials</a:t>
            </a:r>
          </a:p>
          <a:p>
            <a:r>
              <a:rPr lang="en-US" altLang="zh-TW" b="0"/>
              <a:t> since they can absorb light more efficiently</a:t>
            </a:r>
          </a:p>
          <a:p>
            <a:r>
              <a:rPr lang="en-US" altLang="zh-TW" b="0"/>
              <a:t>-Si and Ge’s absorption coefficient</a:t>
            </a:r>
          </a:p>
          <a:p>
            <a:r>
              <a:rPr lang="en-US" altLang="zh-TW" b="0"/>
              <a:t> increase slowly with increased energy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04800" y="3897313"/>
            <a:ext cx="3810000" cy="2960687"/>
            <a:chOff x="2880" y="2064"/>
            <a:chExt cx="2789" cy="2167"/>
          </a:xfrm>
        </p:grpSpPr>
        <p:pic>
          <p:nvPicPr>
            <p:cNvPr id="60431" name="Picture 15" descr="img04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0" y="2064"/>
              <a:ext cx="2789" cy="2167"/>
            </a:xfrm>
            <a:prstGeom prst="rect">
              <a:avLst/>
            </a:prstGeom>
            <a:noFill/>
          </p:spPr>
        </p:pic>
        <p:sp>
          <p:nvSpPr>
            <p:cNvPr id="60432" name="Rectangle 16"/>
            <p:cNvSpPr>
              <a:spLocks noChangeArrowheads="1"/>
            </p:cNvSpPr>
            <p:nvPr/>
          </p:nvSpPr>
          <p:spPr bwMode="auto">
            <a:xfrm>
              <a:off x="3470" y="2064"/>
              <a:ext cx="453" cy="2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3" name="Rectangle 17"/>
            <p:cNvSpPr>
              <a:spLocks noChangeArrowheads="1"/>
            </p:cNvSpPr>
            <p:nvPr/>
          </p:nvSpPr>
          <p:spPr bwMode="auto">
            <a:xfrm>
              <a:off x="4241" y="2064"/>
              <a:ext cx="453" cy="2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31" y="195358"/>
            <a:ext cx="8951670" cy="649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697913" cy="1143000"/>
          </a:xfrm>
        </p:spPr>
        <p:txBody>
          <a:bodyPr/>
          <a:lstStyle/>
          <a:p>
            <a:r>
              <a:rPr lang="en-US" altLang="zh-TW" sz="4000" b="1"/>
              <a:t>A PN junction photovoltaic device</a:t>
            </a:r>
            <a:r>
              <a:rPr lang="en-US" altLang="zh-TW" sz="4000" b="1" i="1"/>
              <a:t>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425" y="1524000"/>
            <a:ext cx="56165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0" y="4267200"/>
            <a:ext cx="52913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-incoming photon generate EHPs and</a:t>
            </a:r>
          </a:p>
          <a:p>
            <a:r>
              <a:rPr lang="en-US" altLang="zh-TW" b="0" dirty="0"/>
              <a:t> </a:t>
            </a:r>
            <a:r>
              <a:rPr lang="en-US" altLang="zh-TW" b="0" dirty="0" smtClean="0"/>
              <a:t>separated by the build-in field </a:t>
            </a:r>
            <a:r>
              <a:rPr lang="en-US" altLang="zh-TW" b="0" dirty="0" err="1" smtClean="0"/>
              <a:t>Eo</a:t>
            </a:r>
            <a:r>
              <a:rPr lang="en-US" altLang="zh-TW" b="0" dirty="0" smtClean="0"/>
              <a:t>, drifts them apart</a:t>
            </a:r>
            <a:endParaRPr lang="en-US" altLang="zh-TW" b="0" dirty="0"/>
          </a:p>
          <a:p>
            <a:r>
              <a:rPr lang="en-US" altLang="zh-TW" b="0" dirty="0"/>
              <a:t>-generated electrons and hole can </a:t>
            </a:r>
          </a:p>
          <a:p>
            <a:r>
              <a:rPr lang="en-US" altLang="zh-TW" b="0" dirty="0"/>
              <a:t> diffuse and drift in neural region and SCL, respectively</a:t>
            </a:r>
          </a:p>
          <a:p>
            <a:r>
              <a:rPr lang="en-US" altLang="zh-TW" b="0" dirty="0" smtClean="0"/>
              <a:t>-</a:t>
            </a:r>
            <a:endParaRPr lang="en-US" altLang="zh-TW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r>
              <a:rPr lang="en-US" altLang="zh-TW" sz="4000" b="1"/>
              <a:t>A PN junction photovoltaic device</a:t>
            </a:r>
            <a:r>
              <a:rPr lang="en-US" altLang="zh-TW" sz="4000" b="1" i="1"/>
              <a:t> 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56165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0" y="4343400"/>
            <a:ext cx="49974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-The movement of minority carriers is critical for</a:t>
            </a:r>
          </a:p>
          <a:p>
            <a:r>
              <a:rPr lang="en-US" altLang="zh-TW" b="0"/>
              <a:t>  the amount of generated current</a:t>
            </a:r>
          </a:p>
          <a:p>
            <a:r>
              <a:rPr lang="en-US" altLang="zh-TW" b="0"/>
              <a:t>-Without Eo it is not possible to drift apart</a:t>
            </a:r>
          </a:p>
          <a:p>
            <a:r>
              <a:rPr lang="en-US" altLang="zh-TW" b="0"/>
              <a:t>  the photogenerated EHPs accumulate</a:t>
            </a:r>
          </a:p>
          <a:p>
            <a:r>
              <a:rPr lang="en-US" altLang="zh-TW" b="0"/>
              <a:t>  excess electrons on the n-side and</a:t>
            </a:r>
          </a:p>
          <a:p>
            <a:r>
              <a:rPr lang="en-US" altLang="zh-TW" b="0"/>
              <a:t>  excess holes on the p-side</a:t>
            </a:r>
          </a:p>
          <a:p>
            <a:r>
              <a:rPr lang="en-US" altLang="zh-TW" b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800" cy="1143000"/>
          </a:xfrm>
        </p:spPr>
        <p:txBody>
          <a:bodyPr/>
          <a:lstStyle/>
          <a:p>
            <a:r>
              <a:rPr lang="en-US" altLang="zh-TW" sz="4000" b="1"/>
              <a:t>A PN junction photovoltaic device</a:t>
            </a:r>
            <a:r>
              <a:rPr lang="en-US" altLang="zh-TW" sz="4000" b="1" i="1"/>
              <a:t> </a:t>
            </a:r>
          </a:p>
        </p:txBody>
      </p:sp>
      <p:graphicFrame>
        <p:nvGraphicFramePr>
          <p:cNvPr id="7475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762000" y="1600200"/>
          <a:ext cx="16764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方程式" r:id="rId3" imgW="545760" imgH="241200" progId="Equation.3">
                  <p:embed/>
                </p:oleObj>
              </mc:Choice>
              <mc:Fallback>
                <p:oleObj name="方程式" r:id="rId3" imgW="5457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00200"/>
                        <a:ext cx="1676400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62000" y="2286000"/>
          <a:ext cx="18288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4" name="方程式" r:id="rId5" imgW="812520" imgH="279360" progId="Equation.3">
                  <p:embed/>
                </p:oleObj>
              </mc:Choice>
              <mc:Fallback>
                <p:oleObj name="方程式" r:id="rId5" imgW="812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0"/>
                        <a:ext cx="18288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1524000"/>
            <a:ext cx="56165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4759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430505611"/>
              </p:ext>
            </p:extLst>
          </p:nvPr>
        </p:nvGraphicFramePr>
        <p:xfrm>
          <a:off x="806450" y="3048000"/>
          <a:ext cx="17399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5" name="方程式" r:id="rId8" imgW="736560" imgH="266400" progId="Equation.3">
                  <p:embed/>
                </p:oleObj>
              </mc:Choice>
              <mc:Fallback>
                <p:oleObj name="方程式" r:id="rId8" imgW="736560" imgH="26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450" y="3048000"/>
                        <a:ext cx="17399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2498725" y="1789113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:life time</a:t>
            </a: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5181600" y="5638800"/>
            <a:ext cx="51816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400" b="0" dirty="0" smtClean="0"/>
              <a:t>Only electrons within the Le to the depletion</a:t>
            </a:r>
          </a:p>
          <a:p>
            <a:r>
              <a:rPr lang="en-US" sz="1400" b="0" dirty="0" smtClean="0"/>
              <a:t>Layer can contribute to the photovoltaic effect</a:t>
            </a:r>
            <a:endParaRPr lang="en-US" sz="1400" b="0" dirty="0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218" y="4045963"/>
            <a:ext cx="558845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/>
              <a:t>-Silicon’s electron diffusion length is longer than</a:t>
            </a:r>
          </a:p>
          <a:p>
            <a:r>
              <a:rPr lang="en-US" altLang="zh-TW" b="0" dirty="0"/>
              <a:t>  the hole diffusion length</a:t>
            </a:r>
          </a:p>
          <a:p>
            <a:r>
              <a:rPr lang="en-US" altLang="zh-TW" b="0" dirty="0"/>
              <a:t>-we make a device with very narrow n region and</a:t>
            </a:r>
          </a:p>
          <a:p>
            <a:r>
              <a:rPr lang="en-US" altLang="zh-TW" b="0" dirty="0"/>
              <a:t> longer p region </a:t>
            </a:r>
          </a:p>
          <a:p>
            <a:r>
              <a:rPr lang="en-US" altLang="zh-TW" b="0" dirty="0" smtClean="0"/>
              <a:t>-</a:t>
            </a:r>
            <a:r>
              <a:rPr lang="en-US" altLang="zh-TW" b="0" dirty="0" smtClean="0">
                <a:solidFill>
                  <a:srgbClr val="FF0000"/>
                </a:solidFill>
              </a:rPr>
              <a:t>n side: 0.2 </a:t>
            </a:r>
            <a:r>
              <a:rPr lang="el-GR" altLang="zh-TW" b="0" dirty="0" smtClean="0">
                <a:solidFill>
                  <a:srgbClr val="FF0000"/>
                </a:solidFill>
                <a:cs typeface="Arial" pitchFamily="34" charset="0"/>
              </a:rPr>
              <a:t>μ</a:t>
            </a:r>
            <a:r>
              <a:rPr lang="en-US" altLang="zh-TW" b="0" dirty="0" smtClean="0">
                <a:solidFill>
                  <a:srgbClr val="FF0000"/>
                </a:solidFill>
                <a:cs typeface="Arial" pitchFamily="34" charset="0"/>
              </a:rPr>
              <a:t>m or less ; p-side: 200-500 </a:t>
            </a:r>
            <a:r>
              <a:rPr lang="el-GR" altLang="zh-TW" b="0" dirty="0" smtClean="0">
                <a:solidFill>
                  <a:srgbClr val="FF0000"/>
                </a:solidFill>
                <a:cs typeface="Arial" pitchFamily="34" charset="0"/>
              </a:rPr>
              <a:t>μ</a:t>
            </a:r>
            <a:r>
              <a:rPr lang="en-US" altLang="zh-TW" b="0" dirty="0" smtClean="0">
                <a:solidFill>
                  <a:srgbClr val="FF0000"/>
                </a:solidFill>
                <a:cs typeface="Arial" pitchFamily="34" charset="0"/>
              </a:rPr>
              <a:t>m</a:t>
            </a:r>
          </a:p>
          <a:p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Reason: (1) the electron diffusion length in Si</a:t>
            </a:r>
          </a:p>
          <a:p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Is longer than the dole diffusion length</a:t>
            </a:r>
          </a:p>
          <a:p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(2) At long wavelengths, around 1-1.2 </a:t>
            </a:r>
            <a:r>
              <a:rPr lang="el-GR" altLang="zh-TW" dirty="0">
                <a:solidFill>
                  <a:srgbClr val="FF0000"/>
                </a:solidFill>
                <a:cs typeface="Arial" pitchFamily="34" charset="0"/>
              </a:rPr>
              <a:t>μ</a:t>
            </a:r>
            <a:r>
              <a:rPr lang="en-US" altLang="zh-TW" dirty="0">
                <a:solidFill>
                  <a:srgbClr val="FF0000"/>
                </a:solidFill>
                <a:cs typeface="Arial" pitchFamily="34" charset="0"/>
              </a:rPr>
              <a:t>m</a:t>
            </a:r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, the</a:t>
            </a:r>
          </a:p>
          <a:p>
            <a:r>
              <a:rPr lang="en-US" altLang="zh-TW" dirty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bsorption coefficient </a:t>
            </a:r>
            <a:r>
              <a:rPr lang="el-GR" altLang="zh-TW" dirty="0" smtClean="0">
                <a:solidFill>
                  <a:srgbClr val="FF0000"/>
                </a:solidFill>
                <a:cs typeface="Arial" pitchFamily="34" charset="0"/>
              </a:rPr>
              <a:t>α</a:t>
            </a:r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 of Si is small and the</a:t>
            </a:r>
          </a:p>
          <a:p>
            <a:r>
              <a:rPr lang="en-US" altLang="zh-TW" dirty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bsorption depth (1/</a:t>
            </a:r>
            <a:r>
              <a:rPr lang="el-GR" altLang="zh-TW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l-GR" altLang="zh-TW" dirty="0" smtClean="0">
                <a:solidFill>
                  <a:srgbClr val="FF0000"/>
                </a:solidFill>
                <a:cs typeface="Arial" pitchFamily="34" charset="0"/>
              </a:rPr>
              <a:t>α</a:t>
            </a:r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) is typically greater than 100 </a:t>
            </a:r>
            <a:r>
              <a:rPr lang="el-GR" altLang="zh-TW" dirty="0">
                <a:solidFill>
                  <a:srgbClr val="FF0000"/>
                </a:solidFill>
                <a:cs typeface="Arial" pitchFamily="34" charset="0"/>
              </a:rPr>
              <a:t>μ</a:t>
            </a:r>
            <a:r>
              <a:rPr lang="en-US" altLang="zh-TW" dirty="0" smtClean="0">
                <a:solidFill>
                  <a:srgbClr val="FF0000"/>
                </a:solidFill>
                <a:cs typeface="Arial" pitchFamily="34" charset="0"/>
              </a:rPr>
              <a:t>m.  </a:t>
            </a:r>
            <a:endParaRPr lang="en-US" altLang="zh-TW" b="0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l-GR" altLang="zh-TW" b="0" dirty="0">
              <a:cs typeface="Arial" pitchFamily="34" charset="0"/>
            </a:endParaRPr>
          </a:p>
        </p:txBody>
      </p:sp>
      <p:cxnSp>
        <p:nvCxnSpPr>
          <p:cNvPr id="11" name="直線單箭頭接點 10"/>
          <p:cNvCxnSpPr/>
          <p:nvPr/>
        </p:nvCxnSpPr>
        <p:spPr bwMode="auto">
          <a:xfrm rot="5400000">
            <a:off x="6629400" y="4648200"/>
            <a:ext cx="2133600" cy="4572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文字方塊 1"/>
          <p:cNvSpPr txBox="1"/>
          <p:nvPr/>
        </p:nvSpPr>
        <p:spPr>
          <a:xfrm>
            <a:off x="251520" y="3625334"/>
            <a:ext cx="248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Electron diffusion length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>
            <a:off x="7020272" y="1340768"/>
            <a:ext cx="15121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5580112" y="134076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7145451" y="956697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200-500 </a:t>
            </a:r>
            <a:r>
              <a:rPr lang="el-GR" altLang="zh-TW" dirty="0">
                <a:cs typeface="Arial" pitchFamily="34" charset="0"/>
              </a:rPr>
              <a:t>μ</a:t>
            </a:r>
            <a:r>
              <a:rPr lang="en-US" altLang="zh-TW" dirty="0">
                <a:cs typeface="Arial" pitchFamily="34" charset="0"/>
              </a:rPr>
              <a:t>m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349539" y="956697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0.2 </a:t>
            </a:r>
            <a:r>
              <a:rPr lang="el-GR" altLang="zh-TW" dirty="0">
                <a:cs typeface="Arial" pitchFamily="34" charset="0"/>
              </a:rPr>
              <a:t>μ</a:t>
            </a:r>
            <a:r>
              <a:rPr lang="en-US" altLang="zh-TW" dirty="0">
                <a:cs typeface="Arial" pitchFamily="34" charset="0"/>
              </a:rPr>
              <a:t>m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95288" y="1268413"/>
          <a:ext cx="6623050" cy="485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Document" r:id="rId3" imgW="6096600" imgH="4470480" progId="Word.Document.8">
                  <p:embed/>
                </p:oleObj>
              </mc:Choice>
              <mc:Fallback>
                <p:oleObj name="Document" r:id="rId3" imgW="6096600" imgH="447048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268413"/>
                        <a:ext cx="6623050" cy="485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68313" y="6237288"/>
            <a:ext cx="3485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 dirty="0">
                <a:solidFill>
                  <a:srgbClr val="FF0000"/>
                </a:solidFill>
              </a:rPr>
              <a:t>Photocurrent </a:t>
            </a:r>
            <a:r>
              <a:rPr lang="en-US" altLang="zh-TW" b="0" dirty="0" err="1">
                <a:solidFill>
                  <a:srgbClr val="FF0000"/>
                </a:solidFill>
              </a:rPr>
              <a:t>I</a:t>
            </a:r>
            <a:r>
              <a:rPr lang="en-US" altLang="zh-TW" sz="1000" b="0" dirty="0" err="1">
                <a:solidFill>
                  <a:srgbClr val="FF0000"/>
                </a:solidFill>
              </a:rPr>
              <a:t>ph</a:t>
            </a:r>
            <a:r>
              <a:rPr lang="en-US" altLang="zh-TW" b="0" dirty="0">
                <a:solidFill>
                  <a:srgbClr val="FF0000"/>
                </a:solidFill>
              </a:rPr>
              <a:t> = </a:t>
            </a:r>
            <a:r>
              <a:rPr lang="en-US" altLang="zh-TW" b="0" dirty="0" err="1">
                <a:solidFill>
                  <a:srgbClr val="FF0000"/>
                </a:solidFill>
              </a:rPr>
              <a:t>eGoA</a:t>
            </a:r>
            <a:r>
              <a:rPr lang="en-US" altLang="zh-TW" b="0" dirty="0">
                <a:solidFill>
                  <a:srgbClr val="FF0000"/>
                </a:solidFill>
              </a:rPr>
              <a:t>(</a:t>
            </a:r>
            <a:r>
              <a:rPr lang="en-US" altLang="zh-TW" b="0" dirty="0" err="1">
                <a:solidFill>
                  <a:srgbClr val="FF0000"/>
                </a:solidFill>
              </a:rPr>
              <a:t>ln</a:t>
            </a:r>
            <a:r>
              <a:rPr lang="en-US" altLang="zh-TW" b="0" dirty="0">
                <a:solidFill>
                  <a:srgbClr val="FF0000"/>
                </a:solidFill>
              </a:rPr>
              <a:t> + </a:t>
            </a:r>
            <a:r>
              <a:rPr lang="en-US" altLang="zh-TW" b="0" dirty="0" err="1">
                <a:solidFill>
                  <a:srgbClr val="FF0000"/>
                </a:solidFill>
              </a:rPr>
              <a:t>W+Le</a:t>
            </a:r>
            <a:r>
              <a:rPr lang="en-US" altLang="zh-TW" b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751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200"/>
              <a:t>Photogenerated carriers within the solar cell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105400" y="6216650"/>
            <a:ext cx="285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Go = photogeneration rate</a:t>
            </a:r>
          </a:p>
          <a:p>
            <a:endParaRPr lang="en-US" altLang="zh-TW" b="0"/>
          </a:p>
        </p:txBody>
      </p:sp>
      <p:sp>
        <p:nvSpPr>
          <p:cNvPr id="2" name="文字方塊 1"/>
          <p:cNvSpPr txBox="1"/>
          <p:nvPr/>
        </p:nvSpPr>
        <p:spPr>
          <a:xfrm>
            <a:off x="5580112" y="1052736"/>
            <a:ext cx="44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At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79475" y="250825"/>
            <a:ext cx="6565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200"/>
              <a:t>Device structure of a Si solar cell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32353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32225" y="5608638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and to allow more photons into the device</a:t>
            </a:r>
          </a:p>
        </p:txBody>
      </p:sp>
      <p:sp>
        <p:nvSpPr>
          <p:cNvPr id="32774" name="AutoShape 6"/>
          <p:cNvSpPr>
            <a:spLocks noChangeAspect="1" noChangeArrowheads="1" noTextEdit="1"/>
          </p:cNvSpPr>
          <p:nvPr/>
        </p:nvSpPr>
        <p:spPr bwMode="auto">
          <a:xfrm>
            <a:off x="179388" y="1341438"/>
            <a:ext cx="6248400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522538" y="3070225"/>
            <a:ext cx="2492375" cy="1682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239838" y="4725988"/>
            <a:ext cx="2490787" cy="1666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Freeform 10"/>
          <p:cNvSpPr>
            <a:spLocks/>
          </p:cNvSpPr>
          <p:nvPr/>
        </p:nvSpPr>
        <p:spPr bwMode="auto">
          <a:xfrm>
            <a:off x="1239838" y="3070225"/>
            <a:ext cx="1282700" cy="1822450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0" y="1043"/>
              </a:cxn>
              <a:cxn ang="0">
                <a:pos x="0" y="1148"/>
              </a:cxn>
              <a:cxn ang="0">
                <a:pos x="808" y="106"/>
              </a:cxn>
              <a:cxn ang="0">
                <a:pos x="808" y="0"/>
              </a:cxn>
            </a:cxnLst>
            <a:rect l="0" t="0" r="r" b="b"/>
            <a:pathLst>
              <a:path w="808" h="1148">
                <a:moveTo>
                  <a:pt x="808" y="0"/>
                </a:moveTo>
                <a:lnTo>
                  <a:pt x="0" y="1043"/>
                </a:lnTo>
                <a:lnTo>
                  <a:pt x="0" y="1148"/>
                </a:lnTo>
                <a:lnTo>
                  <a:pt x="808" y="106"/>
                </a:lnTo>
                <a:lnTo>
                  <a:pt x="80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730625" y="3070225"/>
            <a:ext cx="1284288" cy="1822450"/>
          </a:xfrm>
          <a:custGeom>
            <a:avLst/>
            <a:gdLst/>
            <a:ahLst/>
            <a:cxnLst>
              <a:cxn ang="0">
                <a:pos x="809" y="0"/>
              </a:cxn>
              <a:cxn ang="0">
                <a:pos x="0" y="1043"/>
              </a:cxn>
              <a:cxn ang="0">
                <a:pos x="0" y="1148"/>
              </a:cxn>
              <a:cxn ang="0">
                <a:pos x="809" y="106"/>
              </a:cxn>
              <a:cxn ang="0">
                <a:pos x="809" y="0"/>
              </a:cxn>
            </a:cxnLst>
            <a:rect l="0" t="0" r="r" b="b"/>
            <a:pathLst>
              <a:path w="809" h="1148">
                <a:moveTo>
                  <a:pt x="809" y="0"/>
                </a:moveTo>
                <a:lnTo>
                  <a:pt x="0" y="1043"/>
                </a:lnTo>
                <a:lnTo>
                  <a:pt x="0" y="1148"/>
                </a:lnTo>
                <a:lnTo>
                  <a:pt x="809" y="106"/>
                </a:lnTo>
                <a:lnTo>
                  <a:pt x="80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1239838" y="3070225"/>
            <a:ext cx="3775075" cy="1655763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43"/>
              </a:cxn>
              <a:cxn ang="0">
                <a:pos x="0" y="1043"/>
              </a:cxn>
              <a:cxn ang="0">
                <a:pos x="808" y="0"/>
              </a:cxn>
            </a:cxnLst>
            <a:rect l="0" t="0" r="r" b="b"/>
            <a:pathLst>
              <a:path w="2378" h="1043">
                <a:moveTo>
                  <a:pt x="808" y="0"/>
                </a:moveTo>
                <a:lnTo>
                  <a:pt x="2378" y="0"/>
                </a:lnTo>
                <a:lnTo>
                  <a:pt x="1569" y="1043"/>
                </a:lnTo>
                <a:lnTo>
                  <a:pt x="0" y="1043"/>
                </a:lnTo>
                <a:lnTo>
                  <a:pt x="80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1239838" y="3238500"/>
            <a:ext cx="3775075" cy="1654175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42"/>
              </a:cxn>
              <a:cxn ang="0">
                <a:pos x="0" y="1042"/>
              </a:cxn>
              <a:cxn ang="0">
                <a:pos x="808" y="0"/>
              </a:cxn>
            </a:cxnLst>
            <a:rect l="0" t="0" r="r" b="b"/>
            <a:pathLst>
              <a:path w="2378" h="1042">
                <a:moveTo>
                  <a:pt x="808" y="0"/>
                </a:moveTo>
                <a:lnTo>
                  <a:pt x="2378" y="0"/>
                </a:lnTo>
                <a:lnTo>
                  <a:pt x="1569" y="1042"/>
                </a:lnTo>
                <a:lnTo>
                  <a:pt x="0" y="1042"/>
                </a:lnTo>
                <a:lnTo>
                  <a:pt x="80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H="1">
            <a:off x="1257300" y="3089275"/>
            <a:ext cx="1284288" cy="1654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3749675" y="3255963"/>
            <a:ext cx="1282700" cy="165576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5032375" y="3089275"/>
            <a:ext cx="0" cy="16668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 flipH="1">
            <a:off x="2541588" y="3089275"/>
            <a:ext cx="2490787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>
            <a:off x="1257300" y="4743450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3749675" y="4743450"/>
            <a:ext cx="0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 flipH="1">
            <a:off x="1257300" y="4911725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 flipV="1">
            <a:off x="1257300" y="4743450"/>
            <a:ext cx="0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22"/>
          <p:cNvSpPr>
            <a:spLocks noChangeShapeType="1"/>
          </p:cNvSpPr>
          <p:nvPr/>
        </p:nvSpPr>
        <p:spPr bwMode="auto">
          <a:xfrm flipV="1">
            <a:off x="3749675" y="3089275"/>
            <a:ext cx="1282700" cy="1654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2522538" y="1973263"/>
            <a:ext cx="2492375" cy="11906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1239838" y="3609975"/>
            <a:ext cx="2490787" cy="11890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Freeform 25"/>
          <p:cNvSpPr>
            <a:spLocks/>
          </p:cNvSpPr>
          <p:nvPr/>
        </p:nvSpPr>
        <p:spPr bwMode="auto">
          <a:xfrm>
            <a:off x="1239838" y="1973263"/>
            <a:ext cx="1282700" cy="2825750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0" y="1031"/>
              </a:cxn>
              <a:cxn ang="0">
                <a:pos x="0" y="1780"/>
              </a:cxn>
              <a:cxn ang="0">
                <a:pos x="808" y="750"/>
              </a:cxn>
              <a:cxn ang="0">
                <a:pos x="808" y="0"/>
              </a:cxn>
            </a:cxnLst>
            <a:rect l="0" t="0" r="r" b="b"/>
            <a:pathLst>
              <a:path w="808" h="1780">
                <a:moveTo>
                  <a:pt x="808" y="0"/>
                </a:moveTo>
                <a:lnTo>
                  <a:pt x="0" y="1031"/>
                </a:lnTo>
                <a:lnTo>
                  <a:pt x="0" y="1780"/>
                </a:lnTo>
                <a:lnTo>
                  <a:pt x="808" y="750"/>
                </a:lnTo>
                <a:lnTo>
                  <a:pt x="808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Freeform 26"/>
          <p:cNvSpPr>
            <a:spLocks/>
          </p:cNvSpPr>
          <p:nvPr/>
        </p:nvSpPr>
        <p:spPr bwMode="auto">
          <a:xfrm>
            <a:off x="3730625" y="1973263"/>
            <a:ext cx="1284288" cy="2825750"/>
          </a:xfrm>
          <a:custGeom>
            <a:avLst/>
            <a:gdLst/>
            <a:ahLst/>
            <a:cxnLst>
              <a:cxn ang="0">
                <a:pos x="809" y="0"/>
              </a:cxn>
              <a:cxn ang="0">
                <a:pos x="0" y="1031"/>
              </a:cxn>
              <a:cxn ang="0">
                <a:pos x="0" y="1780"/>
              </a:cxn>
              <a:cxn ang="0">
                <a:pos x="809" y="750"/>
              </a:cxn>
              <a:cxn ang="0">
                <a:pos x="809" y="0"/>
              </a:cxn>
            </a:cxnLst>
            <a:rect l="0" t="0" r="r" b="b"/>
            <a:pathLst>
              <a:path w="809" h="1780">
                <a:moveTo>
                  <a:pt x="809" y="0"/>
                </a:moveTo>
                <a:lnTo>
                  <a:pt x="0" y="1031"/>
                </a:lnTo>
                <a:lnTo>
                  <a:pt x="0" y="1780"/>
                </a:lnTo>
                <a:lnTo>
                  <a:pt x="809" y="750"/>
                </a:lnTo>
                <a:lnTo>
                  <a:pt x="809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5" name="Freeform 27"/>
          <p:cNvSpPr>
            <a:spLocks/>
          </p:cNvSpPr>
          <p:nvPr/>
        </p:nvSpPr>
        <p:spPr bwMode="auto">
          <a:xfrm>
            <a:off x="1239838" y="1973263"/>
            <a:ext cx="3775075" cy="1636712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31"/>
              </a:cxn>
              <a:cxn ang="0">
                <a:pos x="0" y="1031"/>
              </a:cxn>
              <a:cxn ang="0">
                <a:pos x="808" y="0"/>
              </a:cxn>
            </a:cxnLst>
            <a:rect l="0" t="0" r="r" b="b"/>
            <a:pathLst>
              <a:path w="2378" h="1031">
                <a:moveTo>
                  <a:pt x="808" y="0"/>
                </a:moveTo>
                <a:lnTo>
                  <a:pt x="2378" y="0"/>
                </a:lnTo>
                <a:lnTo>
                  <a:pt x="1569" y="1031"/>
                </a:lnTo>
                <a:lnTo>
                  <a:pt x="0" y="1031"/>
                </a:lnTo>
                <a:lnTo>
                  <a:pt x="808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6" name="Freeform 28"/>
          <p:cNvSpPr>
            <a:spLocks/>
          </p:cNvSpPr>
          <p:nvPr/>
        </p:nvSpPr>
        <p:spPr bwMode="auto">
          <a:xfrm>
            <a:off x="1239838" y="3163888"/>
            <a:ext cx="3775075" cy="1635125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30"/>
              </a:cxn>
              <a:cxn ang="0">
                <a:pos x="0" y="1030"/>
              </a:cxn>
              <a:cxn ang="0">
                <a:pos x="808" y="0"/>
              </a:cxn>
            </a:cxnLst>
            <a:rect l="0" t="0" r="r" b="b"/>
            <a:pathLst>
              <a:path w="2378" h="1030">
                <a:moveTo>
                  <a:pt x="808" y="0"/>
                </a:moveTo>
                <a:lnTo>
                  <a:pt x="2378" y="0"/>
                </a:lnTo>
                <a:lnTo>
                  <a:pt x="1569" y="1030"/>
                </a:lnTo>
                <a:lnTo>
                  <a:pt x="0" y="1030"/>
                </a:lnTo>
                <a:lnTo>
                  <a:pt x="808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7" name="Line 29"/>
          <p:cNvSpPr>
            <a:spLocks noChangeShapeType="1"/>
          </p:cNvSpPr>
          <p:nvPr/>
        </p:nvSpPr>
        <p:spPr bwMode="auto">
          <a:xfrm flipH="1">
            <a:off x="1257300" y="1992313"/>
            <a:ext cx="1284288" cy="163671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V="1">
            <a:off x="3749675" y="3181350"/>
            <a:ext cx="1282700" cy="1636713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 flipV="1">
            <a:off x="5032375" y="1992313"/>
            <a:ext cx="0" cy="1189037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H="1">
            <a:off x="2541588" y="1992313"/>
            <a:ext cx="2490787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>
            <a:off x="1257300" y="3629025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>
            <a:off x="3749675" y="3629025"/>
            <a:ext cx="0" cy="11890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3" name="Line 35"/>
          <p:cNvSpPr>
            <a:spLocks noChangeShapeType="1"/>
          </p:cNvSpPr>
          <p:nvPr/>
        </p:nvSpPr>
        <p:spPr bwMode="auto">
          <a:xfrm flipH="1">
            <a:off x="1257300" y="4818063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4" name="Line 36"/>
          <p:cNvSpPr>
            <a:spLocks noChangeShapeType="1"/>
          </p:cNvSpPr>
          <p:nvPr/>
        </p:nvSpPr>
        <p:spPr bwMode="auto">
          <a:xfrm flipV="1">
            <a:off x="1257300" y="3629025"/>
            <a:ext cx="0" cy="11890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5" name="Line 37"/>
          <p:cNvSpPr>
            <a:spLocks noChangeShapeType="1"/>
          </p:cNvSpPr>
          <p:nvPr/>
        </p:nvSpPr>
        <p:spPr bwMode="auto">
          <a:xfrm flipV="1">
            <a:off x="3749675" y="1992313"/>
            <a:ext cx="1282700" cy="163671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6" name="Line 38"/>
          <p:cNvSpPr>
            <a:spLocks noChangeShapeType="1"/>
          </p:cNvSpPr>
          <p:nvPr/>
        </p:nvSpPr>
        <p:spPr bwMode="auto">
          <a:xfrm>
            <a:off x="1276350" y="3889375"/>
            <a:ext cx="24542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7" name="Line 39"/>
          <p:cNvSpPr>
            <a:spLocks noChangeShapeType="1"/>
          </p:cNvSpPr>
          <p:nvPr/>
        </p:nvSpPr>
        <p:spPr bwMode="auto">
          <a:xfrm flipV="1">
            <a:off x="3749675" y="2271713"/>
            <a:ext cx="1282700" cy="161766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8" name="Freeform 40"/>
          <p:cNvSpPr>
            <a:spLocks/>
          </p:cNvSpPr>
          <p:nvPr/>
        </p:nvSpPr>
        <p:spPr bwMode="auto">
          <a:xfrm>
            <a:off x="2373313" y="1973263"/>
            <a:ext cx="1339850" cy="1655762"/>
          </a:xfrm>
          <a:custGeom>
            <a:avLst/>
            <a:gdLst/>
            <a:ahLst/>
            <a:cxnLst>
              <a:cxn ang="0">
                <a:pos x="738" y="0"/>
              </a:cxn>
              <a:cxn ang="0">
                <a:pos x="0" y="1007"/>
              </a:cxn>
              <a:cxn ang="0">
                <a:pos x="94" y="1043"/>
              </a:cxn>
              <a:cxn ang="0">
                <a:pos x="844" y="12"/>
              </a:cxn>
              <a:cxn ang="0">
                <a:pos x="738" y="0"/>
              </a:cxn>
            </a:cxnLst>
            <a:rect l="0" t="0" r="r" b="b"/>
            <a:pathLst>
              <a:path w="844" h="1043">
                <a:moveTo>
                  <a:pt x="738" y="0"/>
                </a:moveTo>
                <a:lnTo>
                  <a:pt x="0" y="1007"/>
                </a:lnTo>
                <a:lnTo>
                  <a:pt x="94" y="1043"/>
                </a:lnTo>
                <a:lnTo>
                  <a:pt x="844" y="12"/>
                </a:lnTo>
                <a:lnTo>
                  <a:pt x="73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9" name="Line 41"/>
          <p:cNvSpPr>
            <a:spLocks noChangeShapeType="1"/>
          </p:cNvSpPr>
          <p:nvPr/>
        </p:nvSpPr>
        <p:spPr bwMode="auto">
          <a:xfrm flipH="1">
            <a:off x="2373313" y="1973263"/>
            <a:ext cx="1171575" cy="15986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0" name="Line 42"/>
          <p:cNvSpPr>
            <a:spLocks noChangeShapeType="1"/>
          </p:cNvSpPr>
          <p:nvPr/>
        </p:nvSpPr>
        <p:spPr bwMode="auto">
          <a:xfrm>
            <a:off x="2373313" y="3571875"/>
            <a:ext cx="149225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1" name="Line 43"/>
          <p:cNvSpPr>
            <a:spLocks noChangeShapeType="1"/>
          </p:cNvSpPr>
          <p:nvPr/>
        </p:nvSpPr>
        <p:spPr bwMode="auto">
          <a:xfrm flipV="1">
            <a:off x="2522538" y="1992313"/>
            <a:ext cx="1190625" cy="1636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2" name="Line 44"/>
          <p:cNvSpPr>
            <a:spLocks noChangeShapeType="1"/>
          </p:cNvSpPr>
          <p:nvPr/>
        </p:nvSpPr>
        <p:spPr bwMode="auto">
          <a:xfrm flipH="1" flipV="1">
            <a:off x="3544888" y="1973263"/>
            <a:ext cx="168275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3" name="Rectangle 45"/>
          <p:cNvSpPr>
            <a:spLocks noChangeArrowheads="1"/>
          </p:cNvSpPr>
          <p:nvPr/>
        </p:nvSpPr>
        <p:spPr bwMode="auto">
          <a:xfrm>
            <a:off x="1201738" y="1454150"/>
            <a:ext cx="20558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2100" b="0">
                <a:solidFill>
                  <a:srgbClr val="000000"/>
                </a:solidFill>
                <a:latin typeface="Times" charset="0"/>
              </a:rPr>
              <a:t>Finger electrodes</a:t>
            </a:r>
            <a:endParaRPr lang="en-US" altLang="zh-TW" b="0"/>
          </a:p>
        </p:txBody>
      </p:sp>
      <p:sp>
        <p:nvSpPr>
          <p:cNvPr id="32814" name="Freeform 46"/>
          <p:cNvSpPr>
            <a:spLocks/>
          </p:cNvSpPr>
          <p:nvPr/>
        </p:nvSpPr>
        <p:spPr bwMode="auto">
          <a:xfrm>
            <a:off x="2559050" y="1862138"/>
            <a:ext cx="242888" cy="204787"/>
          </a:xfrm>
          <a:custGeom>
            <a:avLst/>
            <a:gdLst/>
            <a:ahLst/>
            <a:cxnLst>
              <a:cxn ang="0">
                <a:pos x="153" y="129"/>
              </a:cxn>
              <a:cxn ang="0">
                <a:pos x="0" y="82"/>
              </a:cxn>
              <a:cxn ang="0">
                <a:pos x="82" y="82"/>
              </a:cxn>
              <a:cxn ang="0">
                <a:pos x="59" y="0"/>
              </a:cxn>
              <a:cxn ang="0">
                <a:pos x="153" y="129"/>
              </a:cxn>
            </a:cxnLst>
            <a:rect l="0" t="0" r="r" b="b"/>
            <a:pathLst>
              <a:path w="153" h="129">
                <a:moveTo>
                  <a:pt x="153" y="129"/>
                </a:moveTo>
                <a:lnTo>
                  <a:pt x="0" y="82"/>
                </a:lnTo>
                <a:lnTo>
                  <a:pt x="82" y="82"/>
                </a:lnTo>
                <a:lnTo>
                  <a:pt x="59" y="0"/>
                </a:lnTo>
                <a:lnTo>
                  <a:pt x="153" y="12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 flipH="1" flipV="1">
            <a:off x="2336800" y="1751013"/>
            <a:ext cx="352425" cy="241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6" name="Line 48"/>
          <p:cNvSpPr>
            <a:spLocks noChangeShapeType="1"/>
          </p:cNvSpPr>
          <p:nvPr/>
        </p:nvSpPr>
        <p:spPr bwMode="auto">
          <a:xfrm flipH="1" flipV="1">
            <a:off x="2801938" y="2047875"/>
            <a:ext cx="612775" cy="1857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7" name="Line 49"/>
          <p:cNvSpPr>
            <a:spLocks noChangeShapeType="1"/>
          </p:cNvSpPr>
          <p:nvPr/>
        </p:nvSpPr>
        <p:spPr bwMode="auto">
          <a:xfrm flipH="1" flipV="1">
            <a:off x="2578100" y="2327275"/>
            <a:ext cx="631825" cy="1857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8" name="Line 50"/>
          <p:cNvSpPr>
            <a:spLocks noChangeShapeType="1"/>
          </p:cNvSpPr>
          <p:nvPr/>
        </p:nvSpPr>
        <p:spPr bwMode="auto">
          <a:xfrm flipH="1" flipV="1">
            <a:off x="2355850" y="2605088"/>
            <a:ext cx="631825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9" name="Line 51"/>
          <p:cNvSpPr>
            <a:spLocks noChangeShapeType="1"/>
          </p:cNvSpPr>
          <p:nvPr/>
        </p:nvSpPr>
        <p:spPr bwMode="auto">
          <a:xfrm flipH="1" flipV="1">
            <a:off x="2151063" y="2921000"/>
            <a:ext cx="631825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0" name="Line 52"/>
          <p:cNvSpPr>
            <a:spLocks noChangeShapeType="1"/>
          </p:cNvSpPr>
          <p:nvPr/>
        </p:nvSpPr>
        <p:spPr bwMode="auto">
          <a:xfrm flipH="1" flipV="1">
            <a:off x="1890713" y="3255963"/>
            <a:ext cx="612775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1" name="Freeform 53"/>
          <p:cNvSpPr>
            <a:spLocks/>
          </p:cNvSpPr>
          <p:nvPr/>
        </p:nvSpPr>
        <p:spPr bwMode="auto">
          <a:xfrm>
            <a:off x="2411413" y="2084388"/>
            <a:ext cx="147637" cy="242887"/>
          </a:xfrm>
          <a:custGeom>
            <a:avLst/>
            <a:gdLst/>
            <a:ahLst/>
            <a:cxnLst>
              <a:cxn ang="0">
                <a:pos x="93" y="153"/>
              </a:cxn>
              <a:cxn ang="0">
                <a:pos x="0" y="36"/>
              </a:cxn>
              <a:cxn ang="0">
                <a:pos x="70" y="82"/>
              </a:cxn>
              <a:cxn ang="0">
                <a:pos x="82" y="0"/>
              </a:cxn>
              <a:cxn ang="0">
                <a:pos x="93" y="153"/>
              </a:cxn>
            </a:cxnLst>
            <a:rect l="0" t="0" r="r" b="b"/>
            <a:pathLst>
              <a:path w="93" h="153">
                <a:moveTo>
                  <a:pt x="93" y="153"/>
                </a:moveTo>
                <a:lnTo>
                  <a:pt x="0" y="36"/>
                </a:lnTo>
                <a:lnTo>
                  <a:pt x="70" y="82"/>
                </a:lnTo>
                <a:lnTo>
                  <a:pt x="82" y="0"/>
                </a:lnTo>
                <a:lnTo>
                  <a:pt x="93" y="1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2" name="Line 54"/>
          <p:cNvSpPr>
            <a:spLocks noChangeShapeType="1"/>
          </p:cNvSpPr>
          <p:nvPr/>
        </p:nvSpPr>
        <p:spPr bwMode="auto">
          <a:xfrm>
            <a:off x="2336800" y="1751013"/>
            <a:ext cx="185738" cy="4635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3" name="Rectangle 55"/>
          <p:cNvSpPr>
            <a:spLocks noChangeArrowheads="1"/>
          </p:cNvSpPr>
          <p:nvPr/>
        </p:nvSpPr>
        <p:spPr bwMode="auto">
          <a:xfrm>
            <a:off x="3433763" y="4333875"/>
            <a:ext cx="1349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900" b="0" i="1">
                <a:solidFill>
                  <a:srgbClr val="000000"/>
                </a:solidFill>
                <a:latin typeface="Times" charset="0"/>
              </a:rPr>
              <a:t>p</a:t>
            </a:r>
            <a:endParaRPr lang="en-US" altLang="zh-TW" b="0"/>
          </a:p>
        </p:txBody>
      </p:sp>
      <p:sp>
        <p:nvSpPr>
          <p:cNvPr id="32824" name="Rectangle 56"/>
          <p:cNvSpPr>
            <a:spLocks noChangeArrowheads="1"/>
          </p:cNvSpPr>
          <p:nvPr/>
        </p:nvSpPr>
        <p:spPr bwMode="auto">
          <a:xfrm>
            <a:off x="3395663" y="3590925"/>
            <a:ext cx="1349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900" b="0" i="1">
                <a:solidFill>
                  <a:srgbClr val="000000"/>
                </a:solidFill>
                <a:latin typeface="Times" charset="0"/>
              </a:rPr>
              <a:t>n</a:t>
            </a:r>
            <a:endParaRPr lang="en-US" altLang="zh-TW" b="0"/>
          </a:p>
        </p:txBody>
      </p:sp>
      <p:sp>
        <p:nvSpPr>
          <p:cNvPr id="32825" name="Rectangle 57"/>
          <p:cNvSpPr>
            <a:spLocks noChangeArrowheads="1"/>
          </p:cNvSpPr>
          <p:nvPr/>
        </p:nvSpPr>
        <p:spPr bwMode="auto">
          <a:xfrm>
            <a:off x="2382838" y="3563938"/>
            <a:ext cx="166687" cy="55562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3554413" y="1963738"/>
            <a:ext cx="149225" cy="38100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7" name="Line 59"/>
          <p:cNvSpPr>
            <a:spLocks noChangeShapeType="1"/>
          </p:cNvSpPr>
          <p:nvPr/>
        </p:nvSpPr>
        <p:spPr bwMode="auto">
          <a:xfrm flipV="1">
            <a:off x="3284538" y="2401888"/>
            <a:ext cx="836612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8" name="Line 60"/>
          <p:cNvSpPr>
            <a:spLocks noChangeShapeType="1"/>
          </p:cNvSpPr>
          <p:nvPr/>
        </p:nvSpPr>
        <p:spPr bwMode="auto">
          <a:xfrm flipV="1">
            <a:off x="3098800" y="2679700"/>
            <a:ext cx="836613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9" name="Line 61"/>
          <p:cNvSpPr>
            <a:spLocks noChangeShapeType="1"/>
          </p:cNvSpPr>
          <p:nvPr/>
        </p:nvSpPr>
        <p:spPr bwMode="auto">
          <a:xfrm flipV="1">
            <a:off x="2857500" y="2995613"/>
            <a:ext cx="836613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30" name="Line 62"/>
          <p:cNvSpPr>
            <a:spLocks noChangeShapeType="1"/>
          </p:cNvSpPr>
          <p:nvPr/>
        </p:nvSpPr>
        <p:spPr bwMode="auto">
          <a:xfrm flipV="1">
            <a:off x="2633663" y="3330575"/>
            <a:ext cx="836612" cy="14922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31" name="Freeform 63"/>
          <p:cNvSpPr>
            <a:spLocks/>
          </p:cNvSpPr>
          <p:nvPr/>
        </p:nvSpPr>
        <p:spPr bwMode="auto">
          <a:xfrm>
            <a:off x="3656013" y="1731963"/>
            <a:ext cx="1682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4" y="0"/>
              </a:cxn>
              <a:cxn ang="0">
                <a:pos x="36" y="82"/>
              </a:cxn>
              <a:cxn ang="0">
                <a:pos x="106" y="59"/>
              </a:cxn>
              <a:cxn ang="0">
                <a:pos x="0" y="140"/>
              </a:cxn>
            </a:cxnLst>
            <a:rect l="0" t="0" r="r" b="b"/>
            <a:pathLst>
              <a:path w="106" h="140">
                <a:moveTo>
                  <a:pt x="0" y="140"/>
                </a:moveTo>
                <a:lnTo>
                  <a:pt x="24" y="0"/>
                </a:lnTo>
                <a:lnTo>
                  <a:pt x="36" y="82"/>
                </a:lnTo>
                <a:lnTo>
                  <a:pt x="106" y="59"/>
                </a:lnTo>
                <a:lnTo>
                  <a:pt x="0" y="1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32" name="Line 64"/>
          <p:cNvSpPr>
            <a:spLocks noChangeShapeType="1"/>
          </p:cNvSpPr>
          <p:nvPr/>
        </p:nvSpPr>
        <p:spPr bwMode="auto">
          <a:xfrm flipV="1">
            <a:off x="3694113" y="1546225"/>
            <a:ext cx="222250" cy="3159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33" name="Rectangle 65"/>
          <p:cNvSpPr>
            <a:spLocks noChangeArrowheads="1"/>
          </p:cNvSpPr>
          <p:nvPr/>
        </p:nvSpPr>
        <p:spPr bwMode="auto">
          <a:xfrm>
            <a:off x="3973513" y="1323975"/>
            <a:ext cx="16271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2100" b="0">
                <a:solidFill>
                  <a:srgbClr val="000000"/>
                </a:solidFill>
                <a:latin typeface="Times" charset="0"/>
              </a:rPr>
              <a:t>Bus electrode</a:t>
            </a:r>
            <a:endParaRPr lang="en-US" altLang="zh-TW" b="0"/>
          </a:p>
        </p:txBody>
      </p:sp>
      <p:sp>
        <p:nvSpPr>
          <p:cNvPr id="32834" name="Rectangle 66"/>
          <p:cNvSpPr>
            <a:spLocks noChangeArrowheads="1"/>
          </p:cNvSpPr>
          <p:nvPr/>
        </p:nvSpPr>
        <p:spPr bwMode="auto">
          <a:xfrm>
            <a:off x="3973513" y="1657350"/>
            <a:ext cx="2397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2100" b="0">
                <a:solidFill>
                  <a:srgbClr val="000000"/>
                </a:solidFill>
                <a:latin typeface="Times" charset="0"/>
              </a:rPr>
              <a:t>for current collection</a:t>
            </a:r>
            <a:endParaRPr lang="en-US" altLang="zh-TW" b="0"/>
          </a:p>
        </p:txBody>
      </p:sp>
      <p:sp>
        <p:nvSpPr>
          <p:cNvPr id="32835" name="Line 67"/>
          <p:cNvSpPr>
            <a:spLocks noChangeShapeType="1"/>
          </p:cNvSpPr>
          <p:nvPr/>
        </p:nvSpPr>
        <p:spPr bwMode="auto">
          <a:xfrm flipV="1">
            <a:off x="3508375" y="2103438"/>
            <a:ext cx="836613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41" name="Rectangle 73"/>
          <p:cNvSpPr>
            <a:spLocks noChangeArrowheads="1"/>
          </p:cNvSpPr>
          <p:nvPr/>
        </p:nvSpPr>
        <p:spPr bwMode="auto">
          <a:xfrm>
            <a:off x="3810000" y="5486400"/>
            <a:ext cx="533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42" name="Text Box 74"/>
          <p:cNvSpPr txBox="1">
            <a:spLocks noChangeArrowheads="1"/>
          </p:cNvSpPr>
          <p:nvPr/>
        </p:nvSpPr>
        <p:spPr bwMode="auto">
          <a:xfrm>
            <a:off x="365125" y="5373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32843" name="Text Box 75"/>
          <p:cNvSpPr txBox="1">
            <a:spLocks noChangeArrowheads="1"/>
          </p:cNvSpPr>
          <p:nvPr/>
        </p:nvSpPr>
        <p:spPr bwMode="auto">
          <a:xfrm>
            <a:off x="457200" y="5638800"/>
            <a:ext cx="8515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- finger electrodes were made to allow light pass through the device</a:t>
            </a:r>
          </a:p>
          <a:p>
            <a:pPr>
              <a:buFontTx/>
              <a:buChar char="-"/>
            </a:pPr>
            <a:r>
              <a:rPr lang="en-US" altLang="zh-TW" b="0"/>
              <a:t> a thin antireflection coating on the surface reduces light reflection and allow more</a:t>
            </a:r>
          </a:p>
          <a:p>
            <a:r>
              <a:rPr lang="en-US" altLang="zh-TW" b="0"/>
              <a:t>  lighte to enter the device</a:t>
            </a:r>
          </a:p>
          <a:p>
            <a:r>
              <a:rPr lang="en-US" altLang="zh-TW" b="0"/>
              <a:t>-surface texturization to for multiple light reflection and increase light path</a:t>
            </a:r>
          </a:p>
        </p:txBody>
      </p:sp>
      <p:sp>
        <p:nvSpPr>
          <p:cNvPr id="32844" name="Line 76"/>
          <p:cNvSpPr>
            <a:spLocks noChangeShapeType="1"/>
          </p:cNvSpPr>
          <p:nvPr/>
        </p:nvSpPr>
        <p:spPr bwMode="auto">
          <a:xfrm>
            <a:off x="1143000" y="3581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45" name="Text Box 77"/>
          <p:cNvSpPr txBox="1">
            <a:spLocks noChangeArrowheads="1"/>
          </p:cNvSpPr>
          <p:nvPr/>
        </p:nvSpPr>
        <p:spPr bwMode="auto">
          <a:xfrm>
            <a:off x="0" y="35052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0.2 </a:t>
            </a:r>
            <a:r>
              <a:rPr lang="el-GR" altLang="zh-TW" b="0">
                <a:cs typeface="Arial" pitchFamily="34" charset="0"/>
              </a:rPr>
              <a:t>μ</a:t>
            </a:r>
            <a:r>
              <a:rPr lang="en-US" altLang="zh-TW" b="0">
                <a:cs typeface="Arial" pitchFamily="34" charset="0"/>
              </a:rPr>
              <a:t>m</a:t>
            </a:r>
            <a:endParaRPr lang="el-GR" altLang="zh-TW" b="0">
              <a:cs typeface="Arial" pitchFamily="34" charset="0"/>
            </a:endParaRPr>
          </a:p>
        </p:txBody>
      </p:sp>
      <p:sp>
        <p:nvSpPr>
          <p:cNvPr id="32846" name="Text Box 78"/>
          <p:cNvSpPr txBox="1">
            <a:spLocks noChangeArrowheads="1"/>
          </p:cNvSpPr>
          <p:nvPr/>
        </p:nvSpPr>
        <p:spPr bwMode="auto">
          <a:xfrm>
            <a:off x="0" y="43434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200 </a:t>
            </a:r>
            <a:r>
              <a:rPr lang="el-GR" altLang="zh-TW" b="0">
                <a:cs typeface="Arial" pitchFamily="34" charset="0"/>
              </a:rPr>
              <a:t>μ</a:t>
            </a:r>
            <a:r>
              <a:rPr lang="en-US" altLang="zh-TW" b="0">
                <a:cs typeface="Arial" pitchFamily="34" charset="0"/>
              </a:rPr>
              <a:t>m</a:t>
            </a:r>
            <a:endParaRPr lang="el-GR" altLang="zh-TW" b="0">
              <a:cs typeface="Arial" pitchFamily="34" charset="0"/>
            </a:endParaRPr>
          </a:p>
        </p:txBody>
      </p:sp>
      <p:sp>
        <p:nvSpPr>
          <p:cNvPr id="32847" name="Line 79"/>
          <p:cNvSpPr>
            <a:spLocks noChangeShapeType="1"/>
          </p:cNvSpPr>
          <p:nvPr/>
        </p:nvSpPr>
        <p:spPr bwMode="auto">
          <a:xfrm>
            <a:off x="1143000" y="3886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48" name="Text Box 80"/>
          <p:cNvSpPr txBox="1">
            <a:spLocks noChangeArrowheads="1"/>
          </p:cNvSpPr>
          <p:nvPr/>
        </p:nvSpPr>
        <p:spPr bwMode="auto">
          <a:xfrm>
            <a:off x="533400" y="5334000"/>
            <a:ext cx="337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In order to capture more light</a:t>
            </a:r>
          </a:p>
        </p:txBody>
      </p:sp>
      <p:graphicFrame>
        <p:nvGraphicFramePr>
          <p:cNvPr id="32853" name="Object 85"/>
          <p:cNvGraphicFramePr>
            <a:graphicFrameLocks noChangeAspect="1"/>
          </p:cNvGraphicFramePr>
          <p:nvPr/>
        </p:nvGraphicFramePr>
        <p:xfrm>
          <a:off x="6705600" y="3886200"/>
          <a:ext cx="2133600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Image" r:id="rId4" imgW="1523272" imgH="1434415" progId="Photoshop.Image.8">
                  <p:embed/>
                </p:oleObj>
              </mc:Choice>
              <mc:Fallback>
                <p:oleObj name="Image" r:id="rId4" imgW="1523272" imgH="1434415" progId="Photoshop.Imag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886200"/>
                        <a:ext cx="2133600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54" name="Line 86"/>
          <p:cNvSpPr>
            <a:spLocks noChangeShapeType="1"/>
          </p:cNvSpPr>
          <p:nvPr/>
        </p:nvSpPr>
        <p:spPr bwMode="auto">
          <a:xfrm>
            <a:off x="6629400" y="5029200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55" name="Text Box 87"/>
          <p:cNvSpPr txBox="1">
            <a:spLocks noChangeArrowheads="1"/>
          </p:cNvSpPr>
          <p:nvPr/>
        </p:nvSpPr>
        <p:spPr bwMode="auto">
          <a:xfrm>
            <a:off x="4495800" y="373380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surface texturization</a:t>
            </a:r>
          </a:p>
        </p:txBody>
      </p:sp>
      <p:sp>
        <p:nvSpPr>
          <p:cNvPr id="32856" name="Line 88"/>
          <p:cNvSpPr>
            <a:spLocks noChangeShapeType="1"/>
          </p:cNvSpPr>
          <p:nvPr/>
        </p:nvSpPr>
        <p:spPr bwMode="auto">
          <a:xfrm>
            <a:off x="8154988" y="3886200"/>
            <a:ext cx="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57" name="Line 89"/>
          <p:cNvSpPr>
            <a:spLocks noChangeShapeType="1"/>
          </p:cNvSpPr>
          <p:nvPr/>
        </p:nvSpPr>
        <p:spPr bwMode="auto">
          <a:xfrm flipH="1">
            <a:off x="7924800" y="41910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58" name="Line 90"/>
          <p:cNvSpPr>
            <a:spLocks noChangeShapeType="1"/>
          </p:cNvSpPr>
          <p:nvPr/>
        </p:nvSpPr>
        <p:spPr bwMode="auto">
          <a:xfrm flipH="1" flipV="1">
            <a:off x="7391400" y="41910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59" name="Line 91"/>
          <p:cNvSpPr>
            <a:spLocks noChangeShapeType="1"/>
          </p:cNvSpPr>
          <p:nvPr/>
        </p:nvSpPr>
        <p:spPr bwMode="auto">
          <a:xfrm>
            <a:off x="73914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60" name="Line 92"/>
          <p:cNvSpPr>
            <a:spLocks noChangeShapeType="1"/>
          </p:cNvSpPr>
          <p:nvPr/>
        </p:nvSpPr>
        <p:spPr bwMode="auto">
          <a:xfrm>
            <a:off x="7543800" y="4191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61" name="Line 93"/>
          <p:cNvSpPr>
            <a:spLocks noChangeShapeType="1"/>
          </p:cNvSpPr>
          <p:nvPr/>
        </p:nvSpPr>
        <p:spPr bwMode="auto">
          <a:xfrm>
            <a:off x="8153400" y="4114800"/>
            <a:ext cx="1524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62" name="Line 94"/>
          <p:cNvSpPr>
            <a:spLocks noChangeShapeType="1"/>
          </p:cNvSpPr>
          <p:nvPr/>
        </p:nvSpPr>
        <p:spPr bwMode="auto">
          <a:xfrm>
            <a:off x="8305800" y="41910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63" name="Text Box 95"/>
          <p:cNvSpPr txBox="1">
            <a:spLocks noChangeArrowheads="1"/>
          </p:cNvSpPr>
          <p:nvPr/>
        </p:nvSpPr>
        <p:spPr bwMode="auto">
          <a:xfrm>
            <a:off x="7537450" y="3581400"/>
            <a:ext cx="160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Incident light</a:t>
            </a:r>
          </a:p>
        </p:txBody>
      </p:sp>
      <p:sp>
        <p:nvSpPr>
          <p:cNvPr id="32864" name="Rectangle 96"/>
          <p:cNvSpPr>
            <a:spLocks noChangeArrowheads="1"/>
          </p:cNvSpPr>
          <p:nvPr/>
        </p:nvSpPr>
        <p:spPr bwMode="auto">
          <a:xfrm>
            <a:off x="5715000" y="1905000"/>
            <a:ext cx="7620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66" name="Rectangle 98"/>
          <p:cNvSpPr>
            <a:spLocks noChangeArrowheads="1"/>
          </p:cNvSpPr>
          <p:nvPr/>
        </p:nvSpPr>
        <p:spPr bwMode="auto">
          <a:xfrm>
            <a:off x="4495800" y="3733800"/>
            <a:ext cx="28194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67" name="Rectangle 99"/>
          <p:cNvSpPr>
            <a:spLocks noChangeArrowheads="1"/>
          </p:cNvSpPr>
          <p:nvPr/>
        </p:nvSpPr>
        <p:spPr bwMode="auto">
          <a:xfrm>
            <a:off x="685800" y="1371600"/>
            <a:ext cx="28194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68" name="Text Box 100"/>
          <p:cNvSpPr txBox="1">
            <a:spLocks noChangeArrowheads="1"/>
          </p:cNvSpPr>
          <p:nvPr/>
        </p:nvSpPr>
        <p:spPr bwMode="auto">
          <a:xfrm>
            <a:off x="1736725" y="9509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(1)</a:t>
            </a:r>
          </a:p>
        </p:txBody>
      </p:sp>
      <p:sp>
        <p:nvSpPr>
          <p:cNvPr id="32869" name="Text Box 101"/>
          <p:cNvSpPr txBox="1">
            <a:spLocks noChangeArrowheads="1"/>
          </p:cNvSpPr>
          <p:nvPr/>
        </p:nvSpPr>
        <p:spPr bwMode="auto">
          <a:xfrm>
            <a:off x="5867400" y="1447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(2)</a:t>
            </a:r>
          </a:p>
        </p:txBody>
      </p:sp>
      <p:sp>
        <p:nvSpPr>
          <p:cNvPr id="32870" name="Text Box 102"/>
          <p:cNvSpPr txBox="1">
            <a:spLocks noChangeArrowheads="1"/>
          </p:cNvSpPr>
          <p:nvPr/>
        </p:nvSpPr>
        <p:spPr bwMode="auto">
          <a:xfrm>
            <a:off x="5105400" y="3352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68313" y="5300663"/>
            <a:ext cx="8083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-P-layer has to be narrow (a few microns) to allow the emitted photons escape</a:t>
            </a:r>
          </a:p>
          <a:p>
            <a:r>
              <a:rPr lang="en-US" altLang="zh-TW"/>
              <a:t> without being reabsorbed</a:t>
            </a:r>
          </a:p>
          <a:p>
            <a:endParaRPr lang="en-US" altLang="zh-TW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051050" y="211138"/>
            <a:ext cx="5265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000" b="1" i="1"/>
              <a:t>LED device structure</a:t>
            </a: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95288" y="908050"/>
          <a:ext cx="8459787" cy="430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Document" r:id="rId3" imgW="6401520" imgH="3256560" progId="Word.Document.8">
                  <p:embed/>
                </p:oleObj>
              </mc:Choice>
              <mc:Fallback>
                <p:oleObj name="Document" r:id="rId3" imgW="6401520" imgH="32565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08050"/>
                        <a:ext cx="8459787" cy="430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255963" y="193675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Narrow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2987675" y="2133600"/>
            <a:ext cx="3603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08050"/>
            <a:ext cx="6697663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63713" y="115888"/>
            <a:ext cx="501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 b="1"/>
              <a:t>LED device structure  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264025" y="2297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p</a:t>
            </a:r>
          </a:p>
        </p:txBody>
      </p:sp>
      <p:pic>
        <p:nvPicPr>
          <p:cNvPr id="34822" name="Picture 6" descr="led%20lam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581525"/>
            <a:ext cx="2760662" cy="2117725"/>
          </a:xfrm>
          <a:prstGeom prst="rect">
            <a:avLst/>
          </a:prstGeo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124075" y="1341438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GaAs is around 16</a:t>
            </a:r>
            <a:r>
              <a:rPr lang="en-US" altLang="zh-TW" baseline="300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653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6192688" cy="566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619672" y="404664"/>
            <a:ext cx="4418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/>
              <a:t>LED device illustration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552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US" altLang="zh-TW"/>
              <a:t>LED semiconductor materials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981075"/>
          <a:ext cx="7559675" cy="409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Image" r:id="rId3" imgW="5339655" imgH="2895361" progId="Photoshop.Image.8">
                  <p:embed/>
                </p:oleObj>
              </mc:Choice>
              <mc:Fallback>
                <p:oleObj name="Image" r:id="rId3" imgW="5339655" imgH="289536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7559675" cy="409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825" y="4783138"/>
          <a:ext cx="3397250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Image" r:id="rId5" imgW="3108703" imgH="1706450" progId="Photoshop.Image.8">
                  <p:embed/>
                </p:oleObj>
              </mc:Choice>
              <mc:Fallback>
                <p:oleObj name="Image" r:id="rId5" imgW="3108703" imgH="1706450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783138"/>
                        <a:ext cx="3397250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19563" y="5537200"/>
            <a:ext cx="3278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zh-TW" b="0">
                <a:cs typeface="Arial" pitchFamily="34" charset="0"/>
              </a:rPr>
              <a:t>η</a:t>
            </a:r>
            <a:r>
              <a:rPr lang="en-US" altLang="zh-TW" b="0" baseline="-25000">
                <a:cs typeface="Arial" pitchFamily="34" charset="0"/>
              </a:rPr>
              <a:t>external</a:t>
            </a:r>
            <a:r>
              <a:rPr lang="en-US" altLang="zh-TW" b="0">
                <a:cs typeface="Arial" pitchFamily="34" charset="0"/>
              </a:rPr>
              <a:t> = P</a:t>
            </a:r>
            <a:r>
              <a:rPr lang="en-US" altLang="zh-TW" b="0" baseline="-25000">
                <a:cs typeface="Arial" pitchFamily="34" charset="0"/>
              </a:rPr>
              <a:t>out</a:t>
            </a:r>
            <a:r>
              <a:rPr lang="en-US" altLang="zh-TW" b="0">
                <a:cs typeface="Arial" pitchFamily="34" charset="0"/>
              </a:rPr>
              <a:t> (optical) x 100%</a:t>
            </a:r>
            <a:endParaRPr lang="el-GR" altLang="zh-TW" b="0">
              <a:cs typeface="Arial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148263" y="594995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43525" y="589756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IV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048125" y="6256338"/>
            <a:ext cx="433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1993 </a:t>
            </a:r>
            <a:r>
              <a:rPr lang="zh-TW" altLang="en-US" b="0"/>
              <a:t>年日亞</a:t>
            </a:r>
            <a:r>
              <a:rPr lang="en-US" altLang="zh-TW" b="0"/>
              <a:t>(Nichia)</a:t>
            </a:r>
            <a:r>
              <a:rPr lang="zh-TW" altLang="en-US" b="0"/>
              <a:t>發展高效率藍光</a:t>
            </a:r>
            <a:r>
              <a:rPr lang="en-US" altLang="zh-TW" b="0"/>
              <a:t>LED!</a:t>
            </a:r>
          </a:p>
        </p:txBody>
      </p:sp>
    </p:spTree>
    <p:extLst>
      <p:ext uri="{BB962C8B-B14F-4D97-AF65-F5344CB8AC3E}">
        <p14:creationId xmlns:p14="http://schemas.microsoft.com/office/powerpoint/2010/main" val="16181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2323</Words>
  <Application>Microsoft Office PowerPoint</Application>
  <PresentationFormat>如螢幕大小 (4:3)</PresentationFormat>
  <Paragraphs>348</Paragraphs>
  <Slides>58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4</vt:i4>
      </vt:variant>
      <vt:variant>
        <vt:lpstr>投影片標題</vt:lpstr>
      </vt:variant>
      <vt:variant>
        <vt:i4>58</vt:i4>
      </vt:variant>
    </vt:vector>
  </HeadingPairs>
  <TitlesOfParts>
    <vt:vector size="63" baseType="lpstr">
      <vt:lpstr>Office 佈景主題</vt:lpstr>
      <vt:lpstr>Document</vt:lpstr>
      <vt:lpstr>方程式</vt:lpstr>
      <vt:lpstr>Image</vt:lpstr>
      <vt:lpstr>Canvas Drawing</vt:lpstr>
      <vt:lpstr>PowerPoint 簡報</vt:lpstr>
      <vt:lpstr>PowerPoint 簡報</vt:lpstr>
      <vt:lpstr>PowerPoint 簡報</vt:lpstr>
      <vt:lpstr>Fabrication of Light Emitting Diode  using a pn junction structure</vt:lpstr>
      <vt:lpstr>PowerPoint 簡報</vt:lpstr>
      <vt:lpstr>PowerPoint 簡報</vt:lpstr>
      <vt:lpstr>PowerPoint 簡報</vt:lpstr>
      <vt:lpstr>PowerPoint 簡報</vt:lpstr>
      <vt:lpstr>LED semiconductor materials</vt:lpstr>
      <vt:lpstr>PowerPoint 簡報</vt:lpstr>
      <vt:lpstr>PowerPoint 簡報</vt:lpstr>
      <vt:lpstr>PowerPoint 簡報</vt:lpstr>
      <vt:lpstr>LED characteristics</vt:lpstr>
      <vt:lpstr>PowerPoint 簡報</vt:lpstr>
      <vt:lpstr>PowerPoint 簡報</vt:lpstr>
      <vt:lpstr>White light LED</vt:lpstr>
      <vt:lpstr>Various combination of white LED</vt:lpstr>
      <vt:lpstr>Evolution of light source</vt:lpstr>
      <vt:lpstr>Light output V.S. Efficiency</vt:lpstr>
      <vt:lpstr>Cost comparison of light bulbs</vt:lpstr>
      <vt:lpstr>Cost comparison of light bulbs</vt:lpstr>
      <vt:lpstr>Is the technology revolution similar?</vt:lpstr>
      <vt:lpstr>PowerPoint 簡報</vt:lpstr>
      <vt:lpstr>Fabrication of laser diode using pn junction structures</vt:lpstr>
      <vt:lpstr>Two keys for making a laser </vt:lpstr>
      <vt:lpstr>Absorption, spontaneous, and stimulated emission</vt:lpstr>
      <vt:lpstr>PowerPoint 簡報</vt:lpstr>
      <vt:lpstr>PowerPoint 簡報</vt:lpstr>
      <vt:lpstr>PowerPoint 簡報</vt:lpstr>
      <vt:lpstr>PowerPoint 簡報</vt:lpstr>
      <vt:lpstr>Make Stimulated emission rate larger</vt:lpstr>
      <vt:lpstr>A optical cavity (optical resonator) </vt:lpstr>
      <vt:lpstr>Laser diodes: utilization of PN junction</vt:lpstr>
      <vt:lpstr>Degenerated semiconductor</vt:lpstr>
      <vt:lpstr>PowerPoint 簡報</vt:lpstr>
      <vt:lpstr>PowerPoint 簡報</vt:lpstr>
      <vt:lpstr>PowerPoint 簡報</vt:lpstr>
      <vt:lpstr>Output power vs. diode current of a laser diode</vt:lpstr>
      <vt:lpstr>PowerPoint 簡報</vt:lpstr>
      <vt:lpstr>Heterostructure laser diode</vt:lpstr>
      <vt:lpstr>PowerPoint 簡報</vt:lpstr>
      <vt:lpstr>photovoltaic device (solar cell)</vt:lpstr>
      <vt:lpstr>Solar cells</vt:lpstr>
      <vt:lpstr>PowerPoint 簡報</vt:lpstr>
      <vt:lpstr>Generate electrons from materials by photons</vt:lpstr>
      <vt:lpstr>Elemental and Compound Semiconductors</vt:lpstr>
      <vt:lpstr>Definition of various radiation</vt:lpstr>
      <vt:lpstr>Pick right materials</vt:lpstr>
      <vt:lpstr>Absorption of semiconductors</vt:lpstr>
      <vt:lpstr>PowerPoint 簡報</vt:lpstr>
      <vt:lpstr>PowerPoint 簡報</vt:lpstr>
      <vt:lpstr>Absorption of semiconductor</vt:lpstr>
      <vt:lpstr>PowerPoint 簡報</vt:lpstr>
      <vt:lpstr>A PN junction photovoltaic device </vt:lpstr>
      <vt:lpstr>A PN junction photovoltaic device </vt:lpstr>
      <vt:lpstr>A PN junction photovoltaic device 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sean</dc:creator>
  <cp:lastModifiedBy>sean</cp:lastModifiedBy>
  <cp:revision>47</cp:revision>
  <dcterms:modified xsi:type="dcterms:W3CDTF">2016-03-13T11:13:08Z</dcterms:modified>
</cp:coreProperties>
</file>