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84" r:id="rId2"/>
    <p:sldId id="257" r:id="rId3"/>
    <p:sldId id="258" r:id="rId4"/>
    <p:sldId id="259" r:id="rId5"/>
    <p:sldId id="260" r:id="rId6"/>
    <p:sldId id="305" r:id="rId7"/>
    <p:sldId id="307" r:id="rId8"/>
    <p:sldId id="308" r:id="rId9"/>
    <p:sldId id="261" r:id="rId10"/>
    <p:sldId id="304" r:id="rId11"/>
    <p:sldId id="262" r:id="rId12"/>
    <p:sldId id="263" r:id="rId13"/>
    <p:sldId id="264" r:id="rId14"/>
    <p:sldId id="265" r:id="rId15"/>
    <p:sldId id="266" r:id="rId16"/>
    <p:sldId id="267" r:id="rId17"/>
    <p:sldId id="270" r:id="rId18"/>
    <p:sldId id="268" r:id="rId19"/>
    <p:sldId id="269" r:id="rId20"/>
    <p:sldId id="272" r:id="rId21"/>
    <p:sldId id="309" r:id="rId22"/>
    <p:sldId id="310" r:id="rId23"/>
    <p:sldId id="296" r:id="rId24"/>
    <p:sldId id="295" r:id="rId25"/>
    <p:sldId id="275" r:id="rId26"/>
    <p:sldId id="297" r:id="rId27"/>
    <p:sldId id="311" r:id="rId28"/>
    <p:sldId id="312" r:id="rId29"/>
    <p:sldId id="313" r:id="rId30"/>
    <p:sldId id="277" r:id="rId31"/>
    <p:sldId id="298" r:id="rId32"/>
    <p:sldId id="278" r:id="rId33"/>
    <p:sldId id="279" r:id="rId34"/>
    <p:sldId id="280" r:id="rId35"/>
    <p:sldId id="281" r:id="rId36"/>
    <p:sldId id="282"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K:\&#26032;&#36039;&#26009;&#22846;\20081118-1.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7180789419748E-2"/>
          <c:y val="0.20406277340332471"/>
          <c:w val="0.77830435024552469"/>
          <c:h val="0.75379593175853676"/>
        </c:manualLayout>
      </c:layout>
      <c:scatterChart>
        <c:scatterStyle val="smoothMarker"/>
        <c:varyColors val="0"/>
        <c:ser>
          <c:idx val="0"/>
          <c:order val="0"/>
          <c:tx>
            <c:v>20081118 I-V</c:v>
          </c:tx>
          <c:marker>
            <c:symbol val="none"/>
          </c:marker>
          <c:xVal>
            <c:numRef>
              <c:f>'20081118-1'!$E$2:$E$101</c:f>
              <c:numCache>
                <c:formatCode>General</c:formatCode>
                <c:ptCount val="100"/>
                <c:pt idx="0">
                  <c:v>-9.0000000000000066E-2</c:v>
                </c:pt>
                <c:pt idx="1">
                  <c:v>-8.000000000000014E-2</c:v>
                </c:pt>
                <c:pt idx="2">
                  <c:v>-7.0000000000000034E-2</c:v>
                </c:pt>
                <c:pt idx="3">
                  <c:v>-6.0000000000000109E-2</c:v>
                </c:pt>
                <c:pt idx="4">
                  <c:v>-5.0000000000000037E-2</c:v>
                </c:pt>
                <c:pt idx="5">
                  <c:v>-4.000000000000007E-2</c:v>
                </c:pt>
                <c:pt idx="6">
                  <c:v>-3.0000000000000054E-2</c:v>
                </c:pt>
                <c:pt idx="7">
                  <c:v>-2.0000000000000035E-2</c:v>
                </c:pt>
                <c:pt idx="8">
                  <c:v>-1.0000000000000023E-2</c:v>
                </c:pt>
                <c:pt idx="9" formatCode="0.00E+00">
                  <c:v>-1.0408340855861051E-17</c:v>
                </c:pt>
                <c:pt idx="10">
                  <c:v>1.0000000000000023E-2</c:v>
                </c:pt>
                <c:pt idx="11">
                  <c:v>2.0000000000000035E-2</c:v>
                </c:pt>
                <c:pt idx="12">
                  <c:v>3.0000000000000054E-2</c:v>
                </c:pt>
                <c:pt idx="13">
                  <c:v>4.000000000000007E-2</c:v>
                </c:pt>
                <c:pt idx="14">
                  <c:v>5.0000000000000037E-2</c:v>
                </c:pt>
                <c:pt idx="15">
                  <c:v>6.0000000000000109E-2</c:v>
                </c:pt>
                <c:pt idx="16">
                  <c:v>7.0000000000000034E-2</c:v>
                </c:pt>
                <c:pt idx="17">
                  <c:v>8.000000000000014E-2</c:v>
                </c:pt>
                <c:pt idx="18">
                  <c:v>9.0000000000000066E-2</c:v>
                </c:pt>
                <c:pt idx="19">
                  <c:v>0.1</c:v>
                </c:pt>
                <c:pt idx="20">
                  <c:v>0.11000000000000004</c:v>
                </c:pt>
                <c:pt idx="21">
                  <c:v>0.12000000000000002</c:v>
                </c:pt>
                <c:pt idx="22">
                  <c:v>0.13</c:v>
                </c:pt>
                <c:pt idx="23">
                  <c:v>0.14000000000000001</c:v>
                </c:pt>
                <c:pt idx="24">
                  <c:v>0.15000000000000024</c:v>
                </c:pt>
                <c:pt idx="25">
                  <c:v>0.16000000000000009</c:v>
                </c:pt>
                <c:pt idx="26">
                  <c:v>0.17</c:v>
                </c:pt>
                <c:pt idx="27">
                  <c:v>0.18000000000000024</c:v>
                </c:pt>
                <c:pt idx="28">
                  <c:v>0.19000000000000009</c:v>
                </c:pt>
                <c:pt idx="29">
                  <c:v>0.2</c:v>
                </c:pt>
                <c:pt idx="30">
                  <c:v>0.21000000000000021</c:v>
                </c:pt>
                <c:pt idx="31">
                  <c:v>0.22000000000000008</c:v>
                </c:pt>
                <c:pt idx="32">
                  <c:v>0.23</c:v>
                </c:pt>
                <c:pt idx="33">
                  <c:v>0.24000000000000021</c:v>
                </c:pt>
                <c:pt idx="34">
                  <c:v>0.25</c:v>
                </c:pt>
                <c:pt idx="35">
                  <c:v>0.26</c:v>
                </c:pt>
                <c:pt idx="36">
                  <c:v>0.27</c:v>
                </c:pt>
                <c:pt idx="37">
                  <c:v>0.28000000000000008</c:v>
                </c:pt>
                <c:pt idx="38">
                  <c:v>0.29000000000000031</c:v>
                </c:pt>
                <c:pt idx="39">
                  <c:v>0.30000000000000032</c:v>
                </c:pt>
                <c:pt idx="40">
                  <c:v>0.31000000000000172</c:v>
                </c:pt>
                <c:pt idx="41">
                  <c:v>0.32000000000000195</c:v>
                </c:pt>
                <c:pt idx="42">
                  <c:v>0.33000000000000218</c:v>
                </c:pt>
                <c:pt idx="43">
                  <c:v>0.34000000000000036</c:v>
                </c:pt>
                <c:pt idx="44">
                  <c:v>0.35000000000000031</c:v>
                </c:pt>
                <c:pt idx="45">
                  <c:v>0.36000000000000032</c:v>
                </c:pt>
                <c:pt idx="46">
                  <c:v>0.37000000000000038</c:v>
                </c:pt>
                <c:pt idx="47">
                  <c:v>0.38000000000000195</c:v>
                </c:pt>
                <c:pt idx="48">
                  <c:v>0.39000000000000196</c:v>
                </c:pt>
                <c:pt idx="49">
                  <c:v>0.4</c:v>
                </c:pt>
                <c:pt idx="50">
                  <c:v>0.41000000000000031</c:v>
                </c:pt>
                <c:pt idx="51">
                  <c:v>0.42000000000000032</c:v>
                </c:pt>
                <c:pt idx="52">
                  <c:v>0.43000000000000038</c:v>
                </c:pt>
                <c:pt idx="53">
                  <c:v>0.44000000000000017</c:v>
                </c:pt>
                <c:pt idx="54">
                  <c:v>0.45</c:v>
                </c:pt>
                <c:pt idx="55">
                  <c:v>0.46</c:v>
                </c:pt>
                <c:pt idx="56">
                  <c:v>0.47000000000000008</c:v>
                </c:pt>
                <c:pt idx="57">
                  <c:v>0.48000000000000032</c:v>
                </c:pt>
                <c:pt idx="58">
                  <c:v>0.49000000000000032</c:v>
                </c:pt>
                <c:pt idx="59">
                  <c:v>0.5</c:v>
                </c:pt>
                <c:pt idx="60">
                  <c:v>0.51</c:v>
                </c:pt>
                <c:pt idx="61">
                  <c:v>0.52</c:v>
                </c:pt>
                <c:pt idx="62">
                  <c:v>0.53</c:v>
                </c:pt>
                <c:pt idx="63">
                  <c:v>0.54</c:v>
                </c:pt>
                <c:pt idx="64">
                  <c:v>0.55000000000000004</c:v>
                </c:pt>
                <c:pt idx="65">
                  <c:v>0.56000000000000005</c:v>
                </c:pt>
                <c:pt idx="66">
                  <c:v>0.56999999999999995</c:v>
                </c:pt>
                <c:pt idx="67">
                  <c:v>0.5800000000000004</c:v>
                </c:pt>
                <c:pt idx="68">
                  <c:v>0.5900000000000003</c:v>
                </c:pt>
                <c:pt idx="69">
                  <c:v>0.60000000000000064</c:v>
                </c:pt>
                <c:pt idx="70">
                  <c:v>0.61000000000000065</c:v>
                </c:pt>
                <c:pt idx="71">
                  <c:v>0.62000000000000344</c:v>
                </c:pt>
                <c:pt idx="72">
                  <c:v>0.63000000000000389</c:v>
                </c:pt>
                <c:pt idx="73">
                  <c:v>0.6400000000000039</c:v>
                </c:pt>
                <c:pt idx="74">
                  <c:v>0.65000000000000402</c:v>
                </c:pt>
                <c:pt idx="75">
                  <c:v>0.66000000000000436</c:v>
                </c:pt>
                <c:pt idx="76">
                  <c:v>0.67000000000000448</c:v>
                </c:pt>
                <c:pt idx="77">
                  <c:v>0.68000000000000071</c:v>
                </c:pt>
                <c:pt idx="78">
                  <c:v>0.69000000000000095</c:v>
                </c:pt>
                <c:pt idx="79">
                  <c:v>0.70000000000000062</c:v>
                </c:pt>
                <c:pt idx="80">
                  <c:v>0.71000000000000063</c:v>
                </c:pt>
                <c:pt idx="81">
                  <c:v>0.72000000000000064</c:v>
                </c:pt>
                <c:pt idx="82">
                  <c:v>0.73000000000000065</c:v>
                </c:pt>
                <c:pt idx="83">
                  <c:v>0.74000000000000343</c:v>
                </c:pt>
                <c:pt idx="84">
                  <c:v>0.75000000000000355</c:v>
                </c:pt>
                <c:pt idx="85">
                  <c:v>0.76000000000000389</c:v>
                </c:pt>
                <c:pt idx="86">
                  <c:v>0.77000000000000357</c:v>
                </c:pt>
                <c:pt idx="87">
                  <c:v>0.78</c:v>
                </c:pt>
                <c:pt idx="88">
                  <c:v>0.79</c:v>
                </c:pt>
                <c:pt idx="89">
                  <c:v>0.8</c:v>
                </c:pt>
                <c:pt idx="90">
                  <c:v>0.81</c:v>
                </c:pt>
                <c:pt idx="91">
                  <c:v>0.82000000000000095</c:v>
                </c:pt>
                <c:pt idx="92">
                  <c:v>0.83000000000000163</c:v>
                </c:pt>
                <c:pt idx="93">
                  <c:v>0.84000000000000163</c:v>
                </c:pt>
                <c:pt idx="94">
                  <c:v>0.85000000000000164</c:v>
                </c:pt>
                <c:pt idx="95">
                  <c:v>0.86000000000000165</c:v>
                </c:pt>
                <c:pt idx="96">
                  <c:v>0.87000000000000444</c:v>
                </c:pt>
                <c:pt idx="97">
                  <c:v>0.88000000000000134</c:v>
                </c:pt>
                <c:pt idx="98">
                  <c:v>0.89000000000000135</c:v>
                </c:pt>
              </c:numCache>
            </c:numRef>
          </c:xVal>
          <c:yVal>
            <c:numRef>
              <c:f>'20081118-1'!$F$2:$F$101</c:f>
              <c:numCache>
                <c:formatCode>General</c:formatCode>
                <c:ptCount val="100"/>
                <c:pt idx="0">
                  <c:v>7.1916000000000002</c:v>
                </c:pt>
                <c:pt idx="1">
                  <c:v>7.1995999999999976</c:v>
                </c:pt>
                <c:pt idx="2">
                  <c:v>7.1635999999999855</c:v>
                </c:pt>
                <c:pt idx="3">
                  <c:v>7.1995999999999976</c:v>
                </c:pt>
                <c:pt idx="4">
                  <c:v>7.1768000000000001</c:v>
                </c:pt>
                <c:pt idx="5">
                  <c:v>7.1912000000000003</c:v>
                </c:pt>
                <c:pt idx="6">
                  <c:v>7.1619999999999955</c:v>
                </c:pt>
                <c:pt idx="7">
                  <c:v>7.1768000000000001</c:v>
                </c:pt>
                <c:pt idx="8">
                  <c:v>7.1320000000000006</c:v>
                </c:pt>
                <c:pt idx="9">
                  <c:v>7.1463999999999999</c:v>
                </c:pt>
                <c:pt idx="10">
                  <c:v>7.1592000000000002</c:v>
                </c:pt>
                <c:pt idx="11">
                  <c:v>7.1523999999999965</c:v>
                </c:pt>
                <c:pt idx="12">
                  <c:v>7.1327999999999996</c:v>
                </c:pt>
                <c:pt idx="13">
                  <c:v>7.1412000000000004</c:v>
                </c:pt>
                <c:pt idx="14">
                  <c:v>7.1207999999999965</c:v>
                </c:pt>
                <c:pt idx="15">
                  <c:v>7.1447999999999965</c:v>
                </c:pt>
                <c:pt idx="16">
                  <c:v>7.1320000000000006</c:v>
                </c:pt>
                <c:pt idx="17">
                  <c:v>7.1339999999999995</c:v>
                </c:pt>
                <c:pt idx="18">
                  <c:v>7.1083999999999996</c:v>
                </c:pt>
                <c:pt idx="19">
                  <c:v>7.1179999999999755</c:v>
                </c:pt>
                <c:pt idx="20">
                  <c:v>7.0860000000000003</c:v>
                </c:pt>
                <c:pt idx="21">
                  <c:v>7.1095999999999995</c:v>
                </c:pt>
                <c:pt idx="22">
                  <c:v>7.0991999999999997</c:v>
                </c:pt>
                <c:pt idx="23">
                  <c:v>7.1071999999999855</c:v>
                </c:pt>
                <c:pt idx="24">
                  <c:v>7.0856000000000003</c:v>
                </c:pt>
                <c:pt idx="25">
                  <c:v>7.0811999999999999</c:v>
                </c:pt>
                <c:pt idx="26">
                  <c:v>7.0647999999999955</c:v>
                </c:pt>
                <c:pt idx="27">
                  <c:v>7.0692000000000004</c:v>
                </c:pt>
                <c:pt idx="28">
                  <c:v>7.0352000000000023</c:v>
                </c:pt>
                <c:pt idx="29">
                  <c:v>7.0704000000000002</c:v>
                </c:pt>
                <c:pt idx="30">
                  <c:v>7.0423999999999998</c:v>
                </c:pt>
                <c:pt idx="31">
                  <c:v>7.0375999999999985</c:v>
                </c:pt>
                <c:pt idx="32">
                  <c:v>7.0060000000000002</c:v>
                </c:pt>
                <c:pt idx="33">
                  <c:v>7.0259999999999945</c:v>
                </c:pt>
                <c:pt idx="34">
                  <c:v>6.9980000000000002</c:v>
                </c:pt>
                <c:pt idx="35">
                  <c:v>7.0027999999999997</c:v>
                </c:pt>
                <c:pt idx="36">
                  <c:v>6.9871999999999996</c:v>
                </c:pt>
                <c:pt idx="37">
                  <c:v>6.9892000000000376</c:v>
                </c:pt>
                <c:pt idx="38">
                  <c:v>6.9588000000000001</c:v>
                </c:pt>
                <c:pt idx="39">
                  <c:v>6.9544000000000006</c:v>
                </c:pt>
                <c:pt idx="40">
                  <c:v>6.9340000000000002</c:v>
                </c:pt>
                <c:pt idx="41">
                  <c:v>6.9359999999999999</c:v>
                </c:pt>
                <c:pt idx="42">
                  <c:v>6.9135999999999997</c:v>
                </c:pt>
                <c:pt idx="43">
                  <c:v>6.8952</c:v>
                </c:pt>
                <c:pt idx="44">
                  <c:v>6.9087999999999994</c:v>
                </c:pt>
                <c:pt idx="45">
                  <c:v>6.8587999999999996</c:v>
                </c:pt>
                <c:pt idx="46">
                  <c:v>6.8587999999999996</c:v>
                </c:pt>
                <c:pt idx="47">
                  <c:v>6.8267999999999995</c:v>
                </c:pt>
                <c:pt idx="48">
                  <c:v>6.7927999999999997</c:v>
                </c:pt>
                <c:pt idx="49">
                  <c:v>6.8036000000000003</c:v>
                </c:pt>
                <c:pt idx="50">
                  <c:v>6.7635999999999985</c:v>
                </c:pt>
                <c:pt idx="51">
                  <c:v>6.7203999999999997</c:v>
                </c:pt>
                <c:pt idx="52">
                  <c:v>6.7043999999999997</c:v>
                </c:pt>
                <c:pt idx="53">
                  <c:v>6.6759999999999975</c:v>
                </c:pt>
                <c:pt idx="54">
                  <c:v>6.6171999999999755</c:v>
                </c:pt>
                <c:pt idx="55">
                  <c:v>6.5939999999999985</c:v>
                </c:pt>
                <c:pt idx="56">
                  <c:v>6.5604000000000005</c:v>
                </c:pt>
                <c:pt idx="57">
                  <c:v>6.5095999999999998</c:v>
                </c:pt>
                <c:pt idx="58">
                  <c:v>6.4660000000000002</c:v>
                </c:pt>
                <c:pt idx="59">
                  <c:v>6.3903999999999996</c:v>
                </c:pt>
                <c:pt idx="60">
                  <c:v>6.3267999999999995</c:v>
                </c:pt>
                <c:pt idx="61">
                  <c:v>6.2368000000000023</c:v>
                </c:pt>
                <c:pt idx="62">
                  <c:v>6.1823999999999995</c:v>
                </c:pt>
                <c:pt idx="63">
                  <c:v>6.0616000000000003</c:v>
                </c:pt>
                <c:pt idx="64">
                  <c:v>5.9716000000000422</c:v>
                </c:pt>
                <c:pt idx="65">
                  <c:v>5.8216000000000001</c:v>
                </c:pt>
                <c:pt idx="66">
                  <c:v>5.6819999999999995</c:v>
                </c:pt>
                <c:pt idx="67">
                  <c:v>5.5207999999999995</c:v>
                </c:pt>
                <c:pt idx="68">
                  <c:v>5.3616000000000001</c:v>
                </c:pt>
                <c:pt idx="69">
                  <c:v>5.1364000000000001</c:v>
                </c:pt>
                <c:pt idx="70">
                  <c:v>4.9112000000000124</c:v>
                </c:pt>
                <c:pt idx="71">
                  <c:v>4.6411999999999995</c:v>
                </c:pt>
                <c:pt idx="72">
                  <c:v>4.3735999999999997</c:v>
                </c:pt>
                <c:pt idx="73">
                  <c:v>4.056</c:v>
                </c:pt>
                <c:pt idx="74">
                  <c:v>3.802679999999981</c:v>
                </c:pt>
                <c:pt idx="75">
                  <c:v>3.3351199999999968</c:v>
                </c:pt>
                <c:pt idx="76">
                  <c:v>2.9213999999999998</c:v>
                </c:pt>
                <c:pt idx="77">
                  <c:v>2.4951999999999988</c:v>
                </c:pt>
                <c:pt idx="78">
                  <c:v>2.0274799999999997</c:v>
                </c:pt>
                <c:pt idx="79">
                  <c:v>1.5109999999999923</c:v>
                </c:pt>
                <c:pt idx="80">
                  <c:v>0.98707999999999996</c:v>
                </c:pt>
                <c:pt idx="81">
                  <c:v>0.52479999999999993</c:v>
                </c:pt>
                <c:pt idx="82">
                  <c:v>-0.11917600000000059</c:v>
                </c:pt>
                <c:pt idx="83">
                  <c:v>-0.76680000000000448</c:v>
                </c:pt>
                <c:pt idx="84">
                  <c:v>-1.5362799999999999</c:v>
                </c:pt>
                <c:pt idx="85">
                  <c:v>-2.2863599999999997</c:v>
                </c:pt>
                <c:pt idx="86">
                  <c:v>-3.0680400000000003</c:v>
                </c:pt>
                <c:pt idx="87">
                  <c:v>-3.8427999999999987</c:v>
                </c:pt>
                <c:pt idx="88">
                  <c:v>-4.7995999999999999</c:v>
                </c:pt>
                <c:pt idx="89">
                  <c:v>-5.7547999999999995</c:v>
                </c:pt>
                <c:pt idx="90">
                  <c:v>-6.7631999999999985</c:v>
                </c:pt>
                <c:pt idx="91">
                  <c:v>-7.8391999999999991</c:v>
                </c:pt>
                <c:pt idx="92">
                  <c:v>-8.9572000000000003</c:v>
                </c:pt>
                <c:pt idx="93">
                  <c:v>-10.154</c:v>
                </c:pt>
                <c:pt idx="94">
                  <c:v>-11.396000000000004</c:v>
                </c:pt>
                <c:pt idx="95">
                  <c:v>-12.7096</c:v>
                </c:pt>
                <c:pt idx="96">
                  <c:v>-14.0884</c:v>
                </c:pt>
                <c:pt idx="97">
                  <c:v>-15.5192</c:v>
                </c:pt>
                <c:pt idx="98">
                  <c:v>-17.002400000000002</c:v>
                </c:pt>
              </c:numCache>
            </c:numRef>
          </c:yVal>
          <c:smooth val="1"/>
        </c:ser>
        <c:dLbls>
          <c:showLegendKey val="0"/>
          <c:showVal val="0"/>
          <c:showCatName val="0"/>
          <c:showSerName val="0"/>
          <c:showPercent val="0"/>
          <c:showBubbleSize val="0"/>
        </c:dLbls>
        <c:axId val="156934528"/>
        <c:axId val="156936064"/>
      </c:scatterChart>
      <c:valAx>
        <c:axId val="156934528"/>
        <c:scaling>
          <c:orientation val="minMax"/>
          <c:min val="0"/>
        </c:scaling>
        <c:delete val="0"/>
        <c:axPos val="b"/>
        <c:numFmt formatCode="General" sourceLinked="1"/>
        <c:majorTickMark val="out"/>
        <c:minorTickMark val="none"/>
        <c:tickLblPos val="nextTo"/>
        <c:crossAx val="156936064"/>
        <c:crosses val="autoZero"/>
        <c:crossBetween val="midCat"/>
      </c:valAx>
      <c:valAx>
        <c:axId val="156936064"/>
        <c:scaling>
          <c:orientation val="minMax"/>
          <c:max val="10"/>
          <c:min val="0"/>
        </c:scaling>
        <c:delete val="0"/>
        <c:axPos val="l"/>
        <c:majorGridlines/>
        <c:numFmt formatCode="General" sourceLinked="1"/>
        <c:majorTickMark val="out"/>
        <c:minorTickMark val="none"/>
        <c:tickLblPos val="nextTo"/>
        <c:crossAx val="156934528"/>
        <c:crosses val="autoZero"/>
        <c:crossBetween val="midCat"/>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wmf"/></Relationships>
</file>

<file path=ppt/drawings/drawing1.xml><?xml version="1.0" encoding="utf-8"?>
<c:userShapes xmlns:c="http://schemas.openxmlformats.org/drawingml/2006/chart">
  <cdr:relSizeAnchor xmlns:cdr="http://schemas.openxmlformats.org/drawingml/2006/chartDrawing">
    <cdr:from>
      <cdr:x>0</cdr:x>
      <cdr:y>0.0937</cdr:y>
    </cdr:from>
    <cdr:to>
      <cdr:x>0.14063</cdr:x>
      <cdr:y>0.19787</cdr:y>
    </cdr:to>
    <cdr:sp macro="" textlink="">
      <cdr:nvSpPr>
        <cdr:cNvPr id="2" name="文字方塊 1"/>
        <cdr:cNvSpPr txBox="1"/>
      </cdr:nvSpPr>
      <cdr:spPr>
        <a:xfrm xmlns:a="http://schemas.openxmlformats.org/drawingml/2006/main">
          <a:off x="-6350" y="451134"/>
          <a:ext cx="733382" cy="50156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TW" sz="1100" dirty="0" smtClean="0"/>
            <a:t>J(</a:t>
          </a:r>
          <a:r>
            <a:rPr lang="en-US" altLang="zh-TW" sz="1100" dirty="0" err="1" smtClean="0"/>
            <a:t>mA</a:t>
          </a:r>
          <a:r>
            <a:rPr lang="en-US" altLang="zh-TW" sz="1100" dirty="0" smtClean="0"/>
            <a:t>/cm</a:t>
          </a:r>
          <a:r>
            <a:rPr lang="en-US" altLang="zh-TW" sz="1100" baseline="30000" dirty="0" smtClean="0"/>
            <a:t>2</a:t>
          </a:r>
          <a:r>
            <a:rPr lang="en-US" altLang="zh-TW" sz="1100" dirty="0" smtClean="0"/>
            <a:t>)</a:t>
          </a:r>
          <a:endParaRPr lang="zh-TW" altLang="en-US" sz="1100" dirty="0"/>
        </a:p>
      </cdr:txBody>
    </cdr:sp>
  </cdr:relSizeAnchor>
  <cdr:relSizeAnchor xmlns:cdr="http://schemas.openxmlformats.org/drawingml/2006/chartDrawing">
    <cdr:from>
      <cdr:x>0.85937</cdr:x>
      <cdr:y>0.90505</cdr:y>
    </cdr:from>
    <cdr:to>
      <cdr:x>1</cdr:x>
      <cdr:y>1</cdr:y>
    </cdr:to>
    <cdr:sp macro="" textlink="">
      <cdr:nvSpPr>
        <cdr:cNvPr id="3" name="文字方塊 1"/>
        <cdr:cNvSpPr txBox="1"/>
      </cdr:nvSpPr>
      <cdr:spPr>
        <a:xfrm xmlns:a="http://schemas.openxmlformats.org/drawingml/2006/main">
          <a:off x="4481592" y="4357718"/>
          <a:ext cx="733382" cy="4571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TW" sz="1100" dirty="0" smtClean="0"/>
            <a:t>V(V)</a:t>
          </a:r>
          <a:endParaRPr lang="zh-TW"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8A05E9-C500-4FDE-844A-F9F11465FBBA}" type="datetimeFigureOut">
              <a:rPr lang="zh-TW" altLang="en-US" smtClean="0"/>
              <a:pPr/>
              <a:t>2017/3/20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E1CFB4-5C95-4E27-80A0-51BAB6307C63}" type="slidenum">
              <a:rPr lang="zh-TW" altLang="en-US" smtClean="0"/>
              <a:pPr/>
              <a:t>‹#›</a:t>
            </a:fld>
            <a:endParaRPr lang="zh-TW" altLang="en-US"/>
          </a:p>
        </p:txBody>
      </p:sp>
    </p:spTree>
    <p:extLst>
      <p:ext uri="{BB962C8B-B14F-4D97-AF65-F5344CB8AC3E}">
        <p14:creationId xmlns:p14="http://schemas.microsoft.com/office/powerpoint/2010/main" val="165149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D3AAAC53-2600-4F18-AEB9-F06B5BA7EA85}" type="slidenum">
              <a:rPr lang="en-US" altLang="zh-TW"/>
              <a:pPr/>
              <a:t>24</a:t>
            </a:fld>
            <a:endParaRPr lang="en-US" altLang="zh-TW"/>
          </a:p>
        </p:txBody>
      </p:sp>
      <p:sp>
        <p:nvSpPr>
          <p:cNvPr id="51203" name="Rectangle 1031"/>
          <p:cNvSpPr txBox="1">
            <a:spLocks noGrp="1" noChangeArrowheads="1"/>
          </p:cNvSpPr>
          <p:nvPr/>
        </p:nvSpPr>
        <p:spPr bwMode="auto">
          <a:xfrm>
            <a:off x="3887788" y="8686800"/>
            <a:ext cx="2970212" cy="457200"/>
          </a:xfrm>
          <a:prstGeom prst="rect">
            <a:avLst/>
          </a:prstGeom>
          <a:noFill/>
          <a:ln w="9525">
            <a:noFill/>
            <a:miter lim="800000"/>
            <a:headEnd/>
            <a:tailEnd/>
          </a:ln>
        </p:spPr>
        <p:txBody>
          <a:bodyPr anchor="b"/>
          <a:lstStyle/>
          <a:p>
            <a:pPr algn="r"/>
            <a:fld id="{78DD1164-32BB-4601-836E-BADF4E12428E}" type="slidenum">
              <a:rPr kumimoji="0" lang="en-US" altLang="zh-TW" sz="1200">
                <a:latin typeface="Times New Roman" pitchFamily="18" charset="0"/>
              </a:rPr>
              <a:pPr algn="r"/>
              <a:t>24</a:t>
            </a:fld>
            <a:endParaRPr kumimoji="0" lang="en-US" altLang="zh-TW" sz="1200">
              <a:latin typeface="Times New Roman" pitchFamily="18" charset="0"/>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You have heard many good things from me about CIGS solar cell.  From here, I would like to give a brief introduction of CIGS material and its properties.  CIGS is a I-III-VI compound semiconductor derived from II-VI compound.  The group II element is replaced by group I and group III elements.  Therefore, the I-III-VI compound has  the atomic ratio of 1:1:2.  Like other compound semiconductors, the elements belongs to the same group can be substituted to form solid solution such as Cu-In-Ga-Se quaternary compound or  even Cu-In-Ga-Se-S pentanary compounds.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C8DD32-6B73-456B-8A63-295A8D8463D3}" type="slidenum">
              <a:rPr lang="en-US" altLang="zh-TW"/>
              <a:pPr/>
              <a:t>60</a:t>
            </a:fld>
            <a:endParaRPr lang="en-US" altLang="zh-TW"/>
          </a:p>
        </p:txBody>
      </p:sp>
      <p:sp>
        <p:nvSpPr>
          <p:cNvPr id="71682" name="投影片圖像版面配置區 1"/>
          <p:cNvSpPr>
            <a:spLocks noGrp="1" noRot="1" noChangeAspect="1" noTextEdit="1"/>
          </p:cNvSpPr>
          <p:nvPr>
            <p:ph type="sldImg"/>
          </p:nvPr>
        </p:nvSpPr>
        <p:spPr>
          <a:ln w="12700"/>
        </p:spPr>
      </p:sp>
      <p:sp>
        <p:nvSpPr>
          <p:cNvPr id="71683" name="備忘稿版面配置區 2"/>
          <p:cNvSpPr>
            <a:spLocks noGrp="1"/>
          </p:cNvSpPr>
          <p:nvPr>
            <p:ph type="body" idx="1"/>
          </p:nvPr>
        </p:nvSpPr>
        <p:spPr/>
        <p:txBody>
          <a:bodyPr/>
          <a:lstStyle/>
          <a:p>
            <a:pPr>
              <a:spcBef>
                <a:spcPct val="0"/>
              </a:spcBef>
            </a:pPr>
            <a:endParaRPr lang="en-US"/>
          </a:p>
        </p:txBody>
      </p:sp>
      <p:sp>
        <p:nvSpPr>
          <p:cNvPr id="71684" name="投影片編號版面配置區 3"/>
          <p:cNvSpPr txBox="1">
            <a:spLocks noGrp="1"/>
          </p:cNvSpPr>
          <p:nvPr/>
        </p:nvSpPr>
        <p:spPr bwMode="auto">
          <a:xfrm>
            <a:off x="3884613" y="8685214"/>
            <a:ext cx="2971800" cy="457200"/>
          </a:xfrm>
          <a:prstGeom prst="rect">
            <a:avLst/>
          </a:prstGeom>
          <a:noFill/>
          <a:ln w="9525">
            <a:noFill/>
            <a:miter lim="800000"/>
            <a:headEnd/>
            <a:tailEnd/>
          </a:ln>
        </p:spPr>
        <p:txBody>
          <a:bodyPr anchor="b"/>
          <a:lstStyle/>
          <a:p>
            <a:pPr algn="r"/>
            <a:fld id="{E0900924-17D5-4846-AB80-5E8454C60CD4}" type="slidenum">
              <a:rPr kumimoji="0" lang="en-US" altLang="zh-TW" sz="1200">
                <a:latin typeface="Calibri" pitchFamily="34" charset="0"/>
              </a:rPr>
              <a:pPr algn="r"/>
              <a:t>60</a:t>
            </a:fld>
            <a:endParaRPr kumimoji="0" lang="en-US" altLang="zh-TW"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46CAAA4-2979-47C8-80CF-4A9FF7EBFA3C}" type="slidenum">
              <a:rPr lang="en-US" altLang="zh-TW"/>
              <a:pPr/>
              <a:t>61</a:t>
            </a:fld>
            <a:endParaRPr lang="en-US" altLang="zh-TW"/>
          </a:p>
        </p:txBody>
      </p:sp>
      <p:sp>
        <p:nvSpPr>
          <p:cNvPr id="73730" name="投影片圖像版面配置區 1"/>
          <p:cNvSpPr>
            <a:spLocks noGrp="1" noRot="1" noChangeAspect="1" noTextEdit="1"/>
          </p:cNvSpPr>
          <p:nvPr>
            <p:ph type="sldImg"/>
          </p:nvPr>
        </p:nvSpPr>
        <p:spPr>
          <a:xfrm>
            <a:off x="1141413" y="685800"/>
            <a:ext cx="4575175" cy="3430588"/>
          </a:xfrm>
          <a:ln w="12700"/>
        </p:spPr>
      </p:sp>
      <p:sp>
        <p:nvSpPr>
          <p:cNvPr id="73731" name="備忘稿版面配置區 2"/>
          <p:cNvSpPr>
            <a:spLocks noGrp="1"/>
          </p:cNvSpPr>
          <p:nvPr>
            <p:ph type="body" idx="1"/>
          </p:nvPr>
        </p:nvSpPr>
        <p:spPr/>
        <p:txBody>
          <a:bodyPr/>
          <a:lstStyle/>
          <a:p>
            <a:pPr>
              <a:spcBef>
                <a:spcPct val="0"/>
              </a:spcBef>
            </a:pPr>
            <a:endParaRPr lang="en-US"/>
          </a:p>
        </p:txBody>
      </p:sp>
      <p:sp>
        <p:nvSpPr>
          <p:cNvPr id="73732" name="投影片編號版面配置區 3"/>
          <p:cNvSpPr txBox="1">
            <a:spLocks noGrp="1"/>
          </p:cNvSpPr>
          <p:nvPr/>
        </p:nvSpPr>
        <p:spPr bwMode="auto">
          <a:xfrm>
            <a:off x="3884613" y="8685214"/>
            <a:ext cx="2971800" cy="457200"/>
          </a:xfrm>
          <a:prstGeom prst="rect">
            <a:avLst/>
          </a:prstGeom>
          <a:noFill/>
          <a:ln w="9525">
            <a:noFill/>
            <a:miter lim="800000"/>
            <a:headEnd/>
            <a:tailEnd/>
          </a:ln>
        </p:spPr>
        <p:txBody>
          <a:bodyPr anchor="b"/>
          <a:lstStyle/>
          <a:p>
            <a:pPr algn="r"/>
            <a:fld id="{A555DE5F-B0F2-4846-B29F-00972CEF4B60}" type="slidenum">
              <a:rPr kumimoji="0" lang="en-US" altLang="zh-TW" sz="1200">
                <a:latin typeface="Calibri" pitchFamily="34" charset="0"/>
              </a:rPr>
              <a:pPr algn="r"/>
              <a:t>61</a:t>
            </a:fld>
            <a:endParaRPr kumimoji="0" lang="en-US" altLang="zh-TW"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69A63F5-7237-4E06-B364-6ADFFA25A457}" type="slidenum">
              <a:rPr lang="en-US" altLang="zh-TW"/>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D532F57-3F67-467E-9384-2A6DDBC56997}" type="slidenum">
              <a:rPr lang="en-US" altLang="zh-TW"/>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0B1A3F0-0028-4656-8BA7-3D00B54A6047}" type="slidenum">
              <a:rPr lang="en-US" altLang="zh-TW"/>
              <a:pPr/>
              <a:t>‹#›</a:t>
            </a:fld>
            <a:endParaRPr lang="en-US" altLang="zh-TW"/>
          </a:p>
        </p:txBody>
      </p:sp>
    </p:spTree>
    <p:extLst>
      <p:ext uri="{BB962C8B-B14F-4D97-AF65-F5344CB8AC3E}">
        <p14:creationId xmlns:p14="http://schemas.microsoft.com/office/powerpoint/2010/main" val="119448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2CE650E-714F-4E65-8A3E-C2666044D781}" type="slidenum">
              <a:rPr lang="en-US" altLang="zh-TW"/>
              <a:pPr/>
              <a:t>‹#›</a:t>
            </a:fld>
            <a:endParaRPr lang="en-US" altLang="zh-TW"/>
          </a:p>
        </p:txBody>
      </p:sp>
    </p:spTree>
    <p:extLst>
      <p:ext uri="{BB962C8B-B14F-4D97-AF65-F5344CB8AC3E}">
        <p14:creationId xmlns:p14="http://schemas.microsoft.com/office/powerpoint/2010/main" val="1743214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27951BB-6786-43B2-A666-869BABED09D7}" type="slidenum">
              <a:rPr lang="en-US" altLang="zh-TW"/>
              <a:pPr/>
              <a:t>‹#›</a:t>
            </a:fld>
            <a:endParaRPr lang="en-US" altLang="zh-TW"/>
          </a:p>
        </p:txBody>
      </p:sp>
    </p:spTree>
    <p:extLst>
      <p:ext uri="{BB962C8B-B14F-4D97-AF65-F5344CB8AC3E}">
        <p14:creationId xmlns:p14="http://schemas.microsoft.com/office/powerpoint/2010/main" val="3499418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46C134B-226C-4D1F-B85F-046B1A61D5E3}" type="slidenum">
              <a:rPr lang="en-US" altLang="zh-TW"/>
              <a:pPr/>
              <a:t>‹#›</a:t>
            </a:fld>
            <a:endParaRPr lang="en-US" altLang="zh-TW"/>
          </a:p>
        </p:txBody>
      </p:sp>
    </p:spTree>
    <p:extLst>
      <p:ext uri="{BB962C8B-B14F-4D97-AF65-F5344CB8AC3E}">
        <p14:creationId xmlns:p14="http://schemas.microsoft.com/office/powerpoint/2010/main" val="403309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pPr/>
              <a:t>2017/3/20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pPr/>
              <a:t>2017/3/20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3.png"/><Relationship Id="rId5" Type="http://schemas.openxmlformats.org/officeDocument/2006/relationships/oleObject" Target="../embeddings/oleObject9.bin"/><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5.png"/><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oleObject" Target="../embeddings/Microsoft_Word_97_-_2003___4.doc"/></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9.wmf"/><Relationship Id="rId4" Type="http://schemas.openxmlformats.org/officeDocument/2006/relationships/oleObject" Target="../embeddings/Microsoft_Word_97_-_2003___5.doc"/></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5.bin"/><Relationship Id="rId5" Type="http://schemas.openxmlformats.org/officeDocument/2006/relationships/image" Target="../media/image20.wmf"/><Relationship Id="rId4" Type="http://schemas.openxmlformats.org/officeDocument/2006/relationships/oleObject" Target="../embeddings/Microsoft_Word_97_-_2003___6.doc"/></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2.wmf"/><Relationship Id="rId4" Type="http://schemas.openxmlformats.org/officeDocument/2006/relationships/oleObject" Target="../embeddings/Microsoft_Word_97_-_2003___7.doc"/></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3.wmf"/><Relationship Id="rId4" Type="http://schemas.openxmlformats.org/officeDocument/2006/relationships/oleObject" Target="../embeddings/Microsoft_Word_97_-_2003___8.doc"/></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4.wmf"/><Relationship Id="rId4" Type="http://schemas.openxmlformats.org/officeDocument/2006/relationships/oleObject" Target="../embeddings/Microsoft_Word_97_-_2003___9.doc"/></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25.wmf"/><Relationship Id="rId4" Type="http://schemas.openxmlformats.org/officeDocument/2006/relationships/oleObject" Target="../embeddings/Microsoft_Word_97_-_2003___10.doc"/></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31.png"/><Relationship Id="rId5" Type="http://schemas.openxmlformats.org/officeDocument/2006/relationships/oleObject" Target="../embeddings/oleObject21.bin"/><Relationship Id="rId4" Type="http://schemas.openxmlformats.org/officeDocument/2006/relationships/image" Target="../media/image30.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4.jpeg"/><Relationship Id="rId5" Type="http://schemas.openxmlformats.org/officeDocument/2006/relationships/image" Target="../media/image32.png"/><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36.png"/><Relationship Id="rId5" Type="http://schemas.openxmlformats.org/officeDocument/2006/relationships/oleObject" Target="../embeddings/oleObject24.bin"/><Relationship Id="rId4" Type="http://schemas.openxmlformats.org/officeDocument/2006/relationships/image" Target="../media/image35.wmf"/></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34.jpeg"/><Relationship Id="rId5" Type="http://schemas.openxmlformats.org/officeDocument/2006/relationships/image" Target="../media/image32.png"/><Relationship Id="rId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oleObject" Target="../embeddings/oleObject26.bin"/><Relationship Id="rId7" Type="http://schemas.openxmlformats.org/officeDocument/2006/relationships/image" Target="../media/image39.wmf"/><Relationship Id="rId2" Type="http://schemas.openxmlformats.org/officeDocument/2006/relationships/slideLayout" Target="../slideLayouts/slideLayout13.xml"/><Relationship Id="rId1" Type="http://schemas.openxmlformats.org/officeDocument/2006/relationships/vmlDrawing" Target="../drawings/vmlDrawing20.vml"/><Relationship Id="rId6" Type="http://schemas.openxmlformats.org/officeDocument/2006/relationships/image" Target="../media/image41.wmf"/><Relationship Id="rId5" Type="http://schemas.openxmlformats.org/officeDocument/2006/relationships/oleObject" Target="../embeddings/oleObject27.bin"/><Relationship Id="rId4" Type="http://schemas.openxmlformats.org/officeDocument/2006/relationships/image" Target="../media/image40.wmf"/><Relationship Id="rId9" Type="http://schemas.openxmlformats.org/officeDocument/2006/relationships/image" Target="../media/image42.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43.wmf"/><Relationship Id="rId4" Type="http://schemas.openxmlformats.org/officeDocument/2006/relationships/oleObject" Target="../embeddings/Microsoft_Word_97_-_2003___11.doc"/></Relationships>
</file>

<file path=ppt/slides/_rels/slide3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44.png"/><Relationship Id="rId4" Type="http://schemas.openxmlformats.org/officeDocument/2006/relationships/oleObject" Target="../embeddings/oleObject30.bin"/></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49.png"/><Relationship Id="rId5" Type="http://schemas.openxmlformats.org/officeDocument/2006/relationships/oleObject" Target="../embeddings/oleObject32.bin"/><Relationship Id="rId10" Type="http://schemas.openxmlformats.org/officeDocument/2006/relationships/image" Target="../media/image51.wmf"/><Relationship Id="rId4" Type="http://schemas.openxmlformats.org/officeDocument/2006/relationships/image" Target="../media/image48.png"/><Relationship Id="rId9"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Microsoft_Word_97_-_2003___1.doc"/></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Microsoft_Word_97_-_2003___2.doc"/></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image" Target="../media/image59.png"/><Relationship Id="rId4" Type="http://schemas.openxmlformats.org/officeDocument/2006/relationships/oleObject" Target="../embeddings/oleObject35.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6.xml"/><Relationship Id="rId1" Type="http://schemas.openxmlformats.org/officeDocument/2006/relationships/vmlDrawing" Target="../drawings/vmlDrawing25.v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5.xml"/><Relationship Id="rId1" Type="http://schemas.openxmlformats.org/officeDocument/2006/relationships/vmlDrawing" Target="../drawings/vmlDrawing26.vml"/><Relationship Id="rId5" Type="http://schemas.openxmlformats.org/officeDocument/2006/relationships/image" Target="../media/image64.jpe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2.wm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Microsoft_Word_97_-_2003___3.doc"/></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4.wmf"/></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hyperlink" Target="http://technews.tw/2013/07/03/tsmc-solar-commercial-size-module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wmf"/></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6.bin"/><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9.wmf"/><Relationship Id="rId5" Type="http://schemas.openxmlformats.org/officeDocument/2006/relationships/oleObject" Target="../embeddings/oleObject7.bin"/><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560606"/>
            <a:ext cx="9144000" cy="1815882"/>
          </a:xfrm>
          <a:prstGeom prst="rect">
            <a:avLst/>
          </a:prstGeom>
          <a:noFill/>
          <a:ln w="9525">
            <a:noFill/>
            <a:miter lim="800000"/>
            <a:headEnd/>
            <a:tailEnd/>
          </a:ln>
          <a:effectLst/>
        </p:spPr>
        <p:txBody>
          <a:bodyPr anchor="b">
            <a:spAutoFit/>
          </a:bodyPr>
          <a:lstStyle/>
          <a:p>
            <a:pPr algn="ctr"/>
            <a:r>
              <a:rPr lang="en-US" altLang="zh-TW" sz="3200" b="1" dirty="0"/>
              <a:t>Fundamentals of Optoelectronic Materials and Devices </a:t>
            </a:r>
            <a:r>
              <a:rPr lang="en-US" altLang="zh-TW" sz="4800" dirty="0"/>
              <a:t/>
            </a:r>
            <a:br>
              <a:rPr lang="en-US" altLang="zh-TW" sz="4800" dirty="0"/>
            </a:br>
            <a:r>
              <a:rPr lang="zh-TW" altLang="en-US" sz="4800" dirty="0">
                <a:ea typeface="標楷體" pitchFamily="65" charset="-120"/>
              </a:rPr>
              <a:t>光電材料與元件基礎</a:t>
            </a:r>
          </a:p>
        </p:txBody>
      </p:sp>
      <p:sp>
        <p:nvSpPr>
          <p:cNvPr id="99331" name="Text Box 3"/>
          <p:cNvSpPr txBox="1">
            <a:spLocks noChangeArrowheads="1"/>
          </p:cNvSpPr>
          <p:nvPr/>
        </p:nvSpPr>
        <p:spPr bwMode="auto">
          <a:xfrm>
            <a:off x="2051720" y="3645024"/>
            <a:ext cx="6191250" cy="701675"/>
          </a:xfrm>
          <a:prstGeom prst="rect">
            <a:avLst/>
          </a:prstGeom>
          <a:noFill/>
          <a:ln w="9525">
            <a:noFill/>
            <a:miter lim="800000"/>
            <a:headEnd/>
            <a:tailEnd/>
          </a:ln>
          <a:effectLst/>
        </p:spPr>
        <p:txBody>
          <a:bodyPr wrap="none">
            <a:spAutoFit/>
          </a:bodyPr>
          <a:lstStyle/>
          <a:p>
            <a:r>
              <a:rPr lang="en-US" altLang="zh-TW" sz="4000" b="1" dirty="0" err="1"/>
              <a:t>Hsing</a:t>
            </a:r>
            <a:r>
              <a:rPr lang="en-US" altLang="zh-TW" sz="4000" b="1" dirty="0"/>
              <a:t>-Yu Tuan </a:t>
            </a:r>
            <a:r>
              <a:rPr lang="en-US" altLang="zh-TW" sz="4000" b="1" dirty="0">
                <a:latin typeface="標楷體" pitchFamily="65" charset="-120"/>
                <a:ea typeface="標楷體" pitchFamily="65" charset="-120"/>
              </a:rPr>
              <a:t>(</a:t>
            </a:r>
            <a:r>
              <a:rPr lang="zh-TW" altLang="en-US" sz="4000" b="1" dirty="0">
                <a:latin typeface="標楷體" pitchFamily="65" charset="-120"/>
                <a:ea typeface="標楷體" pitchFamily="65" charset="-120"/>
              </a:rPr>
              <a:t>段興宇）</a:t>
            </a:r>
          </a:p>
        </p:txBody>
      </p:sp>
      <p:sp>
        <p:nvSpPr>
          <p:cNvPr id="99332" name="Rectangle 4"/>
          <p:cNvSpPr>
            <a:spLocks noChangeArrowheads="1"/>
          </p:cNvSpPr>
          <p:nvPr/>
        </p:nvSpPr>
        <p:spPr bwMode="auto">
          <a:xfrm>
            <a:off x="755650" y="5516563"/>
            <a:ext cx="7848600" cy="946150"/>
          </a:xfrm>
          <a:prstGeom prst="rect">
            <a:avLst/>
          </a:prstGeom>
          <a:noFill/>
          <a:ln w="9525">
            <a:noFill/>
            <a:miter lim="800000"/>
            <a:headEnd/>
            <a:tailEnd/>
          </a:ln>
          <a:effectLst/>
        </p:spPr>
        <p:txBody>
          <a:bodyPr>
            <a:spAutoFit/>
          </a:bodyPr>
          <a:lstStyle/>
          <a:p>
            <a:r>
              <a:rPr lang="en-US" altLang="zh-TW" sz="2800">
                <a:effectLst>
                  <a:outerShdw blurRad="38100" dist="38100" dir="2700000" algn="tl">
                    <a:srgbClr val="C0C0C0"/>
                  </a:outerShdw>
                </a:effectLst>
              </a:rPr>
              <a:t>Department of Chemical Engineering, National Tsing-Hua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A optical cavity (optical resonator)</a:t>
            </a:r>
            <a:br>
              <a:rPr lang="en-US" altLang="zh-TW" dirty="0" smtClean="0"/>
            </a:br>
            <a:endParaRPr lang="zh-TW" altLang="en-US" dirty="0"/>
          </a:p>
        </p:txBody>
      </p:sp>
      <p:graphicFrame>
        <p:nvGraphicFramePr>
          <p:cNvPr id="4" name="Object 11"/>
          <p:cNvGraphicFramePr>
            <a:graphicFrameLocks noChangeAspect="1"/>
          </p:cNvGraphicFramePr>
          <p:nvPr/>
        </p:nvGraphicFramePr>
        <p:xfrm>
          <a:off x="498376" y="4503663"/>
          <a:ext cx="3429000" cy="1546225"/>
        </p:xfrm>
        <a:graphic>
          <a:graphicData uri="http://schemas.openxmlformats.org/presentationml/2006/ole">
            <mc:AlternateContent xmlns:mc="http://schemas.openxmlformats.org/markup-compatibility/2006">
              <mc:Choice xmlns:v="urn:schemas-microsoft-com:vml" Requires="v">
                <p:oleObj spid="_x0000_s58430" name="Image" r:id="rId3" imgW="3885714" imgH="1752381" progId="Photoshop.Image.8">
                  <p:embed/>
                </p:oleObj>
              </mc:Choice>
              <mc:Fallback>
                <p:oleObj name="Image" r:id="rId3" imgW="3885714" imgH="1752381" progId="Photoshop.Imag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76" y="4503663"/>
                        <a:ext cx="3429000"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13"/>
          <p:cNvGraphicFramePr>
            <a:graphicFrameLocks noChangeAspect="1"/>
          </p:cNvGraphicFramePr>
          <p:nvPr/>
        </p:nvGraphicFramePr>
        <p:xfrm>
          <a:off x="323528" y="2060848"/>
          <a:ext cx="3733800" cy="1625600"/>
        </p:xfrm>
        <a:graphic>
          <a:graphicData uri="http://schemas.openxmlformats.org/presentationml/2006/ole">
            <mc:AlternateContent xmlns:mc="http://schemas.openxmlformats.org/markup-compatibility/2006">
              <mc:Choice xmlns:v="urn:schemas-microsoft-com:vml" Requires="v">
                <p:oleObj spid="_x0000_s58431" name="Image" r:id="rId5" imgW="4520635" imgH="1968254" progId="Photoshop.Image.8">
                  <p:embed/>
                </p:oleObj>
              </mc:Choice>
              <mc:Fallback>
                <p:oleObj name="Image" r:id="rId5" imgW="4520635" imgH="1968254" progId="Photoshop.Image.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060848"/>
                        <a:ext cx="37338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7"/>
          <p:cNvGraphicFramePr>
            <a:graphicFrameLocks noChangeAspect="1"/>
          </p:cNvGraphicFramePr>
          <p:nvPr/>
        </p:nvGraphicFramePr>
        <p:xfrm>
          <a:off x="2555776" y="4221088"/>
          <a:ext cx="1143000" cy="708025"/>
        </p:xfrm>
        <a:graphic>
          <a:graphicData uri="http://schemas.openxmlformats.org/presentationml/2006/ole">
            <mc:AlternateContent xmlns:mc="http://schemas.openxmlformats.org/markup-compatibility/2006">
              <mc:Choice xmlns:v="urn:schemas-microsoft-com:vml" Requires="v">
                <p:oleObj spid="_x0000_s58432" name="方程式" r:id="rId7" imgW="634680" imgH="393480" progId="Equation.3">
                  <p:embed/>
                </p:oleObj>
              </mc:Choice>
              <mc:Fallback>
                <p:oleObj name="方程式" r:id="rId7" imgW="634680" imgH="39348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4221088"/>
                        <a:ext cx="114300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19"/>
          <p:cNvSpPr txBox="1">
            <a:spLocks noChangeArrowheads="1"/>
          </p:cNvSpPr>
          <p:nvPr/>
        </p:nvSpPr>
        <p:spPr bwMode="auto">
          <a:xfrm>
            <a:off x="3995936" y="2132856"/>
            <a:ext cx="5022850" cy="1465263"/>
          </a:xfrm>
          <a:prstGeom prst="rect">
            <a:avLst/>
          </a:prstGeom>
          <a:noFill/>
          <a:ln w="9525">
            <a:noFill/>
            <a:miter lim="800000"/>
            <a:headEnd/>
            <a:tailEnd/>
          </a:ln>
          <a:effectLst/>
        </p:spPr>
        <p:txBody>
          <a:bodyPr wrap="none">
            <a:spAutoFit/>
          </a:bodyPr>
          <a:lstStyle/>
          <a:p>
            <a:r>
              <a:rPr lang="en-US" altLang="zh-TW" b="0" dirty="0"/>
              <a:t>-We build a optical cavity to trap the wavelength</a:t>
            </a:r>
          </a:p>
          <a:p>
            <a:r>
              <a:rPr lang="en-US" altLang="zh-TW" b="0" dirty="0"/>
              <a:t> we want</a:t>
            </a:r>
          </a:p>
          <a:p>
            <a:r>
              <a:rPr lang="en-US" altLang="zh-TW" b="0" dirty="0"/>
              <a:t>-only standing waves with certain wavelength </a:t>
            </a:r>
          </a:p>
          <a:p>
            <a:r>
              <a:rPr lang="en-US" altLang="zh-TW" b="0" dirty="0"/>
              <a:t> can be maintained within the optical cavity</a:t>
            </a:r>
          </a:p>
          <a:p>
            <a:endParaRPr lang="en-US" altLang="zh-TW" b="0" dirty="0"/>
          </a:p>
        </p:txBody>
      </p:sp>
      <p:sp>
        <p:nvSpPr>
          <p:cNvPr id="9" name="Text Box 20"/>
          <p:cNvSpPr txBox="1">
            <a:spLocks noChangeArrowheads="1"/>
          </p:cNvSpPr>
          <p:nvPr/>
        </p:nvSpPr>
        <p:spPr bwMode="auto">
          <a:xfrm>
            <a:off x="4067944" y="4653136"/>
            <a:ext cx="4679950" cy="915987"/>
          </a:xfrm>
          <a:prstGeom prst="rect">
            <a:avLst/>
          </a:prstGeom>
          <a:noFill/>
          <a:ln w="9525">
            <a:noFill/>
            <a:miter lim="800000"/>
            <a:headEnd/>
            <a:tailEnd/>
          </a:ln>
          <a:effectLst/>
        </p:spPr>
        <p:txBody>
          <a:bodyPr wrap="none">
            <a:spAutoFit/>
          </a:bodyPr>
          <a:lstStyle/>
          <a:p>
            <a:r>
              <a:rPr lang="en-US" altLang="zh-TW" b="0" dirty="0"/>
              <a:t>m:mode number (an </a:t>
            </a:r>
            <a:r>
              <a:rPr lang="en-US" altLang="zh-TW" b="0" dirty="0" err="1"/>
              <a:t>interger</a:t>
            </a:r>
            <a:r>
              <a:rPr lang="en-US" altLang="zh-TW" b="0" dirty="0"/>
              <a:t>)</a:t>
            </a:r>
          </a:p>
          <a:p>
            <a:r>
              <a:rPr lang="en-US" altLang="zh-TW" b="0" dirty="0"/>
              <a:t>Wavelength satisfy the left equation is called</a:t>
            </a:r>
          </a:p>
          <a:p>
            <a:r>
              <a:rPr lang="en-US" altLang="zh-TW" b="0" dirty="0"/>
              <a:t>A cavity mode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 y="381000"/>
            <a:ext cx="8697913" cy="608013"/>
          </a:xfrm>
        </p:spPr>
        <p:txBody>
          <a:bodyPr>
            <a:normAutofit fontScale="90000"/>
          </a:bodyPr>
          <a:lstStyle/>
          <a:p>
            <a:r>
              <a:rPr lang="en-US" altLang="zh-TW" sz="3600" b="1"/>
              <a:t>Laser diodes: utilization of PN junction</a:t>
            </a:r>
          </a:p>
        </p:txBody>
      </p:sp>
      <p:sp>
        <p:nvSpPr>
          <p:cNvPr id="16387" name="Rectangle 3"/>
          <p:cNvSpPr>
            <a:spLocks noGrp="1" noChangeArrowheads="1"/>
          </p:cNvSpPr>
          <p:nvPr>
            <p:ph type="body" idx="1"/>
          </p:nvPr>
        </p:nvSpPr>
        <p:spPr>
          <a:xfrm>
            <a:off x="228600" y="2057400"/>
            <a:ext cx="8229600" cy="4525963"/>
          </a:xfrm>
        </p:spPr>
        <p:txBody>
          <a:bodyPr/>
          <a:lstStyle/>
          <a:p>
            <a:pPr>
              <a:lnSpc>
                <a:spcPct val="90000"/>
              </a:lnSpc>
            </a:pPr>
            <a:r>
              <a:rPr lang="en-US" altLang="zh-TW" sz="2800"/>
              <a:t>Compared to other lasers (sapphire, CO</a:t>
            </a:r>
            <a:r>
              <a:rPr lang="en-US" altLang="zh-TW" sz="2800" baseline="-25000"/>
              <a:t>2</a:t>
            </a:r>
            <a:r>
              <a:rPr lang="en-US" altLang="zh-TW" sz="2800"/>
              <a:t>, HeNe, dye), semiconductor laser diodes are compact in size, electricity effective, efficient, long life, cheap, and versatile in color from UV to IR.</a:t>
            </a:r>
          </a:p>
          <a:p>
            <a:pPr>
              <a:lnSpc>
                <a:spcPct val="90000"/>
              </a:lnSpc>
            </a:pPr>
            <a:endParaRPr lang="en-US" altLang="zh-TW" sz="2800"/>
          </a:p>
          <a:p>
            <a:pPr>
              <a:lnSpc>
                <a:spcPct val="90000"/>
              </a:lnSpc>
            </a:pPr>
            <a:r>
              <a:rPr lang="en-US" altLang="zh-TW" sz="2800"/>
              <a:t>Applications – CD,VCD,DVD players, CDROM, laser printer, laser pointer, bar code scanner, etc.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3" cstate="print"/>
          <a:srcRect/>
          <a:stretch>
            <a:fillRect/>
          </a:stretch>
        </p:blipFill>
        <p:spPr bwMode="auto">
          <a:xfrm>
            <a:off x="0" y="1524000"/>
            <a:ext cx="5181600" cy="2360613"/>
          </a:xfrm>
          <a:prstGeom prst="rect">
            <a:avLst/>
          </a:prstGeom>
          <a:noFill/>
          <a:ln w="9525">
            <a:noFill/>
            <a:miter lim="800000"/>
            <a:headEnd/>
            <a:tailEnd/>
          </a:ln>
          <a:effectLst/>
        </p:spPr>
      </p:pic>
      <p:sp>
        <p:nvSpPr>
          <p:cNvPr id="50184" name="Rectangle 8"/>
          <p:cNvSpPr>
            <a:spLocks noChangeArrowheads="1"/>
          </p:cNvSpPr>
          <p:nvPr/>
        </p:nvSpPr>
        <p:spPr bwMode="auto">
          <a:xfrm>
            <a:off x="152400" y="4724400"/>
            <a:ext cx="8153400" cy="2014538"/>
          </a:xfrm>
          <a:prstGeom prst="rect">
            <a:avLst/>
          </a:prstGeom>
          <a:noFill/>
          <a:ln w="9525">
            <a:noFill/>
            <a:miter lim="800000"/>
            <a:headEnd/>
            <a:tailEnd/>
          </a:ln>
          <a:effectLst/>
        </p:spPr>
        <p:txBody>
          <a:bodyPr>
            <a:spAutoFit/>
          </a:bodyPr>
          <a:lstStyle/>
          <a:p>
            <a:pPr>
              <a:buFontTx/>
              <a:buChar char="-"/>
            </a:pPr>
            <a:r>
              <a:rPr lang="en-US" altLang="zh-TW" b="0"/>
              <a:t>the semiconductor that was excessively doped with donors or acceptors (10</a:t>
            </a:r>
            <a:r>
              <a:rPr lang="en-US" altLang="zh-TW" b="0" baseline="30000"/>
              <a:t>19</a:t>
            </a:r>
            <a:r>
              <a:rPr lang="en-US" altLang="zh-TW" b="0"/>
              <a:t>-10</a:t>
            </a:r>
            <a:r>
              <a:rPr lang="en-US" altLang="zh-TW" b="0" baseline="30000"/>
              <a:t>20</a:t>
            </a:r>
            <a:r>
              <a:rPr lang="en-US" altLang="zh-TW" b="0"/>
              <a:t> cm</a:t>
            </a:r>
            <a:r>
              <a:rPr lang="en-US" altLang="zh-TW" b="0" baseline="30000"/>
              <a:t>-3) </a:t>
            </a:r>
            <a:r>
              <a:rPr lang="en-US" altLang="zh-TW" b="0"/>
              <a:t>called degenerate semiconductor </a:t>
            </a:r>
          </a:p>
          <a:p>
            <a:pPr>
              <a:buFontTx/>
              <a:buChar char="-"/>
            </a:pPr>
            <a:r>
              <a:rPr lang="en-US" altLang="zh-TW" b="0"/>
              <a:t>such a semiconductor exhibits properties that are more metal-like</a:t>
            </a:r>
          </a:p>
          <a:p>
            <a:r>
              <a:rPr lang="en-US" altLang="zh-TW" b="0"/>
              <a:t>-degenerate doping: the Fermi level E</a:t>
            </a:r>
            <a:r>
              <a:rPr lang="en-US" altLang="zh-TW" sz="1000" b="0"/>
              <a:t>FP</a:t>
            </a:r>
            <a:r>
              <a:rPr lang="en-US" altLang="zh-TW" b="0"/>
              <a:t> in the p-side is in the valence  </a:t>
            </a:r>
          </a:p>
          <a:p>
            <a:r>
              <a:rPr lang="en-US" altLang="zh-TW" b="0"/>
              <a:t> band(VB) and the E</a:t>
            </a:r>
            <a:r>
              <a:rPr lang="en-US" altLang="zh-TW" sz="900" b="0"/>
              <a:t>Fn</a:t>
            </a:r>
            <a:r>
              <a:rPr lang="en-US" altLang="zh-TW" b="0"/>
              <a:t> in the n-side is in the conduction band (CB)</a:t>
            </a:r>
          </a:p>
          <a:p>
            <a:r>
              <a:rPr lang="en-US" altLang="zh-TW" b="0"/>
              <a:t>-a laser diode consists of “degenerately” doped p+ side with “degenerated”</a:t>
            </a:r>
          </a:p>
          <a:p>
            <a:r>
              <a:rPr lang="en-US" altLang="zh-TW" b="0"/>
              <a:t> doped n+ side (p+n+ junction)</a:t>
            </a:r>
          </a:p>
        </p:txBody>
      </p:sp>
      <p:graphicFrame>
        <p:nvGraphicFramePr>
          <p:cNvPr id="50185" name="Object 9"/>
          <p:cNvGraphicFramePr>
            <a:graphicFrameLocks noGrp="1" noChangeAspect="1"/>
          </p:cNvGraphicFramePr>
          <p:nvPr>
            <p:ph idx="1"/>
          </p:nvPr>
        </p:nvGraphicFramePr>
        <p:xfrm>
          <a:off x="5181600" y="1143000"/>
          <a:ext cx="3700463" cy="3275013"/>
        </p:xfrm>
        <a:graphic>
          <a:graphicData uri="http://schemas.openxmlformats.org/presentationml/2006/ole">
            <mc:AlternateContent xmlns:mc="http://schemas.openxmlformats.org/markup-compatibility/2006">
              <mc:Choice xmlns:v="urn:schemas-microsoft-com:vml" Requires="v">
                <p:oleObj spid="_x0000_s4118" name="Image" r:id="rId4" imgW="4203175" imgH="3720635" progId="Photoshop.Image.8">
                  <p:embed/>
                </p:oleObj>
              </mc:Choice>
              <mc:Fallback>
                <p:oleObj name="Image" r:id="rId4" imgW="4203175" imgH="3720635" progId="Photoshop.Imag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143000"/>
                        <a:ext cx="3700463" cy="327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186" name="Rectangle 10"/>
          <p:cNvSpPr>
            <a:spLocks noGrp="1" noChangeArrowheads="1"/>
          </p:cNvSpPr>
          <p:nvPr>
            <p:ph type="title"/>
          </p:nvPr>
        </p:nvSpPr>
        <p:spPr>
          <a:xfrm>
            <a:off x="457200" y="152400"/>
            <a:ext cx="8229600" cy="1143000"/>
          </a:xfrm>
        </p:spPr>
        <p:txBody>
          <a:bodyPr/>
          <a:lstStyle/>
          <a:p>
            <a:r>
              <a:rPr lang="en-US" altLang="zh-TW" dirty="0" smtClean="0"/>
              <a:t>Degenerated </a:t>
            </a:r>
            <a:r>
              <a:rPr lang="en-US" altLang="zh-TW" dirty="0"/>
              <a:t>semiconductor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304800" y="1295400"/>
          <a:ext cx="5334000" cy="3708400"/>
        </p:xfrm>
        <a:graphic>
          <a:graphicData uri="http://schemas.openxmlformats.org/presentationml/2006/ole">
            <mc:AlternateContent xmlns:mc="http://schemas.openxmlformats.org/markup-compatibility/2006">
              <mc:Choice xmlns:v="urn:schemas-microsoft-com:vml" Requires="v">
                <p:oleObj spid="_x0000_s5142" name="Document" r:id="rId4" imgW="6172920" imgH="4292640" progId="Word.Document.8">
                  <p:embed/>
                </p:oleObj>
              </mc:Choice>
              <mc:Fallback>
                <p:oleObj name="Document" r:id="rId4" imgW="6172920" imgH="42926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53340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Rectangle 7"/>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altLang="zh-TW" sz="3200" dirty="0"/>
              <a:t>Structure: degenerately doped direct </a:t>
            </a:r>
            <a:r>
              <a:rPr lang="en-US" altLang="zh-TW" sz="3200" dirty="0" err="1"/>
              <a:t>bandgap</a:t>
            </a:r>
            <a:r>
              <a:rPr lang="en-US" altLang="zh-TW" sz="3200" dirty="0"/>
              <a:t> semiconductor </a:t>
            </a:r>
            <a:r>
              <a:rPr lang="en-US" altLang="zh-TW" sz="3200" dirty="0" err="1"/>
              <a:t>pn</a:t>
            </a:r>
            <a:r>
              <a:rPr lang="en-US" altLang="zh-TW" sz="3200" dirty="0"/>
              <a:t> junction</a:t>
            </a:r>
          </a:p>
        </p:txBody>
      </p:sp>
      <p:sp>
        <p:nvSpPr>
          <p:cNvPr id="17417" name="Rectangle 9"/>
          <p:cNvSpPr>
            <a:spLocks noChangeArrowheads="1"/>
          </p:cNvSpPr>
          <p:nvPr/>
        </p:nvSpPr>
        <p:spPr bwMode="auto">
          <a:xfrm>
            <a:off x="457200" y="4800600"/>
            <a:ext cx="3124200" cy="381000"/>
          </a:xfrm>
          <a:prstGeom prst="rect">
            <a:avLst/>
          </a:prstGeom>
          <a:solidFill>
            <a:schemeClr val="bg1"/>
          </a:solidFill>
          <a:ln w="9525">
            <a:noFill/>
            <a:miter lim="800000"/>
            <a:headEnd/>
            <a:tailEnd/>
          </a:ln>
          <a:effectLst/>
        </p:spPr>
        <p:txBody>
          <a:bodyPr wrap="none" anchor="ctr"/>
          <a:lstStyle/>
          <a:p>
            <a:endParaRPr lang="en-US"/>
          </a:p>
        </p:txBody>
      </p:sp>
      <p:sp>
        <p:nvSpPr>
          <p:cNvPr id="17418" name="Text Box 10"/>
          <p:cNvSpPr txBox="1">
            <a:spLocks noChangeArrowheads="1"/>
          </p:cNvSpPr>
          <p:nvPr/>
        </p:nvSpPr>
        <p:spPr bwMode="auto">
          <a:xfrm>
            <a:off x="152400" y="4800600"/>
            <a:ext cx="8769350" cy="1739900"/>
          </a:xfrm>
          <a:prstGeom prst="rect">
            <a:avLst/>
          </a:prstGeom>
          <a:noFill/>
          <a:ln w="9525">
            <a:noFill/>
            <a:miter lim="800000"/>
            <a:headEnd/>
            <a:tailEnd/>
          </a:ln>
          <a:effectLst/>
        </p:spPr>
        <p:txBody>
          <a:bodyPr wrap="none">
            <a:spAutoFit/>
          </a:bodyPr>
          <a:lstStyle/>
          <a:p>
            <a:pPr>
              <a:buFontTx/>
              <a:buChar char="-"/>
            </a:pPr>
            <a:r>
              <a:rPr lang="en-US" altLang="zh-TW" b="0"/>
              <a:t>laser diode structure: degenerately doped direct bandgap semiconductor pn junction</a:t>
            </a:r>
          </a:p>
          <a:p>
            <a:pPr>
              <a:buFontTx/>
              <a:buChar char="-"/>
            </a:pPr>
            <a:r>
              <a:rPr lang="en-US" altLang="zh-TW" b="0"/>
              <a:t>depletion region (active region) is very narrow</a:t>
            </a:r>
          </a:p>
          <a:p>
            <a:pPr>
              <a:buFontTx/>
              <a:buChar char="-"/>
            </a:pPr>
            <a:r>
              <a:rPr lang="en-US" altLang="zh-TW" b="0">
                <a:solidFill>
                  <a:srgbClr val="FF0000"/>
                </a:solidFill>
              </a:rPr>
              <a:t>population inversion occurs when applying  a voltage larger eV &gt; Eg:</a:t>
            </a:r>
          </a:p>
          <a:p>
            <a:r>
              <a:rPr lang="en-US" altLang="zh-TW" b="0"/>
              <a:t> the applied V diminishes the built-in potential to zero and electrons flow into the SCL</a:t>
            </a:r>
          </a:p>
          <a:p>
            <a:pPr>
              <a:buFontTx/>
              <a:buChar char="-"/>
            </a:pPr>
            <a:r>
              <a:rPr lang="en-US" altLang="zh-TW" b="0"/>
              <a:t>an incoming photon with energy Ec-Ev doesn’t excite an electron but stimulated by </a:t>
            </a:r>
          </a:p>
          <a:p>
            <a:r>
              <a:rPr lang="en-US" altLang="zh-TW" b="0"/>
              <a:t> falling electrons</a:t>
            </a:r>
          </a:p>
        </p:txBody>
      </p:sp>
      <p:sp>
        <p:nvSpPr>
          <p:cNvPr id="17419" name="Text Box 11"/>
          <p:cNvSpPr txBox="1">
            <a:spLocks noChangeArrowheads="1"/>
          </p:cNvSpPr>
          <p:nvPr/>
        </p:nvSpPr>
        <p:spPr bwMode="auto">
          <a:xfrm>
            <a:off x="5394325" y="2246313"/>
            <a:ext cx="3232150" cy="641350"/>
          </a:xfrm>
          <a:prstGeom prst="rect">
            <a:avLst/>
          </a:prstGeom>
          <a:noFill/>
          <a:ln w="9525">
            <a:noFill/>
            <a:miter lim="800000"/>
            <a:headEnd/>
            <a:tailEnd/>
          </a:ln>
          <a:effectLst/>
        </p:spPr>
        <p:txBody>
          <a:bodyPr wrap="none">
            <a:spAutoFit/>
          </a:bodyPr>
          <a:lstStyle/>
          <a:p>
            <a:r>
              <a:rPr lang="en-US" altLang="zh-TW"/>
              <a:t>After applying large forward</a:t>
            </a:r>
          </a:p>
          <a:p>
            <a:r>
              <a:rPr lang="en-US" altLang="zh-TW"/>
              <a:t>bias V</a:t>
            </a:r>
          </a:p>
        </p:txBody>
      </p:sp>
      <p:pic>
        <p:nvPicPr>
          <p:cNvPr id="5123" name="Picture 3"/>
          <p:cNvPicPr>
            <a:picLocks noChangeAspect="1" noChangeArrowheads="1"/>
          </p:cNvPicPr>
          <p:nvPr/>
        </p:nvPicPr>
        <p:blipFill>
          <a:blip r:embed="rId6" cstate="print"/>
          <a:srcRect/>
          <a:stretch>
            <a:fillRect/>
          </a:stretch>
        </p:blipFill>
        <p:spPr bwMode="auto">
          <a:xfrm>
            <a:off x="7020272" y="2996952"/>
            <a:ext cx="1961396" cy="1640334"/>
          </a:xfrm>
          <a:prstGeom prst="rect">
            <a:avLst/>
          </a:prstGeom>
          <a:noFill/>
          <a:ln w="9525">
            <a:noFill/>
            <a:miter lim="800000"/>
            <a:headEnd/>
            <a:tailEnd/>
          </a:ln>
        </p:spPr>
      </p:pic>
      <p:sp>
        <p:nvSpPr>
          <p:cNvPr id="8" name="文字方塊 7"/>
          <p:cNvSpPr txBox="1"/>
          <p:nvPr/>
        </p:nvSpPr>
        <p:spPr>
          <a:xfrm>
            <a:off x="7668344" y="2708920"/>
            <a:ext cx="537327" cy="369332"/>
          </a:xfrm>
          <a:prstGeom prst="rect">
            <a:avLst/>
          </a:prstGeom>
          <a:noFill/>
        </p:spPr>
        <p:txBody>
          <a:bodyPr wrap="none" rtlCol="0">
            <a:spAutoFit/>
          </a:bodyPr>
          <a:lstStyle/>
          <a:p>
            <a:r>
              <a:rPr lang="en-US" altLang="zh-TW" dirty="0" smtClean="0"/>
              <a:t>LED</a:t>
            </a:r>
            <a:endParaRPr lang="zh-TW" altLang="en-US" dirty="0"/>
          </a:p>
        </p:txBody>
      </p:sp>
      <p:sp>
        <p:nvSpPr>
          <p:cNvPr id="9" name="矩形 8"/>
          <p:cNvSpPr/>
          <p:nvPr/>
        </p:nvSpPr>
        <p:spPr>
          <a:xfrm>
            <a:off x="6948264" y="2636912"/>
            <a:ext cx="2195736" cy="2088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455613" y="608013"/>
          <a:ext cx="7129462" cy="5106987"/>
        </p:xfrm>
        <a:graphic>
          <a:graphicData uri="http://schemas.openxmlformats.org/presentationml/2006/ole">
            <mc:AlternateContent xmlns:mc="http://schemas.openxmlformats.org/markup-compatibility/2006">
              <mc:Choice xmlns:v="urn:schemas-microsoft-com:vml" Requires="v">
                <p:oleObj spid="_x0000_s6166" name="Document" r:id="rId4" imgW="5944320" imgH="4229280" progId="Word.Document.8">
                  <p:embed/>
                </p:oleObj>
              </mc:Choice>
              <mc:Fallback>
                <p:oleObj name="Document" r:id="rId4" imgW="5944320" imgH="422928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608013"/>
                        <a:ext cx="7129462" cy="510698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6" name="Text Box 4"/>
          <p:cNvSpPr txBox="1">
            <a:spLocks noChangeArrowheads="1"/>
          </p:cNvSpPr>
          <p:nvPr/>
        </p:nvSpPr>
        <p:spPr bwMode="auto">
          <a:xfrm>
            <a:off x="114300" y="0"/>
            <a:ext cx="9029700" cy="519113"/>
          </a:xfrm>
          <a:prstGeom prst="rect">
            <a:avLst/>
          </a:prstGeom>
          <a:noFill/>
          <a:ln w="9525">
            <a:noFill/>
            <a:miter lim="800000"/>
            <a:headEnd/>
            <a:tailEnd/>
          </a:ln>
          <a:effectLst/>
        </p:spPr>
        <p:txBody>
          <a:bodyPr wrap="none">
            <a:spAutoFit/>
          </a:bodyPr>
          <a:lstStyle/>
          <a:p>
            <a:r>
              <a:rPr lang="en-US" altLang="zh-TW" sz="2800"/>
              <a:t>Density of States and optical Gain in the active layer</a:t>
            </a:r>
          </a:p>
        </p:txBody>
      </p:sp>
      <p:sp>
        <p:nvSpPr>
          <p:cNvPr id="18438" name="Rectangle 6"/>
          <p:cNvSpPr>
            <a:spLocks noChangeArrowheads="1"/>
          </p:cNvSpPr>
          <p:nvPr/>
        </p:nvSpPr>
        <p:spPr bwMode="auto">
          <a:xfrm>
            <a:off x="228600" y="5334000"/>
            <a:ext cx="4572000" cy="457200"/>
          </a:xfrm>
          <a:prstGeom prst="rect">
            <a:avLst/>
          </a:prstGeom>
          <a:noFill/>
          <a:ln w="9525">
            <a:solidFill>
              <a:schemeClr val="bg1"/>
            </a:solidFill>
            <a:miter lim="800000"/>
            <a:headEnd/>
            <a:tailEnd/>
          </a:ln>
          <a:effectLst/>
        </p:spPr>
        <p:txBody>
          <a:bodyPr wrap="none" anchor="ctr"/>
          <a:lstStyle/>
          <a:p>
            <a:endParaRPr lang="en-US"/>
          </a:p>
        </p:txBody>
      </p:sp>
      <p:sp>
        <p:nvSpPr>
          <p:cNvPr id="18439" name="Rectangle 7"/>
          <p:cNvSpPr>
            <a:spLocks noChangeArrowheads="1"/>
          </p:cNvSpPr>
          <p:nvPr/>
        </p:nvSpPr>
        <p:spPr bwMode="auto">
          <a:xfrm>
            <a:off x="457200" y="5334000"/>
            <a:ext cx="4038600" cy="3810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8440" name="Text Box 8"/>
          <p:cNvSpPr txBox="1">
            <a:spLocks noChangeArrowheads="1"/>
          </p:cNvSpPr>
          <p:nvPr/>
        </p:nvSpPr>
        <p:spPr bwMode="auto">
          <a:xfrm>
            <a:off x="69850" y="5334000"/>
            <a:ext cx="8997950" cy="1190625"/>
          </a:xfrm>
          <a:prstGeom prst="rect">
            <a:avLst/>
          </a:prstGeom>
          <a:noFill/>
          <a:ln w="9525">
            <a:noFill/>
            <a:miter lim="800000"/>
            <a:headEnd/>
            <a:tailEnd/>
          </a:ln>
          <a:effectLst/>
        </p:spPr>
        <p:txBody>
          <a:bodyPr wrap="none">
            <a:spAutoFit/>
          </a:bodyPr>
          <a:lstStyle/>
          <a:p>
            <a:pPr>
              <a:buFontTx/>
              <a:buChar char="-"/>
            </a:pPr>
            <a:r>
              <a:rPr lang="en-US" altLang="zh-TW" b="0"/>
              <a:t>the active region has an optical gain since an incoming photon is more likely</a:t>
            </a:r>
          </a:p>
          <a:p>
            <a:r>
              <a:rPr lang="en-US" altLang="zh-TW" b="0"/>
              <a:t> to cause stimulated emission than being absorbed</a:t>
            </a:r>
          </a:p>
          <a:p>
            <a:r>
              <a:rPr lang="en-US" altLang="zh-TW" b="0"/>
              <a:t>-the pumping mechanism caused by forward diode current is called </a:t>
            </a:r>
            <a:r>
              <a:rPr lang="en-US" altLang="zh-TW"/>
              <a:t>injection pumping</a:t>
            </a:r>
          </a:p>
          <a:p>
            <a:r>
              <a:rPr lang="en-US" altLang="zh-TW" b="0"/>
              <a:t>-the pumping energy is supplied by the external battery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609600" y="1066800"/>
          <a:ext cx="3924300" cy="3436938"/>
        </p:xfrm>
        <a:graphic>
          <a:graphicData uri="http://schemas.openxmlformats.org/presentationml/2006/ole">
            <mc:AlternateContent xmlns:mc="http://schemas.openxmlformats.org/markup-compatibility/2006">
              <mc:Choice xmlns:v="urn:schemas-microsoft-com:vml" Requires="v">
                <p:oleObj spid="_x0000_s7210" name="Document" r:id="rId4" imgW="5334480" imgH="4673520" progId="Word.Document.8">
                  <p:embed/>
                </p:oleObj>
              </mc:Choice>
              <mc:Fallback>
                <p:oleObj name="Document" r:id="rId4" imgW="5334480" imgH="467352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66800"/>
                        <a:ext cx="3924300" cy="343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Text Box 3"/>
          <p:cNvSpPr txBox="1">
            <a:spLocks noChangeArrowheads="1"/>
          </p:cNvSpPr>
          <p:nvPr/>
        </p:nvSpPr>
        <p:spPr bwMode="auto">
          <a:xfrm>
            <a:off x="152400" y="152400"/>
            <a:ext cx="8366125" cy="579438"/>
          </a:xfrm>
          <a:prstGeom prst="rect">
            <a:avLst/>
          </a:prstGeom>
          <a:noFill/>
          <a:ln w="9525">
            <a:noFill/>
            <a:miter lim="800000"/>
            <a:headEnd/>
            <a:tailEnd/>
          </a:ln>
          <a:effectLst/>
        </p:spPr>
        <p:txBody>
          <a:bodyPr wrap="none">
            <a:spAutoFit/>
          </a:bodyPr>
          <a:lstStyle/>
          <a:p>
            <a:r>
              <a:rPr lang="en-US" altLang="zh-TW" sz="3200"/>
              <a:t>Build an optical resonator in a laser diode </a:t>
            </a:r>
          </a:p>
        </p:txBody>
      </p:sp>
      <p:sp>
        <p:nvSpPr>
          <p:cNvPr id="19460" name="Text Box 4"/>
          <p:cNvSpPr txBox="1">
            <a:spLocks noChangeArrowheads="1"/>
          </p:cNvSpPr>
          <p:nvPr/>
        </p:nvSpPr>
        <p:spPr bwMode="auto">
          <a:xfrm>
            <a:off x="228600" y="4648200"/>
            <a:ext cx="8496300" cy="1465263"/>
          </a:xfrm>
          <a:prstGeom prst="rect">
            <a:avLst/>
          </a:prstGeom>
          <a:noFill/>
          <a:ln w="9525">
            <a:noFill/>
            <a:miter lim="800000"/>
            <a:headEnd/>
            <a:tailEnd/>
          </a:ln>
          <a:effectLst/>
        </p:spPr>
        <p:txBody>
          <a:bodyPr>
            <a:spAutoFit/>
          </a:bodyPr>
          <a:lstStyle/>
          <a:p>
            <a:r>
              <a:rPr lang="en-US" altLang="zh-TW" b="0"/>
              <a:t>-an optical cavity (resonator)) is required to implement a laser oscillator to build up the intensity of stimulated emissions.</a:t>
            </a:r>
          </a:p>
          <a:p>
            <a:r>
              <a:rPr lang="en-US" altLang="zh-TW" b="0"/>
              <a:t>-the ends of the crystal are cleaved to be flat and optically polished to </a:t>
            </a:r>
          </a:p>
          <a:p>
            <a:r>
              <a:rPr lang="en-US" altLang="zh-TW" b="0"/>
              <a:t> provide reflection and form an optical resonator  </a:t>
            </a:r>
          </a:p>
          <a:p>
            <a:r>
              <a:rPr lang="en-US" altLang="zh-TW" b="0"/>
              <a:t>-this process can build up the intensity of the radiation in the cavity       </a:t>
            </a:r>
          </a:p>
        </p:txBody>
      </p:sp>
      <p:sp>
        <p:nvSpPr>
          <p:cNvPr id="19461" name="Rectangle 5"/>
          <p:cNvSpPr>
            <a:spLocks noChangeArrowheads="1"/>
          </p:cNvSpPr>
          <p:nvPr/>
        </p:nvSpPr>
        <p:spPr bwMode="auto">
          <a:xfrm>
            <a:off x="393700" y="1282700"/>
            <a:ext cx="1873250" cy="504825"/>
          </a:xfrm>
          <a:prstGeom prst="rect">
            <a:avLst/>
          </a:prstGeom>
          <a:noFill/>
          <a:ln w="38100">
            <a:solidFill>
              <a:srgbClr val="003300"/>
            </a:solidFill>
            <a:miter lim="800000"/>
            <a:headEnd/>
            <a:tailEnd/>
          </a:ln>
          <a:effectLst/>
        </p:spPr>
        <p:txBody>
          <a:bodyPr wrap="none" anchor="ctr"/>
          <a:lstStyle/>
          <a:p>
            <a:endParaRPr lang="en-US"/>
          </a:p>
        </p:txBody>
      </p:sp>
      <p:sp>
        <p:nvSpPr>
          <p:cNvPr id="19463" name="Text Box 7"/>
          <p:cNvSpPr txBox="1">
            <a:spLocks noChangeArrowheads="1"/>
          </p:cNvSpPr>
          <p:nvPr/>
        </p:nvSpPr>
        <p:spPr bwMode="auto">
          <a:xfrm>
            <a:off x="4406900" y="1158875"/>
            <a:ext cx="2190750" cy="366713"/>
          </a:xfrm>
          <a:prstGeom prst="rect">
            <a:avLst/>
          </a:prstGeom>
          <a:noFill/>
          <a:ln w="9525">
            <a:noFill/>
            <a:miter lim="800000"/>
            <a:headEnd/>
            <a:tailEnd/>
          </a:ln>
          <a:effectLst/>
        </p:spPr>
        <p:txBody>
          <a:bodyPr wrap="none">
            <a:spAutoFit/>
          </a:bodyPr>
          <a:lstStyle/>
          <a:p>
            <a:r>
              <a:rPr lang="en-US" altLang="zh-TW" b="0"/>
              <a:t>an optical resonator</a:t>
            </a:r>
          </a:p>
        </p:txBody>
      </p:sp>
      <p:sp>
        <p:nvSpPr>
          <p:cNvPr id="19464" name="Rectangle 8"/>
          <p:cNvSpPr>
            <a:spLocks noChangeArrowheads="1"/>
          </p:cNvSpPr>
          <p:nvPr/>
        </p:nvSpPr>
        <p:spPr bwMode="auto">
          <a:xfrm>
            <a:off x="533400" y="4343400"/>
            <a:ext cx="2819400" cy="228600"/>
          </a:xfrm>
          <a:prstGeom prst="rect">
            <a:avLst/>
          </a:prstGeom>
          <a:solidFill>
            <a:schemeClr val="bg1"/>
          </a:solidFill>
          <a:ln w="9525">
            <a:solidFill>
              <a:schemeClr val="bg1"/>
            </a:solidFill>
            <a:miter lim="800000"/>
            <a:headEnd/>
            <a:tailEnd/>
          </a:ln>
          <a:effectLst/>
        </p:spPr>
        <p:txBody>
          <a:bodyPr wrap="none" anchor="ctr"/>
          <a:lstStyle/>
          <a:p>
            <a:endParaRPr lang="en-US"/>
          </a:p>
        </p:txBody>
      </p:sp>
      <p:graphicFrame>
        <p:nvGraphicFramePr>
          <p:cNvPr id="19465" name="Object 9"/>
          <p:cNvGraphicFramePr>
            <a:graphicFrameLocks noChangeAspect="1"/>
          </p:cNvGraphicFramePr>
          <p:nvPr/>
        </p:nvGraphicFramePr>
        <p:xfrm>
          <a:off x="5029200" y="1752600"/>
          <a:ext cx="2038350" cy="1147763"/>
        </p:xfrm>
        <a:graphic>
          <a:graphicData uri="http://schemas.openxmlformats.org/presentationml/2006/ole">
            <mc:AlternateContent xmlns:mc="http://schemas.openxmlformats.org/markup-compatibility/2006">
              <mc:Choice xmlns:v="urn:schemas-microsoft-com:vml" Requires="v">
                <p:oleObj spid="_x0000_s7211" name="方程式" r:id="rId6" imgW="698400" imgH="393480" progId="Equation.3">
                  <p:embed/>
                </p:oleObj>
              </mc:Choice>
              <mc:Fallback>
                <p:oleObj name="方程式" r:id="rId6" imgW="698400" imgH="3934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752600"/>
                        <a:ext cx="2038350" cy="1147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6" name="Text Box 10"/>
          <p:cNvSpPr txBox="1">
            <a:spLocks noChangeArrowheads="1"/>
          </p:cNvSpPr>
          <p:nvPr/>
        </p:nvSpPr>
        <p:spPr bwMode="auto">
          <a:xfrm>
            <a:off x="4708525" y="3160713"/>
            <a:ext cx="1987550" cy="366712"/>
          </a:xfrm>
          <a:prstGeom prst="rect">
            <a:avLst/>
          </a:prstGeom>
          <a:noFill/>
          <a:ln w="9525">
            <a:noFill/>
            <a:miter lim="800000"/>
            <a:headEnd/>
            <a:tailEnd/>
          </a:ln>
          <a:effectLst/>
        </p:spPr>
        <p:txBody>
          <a:bodyPr wrap="none">
            <a:spAutoFit/>
          </a:bodyPr>
          <a:lstStyle/>
          <a:p>
            <a:r>
              <a:rPr lang="en-US" altLang="zh-TW" b="0"/>
              <a:t>n: refractive index</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8964613" cy="1143000"/>
          </a:xfrm>
        </p:spPr>
        <p:txBody>
          <a:bodyPr/>
          <a:lstStyle/>
          <a:p>
            <a:r>
              <a:rPr lang="en-US" altLang="zh-TW" sz="2800" b="1"/>
              <a:t>Output power vs. diode current of a laser diode</a:t>
            </a:r>
          </a:p>
        </p:txBody>
      </p:sp>
      <p:sp>
        <p:nvSpPr>
          <p:cNvPr id="20484" name="Rectangle 4"/>
          <p:cNvSpPr>
            <a:spLocks noChangeArrowheads="1"/>
          </p:cNvSpPr>
          <p:nvPr/>
        </p:nvSpPr>
        <p:spPr bwMode="auto">
          <a:xfrm>
            <a:off x="381000" y="5562600"/>
            <a:ext cx="8159750" cy="1190625"/>
          </a:xfrm>
          <a:prstGeom prst="rect">
            <a:avLst/>
          </a:prstGeom>
          <a:noFill/>
          <a:ln w="9525">
            <a:noFill/>
            <a:miter lim="800000"/>
            <a:headEnd/>
            <a:tailEnd/>
          </a:ln>
          <a:effectLst/>
        </p:spPr>
        <p:txBody>
          <a:bodyPr wrap="none">
            <a:spAutoFit/>
          </a:bodyPr>
          <a:lstStyle/>
          <a:p>
            <a:r>
              <a:rPr lang="en-US" altLang="zh-TW" b="0"/>
              <a:t>-lasing radiation is only obtained when the optical gain in the medium can</a:t>
            </a:r>
          </a:p>
          <a:p>
            <a:r>
              <a:rPr lang="en-US" altLang="zh-TW" b="0"/>
              <a:t> overcome the photon losses from the cavity, which requires the diode current I</a:t>
            </a:r>
          </a:p>
          <a:p>
            <a:r>
              <a:rPr lang="en-US" altLang="zh-TW" b="0"/>
              <a:t> to exceed a threshold value I</a:t>
            </a:r>
            <a:r>
              <a:rPr lang="en-US" altLang="zh-TW" sz="1000" b="0"/>
              <a:t>th </a:t>
            </a:r>
          </a:p>
          <a:p>
            <a:r>
              <a:rPr lang="en-US" altLang="zh-TW" b="0"/>
              <a:t>-below I</a:t>
            </a:r>
            <a:r>
              <a:rPr lang="en-US" altLang="zh-TW" sz="1000" b="0"/>
              <a:t>th</a:t>
            </a:r>
            <a:r>
              <a:rPr lang="en-US" altLang="zh-TW" b="0"/>
              <a:t>: spontaneous emission; above I</a:t>
            </a:r>
            <a:r>
              <a:rPr lang="en-US" altLang="zh-TW" sz="1000" b="0"/>
              <a:t>th</a:t>
            </a:r>
            <a:r>
              <a:rPr lang="en-US" altLang="zh-TW" b="0"/>
              <a:t>: stimulated emission</a:t>
            </a:r>
          </a:p>
        </p:txBody>
      </p:sp>
      <p:grpSp>
        <p:nvGrpSpPr>
          <p:cNvPr id="2" name="Group 7"/>
          <p:cNvGrpSpPr>
            <a:grpSpLocks/>
          </p:cNvGrpSpPr>
          <p:nvPr/>
        </p:nvGrpSpPr>
        <p:grpSpPr bwMode="auto">
          <a:xfrm>
            <a:off x="533400" y="1371600"/>
            <a:ext cx="6624638" cy="4030663"/>
            <a:chOff x="672" y="1344"/>
            <a:chExt cx="4173" cy="2539"/>
          </a:xfrm>
        </p:grpSpPr>
        <p:graphicFrame>
          <p:nvGraphicFramePr>
            <p:cNvPr id="20483" name="Object 3"/>
            <p:cNvGraphicFramePr>
              <a:graphicFrameLocks noChangeAspect="1"/>
            </p:cNvGraphicFramePr>
            <p:nvPr/>
          </p:nvGraphicFramePr>
          <p:xfrm>
            <a:off x="672" y="1344"/>
            <a:ext cx="4173" cy="2539"/>
          </p:xfrm>
          <a:graphic>
            <a:graphicData uri="http://schemas.openxmlformats.org/presentationml/2006/ole">
              <mc:AlternateContent xmlns:mc="http://schemas.openxmlformats.org/markup-compatibility/2006">
                <mc:Choice xmlns:v="urn:schemas-microsoft-com:vml" Requires="v">
                  <p:oleObj spid="_x0000_s8214" name="Document" r:id="rId4" imgW="6325200" imgH="3848040" progId="Word.Document.8">
                    <p:embed/>
                  </p:oleObj>
                </mc:Choice>
                <mc:Fallback>
                  <p:oleObj name="Document" r:id="rId4" imgW="6325200" imgH="38480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344"/>
                          <a:ext cx="4173" cy="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5" name="Oval 5"/>
            <p:cNvSpPr>
              <a:spLocks noChangeArrowheads="1"/>
            </p:cNvSpPr>
            <p:nvPr/>
          </p:nvSpPr>
          <p:spPr bwMode="auto">
            <a:xfrm>
              <a:off x="2517" y="2523"/>
              <a:ext cx="318" cy="272"/>
            </a:xfrm>
            <a:prstGeom prst="ellipse">
              <a:avLst/>
            </a:prstGeom>
            <a:noFill/>
            <a:ln w="12700">
              <a:solidFill>
                <a:schemeClr val="tx1"/>
              </a:solidFill>
              <a:round/>
              <a:headEnd/>
              <a:tailEnd/>
            </a:ln>
            <a:effectLst/>
          </p:spPr>
          <p:txBody>
            <a:bodyPr wrap="none" anchor="ctr"/>
            <a:lstStyle/>
            <a:p>
              <a:endParaRPr lang="en-US"/>
            </a:p>
          </p:txBody>
        </p:sp>
        <p:sp>
          <p:nvSpPr>
            <p:cNvPr id="20486" name="Text Box 6"/>
            <p:cNvSpPr txBox="1">
              <a:spLocks noChangeArrowheads="1"/>
            </p:cNvSpPr>
            <p:nvPr/>
          </p:nvSpPr>
          <p:spPr bwMode="auto">
            <a:xfrm>
              <a:off x="2154" y="2840"/>
              <a:ext cx="1348" cy="231"/>
            </a:xfrm>
            <a:prstGeom prst="rect">
              <a:avLst/>
            </a:prstGeom>
            <a:noFill/>
            <a:ln w="9525">
              <a:noFill/>
              <a:miter lim="800000"/>
              <a:headEnd/>
              <a:tailEnd/>
            </a:ln>
            <a:effectLst/>
          </p:spPr>
          <p:txBody>
            <a:bodyPr wrap="none">
              <a:spAutoFit/>
            </a:bodyPr>
            <a:lstStyle/>
            <a:p>
              <a:r>
                <a:rPr lang="en-US" altLang="zh-TW"/>
                <a:t>Threshold current</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187450" y="1196975"/>
          <a:ext cx="6858000" cy="5313363"/>
        </p:xfrm>
        <a:graphic>
          <a:graphicData uri="http://schemas.openxmlformats.org/presentationml/2006/ole">
            <mc:AlternateContent xmlns:mc="http://schemas.openxmlformats.org/markup-compatibility/2006">
              <mc:Choice xmlns:v="urn:schemas-microsoft-com:vml" Requires="v">
                <p:oleObj spid="_x0000_s11286" name="Document" r:id="rId4" imgW="4572720" imgH="3543480" progId="Word.Document.8">
                  <p:embed/>
                </p:oleObj>
              </mc:Choice>
              <mc:Fallback>
                <p:oleObj name="Document" r:id="rId4" imgW="4572720" imgH="354348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196975"/>
                        <a:ext cx="6858000" cy="531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Text Box 3"/>
          <p:cNvSpPr txBox="1">
            <a:spLocks noChangeArrowheads="1"/>
          </p:cNvSpPr>
          <p:nvPr/>
        </p:nvSpPr>
        <p:spPr bwMode="auto">
          <a:xfrm>
            <a:off x="179388" y="188913"/>
            <a:ext cx="8867775" cy="457200"/>
          </a:xfrm>
          <a:prstGeom prst="rect">
            <a:avLst/>
          </a:prstGeom>
          <a:noFill/>
          <a:ln w="9525">
            <a:noFill/>
            <a:miter lim="800000"/>
            <a:headEnd/>
            <a:tailEnd/>
          </a:ln>
          <a:effectLst/>
        </p:spPr>
        <p:txBody>
          <a:bodyPr wrap="none">
            <a:spAutoFit/>
          </a:bodyPr>
          <a:lstStyle/>
          <a:p>
            <a:r>
              <a:rPr lang="en-US" altLang="zh-TW" sz="2400"/>
              <a:t>Comparison of laser’s and LED’s light power versus current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0"/>
            <a:ext cx="8229600" cy="1143000"/>
          </a:xfrm>
        </p:spPr>
        <p:txBody>
          <a:bodyPr/>
          <a:lstStyle/>
          <a:p>
            <a:r>
              <a:rPr lang="en-US" altLang="zh-TW" b="1"/>
              <a:t>Heterostructure laser diode</a:t>
            </a:r>
          </a:p>
        </p:txBody>
      </p:sp>
      <p:graphicFrame>
        <p:nvGraphicFramePr>
          <p:cNvPr id="21507" name="Object 3"/>
          <p:cNvGraphicFramePr>
            <a:graphicFrameLocks noGrp="1" noChangeAspect="1"/>
          </p:cNvGraphicFramePr>
          <p:nvPr>
            <p:ph idx="1"/>
          </p:nvPr>
        </p:nvGraphicFramePr>
        <p:xfrm>
          <a:off x="457200" y="990600"/>
          <a:ext cx="5184775" cy="4083050"/>
        </p:xfrm>
        <a:graphic>
          <a:graphicData uri="http://schemas.openxmlformats.org/presentationml/2006/ole">
            <mc:AlternateContent xmlns:mc="http://schemas.openxmlformats.org/markup-compatibility/2006">
              <mc:Choice xmlns:v="urn:schemas-microsoft-com:vml" Requires="v">
                <p:oleObj spid="_x0000_s9238" name="Document" r:id="rId4" imgW="6096600" imgH="4800600" progId="Word.Document.8">
                  <p:embed/>
                </p:oleObj>
              </mc:Choice>
              <mc:Fallback>
                <p:oleObj name="Document" r:id="rId4" imgW="6096600" imgH="48006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5184775"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Text Box 4"/>
          <p:cNvSpPr txBox="1">
            <a:spLocks noChangeArrowheads="1"/>
          </p:cNvSpPr>
          <p:nvPr/>
        </p:nvSpPr>
        <p:spPr bwMode="auto">
          <a:xfrm>
            <a:off x="228600" y="5029200"/>
            <a:ext cx="8578850" cy="2014538"/>
          </a:xfrm>
          <a:prstGeom prst="rect">
            <a:avLst/>
          </a:prstGeom>
          <a:noFill/>
          <a:ln w="9525">
            <a:noFill/>
            <a:miter lim="800000"/>
            <a:headEnd/>
            <a:tailEnd/>
          </a:ln>
          <a:effectLst/>
        </p:spPr>
        <p:txBody>
          <a:bodyPr wrap="none">
            <a:spAutoFit/>
          </a:bodyPr>
          <a:lstStyle/>
          <a:p>
            <a:pPr>
              <a:buFontTx/>
              <a:buChar char="-"/>
            </a:pPr>
            <a:r>
              <a:rPr lang="en-US" altLang="zh-TW" b="0"/>
              <a:t>a heterostructured laser diode can significantly reduce the </a:t>
            </a:r>
            <a:r>
              <a:rPr lang="en-US" altLang="zh-TW" b="0" i="1"/>
              <a:t>threshold current (Ith)</a:t>
            </a:r>
          </a:p>
          <a:p>
            <a:r>
              <a:rPr lang="en-US" altLang="zh-TW" b="0"/>
              <a:t>-we confine the injected electrons and holes to a narrow region, so that </a:t>
            </a:r>
          </a:p>
          <a:p>
            <a:r>
              <a:rPr lang="en-US" altLang="zh-TW" b="0"/>
              <a:t> less current is needed to make population inversion</a:t>
            </a:r>
          </a:p>
          <a:p>
            <a:r>
              <a:rPr lang="en-US" altLang="zh-TW" b="0"/>
              <a:t>-carriers are confined in the p-GaAs (active area) when the voltage is applied</a:t>
            </a:r>
          </a:p>
          <a:p>
            <a:r>
              <a:rPr lang="en-US" altLang="zh-TW" b="0"/>
              <a:t>-gaAs layer is very thin, so the concentration of injected electrons can be increased</a:t>
            </a:r>
          </a:p>
          <a:p>
            <a:r>
              <a:rPr lang="en-US" altLang="zh-TW" b="0"/>
              <a:t> quickly with moderate increases in forward current.</a:t>
            </a:r>
          </a:p>
          <a:p>
            <a:endParaRPr lang="en-US" altLang="zh-TW" b="0"/>
          </a:p>
        </p:txBody>
      </p:sp>
      <p:sp>
        <p:nvSpPr>
          <p:cNvPr id="21510" name="Text Box 6"/>
          <p:cNvSpPr txBox="1">
            <a:spLocks noChangeArrowheads="1"/>
          </p:cNvSpPr>
          <p:nvPr/>
        </p:nvSpPr>
        <p:spPr bwMode="auto">
          <a:xfrm>
            <a:off x="2270125" y="1179513"/>
            <a:ext cx="317500" cy="366712"/>
          </a:xfrm>
          <a:prstGeom prst="rect">
            <a:avLst/>
          </a:prstGeom>
          <a:noFill/>
          <a:ln w="9525">
            <a:noFill/>
            <a:miter lim="800000"/>
            <a:headEnd/>
            <a:tailEnd/>
          </a:ln>
          <a:effectLst/>
        </p:spPr>
        <p:txBody>
          <a:bodyPr wrap="none">
            <a:spAutoFit/>
          </a:bodyPr>
          <a:lstStyle/>
          <a:p>
            <a:r>
              <a:rPr lang="en-US" altLang="zh-TW" b="0"/>
              <a:t>+</a:t>
            </a:r>
          </a:p>
        </p:txBody>
      </p:sp>
      <p:sp>
        <p:nvSpPr>
          <p:cNvPr id="21511" name="Text Box 7"/>
          <p:cNvSpPr txBox="1">
            <a:spLocks noChangeArrowheads="1"/>
          </p:cNvSpPr>
          <p:nvPr/>
        </p:nvSpPr>
        <p:spPr bwMode="auto">
          <a:xfrm>
            <a:off x="3048000" y="1219200"/>
            <a:ext cx="317500" cy="366713"/>
          </a:xfrm>
          <a:prstGeom prst="rect">
            <a:avLst/>
          </a:prstGeom>
          <a:noFill/>
          <a:ln w="9525">
            <a:noFill/>
            <a:miter lim="800000"/>
            <a:headEnd/>
            <a:tailEnd/>
          </a:ln>
          <a:effectLst/>
        </p:spPr>
        <p:txBody>
          <a:bodyPr wrap="none">
            <a:spAutoFit/>
          </a:bodyPr>
          <a:lstStyle/>
          <a:p>
            <a:r>
              <a:rPr lang="en-US" altLang="zh-TW" b="0"/>
              <a:t>+</a:t>
            </a:r>
          </a:p>
        </p:txBody>
      </p:sp>
      <p:sp>
        <p:nvSpPr>
          <p:cNvPr id="21512" name="Text Box 8"/>
          <p:cNvSpPr txBox="1">
            <a:spLocks noChangeArrowheads="1"/>
          </p:cNvSpPr>
          <p:nvPr/>
        </p:nvSpPr>
        <p:spPr bwMode="auto">
          <a:xfrm>
            <a:off x="1676400" y="1219200"/>
            <a:ext cx="317500" cy="366713"/>
          </a:xfrm>
          <a:prstGeom prst="rect">
            <a:avLst/>
          </a:prstGeom>
          <a:noFill/>
          <a:ln w="9525">
            <a:noFill/>
            <a:miter lim="800000"/>
            <a:headEnd/>
            <a:tailEnd/>
          </a:ln>
          <a:effectLst/>
        </p:spPr>
        <p:txBody>
          <a:bodyPr wrap="none">
            <a:spAutoFit/>
          </a:bodyPr>
          <a:lstStyle/>
          <a:p>
            <a:r>
              <a:rPr lang="en-US" altLang="zh-TW" b="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611188" y="1268413"/>
          <a:ext cx="7581900" cy="5389562"/>
        </p:xfrm>
        <a:graphic>
          <a:graphicData uri="http://schemas.openxmlformats.org/presentationml/2006/ole">
            <mc:AlternateContent xmlns:mc="http://schemas.openxmlformats.org/markup-compatibility/2006">
              <mc:Choice xmlns:v="urn:schemas-microsoft-com:vml" Requires="v">
                <p:oleObj spid="_x0000_s10262" name="Document" r:id="rId4" imgW="6020280" imgH="4280040" progId="Word.Document.8">
                  <p:embed/>
                </p:oleObj>
              </mc:Choice>
              <mc:Fallback>
                <p:oleObj name="Document" r:id="rId4" imgW="6020280" imgH="42800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268413"/>
                        <a:ext cx="7581900" cy="538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 Box 3"/>
          <p:cNvSpPr txBox="1">
            <a:spLocks noChangeArrowheads="1"/>
          </p:cNvSpPr>
          <p:nvPr/>
        </p:nvSpPr>
        <p:spPr bwMode="auto">
          <a:xfrm>
            <a:off x="0" y="333375"/>
            <a:ext cx="8947150" cy="457200"/>
          </a:xfrm>
          <a:prstGeom prst="rect">
            <a:avLst/>
          </a:prstGeom>
          <a:noFill/>
          <a:ln w="9525">
            <a:noFill/>
            <a:miter lim="800000"/>
            <a:headEnd/>
            <a:tailEnd/>
          </a:ln>
          <a:effectLst/>
        </p:spPr>
        <p:txBody>
          <a:bodyPr wrap="none">
            <a:spAutoFit/>
          </a:bodyPr>
          <a:lstStyle/>
          <a:p>
            <a:r>
              <a:rPr lang="en-US" altLang="zh-TW" sz="2400" i="1"/>
              <a:t>Schematic illustration of a double heterojunction laser diode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0"/>
            <a:ext cx="8229600" cy="1143000"/>
          </a:xfrm>
        </p:spPr>
        <p:txBody>
          <a:bodyPr>
            <a:normAutofit fontScale="90000"/>
          </a:bodyPr>
          <a:lstStyle/>
          <a:p>
            <a:r>
              <a:rPr lang="en-US" altLang="zh-TW" sz="4000"/>
              <a:t>Fabrication of laser diode using pn junction structures</a:t>
            </a:r>
          </a:p>
        </p:txBody>
      </p:sp>
      <p:pic>
        <p:nvPicPr>
          <p:cNvPr id="14339" name="Picture 3" descr="greentec_100k"/>
          <p:cNvPicPr>
            <a:picLocks noChangeAspect="1" noChangeArrowheads="1"/>
          </p:cNvPicPr>
          <p:nvPr/>
        </p:nvPicPr>
        <p:blipFill>
          <a:blip r:embed="rId2" cstate="print"/>
          <a:srcRect/>
          <a:stretch>
            <a:fillRect/>
          </a:stretch>
        </p:blipFill>
        <p:spPr bwMode="auto">
          <a:xfrm>
            <a:off x="1331913" y="1412875"/>
            <a:ext cx="2809875" cy="3933825"/>
          </a:xfrm>
          <a:prstGeom prst="rect">
            <a:avLst/>
          </a:prstGeom>
          <a:noFill/>
        </p:spPr>
      </p:pic>
      <p:pic>
        <p:nvPicPr>
          <p:cNvPr id="14340" name="Picture 4" descr="small_5_head_laser_pointer"/>
          <p:cNvPicPr>
            <a:picLocks noChangeAspect="1" noChangeArrowheads="1"/>
          </p:cNvPicPr>
          <p:nvPr/>
        </p:nvPicPr>
        <p:blipFill>
          <a:blip r:embed="rId3" cstate="print"/>
          <a:srcRect/>
          <a:stretch>
            <a:fillRect/>
          </a:stretch>
        </p:blipFill>
        <p:spPr bwMode="auto">
          <a:xfrm>
            <a:off x="5003800" y="1628775"/>
            <a:ext cx="2533650" cy="3529013"/>
          </a:xfrm>
          <a:prstGeom prst="rect">
            <a:avLst/>
          </a:prstGeom>
          <a:noFill/>
        </p:spPr>
      </p:pic>
      <p:sp>
        <p:nvSpPr>
          <p:cNvPr id="14341" name="Rectangle 5"/>
          <p:cNvSpPr>
            <a:spLocks noChangeArrowheads="1"/>
          </p:cNvSpPr>
          <p:nvPr/>
        </p:nvSpPr>
        <p:spPr bwMode="auto">
          <a:xfrm>
            <a:off x="0" y="5715000"/>
            <a:ext cx="9540875" cy="1143000"/>
          </a:xfrm>
          <a:prstGeom prst="rect">
            <a:avLst/>
          </a:prstGeom>
          <a:noFill/>
          <a:ln w="9525">
            <a:noFill/>
            <a:miter lim="800000"/>
            <a:headEnd/>
            <a:tailEnd/>
          </a:ln>
          <a:effectLst/>
        </p:spPr>
        <p:txBody>
          <a:bodyPr anchor="ctr"/>
          <a:lstStyle/>
          <a:p>
            <a:pPr algn="ctr"/>
            <a:r>
              <a:rPr lang="en-US" altLang="zh-TW" sz="2400" i="1">
                <a:solidFill>
                  <a:schemeClr val="tx2"/>
                </a:solidFill>
              </a:rPr>
              <a:t>Laser: Light Amplification by Stimulated Emission of Radiation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 y="274638"/>
            <a:ext cx="8610600" cy="1143000"/>
          </a:xfrm>
        </p:spPr>
        <p:txBody>
          <a:bodyPr/>
          <a:lstStyle/>
          <a:p>
            <a:r>
              <a:rPr lang="en-US" altLang="zh-TW" sz="3600" b="1" dirty="0" smtClean="0"/>
              <a:t>photovoltaic </a:t>
            </a:r>
            <a:r>
              <a:rPr lang="en-US" altLang="zh-TW" sz="3600" b="1" dirty="0"/>
              <a:t>device (solar cell)</a:t>
            </a:r>
            <a:endParaRPr lang="en-US" altLang="zh-TW" dirty="0"/>
          </a:p>
        </p:txBody>
      </p:sp>
      <p:pic>
        <p:nvPicPr>
          <p:cNvPr id="25603" name="Picture 3" descr="solar_panel"/>
          <p:cNvPicPr>
            <a:picLocks noChangeAspect="1" noChangeArrowheads="1"/>
          </p:cNvPicPr>
          <p:nvPr/>
        </p:nvPicPr>
        <p:blipFill>
          <a:blip r:embed="rId2" cstate="print"/>
          <a:srcRect/>
          <a:stretch>
            <a:fillRect/>
          </a:stretch>
        </p:blipFill>
        <p:spPr bwMode="auto">
          <a:xfrm>
            <a:off x="1403350" y="1484313"/>
            <a:ext cx="6048375" cy="453707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Solar cells</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92514" name="Picture 2" descr="C:\Documents and Settings\Administrator\桌面\solar_scheme.jpg"/>
          <p:cNvPicPr>
            <a:picLocks noChangeAspect="1" noChangeArrowheads="1"/>
          </p:cNvPicPr>
          <p:nvPr/>
        </p:nvPicPr>
        <p:blipFill>
          <a:blip r:embed="rId2" cstate="print"/>
          <a:srcRect/>
          <a:stretch>
            <a:fillRect/>
          </a:stretch>
        </p:blipFill>
        <p:spPr bwMode="auto">
          <a:xfrm>
            <a:off x="152400" y="1905000"/>
            <a:ext cx="4800600" cy="3867150"/>
          </a:xfrm>
          <a:prstGeom prst="rect">
            <a:avLst/>
          </a:prstGeom>
          <a:noFill/>
        </p:spPr>
      </p:pic>
      <p:pic>
        <p:nvPicPr>
          <p:cNvPr id="192515" name="Picture 3" descr="C:\Documents and Settings\Administrator\桌面\solar_cell.jpg"/>
          <p:cNvPicPr>
            <a:picLocks noChangeAspect="1" noChangeArrowheads="1"/>
          </p:cNvPicPr>
          <p:nvPr/>
        </p:nvPicPr>
        <p:blipFill>
          <a:blip r:embed="rId3" cstate="print"/>
          <a:srcRect/>
          <a:stretch>
            <a:fillRect/>
          </a:stretch>
        </p:blipFill>
        <p:spPr bwMode="auto">
          <a:xfrm>
            <a:off x="5638800" y="1295400"/>
            <a:ext cx="2341563" cy="2057400"/>
          </a:xfrm>
          <a:prstGeom prst="rect">
            <a:avLst/>
          </a:prstGeom>
          <a:noFill/>
        </p:spPr>
      </p:pic>
      <p:cxnSp>
        <p:nvCxnSpPr>
          <p:cNvPr id="7" name="直線單箭頭接點 6"/>
          <p:cNvCxnSpPr/>
          <p:nvPr/>
        </p:nvCxnSpPr>
        <p:spPr>
          <a:xfrm>
            <a:off x="685800" y="2286000"/>
            <a:ext cx="1905000" cy="1447800"/>
          </a:xfrm>
          <a:prstGeom prst="straightConnector1">
            <a:avLst/>
          </a:prstGeom>
          <a:ln w="38100" cmpd="sng">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533400" y="3200400"/>
            <a:ext cx="1582484" cy="369332"/>
          </a:xfrm>
          <a:prstGeom prst="rect">
            <a:avLst/>
          </a:prstGeom>
          <a:noFill/>
        </p:spPr>
        <p:txBody>
          <a:bodyPr wrap="none" rtlCol="0">
            <a:spAutoFit/>
          </a:bodyPr>
          <a:lstStyle/>
          <a:p>
            <a:r>
              <a:rPr lang="en-US" altLang="zh-TW" b="1" dirty="0" smtClean="0"/>
              <a:t>Solar light in</a:t>
            </a:r>
            <a:endParaRPr lang="zh-TW" altLang="en-US" b="1" dirty="0"/>
          </a:p>
        </p:txBody>
      </p:sp>
      <p:cxnSp>
        <p:nvCxnSpPr>
          <p:cNvPr id="9" name="直線單箭頭接點 8"/>
          <p:cNvCxnSpPr/>
          <p:nvPr/>
        </p:nvCxnSpPr>
        <p:spPr>
          <a:xfrm>
            <a:off x="3429000" y="4114800"/>
            <a:ext cx="1905000" cy="1447800"/>
          </a:xfrm>
          <a:prstGeom prst="straightConnector1">
            <a:avLst/>
          </a:prstGeom>
          <a:ln w="38100" cmpd="sng">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5029200" y="5029200"/>
            <a:ext cx="1556836" cy="369332"/>
          </a:xfrm>
          <a:prstGeom prst="rect">
            <a:avLst/>
          </a:prstGeom>
          <a:noFill/>
        </p:spPr>
        <p:txBody>
          <a:bodyPr wrap="none" rtlCol="0">
            <a:spAutoFit/>
          </a:bodyPr>
          <a:lstStyle/>
          <a:p>
            <a:r>
              <a:rPr lang="en-US" altLang="zh-TW" dirty="0" smtClean="0"/>
              <a:t>Electricity out</a:t>
            </a:r>
            <a:endParaRPr lang="zh-TW" altLang="en-US" dirty="0"/>
          </a:p>
        </p:txBody>
      </p:sp>
      <p:sp>
        <p:nvSpPr>
          <p:cNvPr id="11" name="矩形 10"/>
          <p:cNvSpPr/>
          <p:nvPr/>
        </p:nvSpPr>
        <p:spPr>
          <a:xfrm>
            <a:off x="2133600" y="3124200"/>
            <a:ext cx="1676400" cy="1447800"/>
          </a:xfrm>
          <a:prstGeom prst="rect">
            <a:avLst/>
          </a:prstGeom>
          <a:noFill/>
          <a:ln>
            <a:solidFill>
              <a:schemeClr val="accent1">
                <a:shade val="50000"/>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p:cNvCxnSpPr/>
          <p:nvPr/>
        </p:nvCxnSpPr>
        <p:spPr>
          <a:xfrm flipV="1">
            <a:off x="3810000" y="1371600"/>
            <a:ext cx="18288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V="1">
            <a:off x="3810000" y="3352800"/>
            <a:ext cx="1828800" cy="1066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6857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8242" name="Picture 2"/>
          <p:cNvPicPr>
            <a:picLocks noChangeAspect="1" noChangeArrowheads="1"/>
          </p:cNvPicPr>
          <p:nvPr/>
        </p:nvPicPr>
        <p:blipFill>
          <a:blip r:embed="rId2" cstate="print"/>
          <a:srcRect/>
          <a:stretch>
            <a:fillRect/>
          </a:stretch>
        </p:blipFill>
        <p:spPr bwMode="auto">
          <a:xfrm>
            <a:off x="9525" y="204788"/>
            <a:ext cx="9124950" cy="6448425"/>
          </a:xfrm>
          <a:prstGeom prst="rect">
            <a:avLst/>
          </a:prstGeom>
          <a:noFill/>
          <a:ln w="9525">
            <a:noFill/>
            <a:miter lim="800000"/>
            <a:headEnd/>
            <a:tailEnd/>
          </a:ln>
        </p:spPr>
      </p:pic>
    </p:spTree>
    <p:extLst>
      <p:ext uri="{BB962C8B-B14F-4D97-AF65-F5344CB8AC3E}">
        <p14:creationId xmlns:p14="http://schemas.microsoft.com/office/powerpoint/2010/main" val="4213548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altLang="zh-TW" sz="4000" smtClean="0"/>
              <a:t>Generate electrons from materials by photons</a:t>
            </a:r>
          </a:p>
        </p:txBody>
      </p:sp>
      <p:sp>
        <p:nvSpPr>
          <p:cNvPr id="23555" name="Rectangle 3"/>
          <p:cNvSpPr>
            <a:spLocks noGrp="1" noChangeArrowheads="1"/>
          </p:cNvSpPr>
          <p:nvPr>
            <p:ph type="body" idx="1"/>
          </p:nvPr>
        </p:nvSpPr>
        <p:spPr/>
        <p:txBody>
          <a:bodyPr/>
          <a:lstStyle/>
          <a:p>
            <a:pPr eaLnBrk="1" hangingPunct="1"/>
            <a:r>
              <a:rPr lang="en-US" altLang="zh-TW" smtClean="0"/>
              <a:t>Semiconductor, polymer or dyes</a:t>
            </a:r>
          </a:p>
        </p:txBody>
      </p:sp>
      <p:sp>
        <p:nvSpPr>
          <p:cNvPr id="23556" name="AutoShape 4"/>
          <p:cNvSpPr>
            <a:spLocks noChangeArrowheads="1"/>
          </p:cNvSpPr>
          <p:nvPr/>
        </p:nvSpPr>
        <p:spPr bwMode="auto">
          <a:xfrm>
            <a:off x="611188" y="3068638"/>
            <a:ext cx="2089150" cy="360362"/>
          </a:xfrm>
          <a:prstGeom prst="roundRect">
            <a:avLst>
              <a:gd name="adj" fmla="val 16667"/>
            </a:avLst>
          </a:prstGeom>
          <a:solidFill>
            <a:schemeClr val="tx1"/>
          </a:solidFill>
          <a:ln w="9525">
            <a:noFill/>
            <a:round/>
            <a:headEnd/>
            <a:tailEnd/>
          </a:ln>
        </p:spPr>
        <p:txBody>
          <a:bodyPr wrap="none" anchor="ctr"/>
          <a:lstStyle/>
          <a:p>
            <a:endParaRPr lang="zh-TW" altLang="en-US"/>
          </a:p>
        </p:txBody>
      </p:sp>
      <p:sp>
        <p:nvSpPr>
          <p:cNvPr id="23557" name="AutoShape 5"/>
          <p:cNvSpPr>
            <a:spLocks noChangeArrowheads="1"/>
          </p:cNvSpPr>
          <p:nvPr/>
        </p:nvSpPr>
        <p:spPr bwMode="auto">
          <a:xfrm>
            <a:off x="3995738" y="3068638"/>
            <a:ext cx="2089150" cy="360362"/>
          </a:xfrm>
          <a:prstGeom prst="roundRect">
            <a:avLst>
              <a:gd name="adj" fmla="val 16667"/>
            </a:avLst>
          </a:prstGeom>
          <a:solidFill>
            <a:srgbClr val="800000"/>
          </a:solidFill>
          <a:ln w="9525">
            <a:noFill/>
            <a:round/>
            <a:headEnd/>
            <a:tailEnd/>
          </a:ln>
        </p:spPr>
        <p:txBody>
          <a:bodyPr wrap="none" anchor="ctr"/>
          <a:lstStyle/>
          <a:p>
            <a:endParaRPr lang="zh-TW" altLang="en-US"/>
          </a:p>
        </p:txBody>
      </p:sp>
      <p:sp>
        <p:nvSpPr>
          <p:cNvPr id="23558" name="Line 6"/>
          <p:cNvSpPr>
            <a:spLocks noChangeShapeType="1"/>
          </p:cNvSpPr>
          <p:nvPr/>
        </p:nvSpPr>
        <p:spPr bwMode="auto">
          <a:xfrm>
            <a:off x="971550" y="4292600"/>
            <a:ext cx="1223963" cy="0"/>
          </a:xfrm>
          <a:prstGeom prst="line">
            <a:avLst/>
          </a:prstGeom>
          <a:noFill/>
          <a:ln w="9525">
            <a:solidFill>
              <a:schemeClr val="tx1"/>
            </a:solidFill>
            <a:round/>
            <a:headEnd/>
            <a:tailEnd/>
          </a:ln>
        </p:spPr>
        <p:txBody>
          <a:bodyPr/>
          <a:lstStyle/>
          <a:p>
            <a:endParaRPr lang="zh-TW" altLang="en-US"/>
          </a:p>
        </p:txBody>
      </p:sp>
      <p:sp>
        <p:nvSpPr>
          <p:cNvPr id="23559" name="Line 7"/>
          <p:cNvSpPr>
            <a:spLocks noChangeShapeType="1"/>
          </p:cNvSpPr>
          <p:nvPr/>
        </p:nvSpPr>
        <p:spPr bwMode="auto">
          <a:xfrm>
            <a:off x="971550" y="5157788"/>
            <a:ext cx="1223963" cy="0"/>
          </a:xfrm>
          <a:prstGeom prst="line">
            <a:avLst/>
          </a:prstGeom>
          <a:noFill/>
          <a:ln w="9525">
            <a:solidFill>
              <a:schemeClr val="tx1"/>
            </a:solidFill>
            <a:round/>
            <a:headEnd/>
            <a:tailEnd/>
          </a:ln>
        </p:spPr>
        <p:txBody>
          <a:bodyPr/>
          <a:lstStyle/>
          <a:p>
            <a:endParaRPr lang="zh-TW" altLang="en-US"/>
          </a:p>
        </p:txBody>
      </p:sp>
      <p:sp>
        <p:nvSpPr>
          <p:cNvPr id="23560" name="Line 8"/>
          <p:cNvSpPr>
            <a:spLocks noChangeShapeType="1"/>
          </p:cNvSpPr>
          <p:nvPr/>
        </p:nvSpPr>
        <p:spPr bwMode="auto">
          <a:xfrm>
            <a:off x="4354513" y="4292600"/>
            <a:ext cx="1223962" cy="0"/>
          </a:xfrm>
          <a:prstGeom prst="line">
            <a:avLst/>
          </a:prstGeom>
          <a:noFill/>
          <a:ln w="9525">
            <a:solidFill>
              <a:schemeClr val="tx1"/>
            </a:solidFill>
            <a:round/>
            <a:headEnd/>
            <a:tailEnd/>
          </a:ln>
        </p:spPr>
        <p:txBody>
          <a:bodyPr/>
          <a:lstStyle/>
          <a:p>
            <a:endParaRPr lang="zh-TW" altLang="en-US"/>
          </a:p>
        </p:txBody>
      </p:sp>
      <p:sp>
        <p:nvSpPr>
          <p:cNvPr id="23561" name="Line 9"/>
          <p:cNvSpPr>
            <a:spLocks noChangeShapeType="1"/>
          </p:cNvSpPr>
          <p:nvPr/>
        </p:nvSpPr>
        <p:spPr bwMode="auto">
          <a:xfrm>
            <a:off x="4354513" y="5084763"/>
            <a:ext cx="1223962" cy="0"/>
          </a:xfrm>
          <a:prstGeom prst="line">
            <a:avLst/>
          </a:prstGeom>
          <a:noFill/>
          <a:ln w="9525">
            <a:solidFill>
              <a:schemeClr val="tx1"/>
            </a:solidFill>
            <a:round/>
            <a:headEnd/>
            <a:tailEnd/>
          </a:ln>
        </p:spPr>
        <p:txBody>
          <a:bodyPr/>
          <a:lstStyle/>
          <a:p>
            <a:endParaRPr lang="zh-TW" altLang="en-US"/>
          </a:p>
        </p:txBody>
      </p:sp>
      <p:sp>
        <p:nvSpPr>
          <p:cNvPr id="23562" name="Text Box 10"/>
          <p:cNvSpPr txBox="1">
            <a:spLocks noChangeArrowheads="1"/>
          </p:cNvSpPr>
          <p:nvPr/>
        </p:nvSpPr>
        <p:spPr bwMode="auto">
          <a:xfrm>
            <a:off x="6877050" y="2781300"/>
            <a:ext cx="1839799" cy="923330"/>
          </a:xfrm>
          <a:prstGeom prst="rect">
            <a:avLst/>
          </a:prstGeom>
          <a:noFill/>
          <a:ln w="9525">
            <a:noFill/>
            <a:miter lim="800000"/>
            <a:headEnd/>
            <a:tailEnd/>
          </a:ln>
        </p:spPr>
        <p:txBody>
          <a:bodyPr wrap="none">
            <a:spAutoFit/>
          </a:bodyPr>
          <a:lstStyle/>
          <a:p>
            <a:r>
              <a:rPr lang="en-US" altLang="zh-TW" b="1" dirty="0">
                <a:solidFill>
                  <a:srgbClr val="FF0000"/>
                </a:solidFill>
              </a:rPr>
              <a:t>Separation of the</a:t>
            </a:r>
          </a:p>
          <a:p>
            <a:r>
              <a:rPr lang="en-US" altLang="zh-TW" b="1" dirty="0">
                <a:solidFill>
                  <a:srgbClr val="FF0000"/>
                </a:solidFill>
              </a:rPr>
              <a:t>electron-hole</a:t>
            </a:r>
          </a:p>
          <a:p>
            <a:r>
              <a:rPr lang="en-US" altLang="zh-TW" b="1" dirty="0">
                <a:solidFill>
                  <a:srgbClr val="FF0000"/>
                </a:solidFill>
              </a:rPr>
              <a:t>pair</a:t>
            </a:r>
          </a:p>
        </p:txBody>
      </p:sp>
      <p:sp>
        <p:nvSpPr>
          <p:cNvPr id="23563" name="Text Box 11"/>
          <p:cNvSpPr txBox="1">
            <a:spLocks noChangeArrowheads="1"/>
          </p:cNvSpPr>
          <p:nvPr/>
        </p:nvSpPr>
        <p:spPr bwMode="auto">
          <a:xfrm>
            <a:off x="2392363" y="4097338"/>
            <a:ext cx="1911350" cy="1465262"/>
          </a:xfrm>
          <a:prstGeom prst="rect">
            <a:avLst/>
          </a:prstGeom>
          <a:noFill/>
          <a:ln w="9525">
            <a:noFill/>
            <a:miter lim="800000"/>
            <a:headEnd/>
            <a:tailEnd/>
          </a:ln>
        </p:spPr>
        <p:txBody>
          <a:bodyPr wrap="none">
            <a:spAutoFit/>
          </a:bodyPr>
          <a:lstStyle/>
          <a:p>
            <a:r>
              <a:rPr lang="en-US" altLang="zh-TW"/>
              <a:t>Conduction band</a:t>
            </a:r>
          </a:p>
          <a:p>
            <a:r>
              <a:rPr lang="en-US" altLang="zh-TW"/>
              <a:t>or HOMO</a:t>
            </a:r>
          </a:p>
          <a:p>
            <a:endParaRPr lang="en-US" altLang="zh-TW"/>
          </a:p>
          <a:p>
            <a:r>
              <a:rPr lang="en-US" altLang="zh-TW"/>
              <a:t>Valence band</a:t>
            </a:r>
          </a:p>
          <a:p>
            <a:r>
              <a:rPr lang="en-US" altLang="zh-TW"/>
              <a:t>or LUMO</a:t>
            </a:r>
          </a:p>
        </p:txBody>
      </p:sp>
      <p:sp>
        <p:nvSpPr>
          <p:cNvPr id="23564" name="Oval 12"/>
          <p:cNvSpPr>
            <a:spLocks noChangeArrowheads="1"/>
          </p:cNvSpPr>
          <p:nvPr/>
        </p:nvSpPr>
        <p:spPr bwMode="auto">
          <a:xfrm>
            <a:off x="4787900" y="4076700"/>
            <a:ext cx="215900" cy="215900"/>
          </a:xfrm>
          <a:prstGeom prst="ellipse">
            <a:avLst/>
          </a:prstGeom>
          <a:solidFill>
            <a:srgbClr val="000000"/>
          </a:solidFill>
          <a:ln w="9525">
            <a:noFill/>
            <a:round/>
            <a:headEnd/>
            <a:tailEnd/>
          </a:ln>
        </p:spPr>
        <p:txBody>
          <a:bodyPr wrap="none" anchor="ctr"/>
          <a:lstStyle/>
          <a:p>
            <a:endParaRPr lang="zh-TW" altLang="en-US"/>
          </a:p>
        </p:txBody>
      </p:sp>
      <p:sp>
        <p:nvSpPr>
          <p:cNvPr id="23565" name="AutoShape 13"/>
          <p:cNvSpPr>
            <a:spLocks noChangeArrowheads="1"/>
          </p:cNvSpPr>
          <p:nvPr/>
        </p:nvSpPr>
        <p:spPr bwMode="auto">
          <a:xfrm rot="-3055938">
            <a:off x="528638" y="4729162"/>
            <a:ext cx="649288" cy="792163"/>
          </a:xfrm>
          <a:prstGeom prst="downArrow">
            <a:avLst>
              <a:gd name="adj1" fmla="val 50000"/>
              <a:gd name="adj2" fmla="val 30501"/>
            </a:avLst>
          </a:prstGeom>
          <a:solidFill>
            <a:srgbClr val="FFFF00"/>
          </a:solidFill>
          <a:ln w="9525">
            <a:noFill/>
            <a:miter lim="800000"/>
            <a:headEnd/>
            <a:tailEnd/>
          </a:ln>
        </p:spPr>
        <p:txBody>
          <a:bodyPr vert="eaVert" wrap="none" anchor="ctr"/>
          <a:lstStyle/>
          <a:p>
            <a:endParaRPr lang="zh-TW" altLang="en-US"/>
          </a:p>
        </p:txBody>
      </p:sp>
      <p:sp>
        <p:nvSpPr>
          <p:cNvPr id="23566" name="Oval 14"/>
          <p:cNvSpPr>
            <a:spLocks noChangeArrowheads="1"/>
          </p:cNvSpPr>
          <p:nvPr/>
        </p:nvSpPr>
        <p:spPr bwMode="auto">
          <a:xfrm>
            <a:off x="4787900" y="5084763"/>
            <a:ext cx="215900" cy="215900"/>
          </a:xfrm>
          <a:prstGeom prst="ellipse">
            <a:avLst/>
          </a:prstGeom>
          <a:noFill/>
          <a:ln w="38100">
            <a:solidFill>
              <a:schemeClr val="tx1"/>
            </a:solidFill>
            <a:round/>
            <a:headEnd/>
            <a:tailEnd/>
          </a:ln>
        </p:spPr>
        <p:txBody>
          <a:bodyPr wrap="none" anchor="ctr"/>
          <a:lstStyle/>
          <a:p>
            <a:endParaRPr lang="zh-TW" altLang="en-US"/>
          </a:p>
        </p:txBody>
      </p:sp>
      <p:sp>
        <p:nvSpPr>
          <p:cNvPr id="23567" name="Text Box 15"/>
          <p:cNvSpPr txBox="1">
            <a:spLocks noChangeArrowheads="1"/>
          </p:cNvSpPr>
          <p:nvPr/>
        </p:nvSpPr>
        <p:spPr bwMode="auto">
          <a:xfrm>
            <a:off x="5651500" y="4149725"/>
            <a:ext cx="1911350" cy="1465263"/>
          </a:xfrm>
          <a:prstGeom prst="rect">
            <a:avLst/>
          </a:prstGeom>
          <a:noFill/>
          <a:ln w="9525">
            <a:noFill/>
            <a:miter lim="800000"/>
            <a:headEnd/>
            <a:tailEnd/>
          </a:ln>
        </p:spPr>
        <p:txBody>
          <a:bodyPr wrap="none">
            <a:spAutoFit/>
          </a:bodyPr>
          <a:lstStyle/>
          <a:p>
            <a:r>
              <a:rPr lang="en-US" altLang="zh-TW"/>
              <a:t>Conduction band</a:t>
            </a:r>
          </a:p>
          <a:p>
            <a:r>
              <a:rPr lang="en-US" altLang="zh-TW"/>
              <a:t>or HOMO</a:t>
            </a:r>
          </a:p>
          <a:p>
            <a:endParaRPr lang="en-US" altLang="zh-TW"/>
          </a:p>
          <a:p>
            <a:r>
              <a:rPr lang="en-US" altLang="zh-TW"/>
              <a:t>Valence band</a:t>
            </a:r>
          </a:p>
          <a:p>
            <a:r>
              <a:rPr lang="en-US" altLang="zh-TW"/>
              <a:t>or LUMO</a:t>
            </a:r>
          </a:p>
        </p:txBody>
      </p:sp>
      <p:sp>
        <p:nvSpPr>
          <p:cNvPr id="23568" name="Text Box 16"/>
          <p:cNvSpPr txBox="1">
            <a:spLocks noChangeArrowheads="1"/>
          </p:cNvSpPr>
          <p:nvPr/>
        </p:nvSpPr>
        <p:spPr bwMode="auto">
          <a:xfrm>
            <a:off x="5056188" y="3881438"/>
            <a:ext cx="996950" cy="366712"/>
          </a:xfrm>
          <a:prstGeom prst="rect">
            <a:avLst/>
          </a:prstGeom>
          <a:noFill/>
          <a:ln w="9525">
            <a:noFill/>
            <a:miter lim="800000"/>
            <a:headEnd/>
            <a:tailEnd/>
          </a:ln>
        </p:spPr>
        <p:txBody>
          <a:bodyPr wrap="none">
            <a:spAutoFit/>
          </a:bodyPr>
          <a:lstStyle/>
          <a:p>
            <a:r>
              <a:rPr lang="en-US" altLang="zh-TW"/>
              <a:t>electron</a:t>
            </a:r>
          </a:p>
        </p:txBody>
      </p:sp>
      <p:sp>
        <p:nvSpPr>
          <p:cNvPr id="23569" name="Line 17"/>
          <p:cNvSpPr>
            <a:spLocks noChangeShapeType="1"/>
          </p:cNvSpPr>
          <p:nvPr/>
        </p:nvSpPr>
        <p:spPr bwMode="auto">
          <a:xfrm>
            <a:off x="4859338" y="4365625"/>
            <a:ext cx="0" cy="647700"/>
          </a:xfrm>
          <a:prstGeom prst="line">
            <a:avLst/>
          </a:prstGeom>
          <a:noFill/>
          <a:ln w="50800">
            <a:solidFill>
              <a:schemeClr val="tx1"/>
            </a:solidFill>
            <a:round/>
            <a:headEnd type="arrow" w="med" len="med"/>
            <a:tailEnd type="arrow" w="med" len="med"/>
          </a:ln>
        </p:spPr>
        <p:txBody>
          <a:bodyPr/>
          <a:lstStyle/>
          <a:p>
            <a:endParaRPr lang="zh-TW" altLang="en-US"/>
          </a:p>
        </p:txBody>
      </p:sp>
      <p:sp>
        <p:nvSpPr>
          <p:cNvPr id="23570" name="Text Box 18"/>
          <p:cNvSpPr txBox="1">
            <a:spLocks noChangeArrowheads="1"/>
          </p:cNvSpPr>
          <p:nvPr/>
        </p:nvSpPr>
        <p:spPr bwMode="auto">
          <a:xfrm>
            <a:off x="4932363" y="4508500"/>
            <a:ext cx="565150" cy="366713"/>
          </a:xfrm>
          <a:prstGeom prst="rect">
            <a:avLst/>
          </a:prstGeom>
          <a:noFill/>
          <a:ln w="9525">
            <a:noFill/>
            <a:miter lim="800000"/>
            <a:headEnd/>
            <a:tailEnd/>
          </a:ln>
        </p:spPr>
        <p:txBody>
          <a:bodyPr wrap="none">
            <a:spAutoFit/>
          </a:bodyPr>
          <a:lstStyle/>
          <a:p>
            <a:r>
              <a:rPr lang="en-US" altLang="zh-TW"/>
              <a:t>pair</a:t>
            </a:r>
          </a:p>
        </p:txBody>
      </p:sp>
      <p:sp>
        <p:nvSpPr>
          <p:cNvPr id="23571" name="Line 19"/>
          <p:cNvSpPr>
            <a:spLocks noChangeShapeType="1"/>
          </p:cNvSpPr>
          <p:nvPr/>
        </p:nvSpPr>
        <p:spPr bwMode="auto">
          <a:xfrm flipV="1">
            <a:off x="5076825" y="3284538"/>
            <a:ext cx="1655763" cy="1296987"/>
          </a:xfrm>
          <a:prstGeom prst="line">
            <a:avLst/>
          </a:prstGeom>
          <a:noFill/>
          <a:ln w="9525">
            <a:solidFill>
              <a:schemeClr val="tx1"/>
            </a:solidFill>
            <a:round/>
            <a:headEnd/>
            <a:tailEnd type="triangle" w="med" len="med"/>
          </a:ln>
        </p:spPr>
        <p:txBody>
          <a:bodyPr/>
          <a:lstStyle/>
          <a:p>
            <a:endParaRPr lang="zh-TW" altLang="en-US"/>
          </a:p>
        </p:txBody>
      </p:sp>
      <p:sp>
        <p:nvSpPr>
          <p:cNvPr id="23572" name="Text Box 20"/>
          <p:cNvSpPr txBox="1">
            <a:spLocks noChangeArrowheads="1"/>
          </p:cNvSpPr>
          <p:nvPr/>
        </p:nvSpPr>
        <p:spPr bwMode="auto">
          <a:xfrm>
            <a:off x="950913" y="5897563"/>
            <a:ext cx="7537450" cy="641350"/>
          </a:xfrm>
          <a:prstGeom prst="rect">
            <a:avLst/>
          </a:prstGeom>
          <a:noFill/>
          <a:ln w="9525">
            <a:noFill/>
            <a:miter lim="800000"/>
            <a:headEnd/>
            <a:tailEnd/>
          </a:ln>
        </p:spPr>
        <p:txBody>
          <a:bodyPr wrap="none">
            <a:spAutoFit/>
          </a:bodyPr>
          <a:lstStyle/>
          <a:p>
            <a:r>
              <a:rPr lang="en-US" altLang="zh-TW"/>
              <a:t>So, materials used for solar cell application need to have discrete energy</a:t>
            </a:r>
          </a:p>
          <a:p>
            <a:r>
              <a:rPr lang="en-US" altLang="zh-TW"/>
              <a:t>gap for photogeneration of electron-hole pair</a:t>
            </a:r>
          </a:p>
        </p:txBody>
      </p:sp>
      <p:sp>
        <p:nvSpPr>
          <p:cNvPr id="23573" name="Text Box 21"/>
          <p:cNvSpPr txBox="1">
            <a:spLocks noChangeArrowheads="1"/>
          </p:cNvSpPr>
          <p:nvPr/>
        </p:nvSpPr>
        <p:spPr bwMode="auto">
          <a:xfrm>
            <a:off x="4191000" y="2590800"/>
            <a:ext cx="1466850" cy="366713"/>
          </a:xfrm>
          <a:prstGeom prst="rect">
            <a:avLst/>
          </a:prstGeom>
          <a:noFill/>
          <a:ln w="9525">
            <a:noFill/>
            <a:miter lim="800000"/>
            <a:headEnd/>
            <a:tailEnd/>
          </a:ln>
        </p:spPr>
        <p:txBody>
          <a:bodyPr wrap="none">
            <a:spAutoFit/>
          </a:bodyPr>
          <a:lstStyle/>
          <a:p>
            <a:r>
              <a:rPr lang="en-US" altLang="zh-TW"/>
              <a:t>excited state</a:t>
            </a:r>
          </a:p>
        </p:txBody>
      </p:sp>
      <p:sp>
        <p:nvSpPr>
          <p:cNvPr id="23574" name="Oval 22"/>
          <p:cNvSpPr>
            <a:spLocks noChangeArrowheads="1"/>
          </p:cNvSpPr>
          <p:nvPr/>
        </p:nvSpPr>
        <p:spPr bwMode="auto">
          <a:xfrm>
            <a:off x="1447800" y="5181600"/>
            <a:ext cx="215900" cy="215900"/>
          </a:xfrm>
          <a:prstGeom prst="ellipse">
            <a:avLst/>
          </a:prstGeom>
          <a:solidFill>
            <a:srgbClr val="000000"/>
          </a:solidFill>
          <a:ln w="9525">
            <a:noFill/>
            <a:round/>
            <a:headEnd/>
            <a:tailEnd/>
          </a:ln>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title" idx="4294967295"/>
          </p:nvPr>
        </p:nvSpPr>
        <p:spPr>
          <a:xfrm>
            <a:off x="1042988" y="476250"/>
            <a:ext cx="7885112" cy="1143000"/>
          </a:xfrm>
        </p:spPr>
        <p:txBody>
          <a:bodyPr>
            <a:normAutofit fontScale="90000"/>
          </a:bodyPr>
          <a:lstStyle/>
          <a:p>
            <a:pPr eaLnBrk="1" hangingPunct="1">
              <a:defRPr/>
            </a:pPr>
            <a:r>
              <a:rPr lang="en-US" altLang="zh-TW" sz="4000" b="1" smtClean="0">
                <a:effectLst>
                  <a:outerShdw blurRad="38100" dist="38100" dir="2700000" algn="tl">
                    <a:srgbClr val="FFFFFF"/>
                  </a:outerShdw>
                </a:effectLst>
                <a:latin typeface="Tahoma" pitchFamily="34" charset="0"/>
                <a:ea typeface="超世紀粗毛楷"/>
                <a:cs typeface="超世紀粗毛楷"/>
              </a:rPr>
              <a:t>Elemental and Compound Semiconductors</a:t>
            </a:r>
          </a:p>
        </p:txBody>
      </p:sp>
      <p:graphicFrame>
        <p:nvGraphicFramePr>
          <p:cNvPr id="131075" name="Group 3"/>
          <p:cNvGraphicFramePr>
            <a:graphicFrameLocks noGrp="1"/>
          </p:cNvGraphicFramePr>
          <p:nvPr/>
        </p:nvGraphicFramePr>
        <p:xfrm>
          <a:off x="1258888" y="2420938"/>
          <a:ext cx="6408737" cy="3779520"/>
        </p:xfrm>
        <a:graphic>
          <a:graphicData uri="http://schemas.openxmlformats.org/drawingml/2006/table">
            <a:tbl>
              <a:tblPr/>
              <a:tblGrid>
                <a:gridCol w="1068387"/>
                <a:gridCol w="1068388"/>
                <a:gridCol w="1068387"/>
                <a:gridCol w="1066800"/>
                <a:gridCol w="1068388"/>
                <a:gridCol w="1068387"/>
              </a:tblGrid>
              <a:tr h="836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5</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6</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C</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7</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N</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8</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O</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36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13</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Al</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14</a:t>
                      </a: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
                      </a:r>
                      <a:b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Si</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15</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P</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16</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S</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836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29</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Cu</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30</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Zn</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31</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Ga</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32</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Ge</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33</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As</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34</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Se</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836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47</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Ag</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48</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Cd</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49</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In</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50</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Sn</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51</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Sb</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52</a:t>
                      </a:r>
                      <a:br>
                        <a:rPr kumimoji="1" lang="en-US" altLang="zh-TW" sz="2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br>
                      <a:r>
                        <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hlinkClick r:id=""/>
                        </a:rPr>
                        <a:t>Te</a:t>
                      </a:r>
                      <a:endParaRPr kumimoji="1" lang="en-US" altLang="zh-TW" sz="2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r>
            </a:tbl>
          </a:graphicData>
        </a:graphic>
      </p:graphicFrame>
      <p:sp>
        <p:nvSpPr>
          <p:cNvPr id="24616" name="Text Box 40"/>
          <p:cNvSpPr txBox="1">
            <a:spLocks noChangeArrowheads="1"/>
          </p:cNvSpPr>
          <p:nvPr/>
        </p:nvSpPr>
        <p:spPr bwMode="auto">
          <a:xfrm>
            <a:off x="685800" y="1295400"/>
            <a:ext cx="7848600" cy="641350"/>
          </a:xfrm>
          <a:prstGeom prst="rect">
            <a:avLst/>
          </a:prstGeom>
          <a:noFill/>
          <a:ln w="9525">
            <a:noFill/>
            <a:miter lim="800000"/>
            <a:headEnd/>
            <a:tailEnd/>
          </a:ln>
        </p:spPr>
        <p:txBody>
          <a:bodyPr>
            <a:spAutoFit/>
          </a:bodyPr>
          <a:lstStyle/>
          <a:p>
            <a:pPr>
              <a:spcBef>
                <a:spcPct val="50000"/>
              </a:spcBef>
            </a:pPr>
            <a:endParaRPr kumimoji="0" lang="zh-TW" altLang="zh-TW" sz="3600">
              <a:latin typeface="Times New Roman" pitchFamily="18" charset="0"/>
            </a:endParaRPr>
          </a:p>
        </p:txBody>
      </p:sp>
      <p:sp>
        <p:nvSpPr>
          <p:cNvPr id="322601" name="Text Box 41"/>
          <p:cNvSpPr txBox="1">
            <a:spLocks noChangeArrowheads="1"/>
          </p:cNvSpPr>
          <p:nvPr/>
        </p:nvSpPr>
        <p:spPr bwMode="auto">
          <a:xfrm>
            <a:off x="1619250" y="1844675"/>
            <a:ext cx="6048375" cy="641350"/>
          </a:xfrm>
          <a:prstGeom prst="rect">
            <a:avLst/>
          </a:prstGeom>
          <a:noFill/>
          <a:ln w="9525">
            <a:noFill/>
            <a:miter lim="800000"/>
            <a:headEnd/>
            <a:tailEnd/>
          </a:ln>
          <a:effectLst/>
        </p:spPr>
        <p:txBody>
          <a:bodyPr>
            <a:spAutoFit/>
          </a:bodyPr>
          <a:lstStyle/>
          <a:p>
            <a:pPr>
              <a:spcBef>
                <a:spcPct val="50000"/>
              </a:spcBef>
              <a:defRPr/>
            </a:pPr>
            <a:r>
              <a:rPr kumimoji="0" lang="en-US" altLang="zh-TW" sz="3600" dirty="0">
                <a:effectLst>
                  <a:outerShdw blurRad="38100" dist="38100" dir="2700000" algn="tl">
                    <a:srgbClr val="000000"/>
                  </a:outerShdw>
                </a:effectLst>
                <a:latin typeface="Times New Roman" pitchFamily="18" charset="0"/>
                <a:ea typeface="+mn-ea"/>
              </a:rPr>
              <a:t>I	 II 	  III     IV	    V	     VI</a:t>
            </a:r>
          </a:p>
        </p:txBody>
      </p:sp>
      <p:sp>
        <p:nvSpPr>
          <p:cNvPr id="24618" name="投影片編號版面配置區 6"/>
          <p:cNvSpPr txBox="1">
            <a:spLocks noGrp="1"/>
          </p:cNvSpPr>
          <p:nvPr/>
        </p:nvSpPr>
        <p:spPr bwMode="auto">
          <a:xfrm>
            <a:off x="6629400" y="6248400"/>
            <a:ext cx="1905000" cy="457200"/>
          </a:xfrm>
          <a:prstGeom prst="rect">
            <a:avLst/>
          </a:prstGeom>
          <a:noFill/>
          <a:ln w="12700" cap="sq">
            <a:noFill/>
            <a:miter lim="800000"/>
            <a:headEnd type="none" w="sm" len="sm"/>
            <a:tailEnd type="none" w="sm" len="sm"/>
          </a:ln>
        </p:spPr>
        <p:txBody>
          <a:bodyPr anchor="b"/>
          <a:lstStyle/>
          <a:p>
            <a:pPr algn="r"/>
            <a:fld id="{F2AB4E09-4278-49BF-B131-8FCCD06473A1}" type="slidenum">
              <a:rPr kumimoji="0" lang="en-US" altLang="zh-TW" sz="1400">
                <a:latin typeface="Times New Roman" pitchFamily="18" charset="0"/>
              </a:rPr>
              <a:pPr algn="r"/>
              <a:t>24</a:t>
            </a:fld>
            <a:endParaRPr kumimoji="0" lang="en-US" altLang="zh-TW" sz="140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4" name="Rectangle 10"/>
          <p:cNvSpPr>
            <a:spLocks noGrp="1" noChangeArrowheads="1"/>
          </p:cNvSpPr>
          <p:nvPr>
            <p:ph type="title"/>
          </p:nvPr>
        </p:nvSpPr>
        <p:spPr>
          <a:xfrm>
            <a:off x="457200" y="152400"/>
            <a:ext cx="8229600" cy="1143000"/>
          </a:xfrm>
        </p:spPr>
        <p:txBody>
          <a:bodyPr/>
          <a:lstStyle/>
          <a:p>
            <a:r>
              <a:rPr lang="en-US" altLang="zh-TW"/>
              <a:t>Definition of various radiation</a:t>
            </a:r>
          </a:p>
        </p:txBody>
      </p:sp>
      <p:graphicFrame>
        <p:nvGraphicFramePr>
          <p:cNvPr id="62468" name="Object 4"/>
          <p:cNvGraphicFramePr>
            <a:graphicFrameLocks noGrp="1" noChangeAspect="1"/>
          </p:cNvGraphicFramePr>
          <p:nvPr>
            <p:ph sz="half" idx="1"/>
          </p:nvPr>
        </p:nvGraphicFramePr>
        <p:xfrm>
          <a:off x="381000" y="1676400"/>
          <a:ext cx="4038600" cy="3551238"/>
        </p:xfrm>
        <a:graphic>
          <a:graphicData uri="http://schemas.openxmlformats.org/presentationml/2006/ole">
            <mc:AlternateContent xmlns:mc="http://schemas.openxmlformats.org/markup-compatibility/2006">
              <mc:Choice xmlns:v="urn:schemas-microsoft-com:vml" Requires="v">
                <p:oleObj spid="_x0000_s13354" name="Canvas Drawing" r:id="rId3" imgW="6226200" imgH="5473800" progId="">
                  <p:embed/>
                </p:oleObj>
              </mc:Choice>
              <mc:Fallback>
                <p:oleObj name="Canvas Drawing" r:id="rId3" imgW="6226200" imgH="54738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038600" cy="355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71" name="Rectangle 7"/>
          <p:cNvSpPr>
            <a:spLocks noChangeArrowheads="1"/>
          </p:cNvSpPr>
          <p:nvPr/>
        </p:nvSpPr>
        <p:spPr bwMode="auto">
          <a:xfrm>
            <a:off x="838200" y="5715000"/>
            <a:ext cx="56388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477" name="Rectangle 13"/>
          <p:cNvSpPr>
            <a:spLocks noChangeArrowheads="1"/>
          </p:cNvSpPr>
          <p:nvPr/>
        </p:nvSpPr>
        <p:spPr bwMode="auto">
          <a:xfrm>
            <a:off x="4572000" y="3810000"/>
            <a:ext cx="37338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478" name="Rectangle 14"/>
          <p:cNvSpPr>
            <a:spLocks noChangeArrowheads="1"/>
          </p:cNvSpPr>
          <p:nvPr/>
        </p:nvSpPr>
        <p:spPr bwMode="auto">
          <a:xfrm>
            <a:off x="381000" y="4953000"/>
            <a:ext cx="37338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479" name="Text Box 15"/>
          <p:cNvSpPr txBox="1">
            <a:spLocks noChangeArrowheads="1"/>
          </p:cNvSpPr>
          <p:nvPr/>
        </p:nvSpPr>
        <p:spPr bwMode="auto">
          <a:xfrm>
            <a:off x="0" y="5229200"/>
            <a:ext cx="9429184" cy="1477328"/>
          </a:xfrm>
          <a:prstGeom prst="rect">
            <a:avLst/>
          </a:prstGeom>
          <a:noFill/>
          <a:ln w="9525">
            <a:noFill/>
            <a:miter lim="800000"/>
            <a:headEnd/>
            <a:tailEnd/>
          </a:ln>
          <a:effectLst/>
        </p:spPr>
        <p:txBody>
          <a:bodyPr wrap="none">
            <a:spAutoFit/>
          </a:bodyPr>
          <a:lstStyle/>
          <a:p>
            <a:r>
              <a:rPr lang="en-US" altLang="zh-TW" b="0" dirty="0" smtClean="0"/>
              <a:t>AM0 </a:t>
            </a:r>
            <a:r>
              <a:rPr lang="zh-TW" altLang="en-US" b="0" dirty="0" smtClean="0"/>
              <a:t>：</a:t>
            </a:r>
            <a:r>
              <a:rPr lang="zh-TW" altLang="en-US" dirty="0" smtClean="0"/>
              <a:t>太陽光在大氣層外的平均照度稱為</a:t>
            </a:r>
            <a:r>
              <a:rPr lang="en-US" altLang="zh-TW" dirty="0" smtClean="0"/>
              <a:t>AM0</a:t>
            </a:r>
            <a:r>
              <a:rPr lang="zh-TW" altLang="en-US" dirty="0" smtClean="0"/>
              <a:t>，其功率約</a:t>
            </a:r>
            <a:r>
              <a:rPr lang="en-US" altLang="zh-TW" dirty="0" smtClean="0"/>
              <a:t>1300W/m^2</a:t>
            </a:r>
            <a:endParaRPr lang="en-US" altLang="zh-TW" b="0" dirty="0"/>
          </a:p>
          <a:p>
            <a:r>
              <a:rPr lang="en-US" altLang="zh-TW" b="0" dirty="0" smtClean="0"/>
              <a:t>AM1 (90 </a:t>
            </a:r>
            <a:r>
              <a:rPr lang="zh-TW" altLang="en-US" b="0" dirty="0" smtClean="0"/>
              <a:t>°</a:t>
            </a:r>
            <a:r>
              <a:rPr lang="en-US" altLang="zh-TW" b="0" dirty="0" smtClean="0"/>
              <a:t>)</a:t>
            </a:r>
            <a:r>
              <a:rPr lang="zh-TW" altLang="en-US" b="0" dirty="0" smtClean="0"/>
              <a:t> ：</a:t>
            </a:r>
            <a:r>
              <a:rPr lang="zh-TW" altLang="en-US" dirty="0" smtClean="0"/>
              <a:t>太陽光透過大氣層後與地表呈</a:t>
            </a:r>
            <a:r>
              <a:rPr lang="en-US" altLang="zh-TW" dirty="0" smtClean="0"/>
              <a:t>90</a:t>
            </a:r>
            <a:r>
              <a:rPr lang="zh-TW" altLang="en-US" dirty="0" smtClean="0"/>
              <a:t>度時的平均照度稱為</a:t>
            </a:r>
            <a:r>
              <a:rPr lang="en-US" altLang="zh-TW" dirty="0" smtClean="0"/>
              <a:t>AM1</a:t>
            </a:r>
            <a:r>
              <a:rPr lang="zh-TW" altLang="en-US" dirty="0" smtClean="0"/>
              <a:t>，其功率約</a:t>
            </a:r>
            <a:r>
              <a:rPr lang="en-US" altLang="zh-TW" sz="1600" dirty="0" smtClean="0"/>
              <a:t>925W/m^2</a:t>
            </a:r>
            <a:endParaRPr lang="en-US" altLang="zh-TW" sz="1600" b="0" dirty="0"/>
          </a:p>
          <a:p>
            <a:r>
              <a:rPr lang="en-US" altLang="zh-TW" b="0" dirty="0" smtClean="0"/>
              <a:t>AM1.5 (45 </a:t>
            </a:r>
            <a:r>
              <a:rPr lang="zh-TW" altLang="en-US" b="0" dirty="0" smtClean="0"/>
              <a:t>°</a:t>
            </a:r>
            <a:r>
              <a:rPr lang="en-US" altLang="zh-TW" b="0" dirty="0" smtClean="0"/>
              <a:t>)</a:t>
            </a:r>
            <a:r>
              <a:rPr lang="zh-TW" altLang="en-US" b="0" dirty="0" smtClean="0"/>
              <a:t>：</a:t>
            </a:r>
            <a:r>
              <a:rPr lang="zh-TW" altLang="en-US" b="1" dirty="0" smtClean="0"/>
              <a:t> </a:t>
            </a:r>
            <a:r>
              <a:rPr lang="en-US" altLang="zh-TW" b="1" dirty="0" smtClean="0"/>
              <a:t>AM1.5</a:t>
            </a:r>
            <a:r>
              <a:rPr lang="zh-TW" altLang="en-US" dirty="0" smtClean="0"/>
              <a:t>用來表示地面的平均照度，是指陽光透過大氣層後，與地表呈</a:t>
            </a:r>
            <a:r>
              <a:rPr lang="en-US" altLang="zh-TW" dirty="0" smtClean="0"/>
              <a:t>45°</a:t>
            </a:r>
            <a:r>
              <a:rPr lang="zh-TW" altLang="en-US" dirty="0" smtClean="0"/>
              <a:t>時</a:t>
            </a:r>
            <a:endParaRPr lang="en-US" altLang="zh-TW" dirty="0" smtClean="0"/>
          </a:p>
          <a:p>
            <a:r>
              <a:rPr lang="zh-TW" altLang="en-US" dirty="0" smtClean="0"/>
              <a:t>的光強度，功率約</a:t>
            </a:r>
            <a:r>
              <a:rPr lang="en-US" altLang="zh-TW" dirty="0" smtClean="0"/>
              <a:t>844W/m^2</a:t>
            </a:r>
            <a:r>
              <a:rPr lang="zh-TW" altLang="en-US" dirty="0" smtClean="0"/>
              <a:t>，在國際規範</a:t>
            </a:r>
            <a:r>
              <a:rPr lang="en-US" altLang="zh-TW" dirty="0" smtClean="0"/>
              <a:t>(IEC 891</a:t>
            </a:r>
            <a:r>
              <a:rPr lang="zh-TW" altLang="en-US" dirty="0" smtClean="0"/>
              <a:t>、</a:t>
            </a:r>
            <a:r>
              <a:rPr lang="en-US" altLang="zh-TW" dirty="0" smtClean="0"/>
              <a:t>IEC 904-1)</a:t>
            </a:r>
            <a:r>
              <a:rPr lang="zh-TW" altLang="en-US" dirty="0" smtClean="0"/>
              <a:t>將</a:t>
            </a:r>
            <a:r>
              <a:rPr lang="en-US" altLang="zh-TW" b="1" dirty="0" smtClean="0"/>
              <a:t>AM1.5</a:t>
            </a:r>
          </a:p>
          <a:p>
            <a:r>
              <a:rPr lang="zh-TW" altLang="en-US" dirty="0" smtClean="0"/>
              <a:t>的功率</a:t>
            </a:r>
            <a:r>
              <a:rPr lang="zh-TW" altLang="en-US" b="1" dirty="0" smtClean="0"/>
              <a:t>定義</a:t>
            </a:r>
            <a:r>
              <a:rPr lang="zh-TW" altLang="en-US" dirty="0" smtClean="0"/>
              <a:t>為</a:t>
            </a:r>
            <a:r>
              <a:rPr lang="en-US" altLang="zh-TW" dirty="0" smtClean="0"/>
              <a:t>1000W/m^2</a:t>
            </a:r>
            <a:r>
              <a:rPr lang="zh-TW" altLang="en-US" dirty="0" smtClean="0"/>
              <a:t>。</a:t>
            </a:r>
            <a:endParaRPr lang="en-US" altLang="zh-TW" b="0" dirty="0"/>
          </a:p>
        </p:txBody>
      </p:sp>
      <p:graphicFrame>
        <p:nvGraphicFramePr>
          <p:cNvPr id="62481" name="Object 17"/>
          <p:cNvGraphicFramePr>
            <a:graphicFrameLocks noGrp="1" noChangeAspect="1"/>
          </p:cNvGraphicFramePr>
          <p:nvPr>
            <p:ph sz="half" idx="2"/>
          </p:nvPr>
        </p:nvGraphicFramePr>
        <p:xfrm>
          <a:off x="4419600" y="1828800"/>
          <a:ext cx="4495800" cy="2522538"/>
        </p:xfrm>
        <a:graphic>
          <a:graphicData uri="http://schemas.openxmlformats.org/presentationml/2006/ole">
            <mc:AlternateContent xmlns:mc="http://schemas.openxmlformats.org/markup-compatibility/2006">
              <mc:Choice xmlns:v="urn:schemas-microsoft-com:vml" Requires="v">
                <p:oleObj spid="_x0000_s13355" name="Image" r:id="rId5" imgW="3212698" imgH="1803175" progId="Photoshop.Image.8">
                  <p:embed/>
                </p:oleObj>
              </mc:Choice>
              <mc:Fallback>
                <p:oleObj name="Image" r:id="rId5" imgW="3212698" imgH="1803175" progId="Photoshop.Image.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828800"/>
                        <a:ext cx="4495800" cy="2522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83" name="Text Box 19"/>
          <p:cNvSpPr txBox="1">
            <a:spLocks noChangeArrowheads="1"/>
          </p:cNvSpPr>
          <p:nvPr/>
        </p:nvSpPr>
        <p:spPr bwMode="auto">
          <a:xfrm>
            <a:off x="152400" y="4876800"/>
            <a:ext cx="3346450" cy="366713"/>
          </a:xfrm>
          <a:prstGeom prst="rect">
            <a:avLst/>
          </a:prstGeom>
          <a:noFill/>
          <a:ln w="9525">
            <a:noFill/>
            <a:miter lim="800000"/>
            <a:headEnd/>
            <a:tailEnd/>
          </a:ln>
          <a:effectLst/>
        </p:spPr>
        <p:txBody>
          <a:bodyPr wrap="none">
            <a:spAutoFit/>
          </a:bodyPr>
          <a:lstStyle/>
          <a:p>
            <a:pPr>
              <a:buFontTx/>
              <a:buChar char="-"/>
            </a:pPr>
            <a:r>
              <a:rPr lang="en-US" altLang="zh-TW" b="0"/>
              <a:t>photovoltaic = photon + voltaic</a:t>
            </a:r>
          </a:p>
        </p:txBody>
      </p:sp>
      <p:sp>
        <p:nvSpPr>
          <p:cNvPr id="62484" name="Rectangle 20"/>
          <p:cNvSpPr>
            <a:spLocks noChangeArrowheads="1"/>
          </p:cNvSpPr>
          <p:nvPr/>
        </p:nvSpPr>
        <p:spPr bwMode="auto">
          <a:xfrm>
            <a:off x="4343400" y="4495800"/>
            <a:ext cx="1670050" cy="366713"/>
          </a:xfrm>
          <a:prstGeom prst="rect">
            <a:avLst/>
          </a:prstGeom>
          <a:noFill/>
          <a:ln w="9525">
            <a:noFill/>
            <a:miter lim="800000"/>
            <a:headEnd/>
            <a:tailEnd/>
          </a:ln>
          <a:effectLst/>
        </p:spPr>
        <p:txBody>
          <a:bodyPr wrap="none">
            <a:spAutoFit/>
          </a:bodyPr>
          <a:lstStyle/>
          <a:p>
            <a:r>
              <a:rPr lang="en-US" altLang="zh-TW" b="0"/>
              <a:t>m=h/ho=sec</a:t>
            </a:r>
            <a:r>
              <a:rPr lang="el-GR" altLang="zh-TW" b="0">
                <a:latin typeface="新細明體" pitchFamily="18" charset="-120"/>
              </a:rPr>
              <a:t>θ</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zh-TW" smtClean="0"/>
              <a:t>Pick right materials</a:t>
            </a:r>
          </a:p>
        </p:txBody>
      </p:sp>
      <p:sp>
        <p:nvSpPr>
          <p:cNvPr id="27651" name="Rectangle 3"/>
          <p:cNvSpPr>
            <a:spLocks noGrp="1" noChangeArrowheads="1"/>
          </p:cNvSpPr>
          <p:nvPr>
            <p:ph type="body" idx="1"/>
          </p:nvPr>
        </p:nvSpPr>
        <p:spPr/>
        <p:txBody>
          <a:bodyPr/>
          <a:lstStyle/>
          <a:p>
            <a:pPr eaLnBrk="1" hangingPunct="1">
              <a:buFontTx/>
              <a:buNone/>
            </a:pPr>
            <a:r>
              <a:rPr lang="en-US" altLang="zh-TW" smtClean="0"/>
              <a:t>- Good absorption coefficient to harvest</a:t>
            </a:r>
          </a:p>
          <a:p>
            <a:pPr eaLnBrk="1" hangingPunct="1">
              <a:buFontTx/>
              <a:buNone/>
            </a:pPr>
            <a:r>
              <a:rPr lang="en-US" altLang="zh-TW" smtClean="0"/>
              <a:t>  light</a:t>
            </a:r>
          </a:p>
          <a:p>
            <a:pPr eaLnBrk="1" hangingPunct="1">
              <a:buFontTx/>
              <a:buNone/>
            </a:pPr>
            <a:r>
              <a:rPr lang="en-US" altLang="zh-TW" smtClean="0"/>
              <a:t>- Suitable band gap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zh-TW"/>
              <a:t>Absorption of semiconductors</a:t>
            </a:r>
          </a:p>
        </p:txBody>
      </p:sp>
      <p:pic>
        <p:nvPicPr>
          <p:cNvPr id="134147" name="Picture 3"/>
          <p:cNvPicPr>
            <a:picLocks noChangeAspect="1" noChangeArrowheads="1"/>
          </p:cNvPicPr>
          <p:nvPr/>
        </p:nvPicPr>
        <p:blipFill>
          <a:blip r:embed="rId3" cstate="print"/>
          <a:srcRect/>
          <a:stretch>
            <a:fillRect/>
          </a:stretch>
        </p:blipFill>
        <p:spPr bwMode="auto">
          <a:xfrm>
            <a:off x="457200" y="1600200"/>
            <a:ext cx="3581400" cy="2136775"/>
          </a:xfrm>
          <a:prstGeom prst="rect">
            <a:avLst/>
          </a:prstGeom>
          <a:noFill/>
          <a:ln w="9525">
            <a:noFill/>
            <a:miter lim="800000"/>
            <a:headEnd/>
            <a:tailEnd/>
          </a:ln>
          <a:effectLst/>
        </p:spPr>
      </p:pic>
      <p:graphicFrame>
        <p:nvGraphicFramePr>
          <p:cNvPr id="134148" name="Object 4"/>
          <p:cNvGraphicFramePr>
            <a:graphicFrameLocks noGrp="1" noChangeAspect="1"/>
          </p:cNvGraphicFramePr>
          <p:nvPr>
            <p:ph idx="1"/>
          </p:nvPr>
        </p:nvGraphicFramePr>
        <p:xfrm>
          <a:off x="5257800" y="1524000"/>
          <a:ext cx="3263900" cy="2716213"/>
        </p:xfrm>
        <a:graphic>
          <a:graphicData uri="http://schemas.openxmlformats.org/presentationml/2006/ole">
            <mc:AlternateContent xmlns:mc="http://schemas.openxmlformats.org/markup-compatibility/2006">
              <mc:Choice xmlns:v="urn:schemas-microsoft-com:vml" Requires="v">
                <p:oleObj spid="_x0000_s62483" name="Image" r:id="rId4" imgW="4088889" imgH="3403175" progId="Photoshop.Image.8">
                  <p:embed/>
                </p:oleObj>
              </mc:Choice>
              <mc:Fallback>
                <p:oleObj name="Image" r:id="rId4" imgW="4088889" imgH="3403175"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24000"/>
                        <a:ext cx="3263900" cy="2716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149" name="Line 5"/>
          <p:cNvSpPr>
            <a:spLocks noChangeShapeType="1"/>
          </p:cNvSpPr>
          <p:nvPr/>
        </p:nvSpPr>
        <p:spPr bwMode="auto">
          <a:xfrm flipV="1">
            <a:off x="6705600" y="2438400"/>
            <a:ext cx="0" cy="685800"/>
          </a:xfrm>
          <a:prstGeom prst="line">
            <a:avLst/>
          </a:prstGeom>
          <a:noFill/>
          <a:ln w="38100">
            <a:solidFill>
              <a:srgbClr val="993300"/>
            </a:solidFill>
            <a:round/>
            <a:headEnd/>
            <a:tailEnd type="triangle" w="med" len="med"/>
          </a:ln>
          <a:effectLst/>
        </p:spPr>
        <p:txBody>
          <a:bodyPr/>
          <a:lstStyle/>
          <a:p>
            <a:endParaRPr lang="zh-TW" altLang="en-US"/>
          </a:p>
        </p:txBody>
      </p:sp>
      <p:sp>
        <p:nvSpPr>
          <p:cNvPr id="134150" name="Line 6"/>
          <p:cNvSpPr>
            <a:spLocks noChangeShapeType="1"/>
          </p:cNvSpPr>
          <p:nvPr/>
        </p:nvSpPr>
        <p:spPr bwMode="auto">
          <a:xfrm>
            <a:off x="6705600" y="2514600"/>
            <a:ext cx="609600" cy="228600"/>
          </a:xfrm>
          <a:prstGeom prst="line">
            <a:avLst/>
          </a:prstGeom>
          <a:noFill/>
          <a:ln w="38100">
            <a:solidFill>
              <a:srgbClr val="993300"/>
            </a:solidFill>
            <a:round/>
            <a:headEnd/>
            <a:tailEnd type="triangle" w="med" len="med"/>
          </a:ln>
          <a:effectLst/>
        </p:spPr>
        <p:txBody>
          <a:bodyPr/>
          <a:lstStyle/>
          <a:p>
            <a:endParaRPr lang="zh-TW" altLang="en-US"/>
          </a:p>
        </p:txBody>
      </p:sp>
      <p:sp>
        <p:nvSpPr>
          <p:cNvPr id="134151" name="Text Box 7"/>
          <p:cNvSpPr txBox="1">
            <a:spLocks noChangeArrowheads="1"/>
          </p:cNvSpPr>
          <p:nvPr/>
        </p:nvSpPr>
        <p:spPr bwMode="auto">
          <a:xfrm>
            <a:off x="6781800" y="1600200"/>
            <a:ext cx="2127250" cy="641350"/>
          </a:xfrm>
          <a:prstGeom prst="rect">
            <a:avLst/>
          </a:prstGeom>
          <a:noFill/>
          <a:ln w="9525">
            <a:noFill/>
            <a:miter lim="800000"/>
            <a:headEnd/>
            <a:tailEnd/>
          </a:ln>
          <a:effectLst/>
        </p:spPr>
        <p:txBody>
          <a:bodyPr wrap="none">
            <a:spAutoFit/>
          </a:bodyPr>
          <a:lstStyle/>
          <a:p>
            <a:r>
              <a:rPr lang="en-US" altLang="zh-TW"/>
              <a:t>Phonon emission o</a:t>
            </a:r>
          </a:p>
          <a:p>
            <a:r>
              <a:rPr lang="en-US" altLang="zh-TW"/>
              <a:t>r absorption</a:t>
            </a:r>
          </a:p>
        </p:txBody>
      </p:sp>
      <p:sp>
        <p:nvSpPr>
          <p:cNvPr id="134152" name="Line 8"/>
          <p:cNvSpPr>
            <a:spLocks noChangeShapeType="1"/>
          </p:cNvSpPr>
          <p:nvPr/>
        </p:nvSpPr>
        <p:spPr bwMode="auto">
          <a:xfrm flipH="1">
            <a:off x="7010400" y="2133600"/>
            <a:ext cx="228600" cy="381000"/>
          </a:xfrm>
          <a:prstGeom prst="line">
            <a:avLst/>
          </a:prstGeom>
          <a:noFill/>
          <a:ln w="19050">
            <a:solidFill>
              <a:schemeClr val="tx1"/>
            </a:solidFill>
            <a:round/>
            <a:headEnd/>
            <a:tailEnd type="triangle" w="med" len="med"/>
          </a:ln>
          <a:effectLst/>
        </p:spPr>
        <p:txBody>
          <a:bodyPr/>
          <a:lstStyle/>
          <a:p>
            <a:endParaRPr lang="zh-TW" altLang="en-US"/>
          </a:p>
        </p:txBody>
      </p:sp>
      <p:sp>
        <p:nvSpPr>
          <p:cNvPr id="134153" name="Text Box 9"/>
          <p:cNvSpPr txBox="1">
            <a:spLocks noChangeArrowheads="1"/>
          </p:cNvSpPr>
          <p:nvPr/>
        </p:nvSpPr>
        <p:spPr bwMode="auto">
          <a:xfrm>
            <a:off x="4419600" y="4419600"/>
            <a:ext cx="4552950" cy="1190625"/>
          </a:xfrm>
          <a:prstGeom prst="rect">
            <a:avLst/>
          </a:prstGeom>
          <a:noFill/>
          <a:ln w="9525">
            <a:noFill/>
            <a:miter lim="800000"/>
            <a:headEnd/>
            <a:tailEnd/>
          </a:ln>
          <a:effectLst/>
        </p:spPr>
        <p:txBody>
          <a:bodyPr wrap="none">
            <a:spAutoFit/>
          </a:bodyPr>
          <a:lstStyle/>
          <a:p>
            <a:r>
              <a:rPr lang="en-US" altLang="zh-TW"/>
              <a:t>-We prefer direct semiconduct materials</a:t>
            </a:r>
          </a:p>
          <a:p>
            <a:r>
              <a:rPr lang="en-US" altLang="zh-TW"/>
              <a:t> since they can absorb light more efficiently</a:t>
            </a:r>
          </a:p>
          <a:p>
            <a:r>
              <a:rPr lang="en-US" altLang="zh-TW"/>
              <a:t>-Si and Ge’s absorption coefficient</a:t>
            </a:r>
          </a:p>
          <a:p>
            <a:r>
              <a:rPr lang="en-US" altLang="zh-TW"/>
              <a:t> increase slowly with increased energy </a:t>
            </a:r>
          </a:p>
        </p:txBody>
      </p:sp>
      <p:grpSp>
        <p:nvGrpSpPr>
          <p:cNvPr id="134154" name="Group 10"/>
          <p:cNvGrpSpPr>
            <a:grpSpLocks/>
          </p:cNvGrpSpPr>
          <p:nvPr/>
        </p:nvGrpSpPr>
        <p:grpSpPr bwMode="auto">
          <a:xfrm>
            <a:off x="304800" y="3897313"/>
            <a:ext cx="3810000" cy="2960687"/>
            <a:chOff x="2880" y="2064"/>
            <a:chExt cx="2789" cy="2167"/>
          </a:xfrm>
        </p:grpSpPr>
        <p:pic>
          <p:nvPicPr>
            <p:cNvPr id="134155" name="Picture 11" descr="img044"/>
            <p:cNvPicPr>
              <a:picLocks noChangeAspect="1" noChangeArrowheads="1"/>
            </p:cNvPicPr>
            <p:nvPr/>
          </p:nvPicPr>
          <p:blipFill>
            <a:blip r:embed="rId6" cstate="print"/>
            <a:srcRect/>
            <a:stretch>
              <a:fillRect/>
            </a:stretch>
          </p:blipFill>
          <p:spPr bwMode="auto">
            <a:xfrm>
              <a:off x="2880" y="2064"/>
              <a:ext cx="2789" cy="2167"/>
            </a:xfrm>
            <a:prstGeom prst="rect">
              <a:avLst/>
            </a:prstGeom>
            <a:noFill/>
          </p:spPr>
        </p:pic>
        <p:sp>
          <p:nvSpPr>
            <p:cNvPr id="134156" name="Rectangle 12"/>
            <p:cNvSpPr>
              <a:spLocks noChangeArrowheads="1"/>
            </p:cNvSpPr>
            <p:nvPr/>
          </p:nvSpPr>
          <p:spPr bwMode="auto">
            <a:xfrm>
              <a:off x="3470" y="2064"/>
              <a:ext cx="453" cy="272"/>
            </a:xfrm>
            <a:prstGeom prst="rect">
              <a:avLst/>
            </a:prstGeom>
            <a:noFill/>
            <a:ln w="38100">
              <a:solidFill>
                <a:srgbClr val="FF0000"/>
              </a:solidFill>
              <a:prstDash val="dash"/>
              <a:miter lim="800000"/>
              <a:headEnd/>
              <a:tailEnd/>
            </a:ln>
            <a:effectLst/>
          </p:spPr>
          <p:txBody>
            <a:bodyPr wrap="none" anchor="ctr"/>
            <a:lstStyle/>
            <a:p>
              <a:endParaRPr lang="zh-TW" altLang="en-US"/>
            </a:p>
          </p:txBody>
        </p:sp>
        <p:sp>
          <p:nvSpPr>
            <p:cNvPr id="134157" name="Rectangle 13"/>
            <p:cNvSpPr>
              <a:spLocks noChangeArrowheads="1"/>
            </p:cNvSpPr>
            <p:nvPr/>
          </p:nvSpPr>
          <p:spPr bwMode="auto">
            <a:xfrm>
              <a:off x="4241" y="2064"/>
              <a:ext cx="453" cy="272"/>
            </a:xfrm>
            <a:prstGeom prst="rect">
              <a:avLst/>
            </a:prstGeom>
            <a:noFill/>
            <a:ln w="38100">
              <a:solidFill>
                <a:srgbClr val="FF0000"/>
              </a:solidFill>
              <a:prstDash val="dash"/>
              <a:miter lim="800000"/>
              <a:headEnd/>
              <a:tailEnd/>
            </a:ln>
            <a:effectLst/>
          </p:spPr>
          <p:txBody>
            <a:bodyPr wrap="none" anchor="ctr"/>
            <a:lstStyle/>
            <a:p>
              <a:endParaRPr lang="zh-TW" altLang="en-US"/>
            </a:p>
          </p:txBody>
        </p:sp>
      </p:grpSp>
    </p:spTree>
    <p:extLst>
      <p:ext uri="{BB962C8B-B14F-4D97-AF65-F5344CB8AC3E}">
        <p14:creationId xmlns:p14="http://schemas.microsoft.com/office/powerpoint/2010/main" val="2429231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3" name="Object 3"/>
          <p:cNvGraphicFramePr>
            <a:graphicFrameLocks noGrp="1" noChangeAspect="1"/>
          </p:cNvGraphicFramePr>
          <p:nvPr>
            <p:ph sz="half" idx="1"/>
          </p:nvPr>
        </p:nvGraphicFramePr>
        <p:xfrm>
          <a:off x="4114800" y="2286000"/>
          <a:ext cx="3810000" cy="1143000"/>
        </p:xfrm>
        <a:graphic>
          <a:graphicData uri="http://schemas.openxmlformats.org/presentationml/2006/ole">
            <mc:AlternateContent xmlns:mc="http://schemas.openxmlformats.org/markup-compatibility/2006">
              <mc:Choice xmlns:v="urn:schemas-microsoft-com:vml" Requires="v">
                <p:oleObj spid="_x0000_s63524" name="方程式" r:id="rId3" imgW="2286000" imgH="685800" progId="Equation.3">
                  <p:embed/>
                </p:oleObj>
              </mc:Choice>
              <mc:Fallback>
                <p:oleObj name="方程式" r:id="rId3" imgW="2286000" imgH="685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286000"/>
                        <a:ext cx="3810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5" name="Text Box 5"/>
          <p:cNvSpPr txBox="1">
            <a:spLocks noChangeArrowheads="1"/>
          </p:cNvSpPr>
          <p:nvPr/>
        </p:nvSpPr>
        <p:spPr bwMode="auto">
          <a:xfrm>
            <a:off x="3765550" y="1600200"/>
            <a:ext cx="5378450" cy="366713"/>
          </a:xfrm>
          <a:prstGeom prst="rect">
            <a:avLst/>
          </a:prstGeom>
          <a:noFill/>
          <a:ln w="9525">
            <a:noFill/>
            <a:miter lim="800000"/>
            <a:headEnd/>
            <a:tailEnd/>
          </a:ln>
          <a:effectLst/>
        </p:spPr>
        <p:txBody>
          <a:bodyPr wrap="none">
            <a:spAutoFit/>
          </a:bodyPr>
          <a:lstStyle/>
          <a:p>
            <a:r>
              <a:rPr lang="en-US" altLang="zh-TW"/>
              <a:t>Theoretical maximum efficiency of a semiconductor</a:t>
            </a:r>
          </a:p>
        </p:txBody>
      </p:sp>
      <p:sp>
        <p:nvSpPr>
          <p:cNvPr id="133127" name="Text Box 7"/>
          <p:cNvSpPr txBox="1">
            <a:spLocks noChangeArrowheads="1"/>
          </p:cNvSpPr>
          <p:nvPr/>
        </p:nvSpPr>
        <p:spPr bwMode="auto">
          <a:xfrm>
            <a:off x="4267200" y="2057400"/>
            <a:ext cx="3213100" cy="641350"/>
          </a:xfrm>
          <a:prstGeom prst="rect">
            <a:avLst/>
          </a:prstGeom>
          <a:noFill/>
          <a:ln w="9525">
            <a:noFill/>
            <a:miter lim="800000"/>
            <a:headEnd/>
            <a:tailEnd/>
          </a:ln>
          <a:effectLst/>
        </p:spPr>
        <p:txBody>
          <a:bodyPr wrap="none">
            <a:spAutoFit/>
          </a:bodyPr>
          <a:lstStyle/>
          <a:p>
            <a:r>
              <a:rPr lang="en-US" altLang="zh-TW"/>
              <a:t>S(</a:t>
            </a:r>
            <a:r>
              <a:rPr lang="el-GR" altLang="zh-TW">
                <a:cs typeface="Arial" pitchFamily="34" charset="0"/>
              </a:rPr>
              <a:t>λ</a:t>
            </a:r>
            <a:r>
              <a:rPr lang="en-US" altLang="zh-TW">
                <a:cs typeface="Arial" pitchFamily="34" charset="0"/>
              </a:rPr>
              <a:t>) =</a:t>
            </a:r>
            <a:r>
              <a:rPr lang="en-US" altLang="zh-TW"/>
              <a:t># of photons/area*time</a:t>
            </a:r>
          </a:p>
          <a:p>
            <a:endParaRPr lang="el-GR" altLang="zh-TW">
              <a:cs typeface="Arial" pitchFamily="34" charset="0"/>
            </a:endParaRPr>
          </a:p>
        </p:txBody>
      </p:sp>
      <p:sp>
        <p:nvSpPr>
          <p:cNvPr id="11" name="矩形 10"/>
          <p:cNvSpPr/>
          <p:nvPr/>
        </p:nvSpPr>
        <p:spPr>
          <a:xfrm>
            <a:off x="4038600" y="3352800"/>
            <a:ext cx="4572000" cy="3139321"/>
          </a:xfrm>
          <a:prstGeom prst="rect">
            <a:avLst/>
          </a:prstGeom>
        </p:spPr>
        <p:txBody>
          <a:bodyPr>
            <a:spAutoFit/>
          </a:bodyPr>
          <a:lstStyle/>
          <a:p>
            <a:pPr>
              <a:buFontTx/>
              <a:buChar char="-"/>
            </a:pPr>
            <a:r>
              <a:rPr lang="en-US" altLang="zh-TW" dirty="0" err="1" smtClean="0"/>
              <a:t>bandgap</a:t>
            </a:r>
            <a:r>
              <a:rPr lang="en-US" altLang="zh-TW" dirty="0" smtClean="0"/>
              <a:t> of semiconductor should not be wide</a:t>
            </a:r>
          </a:p>
          <a:p>
            <a:r>
              <a:rPr lang="en-US" altLang="zh-TW" dirty="0" smtClean="0"/>
              <a:t> </a:t>
            </a:r>
            <a:r>
              <a:rPr lang="en-US" altLang="zh-TW" dirty="0" smtClean="0">
                <a:sym typeface="Wingdings" pitchFamily="2" charset="2"/>
              </a:rPr>
              <a:t>get </a:t>
            </a:r>
            <a:r>
              <a:rPr lang="en-US" altLang="zh-TW" dirty="0" smtClean="0"/>
              <a:t>higher S(</a:t>
            </a:r>
            <a:r>
              <a:rPr lang="el-GR" altLang="zh-TW" dirty="0" smtClean="0"/>
              <a:t>λ</a:t>
            </a:r>
            <a:r>
              <a:rPr lang="en-US" altLang="zh-TW" dirty="0" smtClean="0"/>
              <a:t>) </a:t>
            </a:r>
          </a:p>
          <a:p>
            <a:r>
              <a:rPr lang="en-US" altLang="zh-TW" dirty="0" smtClean="0"/>
              <a:t>-Electrons in the valence band  can absorb energy  of </a:t>
            </a:r>
            <a:r>
              <a:rPr lang="en-US" altLang="zh-TW" dirty="0" err="1" smtClean="0"/>
              <a:t>Eg</a:t>
            </a:r>
            <a:r>
              <a:rPr lang="en-US" altLang="zh-TW" dirty="0" smtClean="0"/>
              <a:t>, 2 </a:t>
            </a:r>
            <a:r>
              <a:rPr lang="en-US" altLang="zh-TW" dirty="0" err="1" smtClean="0"/>
              <a:t>Eg</a:t>
            </a:r>
            <a:r>
              <a:rPr lang="en-US" altLang="zh-TW" dirty="0" smtClean="0"/>
              <a:t>, 3Eg, but the excess energy can not be transformed to electric energy but transform to heat </a:t>
            </a:r>
            <a:r>
              <a:rPr lang="en-US" altLang="zh-TW" dirty="0" smtClean="0">
                <a:sym typeface="Wingdings" pitchFamily="2" charset="2"/>
              </a:rPr>
              <a:t> need higher </a:t>
            </a:r>
            <a:r>
              <a:rPr lang="en-US" altLang="zh-TW" dirty="0" err="1" smtClean="0">
                <a:sym typeface="Wingdings" pitchFamily="2" charset="2"/>
              </a:rPr>
              <a:t>Eg</a:t>
            </a:r>
            <a:r>
              <a:rPr lang="en-US" altLang="zh-TW" dirty="0" smtClean="0">
                <a:sym typeface="Wingdings" pitchFamily="2" charset="2"/>
              </a:rPr>
              <a:t> </a:t>
            </a:r>
          </a:p>
          <a:p>
            <a:r>
              <a:rPr lang="en-US" altLang="zh-TW" dirty="0" smtClean="0">
                <a:sym typeface="Wingdings" pitchFamily="2" charset="2"/>
              </a:rPr>
              <a:t>-very narrow band gap material can absorb most  wavelength from sun, but transformed energy  is small.</a:t>
            </a:r>
            <a:endParaRPr lang="en-US" altLang="zh-TW" dirty="0">
              <a:sym typeface="Wingdings" pitchFamily="2" charset="2"/>
            </a:endParaRPr>
          </a:p>
        </p:txBody>
      </p:sp>
      <p:graphicFrame>
        <p:nvGraphicFramePr>
          <p:cNvPr id="2" name="Object 9"/>
          <p:cNvGraphicFramePr>
            <a:graphicFrameLocks noChangeAspect="1"/>
          </p:cNvGraphicFramePr>
          <p:nvPr/>
        </p:nvGraphicFramePr>
        <p:xfrm>
          <a:off x="395288" y="1628775"/>
          <a:ext cx="3413125" cy="4525963"/>
        </p:xfrm>
        <a:graphic>
          <a:graphicData uri="http://schemas.openxmlformats.org/presentationml/2006/ole">
            <mc:AlternateContent xmlns:mc="http://schemas.openxmlformats.org/markup-compatibility/2006">
              <mc:Choice xmlns:v="urn:schemas-microsoft-com:vml" Requires="v">
                <p:oleObj spid="_x0000_s63525" name="Image" r:id="rId5" imgW="5219048" imgH="6920635" progId="Photoshop.Image.8">
                  <p:embed/>
                </p:oleObj>
              </mc:Choice>
              <mc:Fallback>
                <p:oleObj name="Image" r:id="rId5" imgW="5219048" imgH="6920635"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628775"/>
                        <a:ext cx="34131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標題 12"/>
          <p:cNvSpPr>
            <a:spLocks noGrp="1"/>
          </p:cNvSpPr>
          <p:nvPr>
            <p:ph type="title"/>
          </p:nvPr>
        </p:nvSpPr>
        <p:spPr/>
        <p:txBody>
          <a:bodyPr/>
          <a:lstStyle/>
          <a:p>
            <a:endParaRPr lang="zh-TW" altLang="en-US"/>
          </a:p>
        </p:txBody>
      </p:sp>
      <p:sp>
        <p:nvSpPr>
          <p:cNvPr id="14" name="標題 1"/>
          <p:cNvSpPr txBox="1">
            <a:spLocks/>
          </p:cNvSpPr>
          <p:nvPr/>
        </p:nvSpPr>
        <p:spPr bwMode="auto">
          <a:xfrm>
            <a:off x="685800" y="152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4400" b="0" i="0" u="none" strike="noStrike" kern="0" cap="none" spc="0" normalizeH="0" baseline="0" noProof="0" smtClean="0">
                <a:ln>
                  <a:noFill/>
                </a:ln>
                <a:solidFill>
                  <a:schemeClr val="tx2"/>
                </a:solidFill>
                <a:effectLst/>
                <a:uLnTx/>
                <a:uFillTx/>
                <a:latin typeface="+mj-lt"/>
                <a:ea typeface="+mj-ea"/>
                <a:cs typeface="+mj-cs"/>
              </a:rPr>
              <a:t>Pick suitable Eg (eV)</a:t>
            </a:r>
            <a:endParaRPr kumimoji="1" lang="zh-TW" altLang="en-US" sz="4400" b="0"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1683124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pic>
        <p:nvPicPr>
          <p:cNvPr id="5" name="Picture 2" descr="C:\Users\BHT\Documents\RW4.GIF"/>
          <p:cNvPicPr>
            <a:picLocks noChangeAspect="1" noChangeArrowheads="1"/>
          </p:cNvPicPr>
          <p:nvPr/>
        </p:nvPicPr>
        <p:blipFill>
          <a:blip r:embed="rId2" cstate="print"/>
          <a:srcRect/>
          <a:stretch>
            <a:fillRect/>
          </a:stretch>
        </p:blipFill>
        <p:spPr bwMode="auto">
          <a:xfrm>
            <a:off x="228600" y="1676400"/>
            <a:ext cx="3925888" cy="4614863"/>
          </a:xfrm>
          <a:prstGeom prst="rect">
            <a:avLst/>
          </a:prstGeom>
          <a:noFill/>
          <a:ln w="9525">
            <a:noFill/>
            <a:miter lim="800000"/>
            <a:headEnd/>
            <a:tailEnd/>
          </a:ln>
        </p:spPr>
      </p:pic>
      <p:sp>
        <p:nvSpPr>
          <p:cNvPr id="6" name="Text Box 9"/>
          <p:cNvSpPr txBox="1">
            <a:spLocks noChangeArrowheads="1"/>
          </p:cNvSpPr>
          <p:nvPr/>
        </p:nvSpPr>
        <p:spPr bwMode="auto">
          <a:xfrm>
            <a:off x="4800600" y="3352800"/>
            <a:ext cx="3460750" cy="641350"/>
          </a:xfrm>
          <a:prstGeom prst="rect">
            <a:avLst/>
          </a:prstGeom>
          <a:noFill/>
          <a:ln w="9525">
            <a:noFill/>
            <a:miter lim="800000"/>
            <a:headEnd/>
            <a:tailEnd/>
          </a:ln>
          <a:effectLst/>
        </p:spPr>
        <p:txBody>
          <a:bodyPr wrap="none">
            <a:spAutoFit/>
          </a:bodyPr>
          <a:lstStyle/>
          <a:p>
            <a:r>
              <a:rPr lang="en-US" altLang="zh-TW" dirty="0">
                <a:solidFill>
                  <a:srgbClr val="FF0000"/>
                </a:solidFill>
              </a:rPr>
              <a:t>real </a:t>
            </a:r>
            <a:r>
              <a:rPr lang="el-GR" altLang="zh-TW" dirty="0">
                <a:solidFill>
                  <a:srgbClr val="FF0000"/>
                </a:solidFill>
              </a:rPr>
              <a:t>η</a:t>
            </a:r>
            <a:r>
              <a:rPr lang="en-US" altLang="zh-TW" baseline="-25000" dirty="0">
                <a:solidFill>
                  <a:srgbClr val="FF0000"/>
                </a:solidFill>
              </a:rPr>
              <a:t>max</a:t>
            </a:r>
            <a:r>
              <a:rPr lang="en-US" altLang="zh-TW" dirty="0">
                <a:solidFill>
                  <a:srgbClr val="FF0000"/>
                </a:solidFill>
              </a:rPr>
              <a:t> is only around </a:t>
            </a:r>
          </a:p>
          <a:p>
            <a:r>
              <a:rPr lang="en-US" altLang="zh-TW" dirty="0">
                <a:solidFill>
                  <a:srgbClr val="FF0000"/>
                </a:solidFill>
              </a:rPr>
              <a:t>30% due to loss of other </a:t>
            </a:r>
            <a:r>
              <a:rPr lang="en-US" altLang="zh-TW" dirty="0" err="1">
                <a:solidFill>
                  <a:srgbClr val="FF0000"/>
                </a:solidFill>
              </a:rPr>
              <a:t>facters</a:t>
            </a:r>
            <a:r>
              <a:rPr lang="en-US" altLang="zh-TW" dirty="0"/>
              <a:t> </a:t>
            </a:r>
          </a:p>
        </p:txBody>
      </p:sp>
      <p:sp>
        <p:nvSpPr>
          <p:cNvPr id="7" name="Rectangle 2"/>
          <p:cNvSpPr txBox="1">
            <a:spLocks noChangeArrowheads="1"/>
          </p:cNvSpPr>
          <p:nvPr/>
        </p:nvSpPr>
        <p:spPr bwMode="auto">
          <a:xfrm>
            <a:off x="6096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l-GR" altLang="zh-TW" sz="4400" b="0" i="0" u="none" strike="noStrike" kern="0" cap="none" spc="0" normalizeH="0" baseline="0" noProof="0" dirty="0" smtClean="0">
                <a:ln>
                  <a:noFill/>
                </a:ln>
                <a:solidFill>
                  <a:schemeClr val="tx2"/>
                </a:solidFill>
                <a:effectLst/>
                <a:uLnTx/>
                <a:uFillTx/>
                <a:latin typeface="+mj-lt"/>
                <a:ea typeface="+mj-ea"/>
                <a:cs typeface="Arial" pitchFamily="34" charset="0"/>
              </a:rPr>
              <a:t>η</a:t>
            </a:r>
            <a:r>
              <a:rPr kumimoji="1" lang="en-US" altLang="zh-TW" sz="2400" b="0" i="0" u="none" strike="noStrike" kern="0" cap="none" spc="0" normalizeH="0" baseline="0" noProof="0" dirty="0" smtClean="0">
                <a:ln>
                  <a:noFill/>
                </a:ln>
                <a:solidFill>
                  <a:schemeClr val="tx2"/>
                </a:solidFill>
                <a:effectLst/>
                <a:uLnTx/>
                <a:uFillTx/>
                <a:latin typeface="+mj-lt"/>
                <a:ea typeface="+mj-ea"/>
                <a:cs typeface="Arial" pitchFamily="34" charset="0"/>
              </a:rPr>
              <a:t>max</a:t>
            </a:r>
            <a:r>
              <a:rPr kumimoji="1" lang="en-US" altLang="zh-TW" sz="4400" b="0" i="0" u="none" strike="noStrike" kern="0" cap="none" spc="0" normalizeH="0" baseline="0" noProof="0" dirty="0" smtClean="0">
                <a:ln>
                  <a:noFill/>
                </a:ln>
                <a:solidFill>
                  <a:schemeClr val="tx2"/>
                </a:solidFill>
                <a:effectLst/>
                <a:uLnTx/>
                <a:uFillTx/>
                <a:latin typeface="+mj-lt"/>
                <a:ea typeface="+mj-ea"/>
                <a:cs typeface="Arial" pitchFamily="34" charset="0"/>
              </a:rPr>
              <a:t>(%) </a:t>
            </a:r>
            <a:r>
              <a:rPr kumimoji="1" lang="en-US" altLang="zh-TW" sz="4400" b="0" i="0" u="none" strike="noStrike" kern="0" cap="none" spc="0" normalizeH="0" baseline="0" noProof="0" dirty="0" err="1" smtClean="0">
                <a:ln>
                  <a:noFill/>
                </a:ln>
                <a:solidFill>
                  <a:schemeClr val="tx2"/>
                </a:solidFill>
                <a:effectLst/>
                <a:uLnTx/>
                <a:uFillTx/>
                <a:latin typeface="+mj-lt"/>
                <a:ea typeface="+mj-ea"/>
                <a:cs typeface="Arial" pitchFamily="34" charset="0"/>
              </a:rPr>
              <a:t>vs</a:t>
            </a:r>
            <a:r>
              <a:rPr kumimoji="1" lang="en-US" altLang="zh-TW" sz="4400" b="0" i="0" u="none" strike="noStrike" kern="0" cap="none" spc="0" normalizeH="0" baseline="0" noProof="0" dirty="0" smtClean="0">
                <a:ln>
                  <a:noFill/>
                </a:ln>
                <a:solidFill>
                  <a:schemeClr val="tx2"/>
                </a:solidFill>
                <a:effectLst/>
                <a:uLnTx/>
                <a:uFillTx/>
                <a:latin typeface="+mj-lt"/>
                <a:ea typeface="+mj-ea"/>
                <a:cs typeface="Arial" pitchFamily="34" charset="0"/>
              </a:rPr>
              <a:t> </a:t>
            </a:r>
            <a:r>
              <a:rPr kumimoji="1" lang="en-US" altLang="zh-TW" sz="4400" b="0" i="0" u="none" strike="noStrike" kern="0" cap="none" spc="0" normalizeH="0" baseline="0" noProof="0" dirty="0" err="1" smtClean="0">
                <a:ln>
                  <a:noFill/>
                </a:ln>
                <a:solidFill>
                  <a:schemeClr val="tx2"/>
                </a:solidFill>
                <a:effectLst/>
                <a:uLnTx/>
                <a:uFillTx/>
                <a:latin typeface="+mj-lt"/>
                <a:ea typeface="+mj-ea"/>
                <a:cs typeface="Arial" pitchFamily="34" charset="0"/>
              </a:rPr>
              <a:t>E</a:t>
            </a:r>
            <a:r>
              <a:rPr kumimoji="1" lang="en-US" altLang="zh-TW" sz="3200" b="0" i="0" u="none" strike="noStrike" kern="0" cap="none" spc="0" normalizeH="0" baseline="0" noProof="0" dirty="0" err="1" smtClean="0">
                <a:ln>
                  <a:noFill/>
                </a:ln>
                <a:solidFill>
                  <a:schemeClr val="tx2"/>
                </a:solidFill>
                <a:effectLst/>
                <a:uLnTx/>
                <a:uFillTx/>
                <a:latin typeface="+mj-lt"/>
                <a:ea typeface="+mj-ea"/>
                <a:cs typeface="Arial" pitchFamily="34" charset="0"/>
              </a:rPr>
              <a:t>g</a:t>
            </a:r>
            <a:r>
              <a:rPr kumimoji="1" lang="en-US" altLang="zh-TW" sz="4400" b="0" i="0" u="none" strike="noStrike" kern="0" cap="none" spc="0" normalizeH="0" baseline="0" noProof="0" dirty="0" smtClean="0">
                <a:ln>
                  <a:noFill/>
                </a:ln>
                <a:solidFill>
                  <a:schemeClr val="tx2"/>
                </a:solidFill>
                <a:effectLst/>
                <a:uLnTx/>
                <a:uFillTx/>
                <a:latin typeface="+mj-lt"/>
                <a:ea typeface="+mj-ea"/>
                <a:cs typeface="Arial" pitchFamily="34" charset="0"/>
              </a:rPr>
              <a:t> (</a:t>
            </a:r>
            <a:r>
              <a:rPr kumimoji="1" lang="en-US" altLang="zh-TW" sz="4400" b="0" i="0" u="none" strike="noStrike" kern="0" cap="none" spc="0" normalizeH="0" baseline="0" noProof="0" dirty="0" err="1" smtClean="0">
                <a:ln>
                  <a:noFill/>
                </a:ln>
                <a:solidFill>
                  <a:schemeClr val="tx2"/>
                </a:solidFill>
                <a:effectLst/>
                <a:uLnTx/>
                <a:uFillTx/>
                <a:latin typeface="+mj-lt"/>
                <a:ea typeface="+mj-ea"/>
                <a:cs typeface="Arial" pitchFamily="34" charset="0"/>
              </a:rPr>
              <a:t>eV</a:t>
            </a:r>
            <a:r>
              <a:rPr kumimoji="1" lang="en-US" altLang="zh-TW" sz="4400" b="0" i="0" u="none" strike="noStrike" kern="0" cap="none" spc="0" normalizeH="0" baseline="0" noProof="0" dirty="0" smtClean="0">
                <a:ln>
                  <a:noFill/>
                </a:ln>
                <a:solidFill>
                  <a:schemeClr val="tx2"/>
                </a:solidFill>
                <a:effectLst/>
                <a:uLnTx/>
                <a:uFillTx/>
                <a:latin typeface="+mj-lt"/>
                <a:ea typeface="+mj-ea"/>
                <a:cs typeface="Arial" pitchFamily="34" charset="0"/>
              </a:rPr>
              <a:t>) under AM1.5</a:t>
            </a:r>
            <a:endParaRPr kumimoji="1" lang="el-GR" altLang="zh-TW" sz="4400" b="0" i="0" u="none" strike="noStrike" kern="0" cap="none" spc="0" normalizeH="0" baseline="0" noProof="0" dirty="0">
              <a:ln>
                <a:noFill/>
              </a:ln>
              <a:solidFill>
                <a:schemeClr val="tx2"/>
              </a:solidFill>
              <a:effectLst/>
              <a:uLnTx/>
              <a:uFillTx/>
              <a:latin typeface="+mj-lt"/>
              <a:ea typeface="+mj-ea"/>
              <a:cs typeface="Arial" pitchFamily="34" charset="0"/>
            </a:endParaRPr>
          </a:p>
        </p:txBody>
      </p:sp>
      <p:sp>
        <p:nvSpPr>
          <p:cNvPr id="8" name="標題 7"/>
          <p:cNvSpPr>
            <a:spLocks noGrp="1"/>
          </p:cNvSpPr>
          <p:nvPr>
            <p:ph type="title"/>
          </p:nvPr>
        </p:nvSpPr>
        <p:spPr/>
        <p:txBody>
          <a:bodyPr/>
          <a:lstStyle/>
          <a:p>
            <a:endParaRPr lang="zh-TW" altLang="en-US"/>
          </a:p>
        </p:txBody>
      </p:sp>
      <p:sp>
        <p:nvSpPr>
          <p:cNvPr id="9" name="文字方塊 8"/>
          <p:cNvSpPr txBox="1"/>
          <p:nvPr/>
        </p:nvSpPr>
        <p:spPr>
          <a:xfrm>
            <a:off x="4063763" y="5029200"/>
            <a:ext cx="5080237" cy="954107"/>
          </a:xfrm>
          <a:prstGeom prst="rect">
            <a:avLst/>
          </a:prstGeom>
          <a:noFill/>
        </p:spPr>
        <p:txBody>
          <a:bodyPr wrap="none" rtlCol="0">
            <a:spAutoFit/>
          </a:bodyPr>
          <a:lstStyle/>
          <a:p>
            <a:r>
              <a:rPr lang="en-US" altLang="zh-TW" sz="2800" b="1" dirty="0" err="1" smtClean="0"/>
              <a:t>Eg</a:t>
            </a:r>
            <a:r>
              <a:rPr lang="en-US" altLang="zh-TW" sz="2800" b="1" dirty="0" smtClean="0"/>
              <a:t>:</a:t>
            </a:r>
          </a:p>
          <a:p>
            <a:r>
              <a:rPr lang="en-US" altLang="zh-TW" sz="2800" b="1" dirty="0" smtClean="0"/>
              <a:t>1.0 – 1.5 </a:t>
            </a:r>
            <a:r>
              <a:rPr lang="en-US" altLang="zh-TW" sz="2800" b="1" dirty="0" err="1" smtClean="0"/>
              <a:t>eV</a:t>
            </a:r>
            <a:r>
              <a:rPr lang="en-US" altLang="zh-TW" sz="2800" b="1" dirty="0" smtClean="0"/>
              <a:t> is the best range</a:t>
            </a:r>
            <a:endParaRPr lang="zh-TW" altLang="en-US" sz="2800" b="1" dirty="0"/>
          </a:p>
        </p:txBody>
      </p:sp>
    </p:spTree>
    <p:extLst>
      <p:ext uri="{BB962C8B-B14F-4D97-AF65-F5344CB8AC3E}">
        <p14:creationId xmlns:p14="http://schemas.microsoft.com/office/powerpoint/2010/main" val="1054072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Two keys for making a laser </a:t>
            </a:r>
            <a:endParaRPr lang="zh-TW" altLang="en-US" dirty="0"/>
          </a:p>
        </p:txBody>
      </p:sp>
      <p:sp>
        <p:nvSpPr>
          <p:cNvPr id="4" name="矩形 3"/>
          <p:cNvSpPr/>
          <p:nvPr/>
        </p:nvSpPr>
        <p:spPr>
          <a:xfrm>
            <a:off x="1524000" y="2057400"/>
            <a:ext cx="5799986" cy="2123658"/>
          </a:xfrm>
          <a:prstGeom prst="rect">
            <a:avLst/>
          </a:prstGeom>
        </p:spPr>
        <p:txBody>
          <a:bodyPr wrap="none">
            <a:spAutoFit/>
          </a:bodyPr>
          <a:lstStyle/>
          <a:p>
            <a:r>
              <a:rPr lang="en-US" altLang="zh-TW" b="0" dirty="0" smtClean="0"/>
              <a:t> </a:t>
            </a:r>
            <a:r>
              <a:rPr lang="en-US" altLang="zh-TW" sz="4400" dirty="0" smtClean="0"/>
              <a:t>population inversion</a:t>
            </a:r>
          </a:p>
          <a:p>
            <a:endParaRPr lang="en-US" altLang="zh-TW" sz="4400" dirty="0" smtClean="0"/>
          </a:p>
          <a:p>
            <a:r>
              <a:rPr lang="en-US" altLang="zh-TW" sz="4400" dirty="0" smtClean="0"/>
              <a:t>Optical cavity</a:t>
            </a:r>
            <a:endParaRPr lang="zh-TW" altLang="en-US" sz="4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Rectangle 6"/>
          <p:cNvSpPr>
            <a:spLocks noGrp="1" noChangeArrowheads="1"/>
          </p:cNvSpPr>
          <p:nvPr>
            <p:ph type="title"/>
          </p:nvPr>
        </p:nvSpPr>
        <p:spPr/>
        <p:txBody>
          <a:bodyPr/>
          <a:lstStyle/>
          <a:p>
            <a:r>
              <a:rPr lang="en-US" altLang="zh-TW"/>
              <a:t>Absorption of semiconductor</a:t>
            </a:r>
          </a:p>
        </p:txBody>
      </p:sp>
      <p:pic>
        <p:nvPicPr>
          <p:cNvPr id="60420" name="Picture 4"/>
          <p:cNvPicPr>
            <a:picLocks noChangeAspect="1" noChangeArrowheads="1"/>
          </p:cNvPicPr>
          <p:nvPr/>
        </p:nvPicPr>
        <p:blipFill>
          <a:blip r:embed="rId3" cstate="print"/>
          <a:srcRect/>
          <a:stretch>
            <a:fillRect/>
          </a:stretch>
        </p:blipFill>
        <p:spPr bwMode="auto">
          <a:xfrm>
            <a:off x="457200" y="1600200"/>
            <a:ext cx="3581400" cy="2136775"/>
          </a:xfrm>
          <a:prstGeom prst="rect">
            <a:avLst/>
          </a:prstGeom>
          <a:noFill/>
          <a:ln w="9525">
            <a:noFill/>
            <a:miter lim="800000"/>
            <a:headEnd/>
            <a:tailEnd/>
          </a:ln>
          <a:effectLst/>
        </p:spPr>
      </p:pic>
      <p:graphicFrame>
        <p:nvGraphicFramePr>
          <p:cNvPr id="60421" name="Object 5"/>
          <p:cNvGraphicFramePr>
            <a:graphicFrameLocks noGrp="1" noChangeAspect="1"/>
          </p:cNvGraphicFramePr>
          <p:nvPr>
            <p:ph idx="1"/>
          </p:nvPr>
        </p:nvGraphicFramePr>
        <p:xfrm>
          <a:off x="5257800" y="1524000"/>
          <a:ext cx="3263900" cy="2716213"/>
        </p:xfrm>
        <a:graphic>
          <a:graphicData uri="http://schemas.openxmlformats.org/presentationml/2006/ole">
            <mc:AlternateContent xmlns:mc="http://schemas.openxmlformats.org/markup-compatibility/2006">
              <mc:Choice xmlns:v="urn:schemas-microsoft-com:vml" Requires="v">
                <p:oleObj spid="_x0000_s15382" name="Image" r:id="rId4" imgW="4088889" imgH="3403175" progId="Photoshop.Image.8">
                  <p:embed/>
                </p:oleObj>
              </mc:Choice>
              <mc:Fallback>
                <p:oleObj name="Image" r:id="rId4" imgW="4088889" imgH="3403175" progId="Photoshop.Imag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24000"/>
                        <a:ext cx="3263900" cy="2716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4" name="Line 8"/>
          <p:cNvSpPr>
            <a:spLocks noChangeShapeType="1"/>
          </p:cNvSpPr>
          <p:nvPr/>
        </p:nvSpPr>
        <p:spPr bwMode="auto">
          <a:xfrm flipV="1">
            <a:off x="6705600" y="2438400"/>
            <a:ext cx="0" cy="685800"/>
          </a:xfrm>
          <a:prstGeom prst="line">
            <a:avLst/>
          </a:prstGeom>
          <a:noFill/>
          <a:ln w="38100">
            <a:solidFill>
              <a:srgbClr val="993300"/>
            </a:solidFill>
            <a:round/>
            <a:headEnd/>
            <a:tailEnd type="triangle" w="med" len="med"/>
          </a:ln>
          <a:effectLst/>
        </p:spPr>
        <p:txBody>
          <a:bodyPr/>
          <a:lstStyle/>
          <a:p>
            <a:endParaRPr lang="en-US"/>
          </a:p>
        </p:txBody>
      </p:sp>
      <p:sp>
        <p:nvSpPr>
          <p:cNvPr id="60426" name="Line 10"/>
          <p:cNvSpPr>
            <a:spLocks noChangeShapeType="1"/>
          </p:cNvSpPr>
          <p:nvPr/>
        </p:nvSpPr>
        <p:spPr bwMode="auto">
          <a:xfrm>
            <a:off x="6705600" y="2514600"/>
            <a:ext cx="609600" cy="228600"/>
          </a:xfrm>
          <a:prstGeom prst="line">
            <a:avLst/>
          </a:prstGeom>
          <a:noFill/>
          <a:ln w="38100">
            <a:solidFill>
              <a:srgbClr val="993300"/>
            </a:solidFill>
            <a:round/>
            <a:headEnd/>
            <a:tailEnd type="triangle" w="med" len="med"/>
          </a:ln>
          <a:effectLst/>
        </p:spPr>
        <p:txBody>
          <a:bodyPr/>
          <a:lstStyle/>
          <a:p>
            <a:endParaRPr lang="en-US"/>
          </a:p>
        </p:txBody>
      </p:sp>
      <p:sp>
        <p:nvSpPr>
          <p:cNvPr id="60428" name="Text Box 12"/>
          <p:cNvSpPr txBox="1">
            <a:spLocks noChangeArrowheads="1"/>
          </p:cNvSpPr>
          <p:nvPr/>
        </p:nvSpPr>
        <p:spPr bwMode="auto">
          <a:xfrm>
            <a:off x="6781800" y="1600200"/>
            <a:ext cx="2127250" cy="641350"/>
          </a:xfrm>
          <a:prstGeom prst="rect">
            <a:avLst/>
          </a:prstGeom>
          <a:noFill/>
          <a:ln w="9525">
            <a:noFill/>
            <a:miter lim="800000"/>
            <a:headEnd/>
            <a:tailEnd/>
          </a:ln>
          <a:effectLst/>
        </p:spPr>
        <p:txBody>
          <a:bodyPr wrap="none">
            <a:spAutoFit/>
          </a:bodyPr>
          <a:lstStyle/>
          <a:p>
            <a:r>
              <a:rPr lang="en-US" altLang="zh-TW" b="0"/>
              <a:t>Phonon emission o</a:t>
            </a:r>
          </a:p>
          <a:p>
            <a:r>
              <a:rPr lang="en-US" altLang="zh-TW" b="0"/>
              <a:t>r absorption</a:t>
            </a:r>
          </a:p>
        </p:txBody>
      </p:sp>
      <p:sp>
        <p:nvSpPr>
          <p:cNvPr id="60429" name="Line 13"/>
          <p:cNvSpPr>
            <a:spLocks noChangeShapeType="1"/>
          </p:cNvSpPr>
          <p:nvPr/>
        </p:nvSpPr>
        <p:spPr bwMode="auto">
          <a:xfrm flipH="1">
            <a:off x="7010400" y="2133600"/>
            <a:ext cx="228600" cy="381000"/>
          </a:xfrm>
          <a:prstGeom prst="line">
            <a:avLst/>
          </a:prstGeom>
          <a:noFill/>
          <a:ln w="19050">
            <a:solidFill>
              <a:schemeClr val="tx1"/>
            </a:solidFill>
            <a:round/>
            <a:headEnd/>
            <a:tailEnd type="triangle" w="med" len="med"/>
          </a:ln>
          <a:effectLst/>
        </p:spPr>
        <p:txBody>
          <a:bodyPr/>
          <a:lstStyle/>
          <a:p>
            <a:endParaRPr lang="en-US"/>
          </a:p>
        </p:txBody>
      </p:sp>
      <p:sp>
        <p:nvSpPr>
          <p:cNvPr id="60430" name="Text Box 14"/>
          <p:cNvSpPr txBox="1">
            <a:spLocks noChangeArrowheads="1"/>
          </p:cNvSpPr>
          <p:nvPr/>
        </p:nvSpPr>
        <p:spPr bwMode="auto">
          <a:xfrm>
            <a:off x="4419600" y="4419600"/>
            <a:ext cx="4552950" cy="1190625"/>
          </a:xfrm>
          <a:prstGeom prst="rect">
            <a:avLst/>
          </a:prstGeom>
          <a:noFill/>
          <a:ln w="9525">
            <a:noFill/>
            <a:miter lim="800000"/>
            <a:headEnd/>
            <a:tailEnd/>
          </a:ln>
          <a:effectLst/>
        </p:spPr>
        <p:txBody>
          <a:bodyPr wrap="none">
            <a:spAutoFit/>
          </a:bodyPr>
          <a:lstStyle/>
          <a:p>
            <a:r>
              <a:rPr lang="en-US" altLang="zh-TW" b="0"/>
              <a:t>-We prefer direct semiconduct materials</a:t>
            </a:r>
          </a:p>
          <a:p>
            <a:r>
              <a:rPr lang="en-US" altLang="zh-TW" b="0"/>
              <a:t> since they can absorb light more efficiently</a:t>
            </a:r>
          </a:p>
          <a:p>
            <a:r>
              <a:rPr lang="en-US" altLang="zh-TW" b="0"/>
              <a:t>-Si and Ge’s absorption coefficient</a:t>
            </a:r>
          </a:p>
          <a:p>
            <a:r>
              <a:rPr lang="en-US" altLang="zh-TW" b="0"/>
              <a:t> increase slowly with increased energy </a:t>
            </a:r>
          </a:p>
        </p:txBody>
      </p:sp>
      <p:grpSp>
        <p:nvGrpSpPr>
          <p:cNvPr id="2" name="Group 18"/>
          <p:cNvGrpSpPr>
            <a:grpSpLocks/>
          </p:cNvGrpSpPr>
          <p:nvPr/>
        </p:nvGrpSpPr>
        <p:grpSpPr bwMode="auto">
          <a:xfrm>
            <a:off x="304800" y="3897313"/>
            <a:ext cx="3810000" cy="2960687"/>
            <a:chOff x="2880" y="2064"/>
            <a:chExt cx="2789" cy="2167"/>
          </a:xfrm>
        </p:grpSpPr>
        <p:pic>
          <p:nvPicPr>
            <p:cNvPr id="60431" name="Picture 15" descr="img044"/>
            <p:cNvPicPr>
              <a:picLocks noChangeAspect="1" noChangeArrowheads="1"/>
            </p:cNvPicPr>
            <p:nvPr/>
          </p:nvPicPr>
          <p:blipFill>
            <a:blip r:embed="rId6" cstate="print"/>
            <a:srcRect/>
            <a:stretch>
              <a:fillRect/>
            </a:stretch>
          </p:blipFill>
          <p:spPr bwMode="auto">
            <a:xfrm>
              <a:off x="2880" y="2064"/>
              <a:ext cx="2789" cy="2167"/>
            </a:xfrm>
            <a:prstGeom prst="rect">
              <a:avLst/>
            </a:prstGeom>
            <a:noFill/>
          </p:spPr>
        </p:pic>
        <p:sp>
          <p:nvSpPr>
            <p:cNvPr id="60432" name="Rectangle 16"/>
            <p:cNvSpPr>
              <a:spLocks noChangeArrowheads="1"/>
            </p:cNvSpPr>
            <p:nvPr/>
          </p:nvSpPr>
          <p:spPr bwMode="auto">
            <a:xfrm>
              <a:off x="3470" y="2064"/>
              <a:ext cx="453" cy="272"/>
            </a:xfrm>
            <a:prstGeom prst="rect">
              <a:avLst/>
            </a:prstGeom>
            <a:noFill/>
            <a:ln w="38100">
              <a:solidFill>
                <a:srgbClr val="FF0000"/>
              </a:solidFill>
              <a:prstDash val="dash"/>
              <a:miter lim="800000"/>
              <a:headEnd/>
              <a:tailEnd/>
            </a:ln>
            <a:effectLst/>
          </p:spPr>
          <p:txBody>
            <a:bodyPr wrap="none" anchor="ctr"/>
            <a:lstStyle/>
            <a:p>
              <a:endParaRPr lang="en-US"/>
            </a:p>
          </p:txBody>
        </p:sp>
        <p:sp>
          <p:nvSpPr>
            <p:cNvPr id="60433" name="Rectangle 17"/>
            <p:cNvSpPr>
              <a:spLocks noChangeArrowheads="1"/>
            </p:cNvSpPr>
            <p:nvPr/>
          </p:nvSpPr>
          <p:spPr bwMode="auto">
            <a:xfrm>
              <a:off x="4241" y="2064"/>
              <a:ext cx="453" cy="272"/>
            </a:xfrm>
            <a:prstGeom prst="rect">
              <a:avLst/>
            </a:prstGeom>
            <a:noFill/>
            <a:ln w="38100">
              <a:solidFill>
                <a:srgbClr val="FF0000"/>
              </a:solidFill>
              <a:prstDash val="dash"/>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zh-TW" altLang="zh-TW" smtClean="0"/>
          </a:p>
        </p:txBody>
      </p:sp>
      <p:sp>
        <p:nvSpPr>
          <p:cNvPr id="28675" name="Rectangle 3"/>
          <p:cNvSpPr>
            <a:spLocks noGrp="1" noChangeArrowheads="1"/>
          </p:cNvSpPr>
          <p:nvPr>
            <p:ph type="body" idx="1"/>
          </p:nvPr>
        </p:nvSpPr>
        <p:spPr/>
        <p:txBody>
          <a:bodyPr/>
          <a:lstStyle/>
          <a:p>
            <a:pPr eaLnBrk="1" hangingPunct="1"/>
            <a:endParaRPr lang="zh-TW" altLang="zh-TW" smtClean="0"/>
          </a:p>
        </p:txBody>
      </p:sp>
      <p:pic>
        <p:nvPicPr>
          <p:cNvPr id="28676" name="Picture 4"/>
          <p:cNvPicPr>
            <a:picLocks noChangeAspect="1" noChangeArrowheads="1"/>
          </p:cNvPicPr>
          <p:nvPr/>
        </p:nvPicPr>
        <p:blipFill>
          <a:blip r:embed="rId2" cstate="print"/>
          <a:srcRect/>
          <a:stretch>
            <a:fillRect/>
          </a:stretch>
        </p:blipFill>
        <p:spPr bwMode="auto">
          <a:xfrm>
            <a:off x="-29231" y="195358"/>
            <a:ext cx="8951670" cy="64989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15888"/>
            <a:ext cx="8697913" cy="1143000"/>
          </a:xfrm>
        </p:spPr>
        <p:txBody>
          <a:bodyPr/>
          <a:lstStyle/>
          <a:p>
            <a:r>
              <a:rPr lang="en-US" altLang="zh-TW" sz="4000" b="1"/>
              <a:t>A PN junction photovoltaic device</a:t>
            </a:r>
            <a:r>
              <a:rPr lang="en-US" altLang="zh-TW" sz="4000" b="1" i="1"/>
              <a:t> </a:t>
            </a:r>
          </a:p>
        </p:txBody>
      </p:sp>
      <p:pic>
        <p:nvPicPr>
          <p:cNvPr id="30723" name="Picture 3"/>
          <p:cNvPicPr>
            <a:picLocks noChangeAspect="1" noChangeArrowheads="1"/>
          </p:cNvPicPr>
          <p:nvPr/>
        </p:nvPicPr>
        <p:blipFill>
          <a:blip r:embed="rId2" cstate="print"/>
          <a:srcRect/>
          <a:stretch>
            <a:fillRect/>
          </a:stretch>
        </p:blipFill>
        <p:spPr bwMode="auto">
          <a:xfrm>
            <a:off x="3527425" y="1524000"/>
            <a:ext cx="5616575" cy="5072063"/>
          </a:xfrm>
          <a:prstGeom prst="rect">
            <a:avLst/>
          </a:prstGeom>
          <a:noFill/>
          <a:ln w="9525">
            <a:noFill/>
            <a:miter lim="800000"/>
            <a:headEnd/>
            <a:tailEnd/>
          </a:ln>
          <a:effectLst/>
        </p:spPr>
      </p:pic>
      <p:sp>
        <p:nvSpPr>
          <p:cNvPr id="30727" name="Text Box 7"/>
          <p:cNvSpPr txBox="1">
            <a:spLocks noChangeArrowheads="1"/>
          </p:cNvSpPr>
          <p:nvPr/>
        </p:nvSpPr>
        <p:spPr bwMode="auto">
          <a:xfrm>
            <a:off x="0" y="4267200"/>
            <a:ext cx="5291320" cy="1477328"/>
          </a:xfrm>
          <a:prstGeom prst="rect">
            <a:avLst/>
          </a:prstGeom>
          <a:noFill/>
          <a:ln w="9525">
            <a:noFill/>
            <a:miter lim="800000"/>
            <a:headEnd/>
            <a:tailEnd/>
          </a:ln>
          <a:effectLst/>
        </p:spPr>
        <p:txBody>
          <a:bodyPr wrap="none">
            <a:spAutoFit/>
          </a:bodyPr>
          <a:lstStyle/>
          <a:p>
            <a:r>
              <a:rPr lang="en-US" altLang="zh-TW" b="0" dirty="0"/>
              <a:t>-incoming photon generate EHPs and</a:t>
            </a:r>
          </a:p>
          <a:p>
            <a:r>
              <a:rPr lang="en-US" altLang="zh-TW" b="0" dirty="0"/>
              <a:t> </a:t>
            </a:r>
            <a:r>
              <a:rPr lang="en-US" altLang="zh-TW" b="0" dirty="0" smtClean="0"/>
              <a:t>separated by the build-in field </a:t>
            </a:r>
            <a:r>
              <a:rPr lang="en-US" altLang="zh-TW" b="0" dirty="0" err="1" smtClean="0"/>
              <a:t>Eo</a:t>
            </a:r>
            <a:r>
              <a:rPr lang="en-US" altLang="zh-TW" b="0" dirty="0" smtClean="0"/>
              <a:t>, drifts them apart</a:t>
            </a:r>
            <a:endParaRPr lang="en-US" altLang="zh-TW" b="0" dirty="0"/>
          </a:p>
          <a:p>
            <a:r>
              <a:rPr lang="en-US" altLang="zh-TW" b="0" dirty="0"/>
              <a:t>-generated electrons and hole can </a:t>
            </a:r>
          </a:p>
          <a:p>
            <a:r>
              <a:rPr lang="en-US" altLang="zh-TW" b="0" dirty="0"/>
              <a:t> diffuse and drift in neural region and SCL, respectively</a:t>
            </a:r>
          </a:p>
          <a:p>
            <a:r>
              <a:rPr lang="en-US" altLang="zh-TW" b="0" dirty="0" smtClean="0"/>
              <a:t>-</a:t>
            </a:r>
            <a:endParaRPr lang="en-US" altLang="zh-TW" b="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8686800" cy="1143000"/>
          </a:xfrm>
        </p:spPr>
        <p:txBody>
          <a:bodyPr/>
          <a:lstStyle/>
          <a:p>
            <a:r>
              <a:rPr lang="en-US" altLang="zh-TW" sz="4000" b="1"/>
              <a:t>A PN junction photovoltaic device</a:t>
            </a:r>
            <a:r>
              <a:rPr lang="en-US" altLang="zh-TW" sz="4000" b="1" i="1"/>
              <a:t> </a:t>
            </a:r>
          </a:p>
        </p:txBody>
      </p:sp>
      <p:pic>
        <p:nvPicPr>
          <p:cNvPr id="67587" name="Picture 3"/>
          <p:cNvPicPr>
            <a:picLocks noChangeAspect="1" noChangeArrowheads="1"/>
          </p:cNvPicPr>
          <p:nvPr/>
        </p:nvPicPr>
        <p:blipFill>
          <a:blip r:embed="rId2" cstate="print"/>
          <a:srcRect/>
          <a:stretch>
            <a:fillRect/>
          </a:stretch>
        </p:blipFill>
        <p:spPr bwMode="auto">
          <a:xfrm>
            <a:off x="3886200" y="1371600"/>
            <a:ext cx="5616575" cy="5072063"/>
          </a:xfrm>
          <a:prstGeom prst="rect">
            <a:avLst/>
          </a:prstGeom>
          <a:noFill/>
          <a:ln w="9525">
            <a:noFill/>
            <a:miter lim="800000"/>
            <a:headEnd/>
            <a:tailEnd/>
          </a:ln>
          <a:effectLst/>
        </p:spPr>
      </p:pic>
      <p:sp>
        <p:nvSpPr>
          <p:cNvPr id="67588" name="Text Box 4"/>
          <p:cNvSpPr txBox="1">
            <a:spLocks noChangeArrowheads="1"/>
          </p:cNvSpPr>
          <p:nvPr/>
        </p:nvSpPr>
        <p:spPr bwMode="auto">
          <a:xfrm>
            <a:off x="0" y="4343400"/>
            <a:ext cx="4997450" cy="2014538"/>
          </a:xfrm>
          <a:prstGeom prst="rect">
            <a:avLst/>
          </a:prstGeom>
          <a:noFill/>
          <a:ln w="9525">
            <a:noFill/>
            <a:miter lim="800000"/>
            <a:headEnd/>
            <a:tailEnd/>
          </a:ln>
          <a:effectLst/>
        </p:spPr>
        <p:txBody>
          <a:bodyPr wrap="none">
            <a:spAutoFit/>
          </a:bodyPr>
          <a:lstStyle/>
          <a:p>
            <a:r>
              <a:rPr lang="en-US" altLang="zh-TW" b="0"/>
              <a:t>-The movement of minority carriers is critical for</a:t>
            </a:r>
          </a:p>
          <a:p>
            <a:r>
              <a:rPr lang="en-US" altLang="zh-TW" b="0"/>
              <a:t>  the amount of generated current</a:t>
            </a:r>
          </a:p>
          <a:p>
            <a:r>
              <a:rPr lang="en-US" altLang="zh-TW" b="0"/>
              <a:t>-Without Eo it is not possible to drift apart</a:t>
            </a:r>
          </a:p>
          <a:p>
            <a:r>
              <a:rPr lang="en-US" altLang="zh-TW" b="0"/>
              <a:t>  the photogenerated EHPs accumulate</a:t>
            </a:r>
          </a:p>
          <a:p>
            <a:r>
              <a:rPr lang="en-US" altLang="zh-TW" b="0"/>
              <a:t>  excess electrons on the n-side and</a:t>
            </a:r>
          </a:p>
          <a:p>
            <a:r>
              <a:rPr lang="en-US" altLang="zh-TW" b="0"/>
              <a:t>  excess holes on the p-side</a:t>
            </a:r>
          </a:p>
          <a:p>
            <a:r>
              <a:rPr lang="en-US" altLang="zh-TW" b="0"/>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152400"/>
            <a:ext cx="8686800" cy="1143000"/>
          </a:xfrm>
        </p:spPr>
        <p:txBody>
          <a:bodyPr/>
          <a:lstStyle/>
          <a:p>
            <a:r>
              <a:rPr lang="en-US" altLang="zh-TW" sz="4000" b="1"/>
              <a:t>A PN junction photovoltaic device</a:t>
            </a:r>
            <a:r>
              <a:rPr lang="en-US" altLang="zh-TW" sz="4000" b="1" i="1"/>
              <a:t> </a:t>
            </a:r>
          </a:p>
        </p:txBody>
      </p:sp>
      <p:graphicFrame>
        <p:nvGraphicFramePr>
          <p:cNvPr id="74755" name="Object 3"/>
          <p:cNvGraphicFramePr>
            <a:graphicFrameLocks noGrp="1" noChangeAspect="1"/>
          </p:cNvGraphicFramePr>
          <p:nvPr>
            <p:ph sz="half" idx="1"/>
          </p:nvPr>
        </p:nvGraphicFramePr>
        <p:xfrm>
          <a:off x="762000" y="1600200"/>
          <a:ext cx="1676400" cy="741363"/>
        </p:xfrm>
        <a:graphic>
          <a:graphicData uri="http://schemas.openxmlformats.org/presentationml/2006/ole">
            <mc:AlternateContent xmlns:mc="http://schemas.openxmlformats.org/markup-compatibility/2006">
              <mc:Choice xmlns:v="urn:schemas-microsoft-com:vml" Requires="v">
                <p:oleObj spid="_x0000_s16446" name="方程式" r:id="rId3" imgW="545760" imgH="241200" progId="Equation.3">
                  <p:embed/>
                </p:oleObj>
              </mc:Choice>
              <mc:Fallback>
                <p:oleObj name="方程式" r:id="rId3" imgW="54576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1676400"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6" name="Object 4"/>
          <p:cNvGraphicFramePr>
            <a:graphicFrameLocks noGrp="1" noChangeAspect="1"/>
          </p:cNvGraphicFramePr>
          <p:nvPr>
            <p:ph sz="quarter" idx="2"/>
          </p:nvPr>
        </p:nvGraphicFramePr>
        <p:xfrm>
          <a:off x="762000" y="2286000"/>
          <a:ext cx="1828800" cy="628650"/>
        </p:xfrm>
        <a:graphic>
          <a:graphicData uri="http://schemas.openxmlformats.org/presentationml/2006/ole">
            <mc:AlternateContent xmlns:mc="http://schemas.openxmlformats.org/markup-compatibility/2006">
              <mc:Choice xmlns:v="urn:schemas-microsoft-com:vml" Requires="v">
                <p:oleObj spid="_x0000_s16447" name="方程式" r:id="rId5" imgW="812520" imgH="279360" progId="Equation.3">
                  <p:embed/>
                </p:oleObj>
              </mc:Choice>
              <mc:Fallback>
                <p:oleObj name="方程式" r:id="rId5" imgW="812520" imgH="27936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286000"/>
                        <a:ext cx="182880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4757" name="Picture 5"/>
          <p:cNvPicPr>
            <a:picLocks noChangeAspect="1" noChangeArrowheads="1"/>
          </p:cNvPicPr>
          <p:nvPr/>
        </p:nvPicPr>
        <p:blipFill>
          <a:blip r:embed="rId7" cstate="print"/>
          <a:srcRect/>
          <a:stretch>
            <a:fillRect/>
          </a:stretch>
        </p:blipFill>
        <p:spPr bwMode="auto">
          <a:xfrm>
            <a:off x="4038600" y="1524000"/>
            <a:ext cx="5616575" cy="5072063"/>
          </a:xfrm>
          <a:prstGeom prst="rect">
            <a:avLst/>
          </a:prstGeom>
          <a:noFill/>
          <a:ln w="9525">
            <a:noFill/>
            <a:miter lim="800000"/>
            <a:headEnd/>
            <a:tailEnd/>
          </a:ln>
          <a:effectLst/>
        </p:spPr>
      </p:pic>
      <p:graphicFrame>
        <p:nvGraphicFramePr>
          <p:cNvPr id="74759" name="Object 7"/>
          <p:cNvGraphicFramePr>
            <a:graphicFrameLocks noGrp="1" noChangeAspect="1"/>
          </p:cNvGraphicFramePr>
          <p:nvPr>
            <p:ph sz="quarter" idx="3"/>
            <p:extLst>
              <p:ext uri="{D42A27DB-BD31-4B8C-83A1-F6EECF244321}">
                <p14:modId xmlns:p14="http://schemas.microsoft.com/office/powerpoint/2010/main" val="1430505611"/>
              </p:ext>
            </p:extLst>
          </p:nvPr>
        </p:nvGraphicFramePr>
        <p:xfrm>
          <a:off x="806450" y="3048000"/>
          <a:ext cx="1739900" cy="630238"/>
        </p:xfrm>
        <a:graphic>
          <a:graphicData uri="http://schemas.openxmlformats.org/presentationml/2006/ole">
            <mc:AlternateContent xmlns:mc="http://schemas.openxmlformats.org/markup-compatibility/2006">
              <mc:Choice xmlns:v="urn:schemas-microsoft-com:vml" Requires="v">
                <p:oleObj spid="_x0000_s16448" name="方程式" r:id="rId8" imgW="736560" imgH="266400" progId="Equation.3">
                  <p:embed/>
                </p:oleObj>
              </mc:Choice>
              <mc:Fallback>
                <p:oleObj name="方程式" r:id="rId8" imgW="736560" imgH="2664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450" y="3048000"/>
                        <a:ext cx="1739900" cy="63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0" name="Text Box 8"/>
          <p:cNvSpPr txBox="1">
            <a:spLocks noChangeArrowheads="1"/>
          </p:cNvSpPr>
          <p:nvPr/>
        </p:nvSpPr>
        <p:spPr bwMode="auto">
          <a:xfrm>
            <a:off x="2498725" y="1789113"/>
            <a:ext cx="1035050" cy="366712"/>
          </a:xfrm>
          <a:prstGeom prst="rect">
            <a:avLst/>
          </a:prstGeom>
          <a:noFill/>
          <a:ln w="9525">
            <a:noFill/>
            <a:miter lim="800000"/>
            <a:headEnd/>
            <a:tailEnd/>
          </a:ln>
          <a:effectLst/>
        </p:spPr>
        <p:txBody>
          <a:bodyPr wrap="none">
            <a:spAutoFit/>
          </a:bodyPr>
          <a:lstStyle/>
          <a:p>
            <a:r>
              <a:rPr lang="en-US" altLang="zh-TW" b="0"/>
              <a:t>:life time</a:t>
            </a:r>
          </a:p>
        </p:txBody>
      </p:sp>
      <p:sp>
        <p:nvSpPr>
          <p:cNvPr id="74762" name="Rectangle 10"/>
          <p:cNvSpPr>
            <a:spLocks noChangeArrowheads="1"/>
          </p:cNvSpPr>
          <p:nvPr/>
        </p:nvSpPr>
        <p:spPr bwMode="auto">
          <a:xfrm>
            <a:off x="5181600" y="5638800"/>
            <a:ext cx="5181600" cy="990600"/>
          </a:xfrm>
          <a:prstGeom prst="rect">
            <a:avLst/>
          </a:prstGeom>
          <a:solidFill>
            <a:schemeClr val="bg1"/>
          </a:solidFill>
          <a:ln w="9525">
            <a:solidFill>
              <a:schemeClr val="bg1"/>
            </a:solidFill>
            <a:miter lim="800000"/>
            <a:headEnd/>
            <a:tailEnd/>
          </a:ln>
          <a:effectLst/>
        </p:spPr>
        <p:txBody>
          <a:bodyPr wrap="none" anchor="ctr"/>
          <a:lstStyle/>
          <a:p>
            <a:r>
              <a:rPr lang="en-US" sz="1400" b="0" dirty="0" smtClean="0"/>
              <a:t>Only electrons within the Le to the depletion</a:t>
            </a:r>
          </a:p>
          <a:p>
            <a:r>
              <a:rPr lang="en-US" sz="1400" b="0" dirty="0" smtClean="0"/>
              <a:t>Layer can contribute to the photovoltaic effect</a:t>
            </a:r>
            <a:endParaRPr lang="en-US" sz="1400" b="0" dirty="0"/>
          </a:p>
        </p:txBody>
      </p:sp>
      <p:sp>
        <p:nvSpPr>
          <p:cNvPr id="74763" name="Text Box 11"/>
          <p:cNvSpPr txBox="1">
            <a:spLocks noChangeArrowheads="1"/>
          </p:cNvSpPr>
          <p:nvPr/>
        </p:nvSpPr>
        <p:spPr bwMode="auto">
          <a:xfrm>
            <a:off x="218" y="4045963"/>
            <a:ext cx="5588453" cy="3139321"/>
          </a:xfrm>
          <a:prstGeom prst="rect">
            <a:avLst/>
          </a:prstGeom>
          <a:noFill/>
          <a:ln w="9525">
            <a:noFill/>
            <a:miter lim="800000"/>
            <a:headEnd/>
            <a:tailEnd/>
          </a:ln>
          <a:effectLst/>
        </p:spPr>
        <p:txBody>
          <a:bodyPr wrap="none">
            <a:spAutoFit/>
          </a:bodyPr>
          <a:lstStyle/>
          <a:p>
            <a:r>
              <a:rPr lang="en-US" altLang="zh-TW" b="0" dirty="0"/>
              <a:t>-Silicon’s electron diffusion length is longer than</a:t>
            </a:r>
          </a:p>
          <a:p>
            <a:r>
              <a:rPr lang="en-US" altLang="zh-TW" b="0" dirty="0"/>
              <a:t>  the hole diffusion length</a:t>
            </a:r>
          </a:p>
          <a:p>
            <a:r>
              <a:rPr lang="en-US" altLang="zh-TW" b="0" dirty="0"/>
              <a:t>-we make a device with very narrow n region and</a:t>
            </a:r>
          </a:p>
          <a:p>
            <a:r>
              <a:rPr lang="en-US" altLang="zh-TW" b="0" dirty="0"/>
              <a:t> longer p region </a:t>
            </a:r>
          </a:p>
          <a:p>
            <a:r>
              <a:rPr lang="en-US" altLang="zh-TW" b="0" dirty="0" smtClean="0"/>
              <a:t>-</a:t>
            </a:r>
            <a:r>
              <a:rPr lang="en-US" altLang="zh-TW" b="0" dirty="0" smtClean="0">
                <a:solidFill>
                  <a:srgbClr val="FF0000"/>
                </a:solidFill>
              </a:rPr>
              <a:t>n side: 0.2 </a:t>
            </a:r>
            <a:r>
              <a:rPr lang="el-GR" altLang="zh-TW" b="0" dirty="0" smtClean="0">
                <a:solidFill>
                  <a:srgbClr val="FF0000"/>
                </a:solidFill>
                <a:cs typeface="Arial" pitchFamily="34" charset="0"/>
              </a:rPr>
              <a:t>μ</a:t>
            </a:r>
            <a:r>
              <a:rPr lang="en-US" altLang="zh-TW" b="0" dirty="0" smtClean="0">
                <a:solidFill>
                  <a:srgbClr val="FF0000"/>
                </a:solidFill>
                <a:cs typeface="Arial" pitchFamily="34" charset="0"/>
              </a:rPr>
              <a:t>m or less ; p-side: 200-500 </a:t>
            </a:r>
            <a:r>
              <a:rPr lang="el-GR" altLang="zh-TW" b="0" dirty="0" smtClean="0">
                <a:solidFill>
                  <a:srgbClr val="FF0000"/>
                </a:solidFill>
                <a:cs typeface="Arial" pitchFamily="34" charset="0"/>
              </a:rPr>
              <a:t>μ</a:t>
            </a:r>
            <a:r>
              <a:rPr lang="en-US" altLang="zh-TW" b="0" dirty="0" smtClean="0">
                <a:solidFill>
                  <a:srgbClr val="FF0000"/>
                </a:solidFill>
                <a:cs typeface="Arial" pitchFamily="34" charset="0"/>
              </a:rPr>
              <a:t>m</a:t>
            </a:r>
          </a:p>
          <a:p>
            <a:r>
              <a:rPr lang="en-US" altLang="zh-TW" dirty="0" smtClean="0">
                <a:solidFill>
                  <a:srgbClr val="FF0000"/>
                </a:solidFill>
                <a:cs typeface="Arial" pitchFamily="34" charset="0"/>
              </a:rPr>
              <a:t>Reason: (1) the electron diffusion length in Si</a:t>
            </a:r>
          </a:p>
          <a:p>
            <a:r>
              <a:rPr lang="en-US" altLang="zh-TW" dirty="0" smtClean="0">
                <a:solidFill>
                  <a:srgbClr val="FF0000"/>
                </a:solidFill>
                <a:cs typeface="Arial" pitchFamily="34" charset="0"/>
              </a:rPr>
              <a:t>Is longer than the dole diffusion length</a:t>
            </a:r>
          </a:p>
          <a:p>
            <a:r>
              <a:rPr lang="en-US" altLang="zh-TW" dirty="0" smtClean="0">
                <a:solidFill>
                  <a:srgbClr val="FF0000"/>
                </a:solidFill>
                <a:cs typeface="Arial" pitchFamily="34" charset="0"/>
              </a:rPr>
              <a:t>(2) At long wavelengths, around 1-1.2 </a:t>
            </a:r>
            <a:r>
              <a:rPr lang="el-GR" altLang="zh-TW" dirty="0">
                <a:solidFill>
                  <a:srgbClr val="FF0000"/>
                </a:solidFill>
                <a:cs typeface="Arial" pitchFamily="34" charset="0"/>
              </a:rPr>
              <a:t>μ</a:t>
            </a:r>
            <a:r>
              <a:rPr lang="en-US" altLang="zh-TW" dirty="0">
                <a:solidFill>
                  <a:srgbClr val="FF0000"/>
                </a:solidFill>
                <a:cs typeface="Arial" pitchFamily="34" charset="0"/>
              </a:rPr>
              <a:t>m</a:t>
            </a:r>
            <a:r>
              <a:rPr lang="en-US" altLang="zh-TW" dirty="0" smtClean="0">
                <a:solidFill>
                  <a:srgbClr val="FF0000"/>
                </a:solidFill>
                <a:cs typeface="Arial" pitchFamily="34" charset="0"/>
              </a:rPr>
              <a:t>, the</a:t>
            </a:r>
          </a:p>
          <a:p>
            <a:r>
              <a:rPr lang="en-US" altLang="zh-TW" dirty="0">
                <a:solidFill>
                  <a:srgbClr val="FF0000"/>
                </a:solidFill>
                <a:cs typeface="Arial" pitchFamily="34" charset="0"/>
              </a:rPr>
              <a:t>a</a:t>
            </a:r>
            <a:r>
              <a:rPr lang="en-US" altLang="zh-TW" dirty="0" smtClean="0">
                <a:solidFill>
                  <a:srgbClr val="FF0000"/>
                </a:solidFill>
                <a:cs typeface="Arial" pitchFamily="34" charset="0"/>
              </a:rPr>
              <a:t>bsorption coefficient </a:t>
            </a:r>
            <a:r>
              <a:rPr lang="el-GR" altLang="zh-TW" dirty="0" smtClean="0">
                <a:solidFill>
                  <a:srgbClr val="FF0000"/>
                </a:solidFill>
                <a:cs typeface="Arial" pitchFamily="34" charset="0"/>
              </a:rPr>
              <a:t>α</a:t>
            </a:r>
            <a:r>
              <a:rPr lang="en-US" altLang="zh-TW" dirty="0" smtClean="0">
                <a:solidFill>
                  <a:srgbClr val="FF0000"/>
                </a:solidFill>
                <a:cs typeface="Arial" pitchFamily="34" charset="0"/>
              </a:rPr>
              <a:t> of Si is small and the</a:t>
            </a:r>
          </a:p>
          <a:p>
            <a:r>
              <a:rPr lang="en-US" altLang="zh-TW" dirty="0">
                <a:solidFill>
                  <a:srgbClr val="FF0000"/>
                </a:solidFill>
                <a:cs typeface="Arial" pitchFamily="34" charset="0"/>
              </a:rPr>
              <a:t>a</a:t>
            </a:r>
            <a:r>
              <a:rPr lang="en-US" altLang="zh-TW" dirty="0" smtClean="0">
                <a:solidFill>
                  <a:srgbClr val="FF0000"/>
                </a:solidFill>
                <a:cs typeface="Arial" pitchFamily="34" charset="0"/>
              </a:rPr>
              <a:t>bsorption depth (1/</a:t>
            </a:r>
            <a:r>
              <a:rPr lang="el-GR" altLang="zh-TW" dirty="0">
                <a:solidFill>
                  <a:srgbClr val="FF0000"/>
                </a:solidFill>
                <a:cs typeface="Arial" pitchFamily="34" charset="0"/>
              </a:rPr>
              <a:t> </a:t>
            </a:r>
            <a:r>
              <a:rPr lang="el-GR" altLang="zh-TW" dirty="0" smtClean="0">
                <a:solidFill>
                  <a:srgbClr val="FF0000"/>
                </a:solidFill>
                <a:cs typeface="Arial" pitchFamily="34" charset="0"/>
              </a:rPr>
              <a:t>α</a:t>
            </a:r>
            <a:r>
              <a:rPr lang="en-US" altLang="zh-TW" dirty="0" smtClean="0">
                <a:solidFill>
                  <a:srgbClr val="FF0000"/>
                </a:solidFill>
                <a:cs typeface="Arial" pitchFamily="34" charset="0"/>
              </a:rPr>
              <a:t>) is typically greater than 100 </a:t>
            </a:r>
            <a:r>
              <a:rPr lang="el-GR" altLang="zh-TW" dirty="0">
                <a:solidFill>
                  <a:srgbClr val="FF0000"/>
                </a:solidFill>
                <a:cs typeface="Arial" pitchFamily="34" charset="0"/>
              </a:rPr>
              <a:t>μ</a:t>
            </a:r>
            <a:r>
              <a:rPr lang="en-US" altLang="zh-TW" dirty="0" smtClean="0">
                <a:solidFill>
                  <a:srgbClr val="FF0000"/>
                </a:solidFill>
                <a:cs typeface="Arial" pitchFamily="34" charset="0"/>
              </a:rPr>
              <a:t>m.  </a:t>
            </a:r>
            <a:endParaRPr lang="en-US" altLang="zh-TW" b="0" dirty="0" smtClean="0">
              <a:solidFill>
                <a:srgbClr val="FF0000"/>
              </a:solidFill>
              <a:cs typeface="Arial" pitchFamily="34" charset="0"/>
            </a:endParaRPr>
          </a:p>
          <a:p>
            <a:endParaRPr lang="el-GR" altLang="zh-TW" b="0" dirty="0">
              <a:cs typeface="Arial" pitchFamily="34" charset="0"/>
            </a:endParaRPr>
          </a:p>
        </p:txBody>
      </p:sp>
      <p:cxnSp>
        <p:nvCxnSpPr>
          <p:cNvPr id="11" name="直線單箭頭接點 10"/>
          <p:cNvCxnSpPr/>
          <p:nvPr/>
        </p:nvCxnSpPr>
        <p:spPr bwMode="auto">
          <a:xfrm rot="5400000">
            <a:off x="6629400" y="4648200"/>
            <a:ext cx="2133600" cy="457200"/>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 name="文字方塊 1"/>
          <p:cNvSpPr txBox="1"/>
          <p:nvPr/>
        </p:nvSpPr>
        <p:spPr>
          <a:xfrm>
            <a:off x="251520" y="3625334"/>
            <a:ext cx="2481961" cy="369332"/>
          </a:xfrm>
          <a:prstGeom prst="rect">
            <a:avLst/>
          </a:prstGeom>
          <a:noFill/>
        </p:spPr>
        <p:txBody>
          <a:bodyPr wrap="none" rtlCol="0">
            <a:spAutoFit/>
          </a:bodyPr>
          <a:lstStyle/>
          <a:p>
            <a:r>
              <a:rPr lang="en-US" altLang="zh-TW" dirty="0" smtClean="0"/>
              <a:t>Electron diffusion length</a:t>
            </a:r>
            <a:endParaRPr lang="zh-TW" altLang="en-US" dirty="0"/>
          </a:p>
        </p:txBody>
      </p:sp>
      <p:cxnSp>
        <p:nvCxnSpPr>
          <p:cNvPr id="4" name="直線單箭頭接點 3"/>
          <p:cNvCxnSpPr/>
          <p:nvPr/>
        </p:nvCxnSpPr>
        <p:spPr>
          <a:xfrm>
            <a:off x="7020272" y="1340768"/>
            <a:ext cx="1512168"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5580112" y="1340768"/>
            <a:ext cx="432048"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7145451" y="956697"/>
            <a:ext cx="1374094" cy="369332"/>
          </a:xfrm>
          <a:prstGeom prst="rect">
            <a:avLst/>
          </a:prstGeom>
          <a:noFill/>
        </p:spPr>
        <p:txBody>
          <a:bodyPr wrap="none" rtlCol="0">
            <a:spAutoFit/>
          </a:bodyPr>
          <a:lstStyle/>
          <a:p>
            <a:r>
              <a:rPr lang="en-US" altLang="zh-TW" dirty="0" smtClean="0"/>
              <a:t>200-500 </a:t>
            </a:r>
            <a:r>
              <a:rPr lang="el-GR" altLang="zh-TW" dirty="0">
                <a:cs typeface="Arial" pitchFamily="34" charset="0"/>
              </a:rPr>
              <a:t>μ</a:t>
            </a:r>
            <a:r>
              <a:rPr lang="en-US" altLang="zh-TW" dirty="0">
                <a:cs typeface="Arial" pitchFamily="34" charset="0"/>
              </a:rPr>
              <a:t>m</a:t>
            </a:r>
            <a:r>
              <a:rPr lang="en-US" altLang="zh-TW" dirty="0" smtClean="0"/>
              <a:t> </a:t>
            </a:r>
            <a:endParaRPr lang="zh-TW" altLang="en-US" dirty="0"/>
          </a:p>
        </p:txBody>
      </p:sp>
      <p:sp>
        <p:nvSpPr>
          <p:cNvPr id="17" name="文字方塊 16"/>
          <p:cNvSpPr txBox="1"/>
          <p:nvPr/>
        </p:nvSpPr>
        <p:spPr>
          <a:xfrm>
            <a:off x="5349539" y="956697"/>
            <a:ext cx="893193" cy="369332"/>
          </a:xfrm>
          <a:prstGeom prst="rect">
            <a:avLst/>
          </a:prstGeom>
          <a:noFill/>
        </p:spPr>
        <p:txBody>
          <a:bodyPr wrap="none" rtlCol="0">
            <a:spAutoFit/>
          </a:bodyPr>
          <a:lstStyle/>
          <a:p>
            <a:r>
              <a:rPr lang="en-US" altLang="zh-TW" dirty="0" smtClean="0"/>
              <a:t>0.2 </a:t>
            </a:r>
            <a:r>
              <a:rPr lang="el-GR" altLang="zh-TW" dirty="0">
                <a:cs typeface="Arial" pitchFamily="34" charset="0"/>
              </a:rPr>
              <a:t>μ</a:t>
            </a:r>
            <a:r>
              <a:rPr lang="en-US" altLang="zh-TW" dirty="0">
                <a:cs typeface="Arial" pitchFamily="34" charset="0"/>
              </a:rPr>
              <a:t>m</a:t>
            </a:r>
            <a:r>
              <a:rPr lang="en-US" altLang="zh-TW" dirty="0" smtClean="0"/>
              <a:t> </a:t>
            </a:r>
            <a:endParaRPr lang="zh-TW"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395288" y="1268413"/>
          <a:ext cx="6623050" cy="4854575"/>
        </p:xfrm>
        <a:graphic>
          <a:graphicData uri="http://schemas.openxmlformats.org/presentationml/2006/ole">
            <mc:AlternateContent xmlns:mc="http://schemas.openxmlformats.org/markup-compatibility/2006">
              <mc:Choice xmlns:v="urn:schemas-microsoft-com:vml" Requires="v">
                <p:oleObj spid="_x0000_s17430" name="Document" r:id="rId4" imgW="6096600" imgH="4470480" progId="Word.Document.8">
                  <p:embed/>
                </p:oleObj>
              </mc:Choice>
              <mc:Fallback>
                <p:oleObj name="Document" r:id="rId4" imgW="6096600" imgH="447048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268413"/>
                        <a:ext cx="662305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Text Box 3"/>
          <p:cNvSpPr txBox="1">
            <a:spLocks noChangeArrowheads="1"/>
          </p:cNvSpPr>
          <p:nvPr/>
        </p:nvSpPr>
        <p:spPr bwMode="auto">
          <a:xfrm>
            <a:off x="468313" y="6237288"/>
            <a:ext cx="3485891" cy="369332"/>
          </a:xfrm>
          <a:prstGeom prst="rect">
            <a:avLst/>
          </a:prstGeom>
          <a:noFill/>
          <a:ln w="9525">
            <a:noFill/>
            <a:miter lim="800000"/>
            <a:headEnd/>
            <a:tailEnd/>
          </a:ln>
          <a:effectLst/>
        </p:spPr>
        <p:txBody>
          <a:bodyPr wrap="none">
            <a:spAutoFit/>
          </a:bodyPr>
          <a:lstStyle/>
          <a:p>
            <a:r>
              <a:rPr lang="en-US" altLang="zh-TW" b="0" dirty="0">
                <a:solidFill>
                  <a:srgbClr val="FF0000"/>
                </a:solidFill>
              </a:rPr>
              <a:t>Photocurrent </a:t>
            </a:r>
            <a:r>
              <a:rPr lang="en-US" altLang="zh-TW" b="0" dirty="0" err="1">
                <a:solidFill>
                  <a:srgbClr val="FF0000"/>
                </a:solidFill>
              </a:rPr>
              <a:t>I</a:t>
            </a:r>
            <a:r>
              <a:rPr lang="en-US" altLang="zh-TW" sz="1000" b="0" dirty="0" err="1">
                <a:solidFill>
                  <a:srgbClr val="FF0000"/>
                </a:solidFill>
              </a:rPr>
              <a:t>ph</a:t>
            </a:r>
            <a:r>
              <a:rPr lang="en-US" altLang="zh-TW" b="0" dirty="0">
                <a:solidFill>
                  <a:srgbClr val="FF0000"/>
                </a:solidFill>
              </a:rPr>
              <a:t> = </a:t>
            </a:r>
            <a:r>
              <a:rPr lang="en-US" altLang="zh-TW" b="0" dirty="0" err="1">
                <a:solidFill>
                  <a:srgbClr val="FF0000"/>
                </a:solidFill>
              </a:rPr>
              <a:t>eGoA</a:t>
            </a:r>
            <a:r>
              <a:rPr lang="en-US" altLang="zh-TW" b="0" dirty="0">
                <a:solidFill>
                  <a:srgbClr val="FF0000"/>
                </a:solidFill>
              </a:rPr>
              <a:t>(</a:t>
            </a:r>
            <a:r>
              <a:rPr lang="en-US" altLang="zh-TW" b="0" dirty="0" err="1">
                <a:solidFill>
                  <a:srgbClr val="FF0000"/>
                </a:solidFill>
              </a:rPr>
              <a:t>ln</a:t>
            </a:r>
            <a:r>
              <a:rPr lang="en-US" altLang="zh-TW" b="0" dirty="0">
                <a:solidFill>
                  <a:srgbClr val="FF0000"/>
                </a:solidFill>
              </a:rPr>
              <a:t> + </a:t>
            </a:r>
            <a:r>
              <a:rPr lang="en-US" altLang="zh-TW" b="0" dirty="0" err="1">
                <a:solidFill>
                  <a:srgbClr val="FF0000"/>
                </a:solidFill>
              </a:rPr>
              <a:t>W+Le</a:t>
            </a:r>
            <a:r>
              <a:rPr lang="en-US" altLang="zh-TW" b="0" dirty="0">
                <a:solidFill>
                  <a:srgbClr val="FF0000"/>
                </a:solidFill>
              </a:rPr>
              <a:t>)</a:t>
            </a:r>
          </a:p>
        </p:txBody>
      </p:sp>
      <p:sp>
        <p:nvSpPr>
          <p:cNvPr id="31748" name="Text Box 4"/>
          <p:cNvSpPr txBox="1">
            <a:spLocks noChangeArrowheads="1"/>
          </p:cNvSpPr>
          <p:nvPr/>
        </p:nvSpPr>
        <p:spPr bwMode="auto">
          <a:xfrm>
            <a:off x="250825" y="115888"/>
            <a:ext cx="8751888" cy="579437"/>
          </a:xfrm>
          <a:prstGeom prst="rect">
            <a:avLst/>
          </a:prstGeom>
          <a:noFill/>
          <a:ln w="9525">
            <a:noFill/>
            <a:miter lim="800000"/>
            <a:headEnd/>
            <a:tailEnd/>
          </a:ln>
          <a:effectLst/>
        </p:spPr>
        <p:txBody>
          <a:bodyPr wrap="none">
            <a:spAutoFit/>
          </a:bodyPr>
          <a:lstStyle/>
          <a:p>
            <a:r>
              <a:rPr lang="en-US" altLang="zh-TW" sz="3200"/>
              <a:t>Photogenerated carriers within the solar cell</a:t>
            </a:r>
          </a:p>
        </p:txBody>
      </p:sp>
      <p:sp>
        <p:nvSpPr>
          <p:cNvPr id="31749" name="Text Box 5"/>
          <p:cNvSpPr txBox="1">
            <a:spLocks noChangeArrowheads="1"/>
          </p:cNvSpPr>
          <p:nvPr/>
        </p:nvSpPr>
        <p:spPr bwMode="auto">
          <a:xfrm>
            <a:off x="5105400" y="6216650"/>
            <a:ext cx="2857500" cy="641350"/>
          </a:xfrm>
          <a:prstGeom prst="rect">
            <a:avLst/>
          </a:prstGeom>
          <a:noFill/>
          <a:ln w="9525">
            <a:noFill/>
            <a:miter lim="800000"/>
            <a:headEnd/>
            <a:tailEnd/>
          </a:ln>
          <a:effectLst/>
        </p:spPr>
        <p:txBody>
          <a:bodyPr wrap="none">
            <a:spAutoFit/>
          </a:bodyPr>
          <a:lstStyle/>
          <a:p>
            <a:r>
              <a:rPr lang="en-US" altLang="zh-TW" b="0"/>
              <a:t>Go = photogeneration rate</a:t>
            </a:r>
          </a:p>
          <a:p>
            <a:endParaRPr lang="en-US" altLang="zh-TW" b="0"/>
          </a:p>
        </p:txBody>
      </p:sp>
      <p:sp>
        <p:nvSpPr>
          <p:cNvPr id="2" name="文字方塊 1"/>
          <p:cNvSpPr txBox="1"/>
          <p:nvPr/>
        </p:nvSpPr>
        <p:spPr>
          <a:xfrm>
            <a:off x="5580112" y="1052736"/>
            <a:ext cx="441724" cy="369332"/>
          </a:xfrm>
          <a:prstGeom prst="rect">
            <a:avLst/>
          </a:prstGeom>
          <a:noFill/>
        </p:spPr>
        <p:txBody>
          <a:bodyPr wrap="none" rtlCol="0">
            <a:spAutoFit/>
          </a:bodyPr>
          <a:lstStyle/>
          <a:p>
            <a:r>
              <a:rPr lang="en-US" altLang="zh-TW" dirty="0" smtClean="0"/>
              <a:t>At </a:t>
            </a:r>
            <a:endParaRPr lang="zh-TW"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79475" y="250825"/>
            <a:ext cx="6565900" cy="579438"/>
          </a:xfrm>
          <a:prstGeom prst="rect">
            <a:avLst/>
          </a:prstGeom>
          <a:noFill/>
          <a:ln w="9525">
            <a:noFill/>
            <a:miter lim="800000"/>
            <a:headEnd/>
            <a:tailEnd/>
          </a:ln>
          <a:effectLst/>
        </p:spPr>
        <p:txBody>
          <a:bodyPr wrap="none">
            <a:spAutoFit/>
          </a:bodyPr>
          <a:lstStyle/>
          <a:p>
            <a:r>
              <a:rPr lang="en-US" altLang="zh-TW" sz="3200"/>
              <a:t>Device structure of a Si solar cell</a:t>
            </a:r>
          </a:p>
        </p:txBody>
      </p:sp>
      <p:pic>
        <p:nvPicPr>
          <p:cNvPr id="32772" name="Picture 4"/>
          <p:cNvPicPr>
            <a:picLocks noChangeAspect="1" noChangeArrowheads="1"/>
          </p:cNvPicPr>
          <p:nvPr/>
        </p:nvPicPr>
        <p:blipFill>
          <a:blip r:embed="rId3" cstate="print"/>
          <a:srcRect/>
          <a:stretch>
            <a:fillRect/>
          </a:stretch>
        </p:blipFill>
        <p:spPr bwMode="auto">
          <a:xfrm>
            <a:off x="5638800" y="1295400"/>
            <a:ext cx="3235325" cy="2082800"/>
          </a:xfrm>
          <a:prstGeom prst="rect">
            <a:avLst/>
          </a:prstGeom>
          <a:noFill/>
          <a:ln w="9525">
            <a:noFill/>
            <a:miter lim="800000"/>
            <a:headEnd/>
            <a:tailEnd/>
          </a:ln>
          <a:effectLst/>
        </p:spPr>
      </p:pic>
      <p:sp>
        <p:nvSpPr>
          <p:cNvPr id="32773" name="Text Box 5"/>
          <p:cNvSpPr txBox="1">
            <a:spLocks noChangeArrowheads="1"/>
          </p:cNvSpPr>
          <p:nvPr/>
        </p:nvSpPr>
        <p:spPr bwMode="auto">
          <a:xfrm>
            <a:off x="3832225" y="5608638"/>
            <a:ext cx="4400550" cy="366712"/>
          </a:xfrm>
          <a:prstGeom prst="rect">
            <a:avLst/>
          </a:prstGeom>
          <a:noFill/>
          <a:ln w="9525">
            <a:noFill/>
            <a:miter lim="800000"/>
            <a:headEnd/>
            <a:tailEnd/>
          </a:ln>
          <a:effectLst/>
        </p:spPr>
        <p:txBody>
          <a:bodyPr wrap="none">
            <a:spAutoFit/>
          </a:bodyPr>
          <a:lstStyle/>
          <a:p>
            <a:r>
              <a:rPr lang="en-US" altLang="zh-TW" b="0"/>
              <a:t>and to allow more photons into the device</a:t>
            </a:r>
          </a:p>
        </p:txBody>
      </p:sp>
      <p:sp>
        <p:nvSpPr>
          <p:cNvPr id="32774" name="AutoShape 6"/>
          <p:cNvSpPr>
            <a:spLocks noChangeAspect="1" noChangeArrowheads="1" noTextEdit="1"/>
          </p:cNvSpPr>
          <p:nvPr/>
        </p:nvSpPr>
        <p:spPr bwMode="auto">
          <a:xfrm>
            <a:off x="179388" y="1341438"/>
            <a:ext cx="6248400" cy="5224462"/>
          </a:xfrm>
          <a:prstGeom prst="rect">
            <a:avLst/>
          </a:prstGeom>
          <a:noFill/>
          <a:ln w="9525">
            <a:noFill/>
            <a:miter lim="800000"/>
            <a:headEnd/>
            <a:tailEnd/>
          </a:ln>
        </p:spPr>
        <p:txBody>
          <a:bodyPr/>
          <a:lstStyle/>
          <a:p>
            <a:endParaRPr lang="en-US"/>
          </a:p>
        </p:txBody>
      </p:sp>
      <p:sp>
        <p:nvSpPr>
          <p:cNvPr id="32776" name="Rectangle 8"/>
          <p:cNvSpPr>
            <a:spLocks noChangeArrowheads="1"/>
          </p:cNvSpPr>
          <p:nvPr/>
        </p:nvSpPr>
        <p:spPr bwMode="auto">
          <a:xfrm>
            <a:off x="2522538" y="3070225"/>
            <a:ext cx="2492375" cy="168275"/>
          </a:xfrm>
          <a:prstGeom prst="rect">
            <a:avLst/>
          </a:prstGeom>
          <a:solidFill>
            <a:srgbClr val="000000"/>
          </a:solidFill>
          <a:ln w="9525">
            <a:noFill/>
            <a:miter lim="800000"/>
            <a:headEnd/>
            <a:tailEnd/>
          </a:ln>
        </p:spPr>
        <p:txBody>
          <a:bodyPr/>
          <a:lstStyle/>
          <a:p>
            <a:endParaRPr lang="en-US"/>
          </a:p>
        </p:txBody>
      </p:sp>
      <p:sp>
        <p:nvSpPr>
          <p:cNvPr id="32777" name="Rectangle 9"/>
          <p:cNvSpPr>
            <a:spLocks noChangeArrowheads="1"/>
          </p:cNvSpPr>
          <p:nvPr/>
        </p:nvSpPr>
        <p:spPr bwMode="auto">
          <a:xfrm>
            <a:off x="1239838" y="4725988"/>
            <a:ext cx="2490787" cy="166687"/>
          </a:xfrm>
          <a:prstGeom prst="rect">
            <a:avLst/>
          </a:prstGeom>
          <a:solidFill>
            <a:srgbClr val="000000"/>
          </a:solidFill>
          <a:ln w="9525">
            <a:noFill/>
            <a:miter lim="800000"/>
            <a:headEnd/>
            <a:tailEnd/>
          </a:ln>
        </p:spPr>
        <p:txBody>
          <a:bodyPr/>
          <a:lstStyle/>
          <a:p>
            <a:endParaRPr lang="en-US"/>
          </a:p>
        </p:txBody>
      </p:sp>
      <p:sp>
        <p:nvSpPr>
          <p:cNvPr id="32778" name="Freeform 10"/>
          <p:cNvSpPr>
            <a:spLocks/>
          </p:cNvSpPr>
          <p:nvPr/>
        </p:nvSpPr>
        <p:spPr bwMode="auto">
          <a:xfrm>
            <a:off x="1239838" y="3070225"/>
            <a:ext cx="1282700" cy="1822450"/>
          </a:xfrm>
          <a:custGeom>
            <a:avLst/>
            <a:gdLst/>
            <a:ahLst/>
            <a:cxnLst>
              <a:cxn ang="0">
                <a:pos x="808" y="0"/>
              </a:cxn>
              <a:cxn ang="0">
                <a:pos x="0" y="1043"/>
              </a:cxn>
              <a:cxn ang="0">
                <a:pos x="0" y="1148"/>
              </a:cxn>
              <a:cxn ang="0">
                <a:pos x="808" y="106"/>
              </a:cxn>
              <a:cxn ang="0">
                <a:pos x="808" y="0"/>
              </a:cxn>
            </a:cxnLst>
            <a:rect l="0" t="0" r="r" b="b"/>
            <a:pathLst>
              <a:path w="808" h="1148">
                <a:moveTo>
                  <a:pt x="808" y="0"/>
                </a:moveTo>
                <a:lnTo>
                  <a:pt x="0" y="1043"/>
                </a:lnTo>
                <a:lnTo>
                  <a:pt x="0" y="1148"/>
                </a:lnTo>
                <a:lnTo>
                  <a:pt x="808" y="106"/>
                </a:lnTo>
                <a:lnTo>
                  <a:pt x="808" y="0"/>
                </a:lnTo>
                <a:close/>
              </a:path>
            </a:pathLst>
          </a:custGeom>
          <a:solidFill>
            <a:srgbClr val="000000"/>
          </a:solidFill>
          <a:ln w="9525">
            <a:noFill/>
            <a:round/>
            <a:headEnd/>
            <a:tailEnd/>
          </a:ln>
        </p:spPr>
        <p:txBody>
          <a:bodyPr/>
          <a:lstStyle/>
          <a:p>
            <a:endParaRPr lang="en-US"/>
          </a:p>
        </p:txBody>
      </p:sp>
      <p:sp>
        <p:nvSpPr>
          <p:cNvPr id="32779" name="Freeform 11"/>
          <p:cNvSpPr>
            <a:spLocks/>
          </p:cNvSpPr>
          <p:nvPr/>
        </p:nvSpPr>
        <p:spPr bwMode="auto">
          <a:xfrm>
            <a:off x="3730625" y="3070225"/>
            <a:ext cx="1284288" cy="1822450"/>
          </a:xfrm>
          <a:custGeom>
            <a:avLst/>
            <a:gdLst/>
            <a:ahLst/>
            <a:cxnLst>
              <a:cxn ang="0">
                <a:pos x="809" y="0"/>
              </a:cxn>
              <a:cxn ang="0">
                <a:pos x="0" y="1043"/>
              </a:cxn>
              <a:cxn ang="0">
                <a:pos x="0" y="1148"/>
              </a:cxn>
              <a:cxn ang="0">
                <a:pos x="809" y="106"/>
              </a:cxn>
              <a:cxn ang="0">
                <a:pos x="809" y="0"/>
              </a:cxn>
            </a:cxnLst>
            <a:rect l="0" t="0" r="r" b="b"/>
            <a:pathLst>
              <a:path w="809" h="1148">
                <a:moveTo>
                  <a:pt x="809" y="0"/>
                </a:moveTo>
                <a:lnTo>
                  <a:pt x="0" y="1043"/>
                </a:lnTo>
                <a:lnTo>
                  <a:pt x="0" y="1148"/>
                </a:lnTo>
                <a:lnTo>
                  <a:pt x="809" y="106"/>
                </a:lnTo>
                <a:lnTo>
                  <a:pt x="809" y="0"/>
                </a:lnTo>
                <a:close/>
              </a:path>
            </a:pathLst>
          </a:custGeom>
          <a:solidFill>
            <a:srgbClr val="000000"/>
          </a:solidFill>
          <a:ln w="9525">
            <a:noFill/>
            <a:round/>
            <a:headEnd/>
            <a:tailEnd/>
          </a:ln>
        </p:spPr>
        <p:txBody>
          <a:bodyPr/>
          <a:lstStyle/>
          <a:p>
            <a:endParaRPr lang="en-US"/>
          </a:p>
        </p:txBody>
      </p:sp>
      <p:sp>
        <p:nvSpPr>
          <p:cNvPr id="32780" name="Freeform 12"/>
          <p:cNvSpPr>
            <a:spLocks/>
          </p:cNvSpPr>
          <p:nvPr/>
        </p:nvSpPr>
        <p:spPr bwMode="auto">
          <a:xfrm>
            <a:off x="1239838" y="3070225"/>
            <a:ext cx="3775075" cy="1655763"/>
          </a:xfrm>
          <a:custGeom>
            <a:avLst/>
            <a:gdLst/>
            <a:ahLst/>
            <a:cxnLst>
              <a:cxn ang="0">
                <a:pos x="808" y="0"/>
              </a:cxn>
              <a:cxn ang="0">
                <a:pos x="2378" y="0"/>
              </a:cxn>
              <a:cxn ang="0">
                <a:pos x="1569" y="1043"/>
              </a:cxn>
              <a:cxn ang="0">
                <a:pos x="0" y="1043"/>
              </a:cxn>
              <a:cxn ang="0">
                <a:pos x="808" y="0"/>
              </a:cxn>
            </a:cxnLst>
            <a:rect l="0" t="0" r="r" b="b"/>
            <a:pathLst>
              <a:path w="2378" h="1043">
                <a:moveTo>
                  <a:pt x="808" y="0"/>
                </a:moveTo>
                <a:lnTo>
                  <a:pt x="2378" y="0"/>
                </a:lnTo>
                <a:lnTo>
                  <a:pt x="1569" y="1043"/>
                </a:lnTo>
                <a:lnTo>
                  <a:pt x="0" y="1043"/>
                </a:lnTo>
                <a:lnTo>
                  <a:pt x="808" y="0"/>
                </a:lnTo>
                <a:close/>
              </a:path>
            </a:pathLst>
          </a:custGeom>
          <a:solidFill>
            <a:srgbClr val="000000"/>
          </a:solidFill>
          <a:ln w="9525">
            <a:noFill/>
            <a:round/>
            <a:headEnd/>
            <a:tailEnd/>
          </a:ln>
        </p:spPr>
        <p:txBody>
          <a:bodyPr/>
          <a:lstStyle/>
          <a:p>
            <a:endParaRPr lang="en-US"/>
          </a:p>
        </p:txBody>
      </p:sp>
      <p:sp>
        <p:nvSpPr>
          <p:cNvPr id="32781" name="Freeform 13"/>
          <p:cNvSpPr>
            <a:spLocks/>
          </p:cNvSpPr>
          <p:nvPr/>
        </p:nvSpPr>
        <p:spPr bwMode="auto">
          <a:xfrm>
            <a:off x="1239838" y="3238500"/>
            <a:ext cx="3775075" cy="1654175"/>
          </a:xfrm>
          <a:custGeom>
            <a:avLst/>
            <a:gdLst/>
            <a:ahLst/>
            <a:cxnLst>
              <a:cxn ang="0">
                <a:pos x="808" y="0"/>
              </a:cxn>
              <a:cxn ang="0">
                <a:pos x="2378" y="0"/>
              </a:cxn>
              <a:cxn ang="0">
                <a:pos x="1569" y="1042"/>
              </a:cxn>
              <a:cxn ang="0">
                <a:pos x="0" y="1042"/>
              </a:cxn>
              <a:cxn ang="0">
                <a:pos x="808" y="0"/>
              </a:cxn>
            </a:cxnLst>
            <a:rect l="0" t="0" r="r" b="b"/>
            <a:pathLst>
              <a:path w="2378" h="1042">
                <a:moveTo>
                  <a:pt x="808" y="0"/>
                </a:moveTo>
                <a:lnTo>
                  <a:pt x="2378" y="0"/>
                </a:lnTo>
                <a:lnTo>
                  <a:pt x="1569" y="1042"/>
                </a:lnTo>
                <a:lnTo>
                  <a:pt x="0" y="1042"/>
                </a:lnTo>
                <a:lnTo>
                  <a:pt x="808" y="0"/>
                </a:lnTo>
                <a:close/>
              </a:path>
            </a:pathLst>
          </a:custGeom>
          <a:solidFill>
            <a:srgbClr val="000000"/>
          </a:solidFill>
          <a:ln w="9525">
            <a:noFill/>
            <a:round/>
            <a:headEnd/>
            <a:tailEnd/>
          </a:ln>
        </p:spPr>
        <p:txBody>
          <a:bodyPr/>
          <a:lstStyle/>
          <a:p>
            <a:endParaRPr lang="en-US"/>
          </a:p>
        </p:txBody>
      </p:sp>
      <p:sp>
        <p:nvSpPr>
          <p:cNvPr id="32782" name="Line 14"/>
          <p:cNvSpPr>
            <a:spLocks noChangeShapeType="1"/>
          </p:cNvSpPr>
          <p:nvPr/>
        </p:nvSpPr>
        <p:spPr bwMode="auto">
          <a:xfrm flipH="1">
            <a:off x="1257300" y="3089275"/>
            <a:ext cx="1284288" cy="1654175"/>
          </a:xfrm>
          <a:prstGeom prst="line">
            <a:avLst/>
          </a:prstGeom>
          <a:noFill/>
          <a:ln w="36513">
            <a:solidFill>
              <a:srgbClr val="000000"/>
            </a:solidFill>
            <a:round/>
            <a:headEnd/>
            <a:tailEnd/>
          </a:ln>
        </p:spPr>
        <p:txBody>
          <a:bodyPr/>
          <a:lstStyle/>
          <a:p>
            <a:endParaRPr lang="en-US"/>
          </a:p>
        </p:txBody>
      </p:sp>
      <p:sp>
        <p:nvSpPr>
          <p:cNvPr id="32783" name="Line 15"/>
          <p:cNvSpPr>
            <a:spLocks noChangeShapeType="1"/>
          </p:cNvSpPr>
          <p:nvPr/>
        </p:nvSpPr>
        <p:spPr bwMode="auto">
          <a:xfrm flipV="1">
            <a:off x="3749675" y="3255963"/>
            <a:ext cx="1282700" cy="1655762"/>
          </a:xfrm>
          <a:prstGeom prst="line">
            <a:avLst/>
          </a:prstGeom>
          <a:noFill/>
          <a:ln w="36513">
            <a:solidFill>
              <a:srgbClr val="000000"/>
            </a:solidFill>
            <a:round/>
            <a:headEnd/>
            <a:tailEnd/>
          </a:ln>
        </p:spPr>
        <p:txBody>
          <a:bodyPr/>
          <a:lstStyle/>
          <a:p>
            <a:endParaRPr lang="en-US"/>
          </a:p>
        </p:txBody>
      </p:sp>
      <p:sp>
        <p:nvSpPr>
          <p:cNvPr id="32784" name="Line 16"/>
          <p:cNvSpPr>
            <a:spLocks noChangeShapeType="1"/>
          </p:cNvSpPr>
          <p:nvPr/>
        </p:nvSpPr>
        <p:spPr bwMode="auto">
          <a:xfrm flipV="1">
            <a:off x="5032375" y="3089275"/>
            <a:ext cx="0" cy="166688"/>
          </a:xfrm>
          <a:prstGeom prst="line">
            <a:avLst/>
          </a:prstGeom>
          <a:noFill/>
          <a:ln w="36513">
            <a:solidFill>
              <a:srgbClr val="000000"/>
            </a:solidFill>
            <a:round/>
            <a:headEnd/>
            <a:tailEnd/>
          </a:ln>
        </p:spPr>
        <p:txBody>
          <a:bodyPr/>
          <a:lstStyle/>
          <a:p>
            <a:endParaRPr lang="en-US"/>
          </a:p>
        </p:txBody>
      </p:sp>
      <p:sp>
        <p:nvSpPr>
          <p:cNvPr id="32785" name="Line 17"/>
          <p:cNvSpPr>
            <a:spLocks noChangeShapeType="1"/>
          </p:cNvSpPr>
          <p:nvPr/>
        </p:nvSpPr>
        <p:spPr bwMode="auto">
          <a:xfrm flipH="1">
            <a:off x="2541588" y="3089275"/>
            <a:ext cx="2490787" cy="0"/>
          </a:xfrm>
          <a:prstGeom prst="line">
            <a:avLst/>
          </a:prstGeom>
          <a:noFill/>
          <a:ln w="36513">
            <a:solidFill>
              <a:srgbClr val="000000"/>
            </a:solidFill>
            <a:round/>
            <a:headEnd/>
            <a:tailEnd/>
          </a:ln>
        </p:spPr>
        <p:txBody>
          <a:bodyPr/>
          <a:lstStyle/>
          <a:p>
            <a:endParaRPr lang="en-US"/>
          </a:p>
        </p:txBody>
      </p:sp>
      <p:sp>
        <p:nvSpPr>
          <p:cNvPr id="32786" name="Line 18"/>
          <p:cNvSpPr>
            <a:spLocks noChangeShapeType="1"/>
          </p:cNvSpPr>
          <p:nvPr/>
        </p:nvSpPr>
        <p:spPr bwMode="auto">
          <a:xfrm>
            <a:off x="1257300" y="4743450"/>
            <a:ext cx="2492375" cy="0"/>
          </a:xfrm>
          <a:prstGeom prst="line">
            <a:avLst/>
          </a:prstGeom>
          <a:noFill/>
          <a:ln w="36513">
            <a:solidFill>
              <a:srgbClr val="000000"/>
            </a:solidFill>
            <a:round/>
            <a:headEnd/>
            <a:tailEnd/>
          </a:ln>
        </p:spPr>
        <p:txBody>
          <a:bodyPr/>
          <a:lstStyle/>
          <a:p>
            <a:endParaRPr lang="en-US"/>
          </a:p>
        </p:txBody>
      </p:sp>
      <p:sp>
        <p:nvSpPr>
          <p:cNvPr id="32787" name="Line 19"/>
          <p:cNvSpPr>
            <a:spLocks noChangeShapeType="1"/>
          </p:cNvSpPr>
          <p:nvPr/>
        </p:nvSpPr>
        <p:spPr bwMode="auto">
          <a:xfrm>
            <a:off x="3749675" y="4743450"/>
            <a:ext cx="0" cy="168275"/>
          </a:xfrm>
          <a:prstGeom prst="line">
            <a:avLst/>
          </a:prstGeom>
          <a:noFill/>
          <a:ln w="36513">
            <a:solidFill>
              <a:srgbClr val="000000"/>
            </a:solidFill>
            <a:round/>
            <a:headEnd/>
            <a:tailEnd/>
          </a:ln>
        </p:spPr>
        <p:txBody>
          <a:bodyPr/>
          <a:lstStyle/>
          <a:p>
            <a:endParaRPr lang="en-US"/>
          </a:p>
        </p:txBody>
      </p:sp>
      <p:sp>
        <p:nvSpPr>
          <p:cNvPr id="32788" name="Line 20"/>
          <p:cNvSpPr>
            <a:spLocks noChangeShapeType="1"/>
          </p:cNvSpPr>
          <p:nvPr/>
        </p:nvSpPr>
        <p:spPr bwMode="auto">
          <a:xfrm flipH="1">
            <a:off x="1257300" y="4911725"/>
            <a:ext cx="2492375" cy="0"/>
          </a:xfrm>
          <a:prstGeom prst="line">
            <a:avLst/>
          </a:prstGeom>
          <a:noFill/>
          <a:ln w="36513">
            <a:solidFill>
              <a:srgbClr val="000000"/>
            </a:solidFill>
            <a:round/>
            <a:headEnd/>
            <a:tailEnd/>
          </a:ln>
        </p:spPr>
        <p:txBody>
          <a:bodyPr/>
          <a:lstStyle/>
          <a:p>
            <a:endParaRPr lang="en-US"/>
          </a:p>
        </p:txBody>
      </p:sp>
      <p:sp>
        <p:nvSpPr>
          <p:cNvPr id="32789" name="Line 21"/>
          <p:cNvSpPr>
            <a:spLocks noChangeShapeType="1"/>
          </p:cNvSpPr>
          <p:nvPr/>
        </p:nvSpPr>
        <p:spPr bwMode="auto">
          <a:xfrm flipV="1">
            <a:off x="1257300" y="4743450"/>
            <a:ext cx="0" cy="168275"/>
          </a:xfrm>
          <a:prstGeom prst="line">
            <a:avLst/>
          </a:prstGeom>
          <a:noFill/>
          <a:ln w="36513">
            <a:solidFill>
              <a:srgbClr val="000000"/>
            </a:solidFill>
            <a:round/>
            <a:headEnd/>
            <a:tailEnd/>
          </a:ln>
        </p:spPr>
        <p:txBody>
          <a:bodyPr/>
          <a:lstStyle/>
          <a:p>
            <a:endParaRPr lang="en-US"/>
          </a:p>
        </p:txBody>
      </p:sp>
      <p:sp>
        <p:nvSpPr>
          <p:cNvPr id="32790" name="Line 22"/>
          <p:cNvSpPr>
            <a:spLocks noChangeShapeType="1"/>
          </p:cNvSpPr>
          <p:nvPr/>
        </p:nvSpPr>
        <p:spPr bwMode="auto">
          <a:xfrm flipV="1">
            <a:off x="3749675" y="3089275"/>
            <a:ext cx="1282700" cy="1654175"/>
          </a:xfrm>
          <a:prstGeom prst="line">
            <a:avLst/>
          </a:prstGeom>
          <a:noFill/>
          <a:ln w="36513">
            <a:solidFill>
              <a:srgbClr val="000000"/>
            </a:solidFill>
            <a:round/>
            <a:headEnd/>
            <a:tailEnd/>
          </a:ln>
        </p:spPr>
        <p:txBody>
          <a:bodyPr/>
          <a:lstStyle/>
          <a:p>
            <a:endParaRPr lang="en-US"/>
          </a:p>
        </p:txBody>
      </p:sp>
      <p:sp>
        <p:nvSpPr>
          <p:cNvPr id="32791" name="Rectangle 23"/>
          <p:cNvSpPr>
            <a:spLocks noChangeArrowheads="1"/>
          </p:cNvSpPr>
          <p:nvPr/>
        </p:nvSpPr>
        <p:spPr bwMode="auto">
          <a:xfrm>
            <a:off x="2522538" y="1973263"/>
            <a:ext cx="2492375" cy="1190625"/>
          </a:xfrm>
          <a:prstGeom prst="rect">
            <a:avLst/>
          </a:prstGeom>
          <a:solidFill>
            <a:srgbClr val="FFFFCC"/>
          </a:solidFill>
          <a:ln w="9525">
            <a:noFill/>
            <a:miter lim="800000"/>
            <a:headEnd/>
            <a:tailEnd/>
          </a:ln>
        </p:spPr>
        <p:txBody>
          <a:bodyPr/>
          <a:lstStyle/>
          <a:p>
            <a:endParaRPr lang="en-US"/>
          </a:p>
        </p:txBody>
      </p:sp>
      <p:sp>
        <p:nvSpPr>
          <p:cNvPr id="32792" name="Rectangle 24"/>
          <p:cNvSpPr>
            <a:spLocks noChangeArrowheads="1"/>
          </p:cNvSpPr>
          <p:nvPr/>
        </p:nvSpPr>
        <p:spPr bwMode="auto">
          <a:xfrm>
            <a:off x="1239838" y="3609975"/>
            <a:ext cx="2490787" cy="1189038"/>
          </a:xfrm>
          <a:prstGeom prst="rect">
            <a:avLst/>
          </a:prstGeom>
          <a:solidFill>
            <a:srgbClr val="FFFFCC"/>
          </a:solidFill>
          <a:ln w="9525">
            <a:noFill/>
            <a:miter lim="800000"/>
            <a:headEnd/>
            <a:tailEnd/>
          </a:ln>
        </p:spPr>
        <p:txBody>
          <a:bodyPr/>
          <a:lstStyle/>
          <a:p>
            <a:endParaRPr lang="en-US"/>
          </a:p>
        </p:txBody>
      </p:sp>
      <p:sp>
        <p:nvSpPr>
          <p:cNvPr id="32793" name="Freeform 25"/>
          <p:cNvSpPr>
            <a:spLocks/>
          </p:cNvSpPr>
          <p:nvPr/>
        </p:nvSpPr>
        <p:spPr bwMode="auto">
          <a:xfrm>
            <a:off x="1239838" y="1973263"/>
            <a:ext cx="1282700" cy="2825750"/>
          </a:xfrm>
          <a:custGeom>
            <a:avLst/>
            <a:gdLst/>
            <a:ahLst/>
            <a:cxnLst>
              <a:cxn ang="0">
                <a:pos x="808" y="0"/>
              </a:cxn>
              <a:cxn ang="0">
                <a:pos x="0" y="1031"/>
              </a:cxn>
              <a:cxn ang="0">
                <a:pos x="0" y="1780"/>
              </a:cxn>
              <a:cxn ang="0">
                <a:pos x="808" y="750"/>
              </a:cxn>
              <a:cxn ang="0">
                <a:pos x="808" y="0"/>
              </a:cxn>
            </a:cxnLst>
            <a:rect l="0" t="0" r="r" b="b"/>
            <a:pathLst>
              <a:path w="808" h="1780">
                <a:moveTo>
                  <a:pt x="808" y="0"/>
                </a:moveTo>
                <a:lnTo>
                  <a:pt x="0" y="1031"/>
                </a:lnTo>
                <a:lnTo>
                  <a:pt x="0" y="1780"/>
                </a:lnTo>
                <a:lnTo>
                  <a:pt x="808" y="750"/>
                </a:lnTo>
                <a:lnTo>
                  <a:pt x="808" y="0"/>
                </a:lnTo>
                <a:close/>
              </a:path>
            </a:pathLst>
          </a:custGeom>
          <a:solidFill>
            <a:srgbClr val="FFFFCC"/>
          </a:solidFill>
          <a:ln w="9525">
            <a:noFill/>
            <a:round/>
            <a:headEnd/>
            <a:tailEnd/>
          </a:ln>
        </p:spPr>
        <p:txBody>
          <a:bodyPr/>
          <a:lstStyle/>
          <a:p>
            <a:endParaRPr lang="en-US"/>
          </a:p>
        </p:txBody>
      </p:sp>
      <p:sp>
        <p:nvSpPr>
          <p:cNvPr id="32794" name="Freeform 26"/>
          <p:cNvSpPr>
            <a:spLocks/>
          </p:cNvSpPr>
          <p:nvPr/>
        </p:nvSpPr>
        <p:spPr bwMode="auto">
          <a:xfrm>
            <a:off x="3730625" y="1973263"/>
            <a:ext cx="1284288" cy="2825750"/>
          </a:xfrm>
          <a:custGeom>
            <a:avLst/>
            <a:gdLst/>
            <a:ahLst/>
            <a:cxnLst>
              <a:cxn ang="0">
                <a:pos x="809" y="0"/>
              </a:cxn>
              <a:cxn ang="0">
                <a:pos x="0" y="1031"/>
              </a:cxn>
              <a:cxn ang="0">
                <a:pos x="0" y="1780"/>
              </a:cxn>
              <a:cxn ang="0">
                <a:pos x="809" y="750"/>
              </a:cxn>
              <a:cxn ang="0">
                <a:pos x="809" y="0"/>
              </a:cxn>
            </a:cxnLst>
            <a:rect l="0" t="0" r="r" b="b"/>
            <a:pathLst>
              <a:path w="809" h="1780">
                <a:moveTo>
                  <a:pt x="809" y="0"/>
                </a:moveTo>
                <a:lnTo>
                  <a:pt x="0" y="1031"/>
                </a:lnTo>
                <a:lnTo>
                  <a:pt x="0" y="1780"/>
                </a:lnTo>
                <a:lnTo>
                  <a:pt x="809" y="750"/>
                </a:lnTo>
                <a:lnTo>
                  <a:pt x="809" y="0"/>
                </a:lnTo>
                <a:close/>
              </a:path>
            </a:pathLst>
          </a:custGeom>
          <a:solidFill>
            <a:srgbClr val="FFFFCC"/>
          </a:solidFill>
          <a:ln w="9525">
            <a:noFill/>
            <a:round/>
            <a:headEnd/>
            <a:tailEnd/>
          </a:ln>
        </p:spPr>
        <p:txBody>
          <a:bodyPr/>
          <a:lstStyle/>
          <a:p>
            <a:endParaRPr lang="en-US"/>
          </a:p>
        </p:txBody>
      </p:sp>
      <p:sp>
        <p:nvSpPr>
          <p:cNvPr id="32795" name="Freeform 27"/>
          <p:cNvSpPr>
            <a:spLocks/>
          </p:cNvSpPr>
          <p:nvPr/>
        </p:nvSpPr>
        <p:spPr bwMode="auto">
          <a:xfrm>
            <a:off x="1239838" y="1973263"/>
            <a:ext cx="3775075" cy="1636712"/>
          </a:xfrm>
          <a:custGeom>
            <a:avLst/>
            <a:gdLst/>
            <a:ahLst/>
            <a:cxnLst>
              <a:cxn ang="0">
                <a:pos x="808" y="0"/>
              </a:cxn>
              <a:cxn ang="0">
                <a:pos x="2378" y="0"/>
              </a:cxn>
              <a:cxn ang="0">
                <a:pos x="1569" y="1031"/>
              </a:cxn>
              <a:cxn ang="0">
                <a:pos x="0" y="1031"/>
              </a:cxn>
              <a:cxn ang="0">
                <a:pos x="808" y="0"/>
              </a:cxn>
            </a:cxnLst>
            <a:rect l="0" t="0" r="r" b="b"/>
            <a:pathLst>
              <a:path w="2378" h="1031">
                <a:moveTo>
                  <a:pt x="808" y="0"/>
                </a:moveTo>
                <a:lnTo>
                  <a:pt x="2378" y="0"/>
                </a:lnTo>
                <a:lnTo>
                  <a:pt x="1569" y="1031"/>
                </a:lnTo>
                <a:lnTo>
                  <a:pt x="0" y="1031"/>
                </a:lnTo>
                <a:lnTo>
                  <a:pt x="808" y="0"/>
                </a:lnTo>
                <a:close/>
              </a:path>
            </a:pathLst>
          </a:custGeom>
          <a:solidFill>
            <a:srgbClr val="FFFFCC"/>
          </a:solidFill>
          <a:ln w="9525">
            <a:noFill/>
            <a:round/>
            <a:headEnd/>
            <a:tailEnd/>
          </a:ln>
        </p:spPr>
        <p:txBody>
          <a:bodyPr/>
          <a:lstStyle/>
          <a:p>
            <a:endParaRPr lang="en-US"/>
          </a:p>
        </p:txBody>
      </p:sp>
      <p:sp>
        <p:nvSpPr>
          <p:cNvPr id="32796" name="Freeform 28"/>
          <p:cNvSpPr>
            <a:spLocks/>
          </p:cNvSpPr>
          <p:nvPr/>
        </p:nvSpPr>
        <p:spPr bwMode="auto">
          <a:xfrm>
            <a:off x="1239838" y="3163888"/>
            <a:ext cx="3775075" cy="1635125"/>
          </a:xfrm>
          <a:custGeom>
            <a:avLst/>
            <a:gdLst/>
            <a:ahLst/>
            <a:cxnLst>
              <a:cxn ang="0">
                <a:pos x="808" y="0"/>
              </a:cxn>
              <a:cxn ang="0">
                <a:pos x="2378" y="0"/>
              </a:cxn>
              <a:cxn ang="0">
                <a:pos x="1569" y="1030"/>
              </a:cxn>
              <a:cxn ang="0">
                <a:pos x="0" y="1030"/>
              </a:cxn>
              <a:cxn ang="0">
                <a:pos x="808" y="0"/>
              </a:cxn>
            </a:cxnLst>
            <a:rect l="0" t="0" r="r" b="b"/>
            <a:pathLst>
              <a:path w="2378" h="1030">
                <a:moveTo>
                  <a:pt x="808" y="0"/>
                </a:moveTo>
                <a:lnTo>
                  <a:pt x="2378" y="0"/>
                </a:lnTo>
                <a:lnTo>
                  <a:pt x="1569" y="1030"/>
                </a:lnTo>
                <a:lnTo>
                  <a:pt x="0" y="1030"/>
                </a:lnTo>
                <a:lnTo>
                  <a:pt x="808" y="0"/>
                </a:lnTo>
                <a:close/>
              </a:path>
            </a:pathLst>
          </a:custGeom>
          <a:solidFill>
            <a:srgbClr val="FFFFCC"/>
          </a:solidFill>
          <a:ln w="9525">
            <a:noFill/>
            <a:round/>
            <a:headEnd/>
            <a:tailEnd/>
          </a:ln>
        </p:spPr>
        <p:txBody>
          <a:bodyPr/>
          <a:lstStyle/>
          <a:p>
            <a:endParaRPr lang="en-US"/>
          </a:p>
        </p:txBody>
      </p:sp>
      <p:sp>
        <p:nvSpPr>
          <p:cNvPr id="32797" name="Line 29"/>
          <p:cNvSpPr>
            <a:spLocks noChangeShapeType="1"/>
          </p:cNvSpPr>
          <p:nvPr/>
        </p:nvSpPr>
        <p:spPr bwMode="auto">
          <a:xfrm flipH="1">
            <a:off x="1257300" y="1992313"/>
            <a:ext cx="1284288" cy="1636712"/>
          </a:xfrm>
          <a:prstGeom prst="line">
            <a:avLst/>
          </a:prstGeom>
          <a:noFill/>
          <a:ln w="36513">
            <a:solidFill>
              <a:srgbClr val="000000"/>
            </a:solidFill>
            <a:round/>
            <a:headEnd/>
            <a:tailEnd/>
          </a:ln>
        </p:spPr>
        <p:txBody>
          <a:bodyPr/>
          <a:lstStyle/>
          <a:p>
            <a:endParaRPr lang="en-US"/>
          </a:p>
        </p:txBody>
      </p:sp>
      <p:sp>
        <p:nvSpPr>
          <p:cNvPr id="32798" name="Line 30"/>
          <p:cNvSpPr>
            <a:spLocks noChangeShapeType="1"/>
          </p:cNvSpPr>
          <p:nvPr/>
        </p:nvSpPr>
        <p:spPr bwMode="auto">
          <a:xfrm flipV="1">
            <a:off x="3749675" y="3181350"/>
            <a:ext cx="1282700" cy="1636713"/>
          </a:xfrm>
          <a:prstGeom prst="line">
            <a:avLst/>
          </a:prstGeom>
          <a:noFill/>
          <a:ln w="36513">
            <a:solidFill>
              <a:srgbClr val="000000"/>
            </a:solidFill>
            <a:round/>
            <a:headEnd/>
            <a:tailEnd/>
          </a:ln>
        </p:spPr>
        <p:txBody>
          <a:bodyPr/>
          <a:lstStyle/>
          <a:p>
            <a:endParaRPr lang="en-US"/>
          </a:p>
        </p:txBody>
      </p:sp>
      <p:sp>
        <p:nvSpPr>
          <p:cNvPr id="32799" name="Line 31"/>
          <p:cNvSpPr>
            <a:spLocks noChangeShapeType="1"/>
          </p:cNvSpPr>
          <p:nvPr/>
        </p:nvSpPr>
        <p:spPr bwMode="auto">
          <a:xfrm flipV="1">
            <a:off x="5032375" y="1992313"/>
            <a:ext cx="0" cy="1189037"/>
          </a:xfrm>
          <a:prstGeom prst="line">
            <a:avLst/>
          </a:prstGeom>
          <a:noFill/>
          <a:ln w="36513">
            <a:solidFill>
              <a:srgbClr val="000000"/>
            </a:solidFill>
            <a:round/>
            <a:headEnd/>
            <a:tailEnd/>
          </a:ln>
        </p:spPr>
        <p:txBody>
          <a:bodyPr/>
          <a:lstStyle/>
          <a:p>
            <a:endParaRPr lang="en-US"/>
          </a:p>
        </p:txBody>
      </p:sp>
      <p:sp>
        <p:nvSpPr>
          <p:cNvPr id="32800" name="Line 32"/>
          <p:cNvSpPr>
            <a:spLocks noChangeShapeType="1"/>
          </p:cNvSpPr>
          <p:nvPr/>
        </p:nvSpPr>
        <p:spPr bwMode="auto">
          <a:xfrm flipH="1">
            <a:off x="2541588" y="1992313"/>
            <a:ext cx="2490787" cy="0"/>
          </a:xfrm>
          <a:prstGeom prst="line">
            <a:avLst/>
          </a:prstGeom>
          <a:noFill/>
          <a:ln w="36513">
            <a:solidFill>
              <a:srgbClr val="000000"/>
            </a:solidFill>
            <a:round/>
            <a:headEnd/>
            <a:tailEnd/>
          </a:ln>
        </p:spPr>
        <p:txBody>
          <a:bodyPr/>
          <a:lstStyle/>
          <a:p>
            <a:endParaRPr lang="en-US"/>
          </a:p>
        </p:txBody>
      </p:sp>
      <p:sp>
        <p:nvSpPr>
          <p:cNvPr id="32801" name="Line 33"/>
          <p:cNvSpPr>
            <a:spLocks noChangeShapeType="1"/>
          </p:cNvSpPr>
          <p:nvPr/>
        </p:nvSpPr>
        <p:spPr bwMode="auto">
          <a:xfrm>
            <a:off x="1257300" y="3629025"/>
            <a:ext cx="2492375" cy="0"/>
          </a:xfrm>
          <a:prstGeom prst="line">
            <a:avLst/>
          </a:prstGeom>
          <a:noFill/>
          <a:ln w="36513">
            <a:solidFill>
              <a:srgbClr val="000000"/>
            </a:solidFill>
            <a:round/>
            <a:headEnd/>
            <a:tailEnd/>
          </a:ln>
        </p:spPr>
        <p:txBody>
          <a:bodyPr/>
          <a:lstStyle/>
          <a:p>
            <a:endParaRPr lang="en-US"/>
          </a:p>
        </p:txBody>
      </p:sp>
      <p:sp>
        <p:nvSpPr>
          <p:cNvPr id="32802" name="Line 34"/>
          <p:cNvSpPr>
            <a:spLocks noChangeShapeType="1"/>
          </p:cNvSpPr>
          <p:nvPr/>
        </p:nvSpPr>
        <p:spPr bwMode="auto">
          <a:xfrm>
            <a:off x="3749675" y="3629025"/>
            <a:ext cx="0" cy="1189038"/>
          </a:xfrm>
          <a:prstGeom prst="line">
            <a:avLst/>
          </a:prstGeom>
          <a:noFill/>
          <a:ln w="36513">
            <a:solidFill>
              <a:srgbClr val="000000"/>
            </a:solidFill>
            <a:round/>
            <a:headEnd/>
            <a:tailEnd/>
          </a:ln>
        </p:spPr>
        <p:txBody>
          <a:bodyPr/>
          <a:lstStyle/>
          <a:p>
            <a:endParaRPr lang="en-US"/>
          </a:p>
        </p:txBody>
      </p:sp>
      <p:sp>
        <p:nvSpPr>
          <p:cNvPr id="32803" name="Line 35"/>
          <p:cNvSpPr>
            <a:spLocks noChangeShapeType="1"/>
          </p:cNvSpPr>
          <p:nvPr/>
        </p:nvSpPr>
        <p:spPr bwMode="auto">
          <a:xfrm flipH="1">
            <a:off x="1257300" y="4818063"/>
            <a:ext cx="2492375" cy="0"/>
          </a:xfrm>
          <a:prstGeom prst="line">
            <a:avLst/>
          </a:prstGeom>
          <a:noFill/>
          <a:ln w="36513">
            <a:solidFill>
              <a:srgbClr val="000000"/>
            </a:solidFill>
            <a:round/>
            <a:headEnd/>
            <a:tailEnd/>
          </a:ln>
        </p:spPr>
        <p:txBody>
          <a:bodyPr/>
          <a:lstStyle/>
          <a:p>
            <a:endParaRPr lang="en-US"/>
          </a:p>
        </p:txBody>
      </p:sp>
      <p:sp>
        <p:nvSpPr>
          <p:cNvPr id="32804" name="Line 36"/>
          <p:cNvSpPr>
            <a:spLocks noChangeShapeType="1"/>
          </p:cNvSpPr>
          <p:nvPr/>
        </p:nvSpPr>
        <p:spPr bwMode="auto">
          <a:xfrm flipV="1">
            <a:off x="1257300" y="3629025"/>
            <a:ext cx="0" cy="1189038"/>
          </a:xfrm>
          <a:prstGeom prst="line">
            <a:avLst/>
          </a:prstGeom>
          <a:noFill/>
          <a:ln w="36513">
            <a:solidFill>
              <a:srgbClr val="000000"/>
            </a:solidFill>
            <a:round/>
            <a:headEnd/>
            <a:tailEnd/>
          </a:ln>
        </p:spPr>
        <p:txBody>
          <a:bodyPr/>
          <a:lstStyle/>
          <a:p>
            <a:endParaRPr lang="en-US"/>
          </a:p>
        </p:txBody>
      </p:sp>
      <p:sp>
        <p:nvSpPr>
          <p:cNvPr id="32805" name="Line 37"/>
          <p:cNvSpPr>
            <a:spLocks noChangeShapeType="1"/>
          </p:cNvSpPr>
          <p:nvPr/>
        </p:nvSpPr>
        <p:spPr bwMode="auto">
          <a:xfrm flipV="1">
            <a:off x="3749675" y="1992313"/>
            <a:ext cx="1282700" cy="1636712"/>
          </a:xfrm>
          <a:prstGeom prst="line">
            <a:avLst/>
          </a:prstGeom>
          <a:noFill/>
          <a:ln w="36513">
            <a:solidFill>
              <a:srgbClr val="000000"/>
            </a:solidFill>
            <a:round/>
            <a:headEnd/>
            <a:tailEnd/>
          </a:ln>
        </p:spPr>
        <p:txBody>
          <a:bodyPr/>
          <a:lstStyle/>
          <a:p>
            <a:endParaRPr lang="en-US"/>
          </a:p>
        </p:txBody>
      </p:sp>
      <p:sp>
        <p:nvSpPr>
          <p:cNvPr id="32806" name="Line 38"/>
          <p:cNvSpPr>
            <a:spLocks noChangeShapeType="1"/>
          </p:cNvSpPr>
          <p:nvPr/>
        </p:nvSpPr>
        <p:spPr bwMode="auto">
          <a:xfrm>
            <a:off x="1276350" y="3889375"/>
            <a:ext cx="2454275" cy="0"/>
          </a:xfrm>
          <a:prstGeom prst="line">
            <a:avLst/>
          </a:prstGeom>
          <a:noFill/>
          <a:ln w="36513">
            <a:solidFill>
              <a:srgbClr val="000000"/>
            </a:solidFill>
            <a:round/>
            <a:headEnd/>
            <a:tailEnd/>
          </a:ln>
        </p:spPr>
        <p:txBody>
          <a:bodyPr/>
          <a:lstStyle/>
          <a:p>
            <a:endParaRPr lang="en-US"/>
          </a:p>
        </p:txBody>
      </p:sp>
      <p:sp>
        <p:nvSpPr>
          <p:cNvPr id="32807" name="Line 39"/>
          <p:cNvSpPr>
            <a:spLocks noChangeShapeType="1"/>
          </p:cNvSpPr>
          <p:nvPr/>
        </p:nvSpPr>
        <p:spPr bwMode="auto">
          <a:xfrm flipV="1">
            <a:off x="3749675" y="2271713"/>
            <a:ext cx="1282700" cy="1617662"/>
          </a:xfrm>
          <a:prstGeom prst="line">
            <a:avLst/>
          </a:prstGeom>
          <a:noFill/>
          <a:ln w="36513">
            <a:solidFill>
              <a:srgbClr val="000000"/>
            </a:solidFill>
            <a:round/>
            <a:headEnd/>
            <a:tailEnd/>
          </a:ln>
        </p:spPr>
        <p:txBody>
          <a:bodyPr/>
          <a:lstStyle/>
          <a:p>
            <a:endParaRPr lang="en-US"/>
          </a:p>
        </p:txBody>
      </p:sp>
      <p:sp>
        <p:nvSpPr>
          <p:cNvPr id="32808" name="Freeform 40"/>
          <p:cNvSpPr>
            <a:spLocks/>
          </p:cNvSpPr>
          <p:nvPr/>
        </p:nvSpPr>
        <p:spPr bwMode="auto">
          <a:xfrm>
            <a:off x="2373313" y="1973263"/>
            <a:ext cx="1339850" cy="1655762"/>
          </a:xfrm>
          <a:custGeom>
            <a:avLst/>
            <a:gdLst/>
            <a:ahLst/>
            <a:cxnLst>
              <a:cxn ang="0">
                <a:pos x="738" y="0"/>
              </a:cxn>
              <a:cxn ang="0">
                <a:pos x="0" y="1007"/>
              </a:cxn>
              <a:cxn ang="0">
                <a:pos x="94" y="1043"/>
              </a:cxn>
              <a:cxn ang="0">
                <a:pos x="844" y="12"/>
              </a:cxn>
              <a:cxn ang="0">
                <a:pos x="738" y="0"/>
              </a:cxn>
            </a:cxnLst>
            <a:rect l="0" t="0" r="r" b="b"/>
            <a:pathLst>
              <a:path w="844" h="1043">
                <a:moveTo>
                  <a:pt x="738" y="0"/>
                </a:moveTo>
                <a:lnTo>
                  <a:pt x="0" y="1007"/>
                </a:lnTo>
                <a:lnTo>
                  <a:pt x="94" y="1043"/>
                </a:lnTo>
                <a:lnTo>
                  <a:pt x="844" y="12"/>
                </a:lnTo>
                <a:lnTo>
                  <a:pt x="738" y="0"/>
                </a:lnTo>
                <a:close/>
              </a:path>
            </a:pathLst>
          </a:custGeom>
          <a:solidFill>
            <a:srgbClr val="000000"/>
          </a:solidFill>
          <a:ln w="9525">
            <a:noFill/>
            <a:round/>
            <a:headEnd/>
            <a:tailEnd/>
          </a:ln>
        </p:spPr>
        <p:txBody>
          <a:bodyPr/>
          <a:lstStyle/>
          <a:p>
            <a:endParaRPr lang="en-US"/>
          </a:p>
        </p:txBody>
      </p:sp>
      <p:sp>
        <p:nvSpPr>
          <p:cNvPr id="32809" name="Line 41"/>
          <p:cNvSpPr>
            <a:spLocks noChangeShapeType="1"/>
          </p:cNvSpPr>
          <p:nvPr/>
        </p:nvSpPr>
        <p:spPr bwMode="auto">
          <a:xfrm flipH="1">
            <a:off x="2373313" y="1973263"/>
            <a:ext cx="1171575" cy="1598612"/>
          </a:xfrm>
          <a:prstGeom prst="line">
            <a:avLst/>
          </a:prstGeom>
          <a:noFill/>
          <a:ln w="19050">
            <a:solidFill>
              <a:srgbClr val="000000"/>
            </a:solidFill>
            <a:round/>
            <a:headEnd/>
            <a:tailEnd/>
          </a:ln>
        </p:spPr>
        <p:txBody>
          <a:bodyPr/>
          <a:lstStyle/>
          <a:p>
            <a:endParaRPr lang="en-US"/>
          </a:p>
        </p:txBody>
      </p:sp>
      <p:sp>
        <p:nvSpPr>
          <p:cNvPr id="32810" name="Line 42"/>
          <p:cNvSpPr>
            <a:spLocks noChangeShapeType="1"/>
          </p:cNvSpPr>
          <p:nvPr/>
        </p:nvSpPr>
        <p:spPr bwMode="auto">
          <a:xfrm>
            <a:off x="2373313" y="3571875"/>
            <a:ext cx="149225" cy="57150"/>
          </a:xfrm>
          <a:prstGeom prst="line">
            <a:avLst/>
          </a:prstGeom>
          <a:noFill/>
          <a:ln w="19050">
            <a:solidFill>
              <a:srgbClr val="000000"/>
            </a:solidFill>
            <a:round/>
            <a:headEnd/>
            <a:tailEnd/>
          </a:ln>
        </p:spPr>
        <p:txBody>
          <a:bodyPr/>
          <a:lstStyle/>
          <a:p>
            <a:endParaRPr lang="en-US"/>
          </a:p>
        </p:txBody>
      </p:sp>
      <p:sp>
        <p:nvSpPr>
          <p:cNvPr id="32811" name="Line 43"/>
          <p:cNvSpPr>
            <a:spLocks noChangeShapeType="1"/>
          </p:cNvSpPr>
          <p:nvPr/>
        </p:nvSpPr>
        <p:spPr bwMode="auto">
          <a:xfrm flipV="1">
            <a:off x="2522538" y="1992313"/>
            <a:ext cx="1190625" cy="1636712"/>
          </a:xfrm>
          <a:prstGeom prst="line">
            <a:avLst/>
          </a:prstGeom>
          <a:noFill/>
          <a:ln w="19050">
            <a:solidFill>
              <a:srgbClr val="000000"/>
            </a:solidFill>
            <a:round/>
            <a:headEnd/>
            <a:tailEnd/>
          </a:ln>
        </p:spPr>
        <p:txBody>
          <a:bodyPr/>
          <a:lstStyle/>
          <a:p>
            <a:endParaRPr lang="en-US"/>
          </a:p>
        </p:txBody>
      </p:sp>
      <p:sp>
        <p:nvSpPr>
          <p:cNvPr id="32812" name="Line 44"/>
          <p:cNvSpPr>
            <a:spLocks noChangeShapeType="1"/>
          </p:cNvSpPr>
          <p:nvPr/>
        </p:nvSpPr>
        <p:spPr bwMode="auto">
          <a:xfrm flipH="1" flipV="1">
            <a:off x="3544888" y="1973263"/>
            <a:ext cx="168275" cy="19050"/>
          </a:xfrm>
          <a:prstGeom prst="line">
            <a:avLst/>
          </a:prstGeom>
          <a:noFill/>
          <a:ln w="19050">
            <a:solidFill>
              <a:srgbClr val="000000"/>
            </a:solidFill>
            <a:round/>
            <a:headEnd/>
            <a:tailEnd/>
          </a:ln>
        </p:spPr>
        <p:txBody>
          <a:bodyPr/>
          <a:lstStyle/>
          <a:p>
            <a:endParaRPr lang="en-US"/>
          </a:p>
        </p:txBody>
      </p:sp>
      <p:sp>
        <p:nvSpPr>
          <p:cNvPr id="32813" name="Rectangle 45"/>
          <p:cNvSpPr>
            <a:spLocks noChangeArrowheads="1"/>
          </p:cNvSpPr>
          <p:nvPr/>
        </p:nvSpPr>
        <p:spPr bwMode="auto">
          <a:xfrm>
            <a:off x="1201738" y="1454150"/>
            <a:ext cx="2055812" cy="320675"/>
          </a:xfrm>
          <a:prstGeom prst="rect">
            <a:avLst/>
          </a:prstGeom>
          <a:noFill/>
          <a:ln w="9525">
            <a:noFill/>
            <a:miter lim="800000"/>
            <a:headEnd/>
            <a:tailEnd/>
          </a:ln>
        </p:spPr>
        <p:txBody>
          <a:bodyPr wrap="none" lIns="0" tIns="0" rIns="0" bIns="0">
            <a:spAutoFit/>
          </a:bodyPr>
          <a:lstStyle/>
          <a:p>
            <a:r>
              <a:rPr lang="en-US" altLang="zh-TW" sz="2100" b="0">
                <a:solidFill>
                  <a:srgbClr val="000000"/>
                </a:solidFill>
                <a:latin typeface="Times" charset="0"/>
              </a:rPr>
              <a:t>Finger electrodes</a:t>
            </a:r>
            <a:endParaRPr lang="en-US" altLang="zh-TW" b="0"/>
          </a:p>
        </p:txBody>
      </p:sp>
      <p:sp>
        <p:nvSpPr>
          <p:cNvPr id="32814" name="Freeform 46"/>
          <p:cNvSpPr>
            <a:spLocks/>
          </p:cNvSpPr>
          <p:nvPr/>
        </p:nvSpPr>
        <p:spPr bwMode="auto">
          <a:xfrm>
            <a:off x="2559050" y="1862138"/>
            <a:ext cx="242888" cy="204787"/>
          </a:xfrm>
          <a:custGeom>
            <a:avLst/>
            <a:gdLst/>
            <a:ahLst/>
            <a:cxnLst>
              <a:cxn ang="0">
                <a:pos x="153" y="129"/>
              </a:cxn>
              <a:cxn ang="0">
                <a:pos x="0" y="82"/>
              </a:cxn>
              <a:cxn ang="0">
                <a:pos x="82" y="82"/>
              </a:cxn>
              <a:cxn ang="0">
                <a:pos x="59" y="0"/>
              </a:cxn>
              <a:cxn ang="0">
                <a:pos x="153" y="129"/>
              </a:cxn>
            </a:cxnLst>
            <a:rect l="0" t="0" r="r" b="b"/>
            <a:pathLst>
              <a:path w="153" h="129">
                <a:moveTo>
                  <a:pt x="153" y="129"/>
                </a:moveTo>
                <a:lnTo>
                  <a:pt x="0" y="82"/>
                </a:lnTo>
                <a:lnTo>
                  <a:pt x="82" y="82"/>
                </a:lnTo>
                <a:lnTo>
                  <a:pt x="59" y="0"/>
                </a:lnTo>
                <a:lnTo>
                  <a:pt x="153" y="129"/>
                </a:lnTo>
                <a:close/>
              </a:path>
            </a:pathLst>
          </a:custGeom>
          <a:solidFill>
            <a:srgbClr val="000000"/>
          </a:solidFill>
          <a:ln w="9525">
            <a:noFill/>
            <a:round/>
            <a:headEnd/>
            <a:tailEnd/>
          </a:ln>
        </p:spPr>
        <p:txBody>
          <a:bodyPr/>
          <a:lstStyle/>
          <a:p>
            <a:endParaRPr lang="en-US"/>
          </a:p>
        </p:txBody>
      </p:sp>
      <p:sp>
        <p:nvSpPr>
          <p:cNvPr id="32815" name="Line 47"/>
          <p:cNvSpPr>
            <a:spLocks noChangeShapeType="1"/>
          </p:cNvSpPr>
          <p:nvPr/>
        </p:nvSpPr>
        <p:spPr bwMode="auto">
          <a:xfrm flipH="1" flipV="1">
            <a:off x="2336800" y="1751013"/>
            <a:ext cx="352425" cy="241300"/>
          </a:xfrm>
          <a:prstGeom prst="line">
            <a:avLst/>
          </a:prstGeom>
          <a:noFill/>
          <a:ln w="19050">
            <a:solidFill>
              <a:srgbClr val="000000"/>
            </a:solidFill>
            <a:round/>
            <a:headEnd/>
            <a:tailEnd/>
          </a:ln>
        </p:spPr>
        <p:txBody>
          <a:bodyPr/>
          <a:lstStyle/>
          <a:p>
            <a:endParaRPr lang="en-US"/>
          </a:p>
        </p:txBody>
      </p:sp>
      <p:sp>
        <p:nvSpPr>
          <p:cNvPr id="32816" name="Line 48"/>
          <p:cNvSpPr>
            <a:spLocks noChangeShapeType="1"/>
          </p:cNvSpPr>
          <p:nvPr/>
        </p:nvSpPr>
        <p:spPr bwMode="auto">
          <a:xfrm flipH="1" flipV="1">
            <a:off x="2801938" y="2047875"/>
            <a:ext cx="612775" cy="185738"/>
          </a:xfrm>
          <a:prstGeom prst="line">
            <a:avLst/>
          </a:prstGeom>
          <a:noFill/>
          <a:ln w="36513">
            <a:solidFill>
              <a:srgbClr val="000000"/>
            </a:solidFill>
            <a:round/>
            <a:headEnd/>
            <a:tailEnd/>
          </a:ln>
        </p:spPr>
        <p:txBody>
          <a:bodyPr/>
          <a:lstStyle/>
          <a:p>
            <a:endParaRPr lang="en-US"/>
          </a:p>
        </p:txBody>
      </p:sp>
      <p:sp>
        <p:nvSpPr>
          <p:cNvPr id="32817" name="Line 49"/>
          <p:cNvSpPr>
            <a:spLocks noChangeShapeType="1"/>
          </p:cNvSpPr>
          <p:nvPr/>
        </p:nvSpPr>
        <p:spPr bwMode="auto">
          <a:xfrm flipH="1" flipV="1">
            <a:off x="2578100" y="2327275"/>
            <a:ext cx="631825" cy="185738"/>
          </a:xfrm>
          <a:prstGeom prst="line">
            <a:avLst/>
          </a:prstGeom>
          <a:noFill/>
          <a:ln w="36513">
            <a:solidFill>
              <a:srgbClr val="000000"/>
            </a:solidFill>
            <a:round/>
            <a:headEnd/>
            <a:tailEnd/>
          </a:ln>
        </p:spPr>
        <p:txBody>
          <a:bodyPr/>
          <a:lstStyle/>
          <a:p>
            <a:endParaRPr lang="en-US"/>
          </a:p>
        </p:txBody>
      </p:sp>
      <p:sp>
        <p:nvSpPr>
          <p:cNvPr id="32818" name="Line 50"/>
          <p:cNvSpPr>
            <a:spLocks noChangeShapeType="1"/>
          </p:cNvSpPr>
          <p:nvPr/>
        </p:nvSpPr>
        <p:spPr bwMode="auto">
          <a:xfrm flipH="1" flipV="1">
            <a:off x="2355850" y="2605088"/>
            <a:ext cx="631825" cy="168275"/>
          </a:xfrm>
          <a:prstGeom prst="line">
            <a:avLst/>
          </a:prstGeom>
          <a:noFill/>
          <a:ln w="36513">
            <a:solidFill>
              <a:srgbClr val="000000"/>
            </a:solidFill>
            <a:round/>
            <a:headEnd/>
            <a:tailEnd/>
          </a:ln>
        </p:spPr>
        <p:txBody>
          <a:bodyPr/>
          <a:lstStyle/>
          <a:p>
            <a:endParaRPr lang="en-US"/>
          </a:p>
        </p:txBody>
      </p:sp>
      <p:sp>
        <p:nvSpPr>
          <p:cNvPr id="32819" name="Line 51"/>
          <p:cNvSpPr>
            <a:spLocks noChangeShapeType="1"/>
          </p:cNvSpPr>
          <p:nvPr/>
        </p:nvSpPr>
        <p:spPr bwMode="auto">
          <a:xfrm flipH="1" flipV="1">
            <a:off x="2151063" y="2921000"/>
            <a:ext cx="631825" cy="168275"/>
          </a:xfrm>
          <a:prstGeom prst="line">
            <a:avLst/>
          </a:prstGeom>
          <a:noFill/>
          <a:ln w="36513">
            <a:solidFill>
              <a:srgbClr val="000000"/>
            </a:solidFill>
            <a:round/>
            <a:headEnd/>
            <a:tailEnd/>
          </a:ln>
        </p:spPr>
        <p:txBody>
          <a:bodyPr/>
          <a:lstStyle/>
          <a:p>
            <a:endParaRPr lang="en-US"/>
          </a:p>
        </p:txBody>
      </p:sp>
      <p:sp>
        <p:nvSpPr>
          <p:cNvPr id="32820" name="Line 52"/>
          <p:cNvSpPr>
            <a:spLocks noChangeShapeType="1"/>
          </p:cNvSpPr>
          <p:nvPr/>
        </p:nvSpPr>
        <p:spPr bwMode="auto">
          <a:xfrm flipH="1" flipV="1">
            <a:off x="1890713" y="3255963"/>
            <a:ext cx="612775" cy="168275"/>
          </a:xfrm>
          <a:prstGeom prst="line">
            <a:avLst/>
          </a:prstGeom>
          <a:noFill/>
          <a:ln w="36513">
            <a:solidFill>
              <a:srgbClr val="000000"/>
            </a:solidFill>
            <a:round/>
            <a:headEnd/>
            <a:tailEnd/>
          </a:ln>
        </p:spPr>
        <p:txBody>
          <a:bodyPr/>
          <a:lstStyle/>
          <a:p>
            <a:endParaRPr lang="en-US"/>
          </a:p>
        </p:txBody>
      </p:sp>
      <p:sp>
        <p:nvSpPr>
          <p:cNvPr id="32821" name="Freeform 53"/>
          <p:cNvSpPr>
            <a:spLocks/>
          </p:cNvSpPr>
          <p:nvPr/>
        </p:nvSpPr>
        <p:spPr bwMode="auto">
          <a:xfrm>
            <a:off x="2411413" y="2084388"/>
            <a:ext cx="147637" cy="242887"/>
          </a:xfrm>
          <a:custGeom>
            <a:avLst/>
            <a:gdLst/>
            <a:ahLst/>
            <a:cxnLst>
              <a:cxn ang="0">
                <a:pos x="93" y="153"/>
              </a:cxn>
              <a:cxn ang="0">
                <a:pos x="0" y="36"/>
              </a:cxn>
              <a:cxn ang="0">
                <a:pos x="70" y="82"/>
              </a:cxn>
              <a:cxn ang="0">
                <a:pos x="82" y="0"/>
              </a:cxn>
              <a:cxn ang="0">
                <a:pos x="93" y="153"/>
              </a:cxn>
            </a:cxnLst>
            <a:rect l="0" t="0" r="r" b="b"/>
            <a:pathLst>
              <a:path w="93" h="153">
                <a:moveTo>
                  <a:pt x="93" y="153"/>
                </a:moveTo>
                <a:lnTo>
                  <a:pt x="0" y="36"/>
                </a:lnTo>
                <a:lnTo>
                  <a:pt x="70" y="82"/>
                </a:lnTo>
                <a:lnTo>
                  <a:pt x="82" y="0"/>
                </a:lnTo>
                <a:lnTo>
                  <a:pt x="93" y="153"/>
                </a:lnTo>
                <a:close/>
              </a:path>
            </a:pathLst>
          </a:custGeom>
          <a:solidFill>
            <a:srgbClr val="000000"/>
          </a:solidFill>
          <a:ln w="9525">
            <a:noFill/>
            <a:round/>
            <a:headEnd/>
            <a:tailEnd/>
          </a:ln>
        </p:spPr>
        <p:txBody>
          <a:bodyPr/>
          <a:lstStyle/>
          <a:p>
            <a:endParaRPr lang="en-US"/>
          </a:p>
        </p:txBody>
      </p:sp>
      <p:sp>
        <p:nvSpPr>
          <p:cNvPr id="32822" name="Line 54"/>
          <p:cNvSpPr>
            <a:spLocks noChangeShapeType="1"/>
          </p:cNvSpPr>
          <p:nvPr/>
        </p:nvSpPr>
        <p:spPr bwMode="auto">
          <a:xfrm>
            <a:off x="2336800" y="1751013"/>
            <a:ext cx="185738" cy="463550"/>
          </a:xfrm>
          <a:prstGeom prst="line">
            <a:avLst/>
          </a:prstGeom>
          <a:noFill/>
          <a:ln w="19050">
            <a:solidFill>
              <a:srgbClr val="000000"/>
            </a:solidFill>
            <a:round/>
            <a:headEnd/>
            <a:tailEnd/>
          </a:ln>
        </p:spPr>
        <p:txBody>
          <a:bodyPr/>
          <a:lstStyle/>
          <a:p>
            <a:endParaRPr lang="en-US"/>
          </a:p>
        </p:txBody>
      </p:sp>
      <p:sp>
        <p:nvSpPr>
          <p:cNvPr id="32823" name="Rectangle 55"/>
          <p:cNvSpPr>
            <a:spLocks noChangeArrowheads="1"/>
          </p:cNvSpPr>
          <p:nvPr/>
        </p:nvSpPr>
        <p:spPr bwMode="auto">
          <a:xfrm>
            <a:off x="3433763" y="4333875"/>
            <a:ext cx="134937" cy="288925"/>
          </a:xfrm>
          <a:prstGeom prst="rect">
            <a:avLst/>
          </a:prstGeom>
          <a:noFill/>
          <a:ln w="9525">
            <a:noFill/>
            <a:miter lim="800000"/>
            <a:headEnd/>
            <a:tailEnd/>
          </a:ln>
        </p:spPr>
        <p:txBody>
          <a:bodyPr wrap="none" lIns="0" tIns="0" rIns="0" bIns="0">
            <a:spAutoFit/>
          </a:bodyPr>
          <a:lstStyle/>
          <a:p>
            <a:r>
              <a:rPr lang="en-US" altLang="zh-TW" sz="1900" b="0" i="1">
                <a:solidFill>
                  <a:srgbClr val="000000"/>
                </a:solidFill>
                <a:latin typeface="Times" charset="0"/>
              </a:rPr>
              <a:t>p</a:t>
            </a:r>
            <a:endParaRPr lang="en-US" altLang="zh-TW" b="0"/>
          </a:p>
        </p:txBody>
      </p:sp>
      <p:sp>
        <p:nvSpPr>
          <p:cNvPr id="32824" name="Rectangle 56"/>
          <p:cNvSpPr>
            <a:spLocks noChangeArrowheads="1"/>
          </p:cNvSpPr>
          <p:nvPr/>
        </p:nvSpPr>
        <p:spPr bwMode="auto">
          <a:xfrm>
            <a:off x="3395663" y="3590925"/>
            <a:ext cx="134937" cy="288925"/>
          </a:xfrm>
          <a:prstGeom prst="rect">
            <a:avLst/>
          </a:prstGeom>
          <a:noFill/>
          <a:ln w="9525">
            <a:noFill/>
            <a:miter lim="800000"/>
            <a:headEnd/>
            <a:tailEnd/>
          </a:ln>
        </p:spPr>
        <p:txBody>
          <a:bodyPr wrap="none" lIns="0" tIns="0" rIns="0" bIns="0">
            <a:spAutoFit/>
          </a:bodyPr>
          <a:lstStyle/>
          <a:p>
            <a:r>
              <a:rPr lang="en-US" altLang="zh-TW" sz="1900" b="0" i="1">
                <a:solidFill>
                  <a:srgbClr val="000000"/>
                </a:solidFill>
                <a:latin typeface="Times" charset="0"/>
              </a:rPr>
              <a:t>n</a:t>
            </a:r>
            <a:endParaRPr lang="en-US" altLang="zh-TW" b="0"/>
          </a:p>
        </p:txBody>
      </p:sp>
      <p:sp>
        <p:nvSpPr>
          <p:cNvPr id="32825" name="Rectangle 57"/>
          <p:cNvSpPr>
            <a:spLocks noChangeArrowheads="1"/>
          </p:cNvSpPr>
          <p:nvPr/>
        </p:nvSpPr>
        <p:spPr bwMode="auto">
          <a:xfrm>
            <a:off x="2382838" y="3563938"/>
            <a:ext cx="166687" cy="55562"/>
          </a:xfrm>
          <a:prstGeom prst="rect">
            <a:avLst/>
          </a:prstGeom>
          <a:solidFill>
            <a:srgbClr val="000000"/>
          </a:solidFill>
          <a:ln w="19050">
            <a:solidFill>
              <a:srgbClr val="000000"/>
            </a:solidFill>
            <a:miter lim="800000"/>
            <a:headEnd/>
            <a:tailEnd/>
          </a:ln>
        </p:spPr>
        <p:txBody>
          <a:bodyPr/>
          <a:lstStyle/>
          <a:p>
            <a:endParaRPr lang="en-US"/>
          </a:p>
        </p:txBody>
      </p:sp>
      <p:sp>
        <p:nvSpPr>
          <p:cNvPr id="32826" name="Rectangle 58"/>
          <p:cNvSpPr>
            <a:spLocks noChangeArrowheads="1"/>
          </p:cNvSpPr>
          <p:nvPr/>
        </p:nvSpPr>
        <p:spPr bwMode="auto">
          <a:xfrm>
            <a:off x="3554413" y="1963738"/>
            <a:ext cx="149225" cy="38100"/>
          </a:xfrm>
          <a:prstGeom prst="rect">
            <a:avLst/>
          </a:prstGeom>
          <a:solidFill>
            <a:srgbClr val="000000"/>
          </a:solidFill>
          <a:ln w="19050">
            <a:solidFill>
              <a:srgbClr val="000000"/>
            </a:solidFill>
            <a:miter lim="800000"/>
            <a:headEnd/>
            <a:tailEnd/>
          </a:ln>
        </p:spPr>
        <p:txBody>
          <a:bodyPr/>
          <a:lstStyle/>
          <a:p>
            <a:endParaRPr lang="en-US"/>
          </a:p>
        </p:txBody>
      </p:sp>
      <p:sp>
        <p:nvSpPr>
          <p:cNvPr id="32827" name="Line 59"/>
          <p:cNvSpPr>
            <a:spLocks noChangeShapeType="1"/>
          </p:cNvSpPr>
          <p:nvPr/>
        </p:nvSpPr>
        <p:spPr bwMode="auto">
          <a:xfrm flipV="1">
            <a:off x="3284538" y="2401888"/>
            <a:ext cx="836612" cy="130175"/>
          </a:xfrm>
          <a:prstGeom prst="line">
            <a:avLst/>
          </a:prstGeom>
          <a:noFill/>
          <a:ln w="36513">
            <a:solidFill>
              <a:srgbClr val="000000"/>
            </a:solidFill>
            <a:round/>
            <a:headEnd/>
            <a:tailEnd/>
          </a:ln>
        </p:spPr>
        <p:txBody>
          <a:bodyPr/>
          <a:lstStyle/>
          <a:p>
            <a:endParaRPr lang="en-US"/>
          </a:p>
        </p:txBody>
      </p:sp>
      <p:sp>
        <p:nvSpPr>
          <p:cNvPr id="32828" name="Line 60"/>
          <p:cNvSpPr>
            <a:spLocks noChangeShapeType="1"/>
          </p:cNvSpPr>
          <p:nvPr/>
        </p:nvSpPr>
        <p:spPr bwMode="auto">
          <a:xfrm flipV="1">
            <a:off x="3098800" y="2679700"/>
            <a:ext cx="836613" cy="130175"/>
          </a:xfrm>
          <a:prstGeom prst="line">
            <a:avLst/>
          </a:prstGeom>
          <a:noFill/>
          <a:ln w="36513">
            <a:solidFill>
              <a:srgbClr val="000000"/>
            </a:solidFill>
            <a:round/>
            <a:headEnd/>
            <a:tailEnd/>
          </a:ln>
        </p:spPr>
        <p:txBody>
          <a:bodyPr/>
          <a:lstStyle/>
          <a:p>
            <a:endParaRPr lang="en-US"/>
          </a:p>
        </p:txBody>
      </p:sp>
      <p:sp>
        <p:nvSpPr>
          <p:cNvPr id="32829" name="Line 61"/>
          <p:cNvSpPr>
            <a:spLocks noChangeShapeType="1"/>
          </p:cNvSpPr>
          <p:nvPr/>
        </p:nvSpPr>
        <p:spPr bwMode="auto">
          <a:xfrm flipV="1">
            <a:off x="2857500" y="2995613"/>
            <a:ext cx="836613" cy="130175"/>
          </a:xfrm>
          <a:prstGeom prst="line">
            <a:avLst/>
          </a:prstGeom>
          <a:noFill/>
          <a:ln w="36513">
            <a:solidFill>
              <a:srgbClr val="000000"/>
            </a:solidFill>
            <a:round/>
            <a:headEnd/>
            <a:tailEnd/>
          </a:ln>
        </p:spPr>
        <p:txBody>
          <a:bodyPr/>
          <a:lstStyle/>
          <a:p>
            <a:endParaRPr lang="en-US"/>
          </a:p>
        </p:txBody>
      </p:sp>
      <p:sp>
        <p:nvSpPr>
          <p:cNvPr id="32830" name="Line 62"/>
          <p:cNvSpPr>
            <a:spLocks noChangeShapeType="1"/>
          </p:cNvSpPr>
          <p:nvPr/>
        </p:nvSpPr>
        <p:spPr bwMode="auto">
          <a:xfrm flipV="1">
            <a:off x="2633663" y="3330575"/>
            <a:ext cx="836612" cy="149225"/>
          </a:xfrm>
          <a:prstGeom prst="line">
            <a:avLst/>
          </a:prstGeom>
          <a:noFill/>
          <a:ln w="36513">
            <a:solidFill>
              <a:srgbClr val="000000"/>
            </a:solidFill>
            <a:round/>
            <a:headEnd/>
            <a:tailEnd/>
          </a:ln>
        </p:spPr>
        <p:txBody>
          <a:bodyPr/>
          <a:lstStyle/>
          <a:p>
            <a:endParaRPr lang="en-US"/>
          </a:p>
        </p:txBody>
      </p:sp>
      <p:sp>
        <p:nvSpPr>
          <p:cNvPr id="32831" name="Freeform 63"/>
          <p:cNvSpPr>
            <a:spLocks/>
          </p:cNvSpPr>
          <p:nvPr/>
        </p:nvSpPr>
        <p:spPr bwMode="auto">
          <a:xfrm>
            <a:off x="3656013" y="1731963"/>
            <a:ext cx="168275" cy="222250"/>
          </a:xfrm>
          <a:custGeom>
            <a:avLst/>
            <a:gdLst/>
            <a:ahLst/>
            <a:cxnLst>
              <a:cxn ang="0">
                <a:pos x="0" y="140"/>
              </a:cxn>
              <a:cxn ang="0">
                <a:pos x="24" y="0"/>
              </a:cxn>
              <a:cxn ang="0">
                <a:pos x="36" y="82"/>
              </a:cxn>
              <a:cxn ang="0">
                <a:pos x="106" y="59"/>
              </a:cxn>
              <a:cxn ang="0">
                <a:pos x="0" y="140"/>
              </a:cxn>
            </a:cxnLst>
            <a:rect l="0" t="0" r="r" b="b"/>
            <a:pathLst>
              <a:path w="106" h="140">
                <a:moveTo>
                  <a:pt x="0" y="140"/>
                </a:moveTo>
                <a:lnTo>
                  <a:pt x="24" y="0"/>
                </a:lnTo>
                <a:lnTo>
                  <a:pt x="36" y="82"/>
                </a:lnTo>
                <a:lnTo>
                  <a:pt x="106" y="59"/>
                </a:lnTo>
                <a:lnTo>
                  <a:pt x="0" y="140"/>
                </a:lnTo>
                <a:close/>
              </a:path>
            </a:pathLst>
          </a:custGeom>
          <a:solidFill>
            <a:srgbClr val="000000"/>
          </a:solidFill>
          <a:ln w="9525">
            <a:noFill/>
            <a:round/>
            <a:headEnd/>
            <a:tailEnd/>
          </a:ln>
        </p:spPr>
        <p:txBody>
          <a:bodyPr/>
          <a:lstStyle/>
          <a:p>
            <a:endParaRPr lang="en-US"/>
          </a:p>
        </p:txBody>
      </p:sp>
      <p:sp>
        <p:nvSpPr>
          <p:cNvPr id="32832" name="Line 64"/>
          <p:cNvSpPr>
            <a:spLocks noChangeShapeType="1"/>
          </p:cNvSpPr>
          <p:nvPr/>
        </p:nvSpPr>
        <p:spPr bwMode="auto">
          <a:xfrm flipV="1">
            <a:off x="3694113" y="1546225"/>
            <a:ext cx="222250" cy="315913"/>
          </a:xfrm>
          <a:prstGeom prst="line">
            <a:avLst/>
          </a:prstGeom>
          <a:noFill/>
          <a:ln w="19050">
            <a:solidFill>
              <a:srgbClr val="000000"/>
            </a:solidFill>
            <a:round/>
            <a:headEnd/>
            <a:tailEnd/>
          </a:ln>
        </p:spPr>
        <p:txBody>
          <a:bodyPr/>
          <a:lstStyle/>
          <a:p>
            <a:endParaRPr lang="en-US"/>
          </a:p>
        </p:txBody>
      </p:sp>
      <p:sp>
        <p:nvSpPr>
          <p:cNvPr id="32833" name="Rectangle 65"/>
          <p:cNvSpPr>
            <a:spLocks noChangeArrowheads="1"/>
          </p:cNvSpPr>
          <p:nvPr/>
        </p:nvSpPr>
        <p:spPr bwMode="auto">
          <a:xfrm>
            <a:off x="3973513" y="1323975"/>
            <a:ext cx="1627187" cy="320675"/>
          </a:xfrm>
          <a:prstGeom prst="rect">
            <a:avLst/>
          </a:prstGeom>
          <a:noFill/>
          <a:ln w="9525">
            <a:noFill/>
            <a:miter lim="800000"/>
            <a:headEnd/>
            <a:tailEnd/>
          </a:ln>
        </p:spPr>
        <p:txBody>
          <a:bodyPr wrap="none" lIns="0" tIns="0" rIns="0" bIns="0">
            <a:spAutoFit/>
          </a:bodyPr>
          <a:lstStyle/>
          <a:p>
            <a:r>
              <a:rPr lang="en-US" altLang="zh-TW" sz="2100" b="0">
                <a:solidFill>
                  <a:srgbClr val="000000"/>
                </a:solidFill>
                <a:latin typeface="Times" charset="0"/>
              </a:rPr>
              <a:t>Bus electrode</a:t>
            </a:r>
            <a:endParaRPr lang="en-US" altLang="zh-TW" b="0"/>
          </a:p>
        </p:txBody>
      </p:sp>
      <p:sp>
        <p:nvSpPr>
          <p:cNvPr id="32834" name="Rectangle 66"/>
          <p:cNvSpPr>
            <a:spLocks noChangeArrowheads="1"/>
          </p:cNvSpPr>
          <p:nvPr/>
        </p:nvSpPr>
        <p:spPr bwMode="auto">
          <a:xfrm>
            <a:off x="3973513" y="1657350"/>
            <a:ext cx="2397125" cy="320675"/>
          </a:xfrm>
          <a:prstGeom prst="rect">
            <a:avLst/>
          </a:prstGeom>
          <a:noFill/>
          <a:ln w="9525">
            <a:noFill/>
            <a:miter lim="800000"/>
            <a:headEnd/>
            <a:tailEnd/>
          </a:ln>
        </p:spPr>
        <p:txBody>
          <a:bodyPr wrap="none" lIns="0" tIns="0" rIns="0" bIns="0">
            <a:spAutoFit/>
          </a:bodyPr>
          <a:lstStyle/>
          <a:p>
            <a:r>
              <a:rPr lang="en-US" altLang="zh-TW" sz="2100" b="0">
                <a:solidFill>
                  <a:srgbClr val="000000"/>
                </a:solidFill>
                <a:latin typeface="Times" charset="0"/>
              </a:rPr>
              <a:t>for current collection</a:t>
            </a:r>
            <a:endParaRPr lang="en-US" altLang="zh-TW" b="0"/>
          </a:p>
        </p:txBody>
      </p:sp>
      <p:sp>
        <p:nvSpPr>
          <p:cNvPr id="32835" name="Line 67"/>
          <p:cNvSpPr>
            <a:spLocks noChangeShapeType="1"/>
          </p:cNvSpPr>
          <p:nvPr/>
        </p:nvSpPr>
        <p:spPr bwMode="auto">
          <a:xfrm flipV="1">
            <a:off x="3508375" y="2103438"/>
            <a:ext cx="836613" cy="130175"/>
          </a:xfrm>
          <a:prstGeom prst="line">
            <a:avLst/>
          </a:prstGeom>
          <a:noFill/>
          <a:ln w="36513">
            <a:solidFill>
              <a:srgbClr val="000000"/>
            </a:solidFill>
            <a:round/>
            <a:headEnd/>
            <a:tailEnd/>
          </a:ln>
        </p:spPr>
        <p:txBody>
          <a:bodyPr/>
          <a:lstStyle/>
          <a:p>
            <a:endParaRPr lang="en-US"/>
          </a:p>
        </p:txBody>
      </p:sp>
      <p:sp>
        <p:nvSpPr>
          <p:cNvPr id="32841" name="Rectangle 73"/>
          <p:cNvSpPr>
            <a:spLocks noChangeArrowheads="1"/>
          </p:cNvSpPr>
          <p:nvPr/>
        </p:nvSpPr>
        <p:spPr bwMode="auto">
          <a:xfrm>
            <a:off x="3810000" y="5486400"/>
            <a:ext cx="5334000" cy="838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2842" name="Text Box 74"/>
          <p:cNvSpPr txBox="1">
            <a:spLocks noChangeArrowheads="1"/>
          </p:cNvSpPr>
          <p:nvPr/>
        </p:nvSpPr>
        <p:spPr bwMode="auto">
          <a:xfrm>
            <a:off x="365125" y="5373688"/>
            <a:ext cx="184150" cy="366712"/>
          </a:xfrm>
          <a:prstGeom prst="rect">
            <a:avLst/>
          </a:prstGeom>
          <a:noFill/>
          <a:ln w="9525">
            <a:noFill/>
            <a:miter lim="800000"/>
            <a:headEnd/>
            <a:tailEnd/>
          </a:ln>
          <a:effectLst/>
        </p:spPr>
        <p:txBody>
          <a:bodyPr wrap="none">
            <a:spAutoFit/>
          </a:bodyPr>
          <a:lstStyle/>
          <a:p>
            <a:endParaRPr lang="en-US" b="0"/>
          </a:p>
        </p:txBody>
      </p:sp>
      <p:sp>
        <p:nvSpPr>
          <p:cNvPr id="32843" name="Text Box 75"/>
          <p:cNvSpPr txBox="1">
            <a:spLocks noChangeArrowheads="1"/>
          </p:cNvSpPr>
          <p:nvPr/>
        </p:nvSpPr>
        <p:spPr bwMode="auto">
          <a:xfrm>
            <a:off x="457200" y="5638800"/>
            <a:ext cx="8515350" cy="1190625"/>
          </a:xfrm>
          <a:prstGeom prst="rect">
            <a:avLst/>
          </a:prstGeom>
          <a:noFill/>
          <a:ln w="9525">
            <a:noFill/>
            <a:miter lim="800000"/>
            <a:headEnd/>
            <a:tailEnd/>
          </a:ln>
          <a:effectLst/>
        </p:spPr>
        <p:txBody>
          <a:bodyPr wrap="none">
            <a:spAutoFit/>
          </a:bodyPr>
          <a:lstStyle/>
          <a:p>
            <a:r>
              <a:rPr lang="en-US" altLang="zh-TW" b="0"/>
              <a:t>- finger electrodes were made to allow light pass through the device</a:t>
            </a:r>
          </a:p>
          <a:p>
            <a:pPr>
              <a:buFontTx/>
              <a:buChar char="-"/>
            </a:pPr>
            <a:r>
              <a:rPr lang="en-US" altLang="zh-TW" b="0"/>
              <a:t> a thin antireflection coating on the surface reduces light reflection and allow more</a:t>
            </a:r>
          </a:p>
          <a:p>
            <a:r>
              <a:rPr lang="en-US" altLang="zh-TW" b="0"/>
              <a:t>  lighte to enter the device</a:t>
            </a:r>
          </a:p>
          <a:p>
            <a:r>
              <a:rPr lang="en-US" altLang="zh-TW" b="0"/>
              <a:t>-surface texturization to for multiple light reflection and increase light path</a:t>
            </a:r>
          </a:p>
        </p:txBody>
      </p:sp>
      <p:sp>
        <p:nvSpPr>
          <p:cNvPr id="32844" name="Line 76"/>
          <p:cNvSpPr>
            <a:spLocks noChangeShapeType="1"/>
          </p:cNvSpPr>
          <p:nvPr/>
        </p:nvSpPr>
        <p:spPr bwMode="auto">
          <a:xfrm>
            <a:off x="1143000" y="3581400"/>
            <a:ext cx="0" cy="3048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32845" name="Text Box 77"/>
          <p:cNvSpPr txBox="1">
            <a:spLocks noChangeArrowheads="1"/>
          </p:cNvSpPr>
          <p:nvPr/>
        </p:nvSpPr>
        <p:spPr bwMode="auto">
          <a:xfrm>
            <a:off x="0" y="3505200"/>
            <a:ext cx="984250" cy="366713"/>
          </a:xfrm>
          <a:prstGeom prst="rect">
            <a:avLst/>
          </a:prstGeom>
          <a:noFill/>
          <a:ln w="9525">
            <a:noFill/>
            <a:miter lim="800000"/>
            <a:headEnd/>
            <a:tailEnd/>
          </a:ln>
          <a:effectLst/>
        </p:spPr>
        <p:txBody>
          <a:bodyPr wrap="none">
            <a:spAutoFit/>
          </a:bodyPr>
          <a:lstStyle/>
          <a:p>
            <a:r>
              <a:rPr lang="en-US" altLang="zh-TW" b="0"/>
              <a:t>0.2 </a:t>
            </a:r>
            <a:r>
              <a:rPr lang="el-GR" altLang="zh-TW" b="0">
                <a:cs typeface="Arial" pitchFamily="34" charset="0"/>
              </a:rPr>
              <a:t>μ</a:t>
            </a:r>
            <a:r>
              <a:rPr lang="en-US" altLang="zh-TW" b="0">
                <a:cs typeface="Arial" pitchFamily="34" charset="0"/>
              </a:rPr>
              <a:t>m</a:t>
            </a:r>
            <a:endParaRPr lang="el-GR" altLang="zh-TW" b="0">
              <a:cs typeface="Arial" pitchFamily="34" charset="0"/>
            </a:endParaRPr>
          </a:p>
        </p:txBody>
      </p:sp>
      <p:sp>
        <p:nvSpPr>
          <p:cNvPr id="32846" name="Text Box 78"/>
          <p:cNvSpPr txBox="1">
            <a:spLocks noChangeArrowheads="1"/>
          </p:cNvSpPr>
          <p:nvPr/>
        </p:nvSpPr>
        <p:spPr bwMode="auto">
          <a:xfrm>
            <a:off x="0" y="4343400"/>
            <a:ext cx="1047750" cy="366713"/>
          </a:xfrm>
          <a:prstGeom prst="rect">
            <a:avLst/>
          </a:prstGeom>
          <a:noFill/>
          <a:ln w="9525">
            <a:noFill/>
            <a:miter lim="800000"/>
            <a:headEnd/>
            <a:tailEnd/>
          </a:ln>
          <a:effectLst/>
        </p:spPr>
        <p:txBody>
          <a:bodyPr wrap="none">
            <a:spAutoFit/>
          </a:bodyPr>
          <a:lstStyle/>
          <a:p>
            <a:r>
              <a:rPr lang="en-US" altLang="zh-TW" b="0"/>
              <a:t>200 </a:t>
            </a:r>
            <a:r>
              <a:rPr lang="el-GR" altLang="zh-TW" b="0">
                <a:cs typeface="Arial" pitchFamily="34" charset="0"/>
              </a:rPr>
              <a:t>μ</a:t>
            </a:r>
            <a:r>
              <a:rPr lang="en-US" altLang="zh-TW" b="0">
                <a:cs typeface="Arial" pitchFamily="34" charset="0"/>
              </a:rPr>
              <a:t>m</a:t>
            </a:r>
            <a:endParaRPr lang="el-GR" altLang="zh-TW" b="0">
              <a:cs typeface="Arial" pitchFamily="34" charset="0"/>
            </a:endParaRPr>
          </a:p>
        </p:txBody>
      </p:sp>
      <p:sp>
        <p:nvSpPr>
          <p:cNvPr id="32847" name="Line 79"/>
          <p:cNvSpPr>
            <a:spLocks noChangeShapeType="1"/>
          </p:cNvSpPr>
          <p:nvPr/>
        </p:nvSpPr>
        <p:spPr bwMode="auto">
          <a:xfrm>
            <a:off x="1143000" y="3886200"/>
            <a:ext cx="0" cy="9144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32848" name="Text Box 80"/>
          <p:cNvSpPr txBox="1">
            <a:spLocks noChangeArrowheads="1"/>
          </p:cNvSpPr>
          <p:nvPr/>
        </p:nvSpPr>
        <p:spPr bwMode="auto">
          <a:xfrm>
            <a:off x="533400" y="5334000"/>
            <a:ext cx="3371850" cy="366713"/>
          </a:xfrm>
          <a:prstGeom prst="rect">
            <a:avLst/>
          </a:prstGeom>
          <a:noFill/>
          <a:ln w="9525">
            <a:noFill/>
            <a:miter lim="800000"/>
            <a:headEnd/>
            <a:tailEnd/>
          </a:ln>
          <a:effectLst/>
        </p:spPr>
        <p:txBody>
          <a:bodyPr wrap="none">
            <a:spAutoFit/>
          </a:bodyPr>
          <a:lstStyle/>
          <a:p>
            <a:r>
              <a:rPr lang="en-US" altLang="zh-TW"/>
              <a:t>In order to capture more light</a:t>
            </a:r>
          </a:p>
        </p:txBody>
      </p:sp>
      <p:graphicFrame>
        <p:nvGraphicFramePr>
          <p:cNvPr id="32853" name="Object 85"/>
          <p:cNvGraphicFramePr>
            <a:graphicFrameLocks noChangeAspect="1"/>
          </p:cNvGraphicFramePr>
          <p:nvPr/>
        </p:nvGraphicFramePr>
        <p:xfrm>
          <a:off x="6705600" y="3886200"/>
          <a:ext cx="2133600" cy="2009775"/>
        </p:xfrm>
        <a:graphic>
          <a:graphicData uri="http://schemas.openxmlformats.org/presentationml/2006/ole">
            <mc:AlternateContent xmlns:mc="http://schemas.openxmlformats.org/markup-compatibility/2006">
              <mc:Choice xmlns:v="urn:schemas-microsoft-com:vml" Requires="v">
                <p:oleObj spid="_x0000_s18454" name="Image" r:id="rId4" imgW="1523272" imgH="1434415" progId="Photoshop.Image.8">
                  <p:embed/>
                </p:oleObj>
              </mc:Choice>
              <mc:Fallback>
                <p:oleObj name="Image" r:id="rId4" imgW="1523272" imgH="1434415" progId="Photoshop.Imag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886200"/>
                        <a:ext cx="2133600" cy="2009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854" name="Line 86"/>
          <p:cNvSpPr>
            <a:spLocks noChangeShapeType="1"/>
          </p:cNvSpPr>
          <p:nvPr/>
        </p:nvSpPr>
        <p:spPr bwMode="auto">
          <a:xfrm>
            <a:off x="6629400" y="5029200"/>
            <a:ext cx="2133600" cy="0"/>
          </a:xfrm>
          <a:prstGeom prst="line">
            <a:avLst/>
          </a:prstGeom>
          <a:noFill/>
          <a:ln w="19050">
            <a:solidFill>
              <a:schemeClr val="tx1"/>
            </a:solidFill>
            <a:round/>
            <a:headEnd/>
            <a:tailEnd/>
          </a:ln>
          <a:effectLst/>
        </p:spPr>
        <p:txBody>
          <a:bodyPr/>
          <a:lstStyle/>
          <a:p>
            <a:endParaRPr lang="en-US"/>
          </a:p>
        </p:txBody>
      </p:sp>
      <p:sp>
        <p:nvSpPr>
          <p:cNvPr id="32855" name="Text Box 87"/>
          <p:cNvSpPr txBox="1">
            <a:spLocks noChangeArrowheads="1"/>
          </p:cNvSpPr>
          <p:nvPr/>
        </p:nvSpPr>
        <p:spPr bwMode="auto">
          <a:xfrm>
            <a:off x="4495800" y="3733800"/>
            <a:ext cx="2419350" cy="366713"/>
          </a:xfrm>
          <a:prstGeom prst="rect">
            <a:avLst/>
          </a:prstGeom>
          <a:noFill/>
          <a:ln w="9525">
            <a:noFill/>
            <a:miter lim="800000"/>
            <a:headEnd/>
            <a:tailEnd/>
          </a:ln>
          <a:effectLst/>
        </p:spPr>
        <p:txBody>
          <a:bodyPr wrap="none">
            <a:spAutoFit/>
          </a:bodyPr>
          <a:lstStyle/>
          <a:p>
            <a:r>
              <a:rPr lang="en-US" altLang="zh-TW"/>
              <a:t>surface texturization</a:t>
            </a:r>
          </a:p>
        </p:txBody>
      </p:sp>
      <p:sp>
        <p:nvSpPr>
          <p:cNvPr id="32856" name="Line 88"/>
          <p:cNvSpPr>
            <a:spLocks noChangeShapeType="1"/>
          </p:cNvSpPr>
          <p:nvPr/>
        </p:nvSpPr>
        <p:spPr bwMode="auto">
          <a:xfrm>
            <a:off x="8154988" y="3886200"/>
            <a:ext cx="0" cy="306388"/>
          </a:xfrm>
          <a:prstGeom prst="line">
            <a:avLst/>
          </a:prstGeom>
          <a:noFill/>
          <a:ln w="9525">
            <a:solidFill>
              <a:schemeClr val="tx1"/>
            </a:solidFill>
            <a:round/>
            <a:headEnd/>
            <a:tailEnd type="triangle" w="med" len="med"/>
          </a:ln>
          <a:effectLst/>
        </p:spPr>
        <p:txBody>
          <a:bodyPr/>
          <a:lstStyle/>
          <a:p>
            <a:endParaRPr lang="en-US"/>
          </a:p>
        </p:txBody>
      </p:sp>
      <p:sp>
        <p:nvSpPr>
          <p:cNvPr id="32857" name="Line 89"/>
          <p:cNvSpPr>
            <a:spLocks noChangeShapeType="1"/>
          </p:cNvSpPr>
          <p:nvPr/>
        </p:nvSpPr>
        <p:spPr bwMode="auto">
          <a:xfrm flipH="1">
            <a:off x="7924800" y="4191000"/>
            <a:ext cx="228600" cy="838200"/>
          </a:xfrm>
          <a:prstGeom prst="line">
            <a:avLst/>
          </a:prstGeom>
          <a:noFill/>
          <a:ln w="9525">
            <a:solidFill>
              <a:schemeClr val="tx1"/>
            </a:solidFill>
            <a:round/>
            <a:headEnd/>
            <a:tailEnd/>
          </a:ln>
          <a:effectLst/>
        </p:spPr>
        <p:txBody>
          <a:bodyPr/>
          <a:lstStyle/>
          <a:p>
            <a:endParaRPr lang="en-US"/>
          </a:p>
        </p:txBody>
      </p:sp>
      <p:sp>
        <p:nvSpPr>
          <p:cNvPr id="32858" name="Line 90"/>
          <p:cNvSpPr>
            <a:spLocks noChangeShapeType="1"/>
          </p:cNvSpPr>
          <p:nvPr/>
        </p:nvSpPr>
        <p:spPr bwMode="auto">
          <a:xfrm flipH="1" flipV="1">
            <a:off x="7391400" y="4191000"/>
            <a:ext cx="533400" cy="838200"/>
          </a:xfrm>
          <a:prstGeom prst="line">
            <a:avLst/>
          </a:prstGeom>
          <a:noFill/>
          <a:ln w="9525">
            <a:solidFill>
              <a:schemeClr val="tx1"/>
            </a:solidFill>
            <a:round/>
            <a:headEnd/>
            <a:tailEnd/>
          </a:ln>
          <a:effectLst/>
        </p:spPr>
        <p:txBody>
          <a:bodyPr/>
          <a:lstStyle/>
          <a:p>
            <a:endParaRPr lang="en-US"/>
          </a:p>
        </p:txBody>
      </p:sp>
      <p:sp>
        <p:nvSpPr>
          <p:cNvPr id="32859" name="Line 91"/>
          <p:cNvSpPr>
            <a:spLocks noChangeShapeType="1"/>
          </p:cNvSpPr>
          <p:nvPr/>
        </p:nvSpPr>
        <p:spPr bwMode="auto">
          <a:xfrm>
            <a:off x="7391400" y="4191000"/>
            <a:ext cx="152400" cy="0"/>
          </a:xfrm>
          <a:prstGeom prst="line">
            <a:avLst/>
          </a:prstGeom>
          <a:noFill/>
          <a:ln w="9525">
            <a:solidFill>
              <a:schemeClr val="tx1"/>
            </a:solidFill>
            <a:round/>
            <a:headEnd/>
            <a:tailEnd/>
          </a:ln>
          <a:effectLst/>
        </p:spPr>
        <p:txBody>
          <a:bodyPr/>
          <a:lstStyle/>
          <a:p>
            <a:endParaRPr lang="en-US"/>
          </a:p>
        </p:txBody>
      </p:sp>
      <p:sp>
        <p:nvSpPr>
          <p:cNvPr id="32860" name="Line 92"/>
          <p:cNvSpPr>
            <a:spLocks noChangeShapeType="1"/>
          </p:cNvSpPr>
          <p:nvPr/>
        </p:nvSpPr>
        <p:spPr bwMode="auto">
          <a:xfrm>
            <a:off x="7543800" y="4191000"/>
            <a:ext cx="0" cy="152400"/>
          </a:xfrm>
          <a:prstGeom prst="line">
            <a:avLst/>
          </a:prstGeom>
          <a:noFill/>
          <a:ln w="9525">
            <a:solidFill>
              <a:schemeClr val="tx1"/>
            </a:solidFill>
            <a:round/>
            <a:headEnd/>
            <a:tailEnd type="triangle" w="med" len="med"/>
          </a:ln>
          <a:effectLst/>
        </p:spPr>
        <p:txBody>
          <a:bodyPr/>
          <a:lstStyle/>
          <a:p>
            <a:endParaRPr lang="en-US"/>
          </a:p>
        </p:txBody>
      </p:sp>
      <p:sp>
        <p:nvSpPr>
          <p:cNvPr id="32861" name="Line 93"/>
          <p:cNvSpPr>
            <a:spLocks noChangeShapeType="1"/>
          </p:cNvSpPr>
          <p:nvPr/>
        </p:nvSpPr>
        <p:spPr bwMode="auto">
          <a:xfrm>
            <a:off x="8153400" y="4114800"/>
            <a:ext cx="152400" cy="76200"/>
          </a:xfrm>
          <a:prstGeom prst="line">
            <a:avLst/>
          </a:prstGeom>
          <a:noFill/>
          <a:ln w="9525">
            <a:solidFill>
              <a:srgbClr val="FF0000"/>
            </a:solidFill>
            <a:round/>
            <a:headEnd/>
            <a:tailEnd type="triangle" w="med" len="med"/>
          </a:ln>
          <a:effectLst/>
        </p:spPr>
        <p:txBody>
          <a:bodyPr/>
          <a:lstStyle/>
          <a:p>
            <a:endParaRPr lang="en-US"/>
          </a:p>
        </p:txBody>
      </p:sp>
      <p:sp>
        <p:nvSpPr>
          <p:cNvPr id="32862" name="Line 94"/>
          <p:cNvSpPr>
            <a:spLocks noChangeShapeType="1"/>
          </p:cNvSpPr>
          <p:nvPr/>
        </p:nvSpPr>
        <p:spPr bwMode="auto">
          <a:xfrm>
            <a:off x="8305800" y="4191000"/>
            <a:ext cx="304800" cy="381000"/>
          </a:xfrm>
          <a:prstGeom prst="line">
            <a:avLst/>
          </a:prstGeom>
          <a:noFill/>
          <a:ln w="9525">
            <a:solidFill>
              <a:srgbClr val="FF0000"/>
            </a:solidFill>
            <a:round/>
            <a:headEnd/>
            <a:tailEnd type="triangle" w="med" len="med"/>
          </a:ln>
          <a:effectLst/>
        </p:spPr>
        <p:txBody>
          <a:bodyPr/>
          <a:lstStyle/>
          <a:p>
            <a:endParaRPr lang="en-US"/>
          </a:p>
        </p:txBody>
      </p:sp>
      <p:sp>
        <p:nvSpPr>
          <p:cNvPr id="32863" name="Text Box 95"/>
          <p:cNvSpPr txBox="1">
            <a:spLocks noChangeArrowheads="1"/>
          </p:cNvSpPr>
          <p:nvPr/>
        </p:nvSpPr>
        <p:spPr bwMode="auto">
          <a:xfrm>
            <a:off x="7537450" y="3581400"/>
            <a:ext cx="1606550" cy="366713"/>
          </a:xfrm>
          <a:prstGeom prst="rect">
            <a:avLst/>
          </a:prstGeom>
          <a:noFill/>
          <a:ln w="9525">
            <a:noFill/>
            <a:miter lim="800000"/>
            <a:headEnd/>
            <a:tailEnd/>
          </a:ln>
          <a:effectLst/>
        </p:spPr>
        <p:txBody>
          <a:bodyPr wrap="none">
            <a:spAutoFit/>
          </a:bodyPr>
          <a:lstStyle/>
          <a:p>
            <a:r>
              <a:rPr lang="en-US" altLang="zh-TW"/>
              <a:t>Incident light</a:t>
            </a:r>
          </a:p>
        </p:txBody>
      </p:sp>
      <p:sp>
        <p:nvSpPr>
          <p:cNvPr id="32864" name="Rectangle 96"/>
          <p:cNvSpPr>
            <a:spLocks noChangeArrowheads="1"/>
          </p:cNvSpPr>
          <p:nvPr/>
        </p:nvSpPr>
        <p:spPr bwMode="auto">
          <a:xfrm>
            <a:off x="5715000" y="1905000"/>
            <a:ext cx="762000" cy="685800"/>
          </a:xfrm>
          <a:prstGeom prst="rect">
            <a:avLst/>
          </a:prstGeom>
          <a:noFill/>
          <a:ln w="25400">
            <a:solidFill>
              <a:srgbClr val="FF0000"/>
            </a:solidFill>
            <a:miter lim="800000"/>
            <a:headEnd/>
            <a:tailEnd/>
          </a:ln>
          <a:effectLst/>
        </p:spPr>
        <p:txBody>
          <a:bodyPr wrap="none" anchor="ctr"/>
          <a:lstStyle/>
          <a:p>
            <a:endParaRPr lang="en-US"/>
          </a:p>
        </p:txBody>
      </p:sp>
      <p:sp>
        <p:nvSpPr>
          <p:cNvPr id="32866" name="Rectangle 98"/>
          <p:cNvSpPr>
            <a:spLocks noChangeArrowheads="1"/>
          </p:cNvSpPr>
          <p:nvPr/>
        </p:nvSpPr>
        <p:spPr bwMode="auto">
          <a:xfrm>
            <a:off x="4495800" y="3733800"/>
            <a:ext cx="2819400" cy="457200"/>
          </a:xfrm>
          <a:prstGeom prst="rect">
            <a:avLst/>
          </a:prstGeom>
          <a:noFill/>
          <a:ln w="25400">
            <a:solidFill>
              <a:srgbClr val="FF0000"/>
            </a:solidFill>
            <a:miter lim="800000"/>
            <a:headEnd/>
            <a:tailEnd/>
          </a:ln>
          <a:effectLst/>
        </p:spPr>
        <p:txBody>
          <a:bodyPr wrap="none" anchor="ctr"/>
          <a:lstStyle/>
          <a:p>
            <a:endParaRPr lang="en-US"/>
          </a:p>
        </p:txBody>
      </p:sp>
      <p:sp>
        <p:nvSpPr>
          <p:cNvPr id="32867" name="Rectangle 99"/>
          <p:cNvSpPr>
            <a:spLocks noChangeArrowheads="1"/>
          </p:cNvSpPr>
          <p:nvPr/>
        </p:nvSpPr>
        <p:spPr bwMode="auto">
          <a:xfrm>
            <a:off x="685800" y="1371600"/>
            <a:ext cx="2819400" cy="457200"/>
          </a:xfrm>
          <a:prstGeom prst="rect">
            <a:avLst/>
          </a:prstGeom>
          <a:noFill/>
          <a:ln w="25400">
            <a:solidFill>
              <a:srgbClr val="FF0000"/>
            </a:solidFill>
            <a:miter lim="800000"/>
            <a:headEnd/>
            <a:tailEnd/>
          </a:ln>
          <a:effectLst/>
        </p:spPr>
        <p:txBody>
          <a:bodyPr wrap="none" anchor="ctr"/>
          <a:lstStyle/>
          <a:p>
            <a:endParaRPr lang="en-US"/>
          </a:p>
        </p:txBody>
      </p:sp>
      <p:sp>
        <p:nvSpPr>
          <p:cNvPr id="32868" name="Text Box 100"/>
          <p:cNvSpPr txBox="1">
            <a:spLocks noChangeArrowheads="1"/>
          </p:cNvSpPr>
          <p:nvPr/>
        </p:nvSpPr>
        <p:spPr bwMode="auto">
          <a:xfrm>
            <a:off x="1736725" y="950913"/>
            <a:ext cx="463550" cy="366712"/>
          </a:xfrm>
          <a:prstGeom prst="rect">
            <a:avLst/>
          </a:prstGeom>
          <a:noFill/>
          <a:ln w="9525">
            <a:noFill/>
            <a:miter lim="800000"/>
            <a:headEnd/>
            <a:tailEnd/>
          </a:ln>
          <a:effectLst/>
        </p:spPr>
        <p:txBody>
          <a:bodyPr wrap="none">
            <a:spAutoFit/>
          </a:bodyPr>
          <a:lstStyle/>
          <a:p>
            <a:r>
              <a:rPr lang="en-US" altLang="zh-TW"/>
              <a:t>(1)</a:t>
            </a:r>
          </a:p>
        </p:txBody>
      </p:sp>
      <p:sp>
        <p:nvSpPr>
          <p:cNvPr id="32869" name="Text Box 101"/>
          <p:cNvSpPr txBox="1">
            <a:spLocks noChangeArrowheads="1"/>
          </p:cNvSpPr>
          <p:nvPr/>
        </p:nvSpPr>
        <p:spPr bwMode="auto">
          <a:xfrm>
            <a:off x="5867400" y="1447800"/>
            <a:ext cx="463550" cy="366713"/>
          </a:xfrm>
          <a:prstGeom prst="rect">
            <a:avLst/>
          </a:prstGeom>
          <a:noFill/>
          <a:ln w="9525">
            <a:noFill/>
            <a:miter lim="800000"/>
            <a:headEnd/>
            <a:tailEnd/>
          </a:ln>
          <a:effectLst/>
        </p:spPr>
        <p:txBody>
          <a:bodyPr wrap="none">
            <a:spAutoFit/>
          </a:bodyPr>
          <a:lstStyle/>
          <a:p>
            <a:r>
              <a:rPr lang="en-US" altLang="zh-TW"/>
              <a:t>(2)</a:t>
            </a:r>
          </a:p>
        </p:txBody>
      </p:sp>
      <p:sp>
        <p:nvSpPr>
          <p:cNvPr id="32870" name="Text Box 102"/>
          <p:cNvSpPr txBox="1">
            <a:spLocks noChangeArrowheads="1"/>
          </p:cNvSpPr>
          <p:nvPr/>
        </p:nvSpPr>
        <p:spPr bwMode="auto">
          <a:xfrm>
            <a:off x="5105400" y="3352800"/>
            <a:ext cx="463550" cy="366713"/>
          </a:xfrm>
          <a:prstGeom prst="rect">
            <a:avLst/>
          </a:prstGeom>
          <a:noFill/>
          <a:ln w="9525">
            <a:noFill/>
            <a:miter lim="800000"/>
            <a:headEnd/>
            <a:tailEnd/>
          </a:ln>
          <a:effectLst/>
        </p:spPr>
        <p:txBody>
          <a:bodyPr wrap="none">
            <a:spAutoFit/>
          </a:bodyPr>
          <a:lstStyle/>
          <a:p>
            <a:r>
              <a:rPr lang="en-US" altLang="zh-TW"/>
              <a:t>(3)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0" y="620688"/>
            <a:ext cx="9262254" cy="5805264"/>
          </a:xfrm>
          <a:prstGeom prst="rect">
            <a:avLst/>
          </a:prstGeom>
          <a:noFill/>
          <a:ln w="9525">
            <a:noFill/>
            <a:miter lim="800000"/>
            <a:headEnd/>
            <a:tailEnd/>
          </a:ln>
        </p:spPr>
      </p:pic>
    </p:spTree>
    <p:extLst>
      <p:ext uri="{BB962C8B-B14F-4D97-AF65-F5344CB8AC3E}">
        <p14:creationId xmlns:p14="http://schemas.microsoft.com/office/powerpoint/2010/main" val="40954856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157192"/>
            <a:ext cx="4572000" cy="1200329"/>
          </a:xfrm>
          <a:prstGeom prst="rect">
            <a:avLst/>
          </a:prstGeom>
        </p:spPr>
        <p:txBody>
          <a:bodyPr>
            <a:spAutoFit/>
          </a:bodyPr>
          <a:lstStyle/>
          <a:p>
            <a:r>
              <a:rPr lang="en-US" altLang="zh-TW" dirty="0" smtClean="0"/>
              <a:t>Open-circuit voltage (Voc) develops between the terminals of the device because the electron reaches the neutral n and p, respectively.</a:t>
            </a:r>
            <a:endParaRPr lang="en-US" altLang="zh-TW" dirty="0"/>
          </a:p>
        </p:txBody>
      </p:sp>
      <p:pic>
        <p:nvPicPr>
          <p:cNvPr id="3" name="Picture 3"/>
          <p:cNvPicPr>
            <a:picLocks noChangeAspect="1" noChangeArrowheads="1"/>
          </p:cNvPicPr>
          <p:nvPr/>
        </p:nvPicPr>
        <p:blipFill>
          <a:blip r:embed="rId2" cstate="print"/>
          <a:srcRect/>
          <a:stretch>
            <a:fillRect/>
          </a:stretch>
        </p:blipFill>
        <p:spPr bwMode="auto">
          <a:xfrm>
            <a:off x="323528" y="1631771"/>
            <a:ext cx="3744416" cy="3381405"/>
          </a:xfrm>
          <a:prstGeom prst="rect">
            <a:avLst/>
          </a:prstGeom>
          <a:noFill/>
          <a:ln w="9525">
            <a:noFill/>
            <a:miter lim="800000"/>
            <a:headEnd/>
            <a:tailEnd/>
          </a:ln>
          <a:effectLst/>
        </p:spPr>
      </p:pic>
      <p:pic>
        <p:nvPicPr>
          <p:cNvPr id="62468" name="Picture 4" descr="C:\Documents and Settings\Administrator\桌面\未命名 -5.tif"/>
          <p:cNvPicPr>
            <a:picLocks noChangeAspect="1" noChangeArrowheads="1"/>
          </p:cNvPicPr>
          <p:nvPr/>
        </p:nvPicPr>
        <p:blipFill>
          <a:blip r:embed="rId3" cstate="print"/>
          <a:srcRect/>
          <a:stretch>
            <a:fillRect/>
          </a:stretch>
        </p:blipFill>
        <p:spPr bwMode="auto">
          <a:xfrm>
            <a:off x="3923928" y="1844824"/>
            <a:ext cx="5053994" cy="2736304"/>
          </a:xfrm>
          <a:prstGeom prst="rect">
            <a:avLst/>
          </a:prstGeom>
          <a:noFill/>
        </p:spPr>
      </p:pic>
      <p:sp>
        <p:nvSpPr>
          <p:cNvPr id="8" name="文字方塊 7"/>
          <p:cNvSpPr txBox="1"/>
          <p:nvPr/>
        </p:nvSpPr>
        <p:spPr>
          <a:xfrm>
            <a:off x="2915816" y="548680"/>
            <a:ext cx="3010568" cy="830997"/>
          </a:xfrm>
          <a:prstGeom prst="rect">
            <a:avLst/>
          </a:prstGeom>
          <a:noFill/>
        </p:spPr>
        <p:txBody>
          <a:bodyPr wrap="none" rtlCol="0">
            <a:spAutoFit/>
          </a:bodyPr>
          <a:lstStyle/>
          <a:p>
            <a:r>
              <a:rPr lang="en-US" altLang="zh-TW" sz="4800" dirty="0" smtClean="0"/>
              <a:t>Voc and </a:t>
            </a:r>
            <a:r>
              <a:rPr lang="en-US" altLang="zh-TW" sz="4800" dirty="0" err="1" smtClean="0"/>
              <a:t>Jsc</a:t>
            </a:r>
            <a:endParaRPr lang="zh-TW" altLang="en-US" sz="4800" dirty="0"/>
          </a:p>
        </p:txBody>
      </p:sp>
      <p:sp>
        <p:nvSpPr>
          <p:cNvPr id="9" name="文字方塊 8"/>
          <p:cNvSpPr txBox="1"/>
          <p:nvPr/>
        </p:nvSpPr>
        <p:spPr>
          <a:xfrm>
            <a:off x="4211960" y="4149080"/>
            <a:ext cx="1731371" cy="646331"/>
          </a:xfrm>
          <a:prstGeom prst="rect">
            <a:avLst/>
          </a:prstGeom>
          <a:noFill/>
        </p:spPr>
        <p:txBody>
          <a:bodyPr wrap="none" rtlCol="0">
            <a:spAutoFit/>
          </a:bodyPr>
          <a:lstStyle/>
          <a:p>
            <a:r>
              <a:rPr lang="en-US" altLang="zh-TW" dirty="0" smtClean="0"/>
              <a:t>metal conductor</a:t>
            </a:r>
          </a:p>
          <a:p>
            <a:r>
              <a:rPr lang="en-US" altLang="zh-TW" dirty="0" smtClean="0"/>
              <a:t>Short circuit</a:t>
            </a:r>
            <a:endParaRPr lang="zh-TW" altLang="en-US" dirty="0"/>
          </a:p>
        </p:txBody>
      </p:sp>
      <p:sp>
        <p:nvSpPr>
          <p:cNvPr id="10" name="文字方塊 9"/>
          <p:cNvSpPr txBox="1"/>
          <p:nvPr/>
        </p:nvSpPr>
        <p:spPr>
          <a:xfrm>
            <a:off x="5004048" y="5013176"/>
            <a:ext cx="3755259" cy="1200329"/>
          </a:xfrm>
          <a:prstGeom prst="rect">
            <a:avLst/>
          </a:prstGeom>
          <a:noFill/>
        </p:spPr>
        <p:txBody>
          <a:bodyPr wrap="none" rtlCol="0">
            <a:spAutoFit/>
          </a:bodyPr>
          <a:lstStyle/>
          <a:p>
            <a:pPr>
              <a:buFontTx/>
              <a:buChar char="-"/>
            </a:pPr>
            <a:r>
              <a:rPr lang="en-US" altLang="zh-TW" dirty="0" smtClean="0"/>
              <a:t>An external load (metal) is connected</a:t>
            </a:r>
          </a:p>
          <a:p>
            <a:r>
              <a:rPr lang="en-US" altLang="zh-TW" dirty="0" smtClean="0"/>
              <a:t>To the cell, and is a short circuit called</a:t>
            </a:r>
          </a:p>
          <a:p>
            <a:r>
              <a:rPr lang="en-US" altLang="zh-TW" dirty="0" smtClean="0"/>
              <a:t>short circuit current – the maximum</a:t>
            </a:r>
          </a:p>
          <a:p>
            <a:r>
              <a:rPr lang="en-US" altLang="zh-TW" dirty="0" smtClean="0"/>
              <a:t>photocurrent</a:t>
            </a:r>
            <a:endParaRPr lang="zh-TW" altLang="en-US" dirty="0"/>
          </a:p>
        </p:txBody>
      </p:sp>
    </p:spTree>
    <p:extLst>
      <p:ext uri="{BB962C8B-B14F-4D97-AF65-F5344CB8AC3E}">
        <p14:creationId xmlns:p14="http://schemas.microsoft.com/office/powerpoint/2010/main" val="2695487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905000" y="228600"/>
            <a:ext cx="5010150" cy="641350"/>
          </a:xfrm>
          <a:prstGeom prst="rect">
            <a:avLst/>
          </a:prstGeom>
          <a:noFill/>
          <a:ln w="9525">
            <a:noFill/>
            <a:miter lim="800000"/>
            <a:headEnd/>
            <a:tailEnd/>
          </a:ln>
          <a:effectLst/>
        </p:spPr>
        <p:txBody>
          <a:bodyPr wrap="none">
            <a:spAutoFit/>
          </a:bodyPr>
          <a:lstStyle/>
          <a:p>
            <a:r>
              <a:rPr lang="en-US" altLang="zh-TW" sz="3600" b="1"/>
              <a:t>IV curve of a solar cell</a:t>
            </a:r>
          </a:p>
        </p:txBody>
      </p:sp>
      <p:sp>
        <p:nvSpPr>
          <p:cNvPr id="22531" name="Text Box 3"/>
          <p:cNvSpPr txBox="1">
            <a:spLocks noChangeArrowheads="1"/>
          </p:cNvSpPr>
          <p:nvPr/>
        </p:nvSpPr>
        <p:spPr bwMode="auto">
          <a:xfrm>
            <a:off x="0" y="4267200"/>
            <a:ext cx="5993949" cy="2308324"/>
          </a:xfrm>
          <a:prstGeom prst="rect">
            <a:avLst/>
          </a:prstGeom>
          <a:noFill/>
          <a:ln w="9525">
            <a:noFill/>
            <a:miter lim="800000"/>
            <a:headEnd/>
            <a:tailEnd/>
          </a:ln>
          <a:effectLst/>
        </p:spPr>
        <p:txBody>
          <a:bodyPr wrap="none">
            <a:spAutoFit/>
          </a:bodyPr>
          <a:lstStyle/>
          <a:p>
            <a:r>
              <a:rPr lang="en-US" altLang="zh-TW" b="1" dirty="0"/>
              <a:t>V</a:t>
            </a:r>
            <a:r>
              <a:rPr lang="en-US" altLang="zh-TW" sz="1400" b="1" dirty="0"/>
              <a:t>oc</a:t>
            </a:r>
            <a:r>
              <a:rPr lang="en-US" altLang="zh-TW" b="1" dirty="0"/>
              <a:t> (open circuit voltage)</a:t>
            </a:r>
          </a:p>
          <a:p>
            <a:r>
              <a:rPr lang="en-US" altLang="zh-TW" dirty="0"/>
              <a:t>-when output current approaches zero,</a:t>
            </a:r>
          </a:p>
          <a:p>
            <a:r>
              <a:rPr lang="en-US" altLang="zh-TW" dirty="0"/>
              <a:t> the voltage develops between two terminals</a:t>
            </a:r>
          </a:p>
          <a:p>
            <a:r>
              <a:rPr lang="en-US" altLang="zh-TW" dirty="0"/>
              <a:t> ideally </a:t>
            </a:r>
            <a:r>
              <a:rPr lang="en-US" altLang="zh-TW" dirty="0" err="1"/>
              <a:t>Voc~Eg</a:t>
            </a:r>
            <a:r>
              <a:rPr lang="en-US" altLang="zh-TW" dirty="0"/>
              <a:t> at 0K and inverse proportional</a:t>
            </a:r>
          </a:p>
          <a:p>
            <a:r>
              <a:rPr lang="en-US" altLang="zh-TW" dirty="0"/>
              <a:t> to temperature</a:t>
            </a:r>
          </a:p>
          <a:p>
            <a:r>
              <a:rPr lang="en-US" altLang="zh-TW" b="1" dirty="0" err="1"/>
              <a:t>Jsc</a:t>
            </a:r>
            <a:r>
              <a:rPr lang="en-US" altLang="zh-TW" b="1" dirty="0"/>
              <a:t> (short-circuit current)</a:t>
            </a:r>
          </a:p>
          <a:p>
            <a:r>
              <a:rPr lang="en-US" altLang="zh-TW" dirty="0"/>
              <a:t>-like the device connect the device with metal circuit,</a:t>
            </a:r>
          </a:p>
          <a:p>
            <a:r>
              <a:rPr lang="en-US" altLang="zh-TW" dirty="0"/>
              <a:t> close to </a:t>
            </a:r>
            <a:r>
              <a:rPr lang="en-US" altLang="zh-TW" dirty="0" err="1"/>
              <a:t>photogenerated</a:t>
            </a:r>
            <a:r>
              <a:rPr lang="en-US" altLang="zh-TW" dirty="0"/>
              <a:t> current</a:t>
            </a:r>
          </a:p>
        </p:txBody>
      </p:sp>
      <p:graphicFrame>
        <p:nvGraphicFramePr>
          <p:cNvPr id="22532" name="Object 4"/>
          <p:cNvGraphicFramePr>
            <a:graphicFrameLocks noChangeAspect="1"/>
          </p:cNvGraphicFramePr>
          <p:nvPr/>
        </p:nvGraphicFramePr>
        <p:xfrm>
          <a:off x="0" y="838200"/>
          <a:ext cx="4038600" cy="3560763"/>
        </p:xfrm>
        <a:graphic>
          <a:graphicData uri="http://schemas.openxmlformats.org/presentationml/2006/ole">
            <mc:AlternateContent xmlns:mc="http://schemas.openxmlformats.org/markup-compatibility/2006">
              <mc:Choice xmlns:v="urn:schemas-microsoft-com:vml" Requires="v">
                <p:oleObj spid="_x0000_s75778" name="Image" r:id="rId3" imgW="4723810" imgH="4165079" progId="">
                  <p:embed/>
                </p:oleObj>
              </mc:Choice>
              <mc:Fallback>
                <p:oleObj name="Image" r:id="rId3" imgW="4723810" imgH="416507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038600" cy="3560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3" name="Object 5"/>
          <p:cNvGraphicFramePr>
            <a:graphicFrameLocks noChangeAspect="1"/>
          </p:cNvGraphicFramePr>
          <p:nvPr/>
        </p:nvGraphicFramePr>
        <p:xfrm>
          <a:off x="4730750" y="5334000"/>
          <a:ext cx="4413250" cy="1331913"/>
        </p:xfrm>
        <a:graphic>
          <a:graphicData uri="http://schemas.openxmlformats.org/presentationml/2006/ole">
            <mc:AlternateContent xmlns:mc="http://schemas.openxmlformats.org/markup-compatibility/2006">
              <mc:Choice xmlns:v="urn:schemas-microsoft-com:vml" Requires="v">
                <p:oleObj spid="_x0000_s75779" name="Image" r:id="rId5" imgW="5930159" imgH="1790476" progId="">
                  <p:embed/>
                </p:oleObj>
              </mc:Choice>
              <mc:Fallback>
                <p:oleObj name="Image" r:id="rId5" imgW="5930159" imgH="179047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750" y="5334000"/>
                        <a:ext cx="4413250" cy="1331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4" name="Object 6"/>
          <p:cNvGraphicFramePr>
            <a:graphicFrameLocks noChangeAspect="1"/>
          </p:cNvGraphicFramePr>
          <p:nvPr/>
        </p:nvGraphicFramePr>
        <p:xfrm>
          <a:off x="4537075" y="3733800"/>
          <a:ext cx="3576638" cy="852488"/>
        </p:xfrm>
        <a:graphic>
          <a:graphicData uri="http://schemas.openxmlformats.org/presentationml/2006/ole">
            <mc:AlternateContent xmlns:mc="http://schemas.openxmlformats.org/markup-compatibility/2006">
              <mc:Choice xmlns:v="urn:schemas-microsoft-com:vml" Requires="v">
                <p:oleObj spid="_x0000_s75780" name="方程式" r:id="rId7" imgW="1917700" imgH="457200" progId="Equation.3">
                  <p:embed/>
                </p:oleObj>
              </mc:Choice>
              <mc:Fallback>
                <p:oleObj name="方程式" r:id="rId7" imgW="19177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75" y="3733800"/>
                        <a:ext cx="3576638" cy="85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5" name="Object 7"/>
          <p:cNvGraphicFramePr>
            <a:graphicFrameLocks noChangeAspect="1"/>
          </p:cNvGraphicFramePr>
          <p:nvPr/>
        </p:nvGraphicFramePr>
        <p:xfrm>
          <a:off x="4181475" y="838200"/>
          <a:ext cx="4962525" cy="2881313"/>
        </p:xfrm>
        <a:graphic>
          <a:graphicData uri="http://schemas.openxmlformats.org/presentationml/2006/ole">
            <mc:AlternateContent xmlns:mc="http://schemas.openxmlformats.org/markup-compatibility/2006">
              <mc:Choice xmlns:v="urn:schemas-microsoft-com:vml" Requires="v">
                <p:oleObj spid="_x0000_s75781" name="方程式" r:id="rId9" imgW="3238500" imgH="1879600" progId="Equation.3">
                  <p:embed/>
                </p:oleObj>
              </mc:Choice>
              <mc:Fallback>
                <p:oleObj name="方程式" r:id="rId9" imgW="3238500" imgH="1879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1475" y="838200"/>
                        <a:ext cx="4962525" cy="288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6" name="Text Box 8"/>
          <p:cNvSpPr txBox="1">
            <a:spLocks noChangeArrowheads="1"/>
          </p:cNvSpPr>
          <p:nvPr/>
        </p:nvSpPr>
        <p:spPr bwMode="auto">
          <a:xfrm>
            <a:off x="0" y="6491288"/>
            <a:ext cx="4171950" cy="366712"/>
          </a:xfrm>
          <a:prstGeom prst="rect">
            <a:avLst/>
          </a:prstGeom>
          <a:noFill/>
          <a:ln w="9525">
            <a:noFill/>
            <a:miter lim="800000"/>
            <a:headEnd/>
            <a:tailEnd/>
          </a:ln>
          <a:effectLst/>
        </p:spPr>
        <p:txBody>
          <a:bodyPr wrap="none">
            <a:spAutoFit/>
          </a:bodyPr>
          <a:lstStyle/>
          <a:p>
            <a:r>
              <a:rPr lang="en-US" altLang="zh-TW" b="1"/>
              <a:t>FF (fill factor): We want FF close to 1</a:t>
            </a:r>
          </a:p>
        </p:txBody>
      </p:sp>
      <p:sp>
        <p:nvSpPr>
          <p:cNvPr id="22537" name="Rectangle 9"/>
          <p:cNvSpPr>
            <a:spLocks noChangeArrowheads="1"/>
          </p:cNvSpPr>
          <p:nvPr/>
        </p:nvSpPr>
        <p:spPr bwMode="auto">
          <a:xfrm>
            <a:off x="6324600" y="3733800"/>
            <a:ext cx="1828800" cy="914400"/>
          </a:xfrm>
          <a:prstGeom prst="rect">
            <a:avLst/>
          </a:prstGeom>
          <a:noFill/>
          <a:ln w="38100">
            <a:solidFill>
              <a:srgbClr val="FF0000"/>
            </a:solidFill>
            <a:miter lim="800000"/>
            <a:headEnd/>
            <a:tailEnd/>
          </a:ln>
          <a:effectLst/>
        </p:spPr>
        <p:txBody>
          <a:bodyPr wrap="none" anchor="ctr"/>
          <a:lstStyle/>
          <a:p>
            <a:endParaRPr lang="en-US"/>
          </a:p>
        </p:txBody>
      </p:sp>
      <p:sp>
        <p:nvSpPr>
          <p:cNvPr id="22538" name="Rectangle 10"/>
          <p:cNvSpPr>
            <a:spLocks noChangeArrowheads="1"/>
          </p:cNvSpPr>
          <p:nvPr/>
        </p:nvSpPr>
        <p:spPr bwMode="auto">
          <a:xfrm>
            <a:off x="4419600" y="3733800"/>
            <a:ext cx="1828800" cy="914400"/>
          </a:xfrm>
          <a:prstGeom prst="rect">
            <a:avLst/>
          </a:prstGeom>
          <a:noFill/>
          <a:ln w="38100">
            <a:solidFill>
              <a:srgbClr val="FF0000"/>
            </a:solidFill>
            <a:miter lim="800000"/>
            <a:headEnd/>
            <a:tailEnd/>
          </a:ln>
          <a:effectLst/>
        </p:spPr>
        <p:txBody>
          <a:bodyPr wrap="none" anchor="ctr"/>
          <a:lstStyle/>
          <a:p>
            <a:endParaRPr lang="en-US"/>
          </a:p>
        </p:txBody>
      </p:sp>
      <p:sp>
        <p:nvSpPr>
          <p:cNvPr id="22539" name="Rectangle 11"/>
          <p:cNvSpPr>
            <a:spLocks noChangeArrowheads="1"/>
          </p:cNvSpPr>
          <p:nvPr/>
        </p:nvSpPr>
        <p:spPr bwMode="auto">
          <a:xfrm>
            <a:off x="4648200" y="1600200"/>
            <a:ext cx="1676400" cy="914400"/>
          </a:xfrm>
          <a:prstGeom prst="rect">
            <a:avLst/>
          </a:prstGeom>
          <a:noFill/>
          <a:ln w="38100">
            <a:solidFill>
              <a:srgbClr val="FF000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485241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Grp="1" noChangeAspect="1"/>
          </p:cNvGraphicFramePr>
          <p:nvPr>
            <p:ph idx="1"/>
          </p:nvPr>
        </p:nvGraphicFramePr>
        <p:xfrm>
          <a:off x="1295400" y="990600"/>
          <a:ext cx="6624638" cy="3106738"/>
        </p:xfrm>
        <a:graphic>
          <a:graphicData uri="http://schemas.openxmlformats.org/presentationml/2006/ole">
            <mc:AlternateContent xmlns:mc="http://schemas.openxmlformats.org/markup-compatibility/2006">
              <mc:Choice xmlns:v="urn:schemas-microsoft-com:vml" Requires="v">
                <p:oleObj spid="_x0000_s1046" name="Document" r:id="rId4" imgW="5715720" imgH="2679840" progId="Word.Document.8">
                  <p:embed/>
                </p:oleObj>
              </mc:Choice>
              <mc:Fallback>
                <p:oleObj name="Document" r:id="rId4" imgW="5715720" imgH="26798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990600"/>
                        <a:ext cx="6624638" cy="310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Rectangle 4"/>
          <p:cNvSpPr>
            <a:spLocks noGrp="1" noChangeArrowheads="1"/>
          </p:cNvSpPr>
          <p:nvPr>
            <p:ph type="title"/>
          </p:nvPr>
        </p:nvSpPr>
        <p:spPr>
          <a:xfrm>
            <a:off x="-152400" y="0"/>
            <a:ext cx="9677400" cy="1143000"/>
          </a:xfrm>
        </p:spPr>
        <p:txBody>
          <a:bodyPr/>
          <a:lstStyle/>
          <a:p>
            <a:r>
              <a:rPr lang="en-US" altLang="zh-TW" sz="2800" b="1"/>
              <a:t>Absorption, spontaneous, and stimulated emission</a:t>
            </a:r>
          </a:p>
        </p:txBody>
      </p:sp>
      <p:sp>
        <p:nvSpPr>
          <p:cNvPr id="15365" name="Rectangle 5"/>
          <p:cNvSpPr>
            <a:spLocks noChangeArrowheads="1"/>
          </p:cNvSpPr>
          <p:nvPr/>
        </p:nvSpPr>
        <p:spPr bwMode="auto">
          <a:xfrm>
            <a:off x="457200" y="3276600"/>
            <a:ext cx="7848600" cy="914400"/>
          </a:xfrm>
          <a:prstGeom prst="rect">
            <a:avLst/>
          </a:prstGeom>
          <a:solidFill>
            <a:schemeClr val="bg1"/>
          </a:solidFill>
          <a:ln w="9525">
            <a:noFill/>
            <a:miter lim="800000"/>
            <a:headEnd/>
            <a:tailEnd/>
          </a:ln>
          <a:effectLst/>
        </p:spPr>
        <p:txBody>
          <a:bodyPr wrap="none" anchor="ctr"/>
          <a:lstStyle/>
          <a:p>
            <a:endParaRPr lang="en-US"/>
          </a:p>
        </p:txBody>
      </p:sp>
      <p:sp>
        <p:nvSpPr>
          <p:cNvPr id="15366" name="Text Box 6"/>
          <p:cNvSpPr txBox="1">
            <a:spLocks noChangeArrowheads="1"/>
          </p:cNvSpPr>
          <p:nvPr/>
        </p:nvSpPr>
        <p:spPr bwMode="auto">
          <a:xfrm>
            <a:off x="0" y="3276600"/>
            <a:ext cx="9315450" cy="3387725"/>
          </a:xfrm>
          <a:prstGeom prst="rect">
            <a:avLst/>
          </a:prstGeom>
          <a:noFill/>
          <a:ln w="9525">
            <a:noFill/>
            <a:miter lim="800000"/>
            <a:headEnd/>
            <a:tailEnd/>
          </a:ln>
          <a:effectLst/>
        </p:spPr>
        <p:txBody>
          <a:bodyPr wrap="none">
            <a:spAutoFit/>
          </a:bodyPr>
          <a:lstStyle/>
          <a:p>
            <a:pPr marL="342900" indent="-342900"/>
            <a:r>
              <a:rPr lang="en-US" altLang="zh-TW" b="0" dirty="0"/>
              <a:t>Emission: an electron at a higher energy level transits down to an unoccupied energy level</a:t>
            </a:r>
          </a:p>
          <a:p>
            <a:pPr marL="342900" indent="-342900"/>
            <a:r>
              <a:rPr lang="en-US" altLang="zh-TW" b="0" dirty="0"/>
              <a:t>                 and it emits a emits a photon</a:t>
            </a:r>
          </a:p>
          <a:p>
            <a:pPr marL="342900" indent="-342900"/>
            <a:r>
              <a:rPr lang="en-US" altLang="zh-TW" b="0" dirty="0"/>
              <a:t>Spontaneous emission: emitted photon from E2 to E1 in a random direction, which </a:t>
            </a:r>
          </a:p>
          <a:p>
            <a:pPr marL="342900" indent="-342900"/>
            <a:r>
              <a:rPr lang="en-US" altLang="zh-TW" b="0" dirty="0"/>
              <a:t>                 provided by the E1 not already occupied by another electron</a:t>
            </a:r>
          </a:p>
          <a:p>
            <a:pPr marL="342900" indent="-342900"/>
            <a:r>
              <a:rPr lang="en-US" altLang="zh-TW" b="0" dirty="0"/>
              <a:t>Stimulated emission:</a:t>
            </a:r>
          </a:p>
          <a:p>
            <a:pPr marL="342900" indent="-342900">
              <a:buFontTx/>
              <a:buAutoNum type="arabicPeriod"/>
            </a:pPr>
            <a:r>
              <a:rPr lang="en-US" altLang="zh-TW" b="0" dirty="0"/>
              <a:t>Emitted photon is </a:t>
            </a:r>
            <a:r>
              <a:rPr lang="en-US" altLang="zh-TW" b="0" dirty="0">
                <a:solidFill>
                  <a:srgbClr val="7030A0"/>
                </a:solidFill>
              </a:rPr>
              <a:t>in phase </a:t>
            </a:r>
            <a:r>
              <a:rPr lang="en-US" altLang="zh-TW" b="0" dirty="0"/>
              <a:t>with incoming photon </a:t>
            </a:r>
          </a:p>
          <a:p>
            <a:pPr marL="342900" indent="-342900"/>
            <a:r>
              <a:rPr lang="en-US" altLang="zh-TW" b="0" dirty="0"/>
              <a:t>     (the same direction, the same energy, the same polarization)</a:t>
            </a:r>
          </a:p>
          <a:p>
            <a:pPr marL="342900" indent="-342900">
              <a:buFontTx/>
              <a:buAutoNum type="arabicPeriod" startAt="2"/>
            </a:pPr>
            <a:r>
              <a:rPr lang="en-US" altLang="zh-TW" b="0" dirty="0"/>
              <a:t>Incoming photons was magnified </a:t>
            </a:r>
            <a:r>
              <a:rPr lang="en-US" altLang="zh-TW" b="0" dirty="0">
                <a:sym typeface="Wingdings" pitchFamily="2" charset="2"/>
              </a:rPr>
              <a:t>there are more atoms at E2 than </a:t>
            </a:r>
          </a:p>
          <a:p>
            <a:pPr marL="342900" indent="-342900"/>
            <a:r>
              <a:rPr lang="en-US" altLang="zh-TW" b="0" dirty="0"/>
              <a:t>     at E1 (</a:t>
            </a:r>
            <a:r>
              <a:rPr lang="en-US" altLang="zh-TW" b="0" dirty="0">
                <a:solidFill>
                  <a:srgbClr val="FF0000"/>
                </a:solidFill>
                <a:sym typeface="Wingdings" pitchFamily="2" charset="2"/>
              </a:rPr>
              <a:t>population inversion)</a:t>
            </a:r>
            <a:r>
              <a:rPr lang="en-US" altLang="zh-TW" b="0" dirty="0"/>
              <a:t>, so incoming photons </a:t>
            </a:r>
            <a:r>
              <a:rPr lang="en-US" altLang="zh-TW" b="0" dirty="0">
                <a:solidFill>
                  <a:srgbClr val="7030A0"/>
                </a:solidFill>
              </a:rPr>
              <a:t>were not absorbed</a:t>
            </a:r>
          </a:p>
          <a:p>
            <a:pPr marL="342900" indent="-342900"/>
            <a:r>
              <a:rPr lang="en-US" altLang="zh-TW" b="0" dirty="0"/>
              <a:t>     by another atom at E1 </a:t>
            </a:r>
          </a:p>
          <a:p>
            <a:pPr marL="342900" indent="-342900"/>
            <a:r>
              <a:rPr lang="en-US" altLang="zh-TW" b="0" dirty="0"/>
              <a:t>    </a:t>
            </a:r>
            <a:endParaRPr lang="en-US" altLang="zh-TW" b="0" dirty="0">
              <a:solidFill>
                <a:srgbClr val="FF0000"/>
              </a:solidFill>
            </a:endParaRPr>
          </a:p>
          <a:p>
            <a:pPr marL="342900" indent="-342900"/>
            <a:endParaRPr lang="en-US" altLang="zh-TW" b="0" dirty="0">
              <a:solidFill>
                <a:srgbClr val="FF0000"/>
              </a:solidFill>
            </a:endParaRPr>
          </a:p>
        </p:txBody>
      </p:sp>
      <p:sp>
        <p:nvSpPr>
          <p:cNvPr id="15367" name="Text Box 7"/>
          <p:cNvSpPr txBox="1">
            <a:spLocks noChangeArrowheads="1"/>
          </p:cNvSpPr>
          <p:nvPr/>
        </p:nvSpPr>
        <p:spPr bwMode="auto">
          <a:xfrm>
            <a:off x="136525" y="6111875"/>
            <a:ext cx="6115050" cy="579438"/>
          </a:xfrm>
          <a:prstGeom prst="rect">
            <a:avLst/>
          </a:prstGeom>
          <a:noFill/>
          <a:ln w="9525">
            <a:noFill/>
            <a:miter lim="800000"/>
            <a:headEnd/>
            <a:tailEnd/>
          </a:ln>
          <a:effectLst/>
        </p:spPr>
        <p:txBody>
          <a:bodyPr wrap="none">
            <a:spAutoFit/>
          </a:bodyPr>
          <a:lstStyle/>
          <a:p>
            <a:r>
              <a:rPr lang="en-US" altLang="zh-TW" b="0" dirty="0"/>
              <a:t>The key 1 of laser: </a:t>
            </a:r>
            <a:r>
              <a:rPr lang="en-US" altLang="zh-TW" sz="3200" dirty="0">
                <a:solidFill>
                  <a:srgbClr val="FF0000"/>
                </a:solidFill>
              </a:rPr>
              <a:t>population inversion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idx="4294967295"/>
          </p:nvPr>
        </p:nvSpPr>
        <p:spPr>
          <a:xfrm>
            <a:off x="-304800" y="0"/>
            <a:ext cx="9448800" cy="1143000"/>
          </a:xfrm>
        </p:spPr>
        <p:txBody>
          <a:bodyPr/>
          <a:lstStyle/>
          <a:p>
            <a:r>
              <a:rPr lang="en-US" altLang="zh-TW" sz="4000" b="1"/>
              <a:t>Solar cell efficiency :an example</a:t>
            </a:r>
          </a:p>
        </p:txBody>
      </p:sp>
      <p:graphicFrame>
        <p:nvGraphicFramePr>
          <p:cNvPr id="5" name="圖表 4"/>
          <p:cNvGraphicFramePr/>
          <p:nvPr>
            <p:extLst>
              <p:ext uri="{D42A27DB-BD31-4B8C-83A1-F6EECF244321}">
                <p14:modId xmlns:p14="http://schemas.microsoft.com/office/powerpoint/2010/main" val="1055559830"/>
              </p:ext>
            </p:extLst>
          </p:nvPr>
        </p:nvGraphicFramePr>
        <p:xfrm>
          <a:off x="68226" y="444274"/>
          <a:ext cx="5214974" cy="4814902"/>
        </p:xfrm>
        <a:graphic>
          <a:graphicData uri="http://schemas.openxmlformats.org/drawingml/2006/chart">
            <c:chart xmlns:c="http://schemas.openxmlformats.org/drawingml/2006/chart" xmlns:r="http://schemas.openxmlformats.org/officeDocument/2006/relationships" r:id="rId2"/>
          </a:graphicData>
        </a:graphic>
      </p:graphicFrame>
      <p:sp>
        <p:nvSpPr>
          <p:cNvPr id="23556" name="內容版面配置區 6"/>
          <p:cNvSpPr>
            <a:spLocks noGrp="1"/>
          </p:cNvSpPr>
          <p:nvPr>
            <p:ph idx="4294967295"/>
          </p:nvPr>
        </p:nvSpPr>
        <p:spPr>
          <a:xfrm>
            <a:off x="4716016" y="1631954"/>
            <a:ext cx="4929187" cy="3714750"/>
          </a:xfrm>
        </p:spPr>
        <p:txBody>
          <a:bodyPr/>
          <a:lstStyle/>
          <a:p>
            <a:pPr>
              <a:buFontTx/>
              <a:buNone/>
            </a:pPr>
            <a:r>
              <a:rPr lang="el-GR" altLang="zh-TW" sz="2000" dirty="0">
                <a:cs typeface="Arial" pitchFamily="34" charset="0"/>
              </a:rPr>
              <a:t>η</a:t>
            </a:r>
            <a:r>
              <a:rPr lang="en-US" altLang="zh-TW" sz="2000" dirty="0"/>
              <a:t>=P</a:t>
            </a:r>
            <a:r>
              <a:rPr lang="en-US" altLang="zh-TW" sz="2000" baseline="-25000" dirty="0"/>
              <a:t>MP </a:t>
            </a:r>
            <a:r>
              <a:rPr lang="en-US" altLang="zh-TW" sz="2000" dirty="0"/>
              <a:t>/P</a:t>
            </a:r>
            <a:r>
              <a:rPr lang="en-US" altLang="zh-TW" sz="2000" baseline="-25000" dirty="0"/>
              <a:t>in</a:t>
            </a:r>
            <a:r>
              <a:rPr lang="en-US" altLang="zh-TW" sz="2000" dirty="0"/>
              <a:t> x100</a:t>
            </a:r>
            <a:r>
              <a:rPr lang="en-US" altLang="zh-TW" sz="2000" dirty="0" smtClean="0"/>
              <a:t>%=FF*</a:t>
            </a:r>
            <a:r>
              <a:rPr lang="en-US" altLang="zh-TW" sz="2000" dirty="0" err="1" smtClean="0"/>
              <a:t>V</a:t>
            </a:r>
            <a:r>
              <a:rPr lang="en-US" altLang="zh-TW" sz="2000" baseline="-25000" dirty="0" err="1" smtClean="0"/>
              <a:t>oc</a:t>
            </a:r>
            <a:r>
              <a:rPr lang="en-US" altLang="zh-TW" sz="2000" dirty="0" err="1" smtClean="0"/>
              <a:t>J</a:t>
            </a:r>
            <a:r>
              <a:rPr lang="en-US" altLang="zh-TW" sz="2000" baseline="-25000" dirty="0" err="1" smtClean="0"/>
              <a:t>sc</a:t>
            </a:r>
            <a:r>
              <a:rPr lang="en-US" altLang="zh-TW" sz="2000" dirty="0"/>
              <a:t>/ P</a:t>
            </a:r>
            <a:r>
              <a:rPr lang="en-US" altLang="zh-TW" sz="2000" baseline="-25000" dirty="0"/>
              <a:t>in </a:t>
            </a:r>
            <a:r>
              <a:rPr lang="en-US" altLang="zh-TW" sz="2000" dirty="0"/>
              <a:t>x100%</a:t>
            </a:r>
          </a:p>
          <a:p>
            <a:pPr>
              <a:buFontTx/>
              <a:buNone/>
            </a:pPr>
            <a:r>
              <a:rPr lang="zh-TW" altLang="en-US" sz="2000" dirty="0" smtClean="0"/>
              <a:t>     （輸出電功率</a:t>
            </a:r>
            <a:r>
              <a:rPr lang="en-US" altLang="zh-TW" sz="2000" dirty="0" smtClean="0"/>
              <a:t>/</a:t>
            </a:r>
            <a:r>
              <a:rPr lang="zh-TW" altLang="en-US" sz="2000" dirty="0" smtClean="0"/>
              <a:t>入射光功率</a:t>
            </a:r>
            <a:r>
              <a:rPr lang="en-US" altLang="zh-TW" sz="2000" dirty="0" smtClean="0"/>
              <a:t>)</a:t>
            </a:r>
          </a:p>
          <a:p>
            <a:pPr>
              <a:buFontTx/>
              <a:buNone/>
            </a:pPr>
            <a:r>
              <a:rPr lang="en-US" altLang="zh-TW" sz="2000" dirty="0" smtClean="0"/>
              <a:t>P </a:t>
            </a:r>
            <a:r>
              <a:rPr lang="en-US" altLang="zh-TW" sz="2000" baseline="-25000" dirty="0"/>
              <a:t>in</a:t>
            </a:r>
            <a:r>
              <a:rPr lang="en-US" altLang="zh-TW" sz="2000" dirty="0"/>
              <a:t> =100 </a:t>
            </a:r>
            <a:r>
              <a:rPr lang="en-US" altLang="zh-TW" sz="2000" dirty="0" err="1"/>
              <a:t>mW</a:t>
            </a:r>
            <a:r>
              <a:rPr lang="en-US" altLang="zh-TW" sz="2000" dirty="0"/>
              <a:t>/cm</a:t>
            </a:r>
            <a:r>
              <a:rPr lang="en-US" altLang="zh-TW" sz="2000" baseline="30000" dirty="0"/>
              <a:t>2</a:t>
            </a:r>
          </a:p>
          <a:p>
            <a:pPr>
              <a:buFontTx/>
              <a:buNone/>
            </a:pPr>
            <a:r>
              <a:rPr lang="en-US" altLang="zh-TW" sz="2000" dirty="0"/>
              <a:t>P</a:t>
            </a:r>
            <a:r>
              <a:rPr lang="en-US" altLang="zh-TW" sz="2000" baseline="-25000" dirty="0"/>
              <a:t>MP</a:t>
            </a:r>
            <a:r>
              <a:rPr lang="en-US" altLang="zh-TW" sz="2000" dirty="0"/>
              <a:t>=V</a:t>
            </a:r>
            <a:r>
              <a:rPr lang="en-US" altLang="zh-TW" sz="2000" baseline="-25000" dirty="0"/>
              <a:t>MP</a:t>
            </a:r>
            <a:r>
              <a:rPr lang="en-US" altLang="zh-TW" sz="2000" dirty="0"/>
              <a:t>*J</a:t>
            </a:r>
            <a:r>
              <a:rPr lang="en-US" altLang="zh-TW" sz="2000" baseline="-25000" dirty="0"/>
              <a:t>MP</a:t>
            </a:r>
            <a:r>
              <a:rPr lang="en-US" altLang="zh-TW" sz="2000" dirty="0"/>
              <a:t>=0.55*5.9716=3.28mW/cm</a:t>
            </a:r>
            <a:r>
              <a:rPr lang="en-US" altLang="zh-TW" sz="2000" baseline="30000" dirty="0"/>
              <a:t>2</a:t>
            </a:r>
            <a:endParaRPr lang="en-US" altLang="zh-TW" sz="2000" dirty="0"/>
          </a:p>
          <a:p>
            <a:pPr>
              <a:buFontTx/>
              <a:buNone/>
            </a:pPr>
            <a:r>
              <a:rPr lang="el-GR" altLang="zh-TW" sz="2000" dirty="0">
                <a:solidFill>
                  <a:srgbClr val="FF0000"/>
                </a:solidFill>
                <a:cs typeface="Arial" pitchFamily="34" charset="0"/>
              </a:rPr>
              <a:t>η</a:t>
            </a:r>
            <a:r>
              <a:rPr lang="en-US" altLang="zh-TW" sz="2000" dirty="0">
                <a:solidFill>
                  <a:srgbClr val="FF0000"/>
                </a:solidFill>
              </a:rPr>
              <a:t> =3.28/100*100%=3.28%</a:t>
            </a:r>
          </a:p>
          <a:p>
            <a:pPr>
              <a:buFontTx/>
              <a:buNone/>
            </a:pPr>
            <a:r>
              <a:rPr lang="en-US" altLang="zh-TW" sz="2000" dirty="0"/>
              <a:t> </a:t>
            </a:r>
          </a:p>
          <a:p>
            <a:pPr>
              <a:buFontTx/>
              <a:buNone/>
            </a:pPr>
            <a:r>
              <a:rPr lang="en-US" altLang="zh-TW" sz="2000" dirty="0"/>
              <a:t> V</a:t>
            </a:r>
            <a:r>
              <a:rPr lang="en-US" altLang="zh-TW" sz="2000" baseline="-25000" dirty="0"/>
              <a:t>oc</a:t>
            </a:r>
            <a:r>
              <a:rPr lang="en-US" altLang="zh-TW" sz="2000" dirty="0"/>
              <a:t>=0.72 V </a:t>
            </a:r>
          </a:p>
          <a:p>
            <a:pPr>
              <a:buFontTx/>
              <a:buNone/>
            </a:pPr>
            <a:r>
              <a:rPr lang="en-US" altLang="zh-TW" sz="2000" dirty="0"/>
              <a:t> </a:t>
            </a:r>
            <a:r>
              <a:rPr lang="en-US" altLang="zh-TW" sz="2000" dirty="0" err="1"/>
              <a:t>J</a:t>
            </a:r>
            <a:r>
              <a:rPr lang="en-US" altLang="zh-TW" sz="2000" baseline="-25000" dirty="0" err="1"/>
              <a:t>sc</a:t>
            </a:r>
            <a:r>
              <a:rPr lang="en-US" altLang="zh-TW" sz="2000" dirty="0"/>
              <a:t>=7.1464 </a:t>
            </a:r>
            <a:r>
              <a:rPr lang="en-US" altLang="zh-TW" sz="2000" dirty="0" err="1"/>
              <a:t>mA</a:t>
            </a:r>
            <a:r>
              <a:rPr lang="en-US" altLang="zh-TW" sz="2000" dirty="0"/>
              <a:t>/cm</a:t>
            </a:r>
            <a:r>
              <a:rPr lang="en-US" altLang="zh-TW" sz="2000" baseline="30000" dirty="0"/>
              <a:t>2</a:t>
            </a:r>
            <a:endParaRPr lang="en-US" altLang="zh-TW" sz="2000" dirty="0"/>
          </a:p>
          <a:p>
            <a:pPr>
              <a:buFontTx/>
              <a:buNone/>
            </a:pPr>
            <a:r>
              <a:rPr lang="en-US" altLang="zh-TW" sz="2000" dirty="0">
                <a:solidFill>
                  <a:srgbClr val="FF0000"/>
                </a:solidFill>
              </a:rPr>
              <a:t>FF=V</a:t>
            </a:r>
            <a:r>
              <a:rPr lang="en-US" altLang="zh-TW" sz="2000" baseline="-25000" dirty="0">
                <a:solidFill>
                  <a:srgbClr val="FF0000"/>
                </a:solidFill>
              </a:rPr>
              <a:t>MP</a:t>
            </a:r>
            <a:r>
              <a:rPr lang="en-US" altLang="zh-TW" sz="2000" dirty="0">
                <a:solidFill>
                  <a:srgbClr val="FF0000"/>
                </a:solidFill>
              </a:rPr>
              <a:t>*J</a:t>
            </a:r>
            <a:r>
              <a:rPr lang="en-US" altLang="zh-TW" sz="2000" baseline="-25000" dirty="0">
                <a:solidFill>
                  <a:srgbClr val="FF0000"/>
                </a:solidFill>
              </a:rPr>
              <a:t>MP</a:t>
            </a:r>
            <a:r>
              <a:rPr lang="en-US" altLang="zh-TW" sz="2000" dirty="0">
                <a:solidFill>
                  <a:srgbClr val="FF0000"/>
                </a:solidFill>
              </a:rPr>
              <a:t>/</a:t>
            </a:r>
            <a:r>
              <a:rPr lang="en-US" altLang="zh-TW" sz="2000" dirty="0" err="1">
                <a:solidFill>
                  <a:srgbClr val="FF0000"/>
                </a:solidFill>
              </a:rPr>
              <a:t>V</a:t>
            </a:r>
            <a:r>
              <a:rPr lang="en-US" altLang="zh-TW" sz="2000" baseline="-25000" dirty="0" err="1">
                <a:solidFill>
                  <a:srgbClr val="FF0000"/>
                </a:solidFill>
              </a:rPr>
              <a:t>oc</a:t>
            </a:r>
            <a:r>
              <a:rPr lang="en-US" altLang="zh-TW" sz="2000" dirty="0">
                <a:solidFill>
                  <a:srgbClr val="FF0000"/>
                </a:solidFill>
              </a:rPr>
              <a:t>*</a:t>
            </a:r>
            <a:r>
              <a:rPr lang="en-US" altLang="zh-TW" sz="2000" dirty="0" err="1">
                <a:solidFill>
                  <a:srgbClr val="FF0000"/>
                </a:solidFill>
              </a:rPr>
              <a:t>J</a:t>
            </a:r>
            <a:r>
              <a:rPr lang="en-US" altLang="zh-TW" sz="2000" baseline="-25000" dirty="0" err="1">
                <a:solidFill>
                  <a:srgbClr val="FF0000"/>
                </a:solidFill>
              </a:rPr>
              <a:t>sc</a:t>
            </a:r>
            <a:r>
              <a:rPr lang="en-US" altLang="zh-TW" sz="2000" dirty="0">
                <a:solidFill>
                  <a:srgbClr val="FF0000"/>
                </a:solidFill>
              </a:rPr>
              <a:t>  </a:t>
            </a:r>
            <a:endParaRPr lang="en-US" altLang="zh-TW" sz="2000" dirty="0" smtClean="0">
              <a:solidFill>
                <a:srgbClr val="FF0000"/>
              </a:solidFill>
            </a:endParaRPr>
          </a:p>
          <a:p>
            <a:pPr>
              <a:buFontTx/>
              <a:buNone/>
            </a:pPr>
            <a:r>
              <a:rPr lang="en-US" altLang="zh-TW" sz="2000" dirty="0" smtClean="0">
                <a:solidFill>
                  <a:srgbClr val="FF0000"/>
                </a:solidFill>
              </a:rPr>
              <a:t>=</a:t>
            </a:r>
            <a:r>
              <a:rPr lang="en-US" altLang="zh-TW" sz="2000" dirty="0">
                <a:solidFill>
                  <a:srgbClr val="FF0000"/>
                </a:solidFill>
              </a:rPr>
              <a:t>3.28/(0.72*7.14)=0.63</a:t>
            </a:r>
          </a:p>
          <a:p>
            <a:pPr>
              <a:buFontTx/>
              <a:buNone/>
            </a:pPr>
            <a:endParaRPr lang="en-US" altLang="zh-TW" sz="2000" dirty="0">
              <a:solidFill>
                <a:srgbClr val="FF0000"/>
              </a:solidFill>
            </a:endParaRPr>
          </a:p>
        </p:txBody>
      </p:sp>
      <p:sp>
        <p:nvSpPr>
          <p:cNvPr id="23557" name="Oval 5"/>
          <p:cNvSpPr>
            <a:spLocks noChangeArrowheads="1"/>
          </p:cNvSpPr>
          <p:nvPr/>
        </p:nvSpPr>
        <p:spPr bwMode="auto">
          <a:xfrm>
            <a:off x="2599513" y="2740826"/>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3558" name="Text Box 6"/>
          <p:cNvSpPr txBox="1">
            <a:spLocks noChangeArrowheads="1"/>
          </p:cNvSpPr>
          <p:nvPr/>
        </p:nvSpPr>
        <p:spPr bwMode="auto">
          <a:xfrm>
            <a:off x="2599513" y="2436026"/>
            <a:ext cx="1543050" cy="366713"/>
          </a:xfrm>
          <a:prstGeom prst="rect">
            <a:avLst/>
          </a:prstGeom>
          <a:noFill/>
          <a:ln w="9525">
            <a:noFill/>
            <a:miter lim="800000"/>
            <a:headEnd/>
            <a:tailEnd/>
          </a:ln>
          <a:effectLst/>
        </p:spPr>
        <p:txBody>
          <a:bodyPr wrap="none">
            <a:spAutoFit/>
          </a:bodyPr>
          <a:lstStyle/>
          <a:p>
            <a:r>
              <a:rPr lang="en-US" altLang="zh-TW" b="1"/>
              <a:t>(0.55,5.9716)</a:t>
            </a:r>
          </a:p>
        </p:txBody>
      </p:sp>
      <p:sp>
        <p:nvSpPr>
          <p:cNvPr id="23559" name="Line 7"/>
          <p:cNvSpPr>
            <a:spLocks noChangeShapeType="1"/>
          </p:cNvSpPr>
          <p:nvPr/>
        </p:nvSpPr>
        <p:spPr bwMode="auto">
          <a:xfrm>
            <a:off x="389713" y="2777338"/>
            <a:ext cx="2209800" cy="1587"/>
          </a:xfrm>
          <a:prstGeom prst="line">
            <a:avLst/>
          </a:prstGeom>
          <a:noFill/>
          <a:ln w="25400">
            <a:solidFill>
              <a:schemeClr val="tx1"/>
            </a:solidFill>
            <a:round/>
            <a:headEnd/>
            <a:tailEnd/>
          </a:ln>
          <a:effectLst/>
        </p:spPr>
        <p:txBody>
          <a:bodyPr/>
          <a:lstStyle/>
          <a:p>
            <a:endParaRPr lang="en-US"/>
          </a:p>
        </p:txBody>
      </p:sp>
      <p:sp>
        <p:nvSpPr>
          <p:cNvPr id="23560" name="Line 8"/>
          <p:cNvSpPr>
            <a:spLocks noChangeShapeType="1"/>
          </p:cNvSpPr>
          <p:nvPr/>
        </p:nvSpPr>
        <p:spPr bwMode="auto">
          <a:xfrm>
            <a:off x="2634438" y="2817026"/>
            <a:ext cx="0" cy="2093913"/>
          </a:xfrm>
          <a:prstGeom prst="line">
            <a:avLst/>
          </a:prstGeom>
          <a:noFill/>
          <a:ln w="25400">
            <a:solidFill>
              <a:schemeClr val="tx1"/>
            </a:solidFill>
            <a:round/>
            <a:headEnd/>
            <a:tailEnd/>
          </a:ln>
          <a:effectLst/>
        </p:spPr>
        <p:txBody>
          <a:bodyPr/>
          <a:lstStyle/>
          <a:p>
            <a:endParaRPr lang="en-US"/>
          </a:p>
        </p:txBody>
      </p:sp>
      <p:sp>
        <p:nvSpPr>
          <p:cNvPr id="23561" name="Text Box 9"/>
          <p:cNvSpPr txBox="1">
            <a:spLocks noChangeArrowheads="1"/>
          </p:cNvSpPr>
          <p:nvPr/>
        </p:nvSpPr>
        <p:spPr bwMode="auto">
          <a:xfrm>
            <a:off x="2431238" y="4910939"/>
            <a:ext cx="565150" cy="366712"/>
          </a:xfrm>
          <a:prstGeom prst="rect">
            <a:avLst/>
          </a:prstGeom>
          <a:noFill/>
          <a:ln w="9525">
            <a:noFill/>
            <a:miter lim="800000"/>
            <a:headEnd/>
            <a:tailEnd/>
          </a:ln>
          <a:effectLst/>
        </p:spPr>
        <p:txBody>
          <a:bodyPr wrap="none">
            <a:spAutoFit/>
          </a:bodyPr>
          <a:lstStyle/>
          <a:p>
            <a:r>
              <a:rPr lang="en-US" altLang="zh-TW" b="1"/>
              <a:t>V</a:t>
            </a:r>
            <a:r>
              <a:rPr lang="en-US" altLang="zh-TW" b="1" baseline="-25000"/>
              <a:t>MP</a:t>
            </a:r>
          </a:p>
        </p:txBody>
      </p:sp>
      <p:sp>
        <p:nvSpPr>
          <p:cNvPr id="23562" name="Text Box 10"/>
          <p:cNvSpPr txBox="1">
            <a:spLocks noChangeArrowheads="1"/>
          </p:cNvSpPr>
          <p:nvPr/>
        </p:nvSpPr>
        <p:spPr bwMode="auto">
          <a:xfrm>
            <a:off x="313513" y="2893226"/>
            <a:ext cx="539750" cy="366713"/>
          </a:xfrm>
          <a:prstGeom prst="rect">
            <a:avLst/>
          </a:prstGeom>
          <a:noFill/>
          <a:ln w="9525">
            <a:noFill/>
            <a:miter lim="800000"/>
            <a:headEnd/>
            <a:tailEnd/>
          </a:ln>
          <a:effectLst/>
        </p:spPr>
        <p:txBody>
          <a:bodyPr wrap="none">
            <a:spAutoFit/>
          </a:bodyPr>
          <a:lstStyle/>
          <a:p>
            <a:r>
              <a:rPr lang="en-US" altLang="zh-TW" b="1"/>
              <a:t>J</a:t>
            </a:r>
            <a:r>
              <a:rPr lang="en-US" altLang="zh-TW" b="1" baseline="-25000"/>
              <a:t>MP</a:t>
            </a:r>
          </a:p>
        </p:txBody>
      </p:sp>
      <p:sp>
        <p:nvSpPr>
          <p:cNvPr id="23563" name="Rectangle 11"/>
          <p:cNvSpPr>
            <a:spLocks noChangeArrowheads="1"/>
          </p:cNvSpPr>
          <p:nvPr/>
        </p:nvSpPr>
        <p:spPr bwMode="auto">
          <a:xfrm>
            <a:off x="3132913" y="4950626"/>
            <a:ext cx="577850" cy="366713"/>
          </a:xfrm>
          <a:prstGeom prst="rect">
            <a:avLst/>
          </a:prstGeom>
          <a:noFill/>
          <a:ln w="9525">
            <a:noFill/>
            <a:miter lim="800000"/>
            <a:headEnd/>
            <a:tailEnd/>
          </a:ln>
          <a:effectLst/>
        </p:spPr>
        <p:txBody>
          <a:bodyPr wrap="none">
            <a:spAutoFit/>
          </a:bodyPr>
          <a:lstStyle/>
          <a:p>
            <a:r>
              <a:rPr lang="en-US" altLang="zh-TW"/>
              <a:t>Voc</a:t>
            </a:r>
          </a:p>
        </p:txBody>
      </p:sp>
      <p:sp>
        <p:nvSpPr>
          <p:cNvPr id="23564" name="Rectangle 12"/>
          <p:cNvSpPr>
            <a:spLocks noChangeArrowheads="1"/>
          </p:cNvSpPr>
          <p:nvPr/>
        </p:nvSpPr>
        <p:spPr bwMode="auto">
          <a:xfrm>
            <a:off x="313513" y="1978826"/>
            <a:ext cx="527050" cy="366713"/>
          </a:xfrm>
          <a:prstGeom prst="rect">
            <a:avLst/>
          </a:prstGeom>
          <a:noFill/>
          <a:ln w="9525">
            <a:noFill/>
            <a:miter lim="800000"/>
            <a:headEnd/>
            <a:tailEnd/>
          </a:ln>
          <a:effectLst/>
        </p:spPr>
        <p:txBody>
          <a:bodyPr wrap="none">
            <a:spAutoFit/>
          </a:bodyPr>
          <a:lstStyle/>
          <a:p>
            <a:r>
              <a:rPr lang="en-US" altLang="zh-TW"/>
              <a:t>Jsc</a:t>
            </a:r>
          </a:p>
        </p:txBody>
      </p:sp>
      <p:sp>
        <p:nvSpPr>
          <p:cNvPr id="2" name="文字方塊 1"/>
          <p:cNvSpPr txBox="1"/>
          <p:nvPr/>
        </p:nvSpPr>
        <p:spPr>
          <a:xfrm>
            <a:off x="313513" y="5589240"/>
            <a:ext cx="9098966" cy="1200329"/>
          </a:xfrm>
          <a:prstGeom prst="rect">
            <a:avLst/>
          </a:prstGeom>
          <a:noFill/>
        </p:spPr>
        <p:txBody>
          <a:bodyPr wrap="none" rtlCol="0">
            <a:spAutoFit/>
          </a:bodyPr>
          <a:lstStyle/>
          <a:p>
            <a:r>
              <a:rPr lang="en-US" altLang="zh-TW" dirty="0" err="1" smtClean="0"/>
              <a:t>Voc</a:t>
            </a:r>
            <a:r>
              <a:rPr lang="en-US" altLang="zh-TW" dirty="0" smtClean="0"/>
              <a:t>: </a:t>
            </a:r>
            <a:r>
              <a:rPr lang="zh-TW" altLang="en-US" dirty="0" smtClean="0"/>
              <a:t>開路電壓 </a:t>
            </a:r>
            <a:r>
              <a:rPr lang="en-US" altLang="zh-TW" dirty="0" smtClean="0"/>
              <a:t>(open circuit voltage), </a:t>
            </a:r>
            <a:r>
              <a:rPr lang="zh-TW" altLang="en-US" dirty="0" smtClean="0"/>
              <a:t>當輸出電流趨近於零，相</a:t>
            </a:r>
            <a:endParaRPr lang="en-US" altLang="zh-TW" dirty="0" smtClean="0"/>
          </a:p>
          <a:p>
            <a:r>
              <a:rPr lang="zh-TW" altLang="en-US" dirty="0" smtClean="0"/>
              <a:t>對太陽電池兩電極端點沒有連接所得到的電壓</a:t>
            </a:r>
            <a:endParaRPr lang="en-US" altLang="zh-TW" dirty="0"/>
          </a:p>
          <a:p>
            <a:r>
              <a:rPr lang="en-US" altLang="zh-TW" dirty="0" err="1" smtClean="0"/>
              <a:t>Jsc</a:t>
            </a:r>
            <a:r>
              <a:rPr lang="en-US" altLang="zh-TW" dirty="0" smtClean="0"/>
              <a:t>:</a:t>
            </a:r>
            <a:r>
              <a:rPr lang="zh-TW" altLang="en-US" dirty="0" smtClean="0"/>
              <a:t>短路電流</a:t>
            </a:r>
            <a:r>
              <a:rPr lang="en-US" altLang="zh-TW" dirty="0" smtClean="0"/>
              <a:t>(short circuit current)</a:t>
            </a:r>
          </a:p>
          <a:p>
            <a:r>
              <a:rPr lang="en-US" altLang="zh-TW" dirty="0" smtClean="0"/>
              <a:t> </a:t>
            </a:r>
            <a:r>
              <a:rPr lang="zh-TW" altLang="en-US" dirty="0" smtClean="0"/>
              <a:t>如將照光的</a:t>
            </a:r>
            <a:r>
              <a:rPr lang="en-US" altLang="zh-TW" dirty="0" err="1" smtClean="0"/>
              <a:t>pn</a:t>
            </a:r>
            <a:r>
              <a:rPr lang="zh-TW" altLang="en-US" dirty="0" smtClean="0"/>
              <a:t>二極體兩端的金屬電極用金屬線連接</a:t>
            </a:r>
            <a:r>
              <a:rPr lang="en-US" altLang="zh-TW" dirty="0" smtClean="0"/>
              <a:t>, </a:t>
            </a:r>
            <a:r>
              <a:rPr lang="zh-TW" altLang="en-US" dirty="0" smtClean="0"/>
              <a:t>造成短路</a:t>
            </a:r>
            <a:r>
              <a:rPr lang="en-US" altLang="zh-TW" dirty="0" smtClean="0"/>
              <a:t>, </a:t>
            </a:r>
            <a:r>
              <a:rPr lang="zh-TW" altLang="en-US" dirty="0" smtClean="0"/>
              <a:t>此短路電流等於光電流</a:t>
            </a:r>
            <a:endParaRPr lang="en-US" altLang="zh-TW" dirty="0" smtClean="0"/>
          </a:p>
        </p:txBody>
      </p:sp>
      <p:sp>
        <p:nvSpPr>
          <p:cNvPr id="4" name="文字方塊 3"/>
          <p:cNvSpPr txBox="1"/>
          <p:nvPr/>
        </p:nvSpPr>
        <p:spPr>
          <a:xfrm>
            <a:off x="5148064" y="1124744"/>
            <a:ext cx="2421304" cy="369332"/>
          </a:xfrm>
          <a:prstGeom prst="rect">
            <a:avLst/>
          </a:prstGeom>
          <a:noFill/>
        </p:spPr>
        <p:txBody>
          <a:bodyPr wrap="none" rtlCol="0">
            <a:spAutoFit/>
          </a:bodyPr>
          <a:lstStyle/>
          <a:p>
            <a:r>
              <a:rPr lang="el-GR" altLang="zh-TW" dirty="0">
                <a:cs typeface="Arial" pitchFamily="34" charset="0"/>
              </a:rPr>
              <a:t>η</a:t>
            </a:r>
            <a:r>
              <a:rPr lang="en-US" altLang="zh-TW" dirty="0" smtClean="0">
                <a:cs typeface="Arial" pitchFamily="34" charset="0"/>
              </a:rPr>
              <a:t> and FF in this device ?</a:t>
            </a:r>
            <a:endParaRPr lang="zh-TW" altLang="en-US" dirty="0"/>
          </a:p>
        </p:txBody>
      </p:sp>
    </p:spTree>
    <p:extLst>
      <p:ext uri="{BB962C8B-B14F-4D97-AF65-F5344CB8AC3E}">
        <p14:creationId xmlns:p14="http://schemas.microsoft.com/office/powerpoint/2010/main" val="2635390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0" y="692696"/>
            <a:ext cx="5800725" cy="4314825"/>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1115616" y="4638675"/>
            <a:ext cx="7019925" cy="2219325"/>
          </a:xfrm>
          <a:prstGeom prst="rect">
            <a:avLst/>
          </a:prstGeom>
          <a:noFill/>
          <a:ln w="9525">
            <a:noFill/>
            <a:miter lim="800000"/>
            <a:headEnd/>
            <a:tailEnd/>
          </a:ln>
        </p:spPr>
      </p:pic>
      <p:sp>
        <p:nvSpPr>
          <p:cNvPr id="4" name="TextBox 3"/>
          <p:cNvSpPr txBox="1"/>
          <p:nvPr/>
        </p:nvSpPr>
        <p:spPr>
          <a:xfrm>
            <a:off x="1723902" y="116632"/>
            <a:ext cx="6370655" cy="769441"/>
          </a:xfrm>
          <a:prstGeom prst="rect">
            <a:avLst/>
          </a:prstGeom>
          <a:noFill/>
        </p:spPr>
        <p:txBody>
          <a:bodyPr wrap="none" rtlCol="0">
            <a:spAutoFit/>
          </a:bodyPr>
          <a:lstStyle/>
          <a:p>
            <a:r>
              <a:rPr lang="en-US" sz="4400" b="1" dirty="0" smtClean="0"/>
              <a:t>Theoretical efficiency limit</a:t>
            </a:r>
            <a:endParaRPr lang="en-US" sz="4400" b="1" dirty="0"/>
          </a:p>
        </p:txBody>
      </p:sp>
    </p:spTree>
    <p:extLst>
      <p:ext uri="{BB962C8B-B14F-4D97-AF65-F5344CB8AC3E}">
        <p14:creationId xmlns:p14="http://schemas.microsoft.com/office/powerpoint/2010/main" val="42295388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79388" y="908050"/>
            <a:ext cx="5211762" cy="5949950"/>
          </a:xfrm>
          <a:prstGeom prst="rect">
            <a:avLst/>
          </a:prstGeom>
          <a:noFill/>
          <a:ln w="9525">
            <a:noFill/>
            <a:miter lim="800000"/>
            <a:headEnd/>
            <a:tailEnd/>
          </a:ln>
          <a:effectLst/>
        </p:spPr>
      </p:pic>
      <p:sp>
        <p:nvSpPr>
          <p:cNvPr id="24579" name="Text Box 3"/>
          <p:cNvSpPr txBox="1">
            <a:spLocks noChangeArrowheads="1"/>
          </p:cNvSpPr>
          <p:nvPr/>
        </p:nvSpPr>
        <p:spPr bwMode="auto">
          <a:xfrm>
            <a:off x="0" y="212725"/>
            <a:ext cx="8972550" cy="427038"/>
          </a:xfrm>
          <a:prstGeom prst="rect">
            <a:avLst/>
          </a:prstGeom>
          <a:noFill/>
          <a:ln w="9525">
            <a:noFill/>
            <a:miter lim="800000"/>
            <a:headEnd/>
            <a:tailEnd/>
          </a:ln>
          <a:effectLst/>
        </p:spPr>
        <p:txBody>
          <a:bodyPr wrap="none">
            <a:spAutoFit/>
          </a:bodyPr>
          <a:lstStyle/>
          <a:p>
            <a:r>
              <a:rPr lang="en-US" altLang="zh-TW" sz="2200" b="1"/>
              <a:t>Various losses of solar energy of a Si solar cell during processing</a:t>
            </a:r>
          </a:p>
        </p:txBody>
      </p:sp>
      <p:sp>
        <p:nvSpPr>
          <p:cNvPr id="24580" name="Text Box 4"/>
          <p:cNvSpPr txBox="1">
            <a:spLocks noChangeArrowheads="1"/>
          </p:cNvSpPr>
          <p:nvPr/>
        </p:nvSpPr>
        <p:spPr bwMode="auto">
          <a:xfrm>
            <a:off x="5292725" y="981075"/>
            <a:ext cx="3702050" cy="915988"/>
          </a:xfrm>
          <a:prstGeom prst="rect">
            <a:avLst/>
          </a:prstGeom>
          <a:noFill/>
          <a:ln w="9525">
            <a:noFill/>
            <a:miter lim="800000"/>
            <a:headEnd/>
            <a:tailEnd/>
          </a:ln>
          <a:effectLst/>
        </p:spPr>
        <p:txBody>
          <a:bodyPr wrap="none">
            <a:spAutoFit/>
          </a:bodyPr>
          <a:lstStyle/>
          <a:p>
            <a:r>
              <a:rPr lang="en-US" altLang="zh-TW"/>
              <a:t>Silicon band gap is 1.1 eV, and </a:t>
            </a:r>
          </a:p>
          <a:p>
            <a:r>
              <a:rPr lang="en-US" altLang="zh-TW"/>
              <a:t>the device loses all photon energy </a:t>
            </a:r>
          </a:p>
          <a:p>
            <a:r>
              <a:rPr lang="en-US" altLang="zh-TW"/>
              <a:t>less than 1.1 eV</a:t>
            </a:r>
          </a:p>
        </p:txBody>
      </p:sp>
      <p:sp>
        <p:nvSpPr>
          <p:cNvPr id="24581" name="Text Box 5"/>
          <p:cNvSpPr txBox="1">
            <a:spLocks noChangeArrowheads="1"/>
          </p:cNvSpPr>
          <p:nvPr/>
        </p:nvSpPr>
        <p:spPr bwMode="auto">
          <a:xfrm>
            <a:off x="5562600" y="3886200"/>
            <a:ext cx="3498850" cy="641350"/>
          </a:xfrm>
          <a:prstGeom prst="rect">
            <a:avLst/>
          </a:prstGeom>
          <a:noFill/>
          <a:ln w="9525">
            <a:noFill/>
            <a:miter lim="800000"/>
            <a:headEnd/>
            <a:tailEnd/>
          </a:ln>
          <a:effectLst/>
        </p:spPr>
        <p:txBody>
          <a:bodyPr wrap="none">
            <a:spAutoFit/>
          </a:bodyPr>
          <a:lstStyle/>
          <a:p>
            <a:r>
              <a:rPr lang="en-US" altLang="zh-TW"/>
              <a:t>Voc is inverse proportional to</a:t>
            </a:r>
          </a:p>
          <a:p>
            <a:r>
              <a:rPr lang="en-US" altLang="zh-TW"/>
              <a:t>temperature, so not equals to Eg</a:t>
            </a:r>
          </a:p>
        </p:txBody>
      </p:sp>
      <p:sp>
        <p:nvSpPr>
          <p:cNvPr id="24582" name="Line 6"/>
          <p:cNvSpPr>
            <a:spLocks noChangeShapeType="1"/>
          </p:cNvSpPr>
          <p:nvPr/>
        </p:nvSpPr>
        <p:spPr bwMode="auto">
          <a:xfrm flipV="1">
            <a:off x="4495800" y="4191000"/>
            <a:ext cx="936625" cy="0"/>
          </a:xfrm>
          <a:prstGeom prst="line">
            <a:avLst/>
          </a:prstGeom>
          <a:noFill/>
          <a:ln w="127000">
            <a:solidFill>
              <a:schemeClr val="bg2"/>
            </a:solidFill>
            <a:round/>
            <a:headEnd/>
            <a:tailEnd type="triangle" w="med" len="med"/>
          </a:ln>
          <a:effectLst/>
        </p:spPr>
        <p:txBody>
          <a:bodyPr/>
          <a:lstStyle/>
          <a:p>
            <a:endParaRPr lang="en-US"/>
          </a:p>
        </p:txBody>
      </p:sp>
      <p:sp>
        <p:nvSpPr>
          <p:cNvPr id="24583" name="Line 7"/>
          <p:cNvSpPr>
            <a:spLocks noChangeShapeType="1"/>
          </p:cNvSpPr>
          <p:nvPr/>
        </p:nvSpPr>
        <p:spPr bwMode="auto">
          <a:xfrm flipV="1">
            <a:off x="4284663" y="1341438"/>
            <a:ext cx="936625" cy="0"/>
          </a:xfrm>
          <a:prstGeom prst="line">
            <a:avLst/>
          </a:prstGeom>
          <a:noFill/>
          <a:ln w="127000">
            <a:solidFill>
              <a:schemeClr val="bg2"/>
            </a:solidFill>
            <a:round/>
            <a:headEnd/>
            <a:tailEnd type="triangle" w="med" len="med"/>
          </a:ln>
          <a:effectLst/>
        </p:spPr>
        <p:txBody>
          <a:bodyPr/>
          <a:lstStyle/>
          <a:p>
            <a:endParaRPr lang="en-US"/>
          </a:p>
        </p:txBody>
      </p:sp>
      <p:sp>
        <p:nvSpPr>
          <p:cNvPr id="24584" name="Text Box 8"/>
          <p:cNvSpPr txBox="1">
            <a:spLocks noChangeArrowheads="1"/>
          </p:cNvSpPr>
          <p:nvPr/>
        </p:nvSpPr>
        <p:spPr bwMode="auto">
          <a:xfrm>
            <a:off x="179388" y="2708275"/>
            <a:ext cx="2239962" cy="336550"/>
          </a:xfrm>
          <a:prstGeom prst="rect">
            <a:avLst/>
          </a:prstGeom>
          <a:noFill/>
          <a:ln w="9525">
            <a:noFill/>
            <a:miter lim="800000"/>
            <a:headEnd/>
            <a:tailEnd/>
          </a:ln>
          <a:effectLst/>
        </p:spPr>
        <p:txBody>
          <a:bodyPr wrap="none">
            <a:spAutoFit/>
          </a:bodyPr>
          <a:lstStyle/>
          <a:p>
            <a:r>
              <a:rPr lang="en-US" altLang="zh-TW" sz="1600"/>
              <a:t>Only 43.6% remaining!</a:t>
            </a:r>
          </a:p>
        </p:txBody>
      </p:sp>
      <p:sp>
        <p:nvSpPr>
          <p:cNvPr id="24585" name="AutoShape 9"/>
          <p:cNvSpPr>
            <a:spLocks noChangeArrowheads="1"/>
          </p:cNvSpPr>
          <p:nvPr/>
        </p:nvSpPr>
        <p:spPr bwMode="auto">
          <a:xfrm rot="10800000">
            <a:off x="1476375" y="1844675"/>
            <a:ext cx="649288" cy="1008063"/>
          </a:xfrm>
          <a:prstGeom prst="notchedRightArrow">
            <a:avLst>
              <a:gd name="adj1" fmla="val 50000"/>
              <a:gd name="adj2" fmla="val 25000"/>
            </a:avLst>
          </a:prstGeom>
          <a:solidFill>
            <a:schemeClr val="tx1"/>
          </a:solidFill>
          <a:ln w="9525">
            <a:noFill/>
            <a:miter lim="800000"/>
            <a:headEnd/>
            <a:tailEnd/>
          </a:ln>
          <a:effectLst/>
        </p:spPr>
        <p:txBody>
          <a:bodyPr wrap="none" anchor="ctr"/>
          <a:lstStyle/>
          <a:p>
            <a:endParaRPr lang="en-US"/>
          </a:p>
        </p:txBody>
      </p:sp>
      <p:sp>
        <p:nvSpPr>
          <p:cNvPr id="24586" name="Text Box 10"/>
          <p:cNvSpPr txBox="1">
            <a:spLocks noChangeArrowheads="1"/>
          </p:cNvSpPr>
          <p:nvPr/>
        </p:nvSpPr>
        <p:spPr bwMode="auto">
          <a:xfrm>
            <a:off x="5632450" y="5540375"/>
            <a:ext cx="184150" cy="366713"/>
          </a:xfrm>
          <a:prstGeom prst="rect">
            <a:avLst/>
          </a:prstGeom>
          <a:noFill/>
          <a:ln w="9525">
            <a:noFill/>
            <a:miter lim="800000"/>
            <a:headEnd/>
            <a:tailEnd/>
          </a:ln>
          <a:effectLst/>
        </p:spPr>
        <p:txBody>
          <a:bodyPr wrap="none">
            <a:spAutoFit/>
          </a:bodyPr>
          <a:lstStyle/>
          <a:p>
            <a:endParaRPr lang="en-US"/>
          </a:p>
        </p:txBody>
      </p:sp>
      <p:sp>
        <p:nvSpPr>
          <p:cNvPr id="24587" name="Line 11"/>
          <p:cNvSpPr>
            <a:spLocks noChangeShapeType="1"/>
          </p:cNvSpPr>
          <p:nvPr/>
        </p:nvSpPr>
        <p:spPr bwMode="auto">
          <a:xfrm flipV="1">
            <a:off x="4267200" y="2895600"/>
            <a:ext cx="936625" cy="0"/>
          </a:xfrm>
          <a:prstGeom prst="line">
            <a:avLst/>
          </a:prstGeom>
          <a:noFill/>
          <a:ln w="127000">
            <a:solidFill>
              <a:schemeClr val="bg2"/>
            </a:solidFill>
            <a:round/>
            <a:headEnd/>
            <a:tailEnd type="triangle" w="med" len="med"/>
          </a:ln>
          <a:effectLst/>
        </p:spPr>
        <p:txBody>
          <a:bodyPr/>
          <a:lstStyle/>
          <a:p>
            <a:endParaRPr lang="en-US"/>
          </a:p>
        </p:txBody>
      </p:sp>
      <p:sp>
        <p:nvSpPr>
          <p:cNvPr id="24588" name="Text Box 12"/>
          <p:cNvSpPr txBox="1">
            <a:spLocks noChangeArrowheads="1"/>
          </p:cNvSpPr>
          <p:nvPr/>
        </p:nvSpPr>
        <p:spPr bwMode="auto">
          <a:xfrm>
            <a:off x="5394325" y="2398713"/>
            <a:ext cx="3188886" cy="1200329"/>
          </a:xfrm>
          <a:prstGeom prst="rect">
            <a:avLst/>
          </a:prstGeom>
          <a:noFill/>
          <a:ln w="9525">
            <a:noFill/>
            <a:miter lim="800000"/>
            <a:headEnd/>
            <a:tailEnd/>
          </a:ln>
          <a:effectLst/>
        </p:spPr>
        <p:txBody>
          <a:bodyPr wrap="none">
            <a:spAutoFit/>
          </a:bodyPr>
          <a:lstStyle/>
          <a:p>
            <a:r>
              <a:rPr lang="en-US" altLang="zh-TW" dirty="0" smtClean="0"/>
              <a:t>- Excessive photon energy loss</a:t>
            </a:r>
          </a:p>
          <a:p>
            <a:r>
              <a:rPr lang="en-US" altLang="zh-TW" dirty="0" smtClean="0"/>
              <a:t>-Crystal </a:t>
            </a:r>
            <a:r>
              <a:rPr lang="en-US" altLang="zh-TW" dirty="0"/>
              <a:t>surfaces and interfaces</a:t>
            </a:r>
          </a:p>
          <a:p>
            <a:r>
              <a:rPr lang="en-US" altLang="zh-TW" dirty="0"/>
              <a:t>Contain a high concentration of </a:t>
            </a:r>
          </a:p>
          <a:p>
            <a:r>
              <a:rPr lang="en-US" altLang="zh-TW" dirty="0"/>
              <a:t>Recombination centers</a:t>
            </a:r>
          </a:p>
        </p:txBody>
      </p:sp>
      <p:sp>
        <p:nvSpPr>
          <p:cNvPr id="24589" name="Line 13"/>
          <p:cNvSpPr>
            <a:spLocks noChangeShapeType="1"/>
          </p:cNvSpPr>
          <p:nvPr/>
        </p:nvSpPr>
        <p:spPr bwMode="auto">
          <a:xfrm flipV="1">
            <a:off x="4495800" y="3810000"/>
            <a:ext cx="936625" cy="0"/>
          </a:xfrm>
          <a:prstGeom prst="line">
            <a:avLst/>
          </a:prstGeom>
          <a:noFill/>
          <a:ln w="127000">
            <a:solidFill>
              <a:schemeClr val="bg2"/>
            </a:solidFill>
            <a:round/>
            <a:headEnd/>
            <a:tailEnd type="triangle" w="med" len="med"/>
          </a:ln>
          <a:effectLst/>
        </p:spPr>
        <p:txBody>
          <a:bodyPr/>
          <a:lstStyle/>
          <a:p>
            <a:endParaRPr lang="en-US"/>
          </a:p>
        </p:txBody>
      </p:sp>
      <p:sp>
        <p:nvSpPr>
          <p:cNvPr id="24590" name="Text Box 14"/>
          <p:cNvSpPr txBox="1">
            <a:spLocks noChangeArrowheads="1"/>
          </p:cNvSpPr>
          <p:nvPr/>
        </p:nvSpPr>
        <p:spPr bwMode="auto">
          <a:xfrm>
            <a:off x="5467350" y="3581400"/>
            <a:ext cx="3676650" cy="366713"/>
          </a:xfrm>
          <a:prstGeom prst="rect">
            <a:avLst/>
          </a:prstGeom>
          <a:noFill/>
          <a:ln w="9525">
            <a:noFill/>
            <a:miter lim="800000"/>
            <a:headEnd/>
            <a:tailEnd/>
          </a:ln>
          <a:effectLst/>
        </p:spPr>
        <p:txBody>
          <a:bodyPr wrap="none">
            <a:spAutoFit/>
          </a:bodyPr>
          <a:lstStyle/>
          <a:p>
            <a:r>
              <a:rPr lang="en-US" altLang="zh-TW"/>
              <a:t>Antireflection coating is not perfect</a:t>
            </a:r>
          </a:p>
        </p:txBody>
      </p:sp>
      <p:sp>
        <p:nvSpPr>
          <p:cNvPr id="24591" name="Text Box 15"/>
          <p:cNvSpPr txBox="1">
            <a:spLocks noChangeArrowheads="1"/>
          </p:cNvSpPr>
          <p:nvPr/>
        </p:nvSpPr>
        <p:spPr bwMode="auto">
          <a:xfrm>
            <a:off x="5410200" y="5334000"/>
            <a:ext cx="3448050" cy="1465263"/>
          </a:xfrm>
          <a:prstGeom prst="rect">
            <a:avLst/>
          </a:prstGeom>
          <a:solidFill>
            <a:srgbClr val="FF0000"/>
          </a:solidFill>
          <a:ln w="9525">
            <a:noFill/>
            <a:miter lim="800000"/>
            <a:headEnd/>
            <a:tailEnd/>
          </a:ln>
          <a:effectLst/>
        </p:spPr>
        <p:txBody>
          <a:bodyPr wrap="none">
            <a:spAutoFit/>
          </a:bodyPr>
          <a:lstStyle/>
          <a:p>
            <a:r>
              <a:rPr lang="en-US" altLang="zh-TW">
                <a:solidFill>
                  <a:schemeClr val="bg1"/>
                </a:solidFill>
              </a:rPr>
              <a:t>The highest efficient of a real </a:t>
            </a:r>
          </a:p>
          <a:p>
            <a:r>
              <a:rPr lang="en-US" altLang="zh-TW">
                <a:solidFill>
                  <a:schemeClr val="bg1"/>
                </a:solidFill>
              </a:rPr>
              <a:t>photovoltaic device that uses a </a:t>
            </a:r>
          </a:p>
          <a:p>
            <a:r>
              <a:rPr lang="en-US" altLang="zh-TW">
                <a:solidFill>
                  <a:schemeClr val="bg1"/>
                </a:solidFill>
              </a:rPr>
              <a:t>single crystal of Si</a:t>
            </a:r>
          </a:p>
          <a:p>
            <a:r>
              <a:rPr lang="en-US" altLang="zh-TW">
                <a:solidFill>
                  <a:schemeClr val="bg1"/>
                </a:solidFill>
              </a:rPr>
              <a:t>Is about 24.7% </a:t>
            </a:r>
            <a:r>
              <a:rPr lang="en-US" altLang="zh-TW" b="1">
                <a:solidFill>
                  <a:schemeClr val="bg1"/>
                </a:solidFill>
              </a:rPr>
              <a:t>(</a:t>
            </a:r>
            <a:r>
              <a:rPr lang="zh-TW" altLang="en-US" b="1">
                <a:solidFill>
                  <a:schemeClr val="bg1"/>
                </a:solidFill>
              </a:rPr>
              <a:t>澳洲新南威爾斯</a:t>
            </a:r>
          </a:p>
          <a:p>
            <a:r>
              <a:rPr lang="zh-TW" altLang="en-US" b="1">
                <a:solidFill>
                  <a:schemeClr val="bg1"/>
                </a:solidFill>
              </a:rPr>
              <a:t>大學）</a:t>
            </a:r>
          </a:p>
        </p:txBody>
      </p:sp>
      <p:sp>
        <p:nvSpPr>
          <p:cNvPr id="24592" name="Text Box 16"/>
          <p:cNvSpPr txBox="1">
            <a:spLocks noChangeArrowheads="1"/>
          </p:cNvSpPr>
          <p:nvPr/>
        </p:nvSpPr>
        <p:spPr bwMode="auto">
          <a:xfrm>
            <a:off x="4937125" y="4456113"/>
            <a:ext cx="3067050" cy="366712"/>
          </a:xfrm>
          <a:prstGeom prst="rect">
            <a:avLst/>
          </a:prstGeom>
          <a:noFill/>
          <a:ln w="9525">
            <a:noFill/>
            <a:miter lim="800000"/>
            <a:headEnd/>
            <a:tailEnd/>
          </a:ln>
          <a:effectLst/>
        </p:spPr>
        <p:txBody>
          <a:bodyPr wrap="none">
            <a:spAutoFit/>
          </a:bodyPr>
          <a:lstStyle/>
          <a:p>
            <a:r>
              <a:rPr lang="en-US" altLang="zh-TW"/>
              <a:t>device fabrication resistance</a:t>
            </a:r>
          </a:p>
        </p:txBody>
      </p:sp>
      <p:sp>
        <p:nvSpPr>
          <p:cNvPr id="24593" name="Line 17"/>
          <p:cNvSpPr>
            <a:spLocks noChangeShapeType="1"/>
          </p:cNvSpPr>
          <p:nvPr/>
        </p:nvSpPr>
        <p:spPr bwMode="auto">
          <a:xfrm flipV="1">
            <a:off x="4114800" y="4648200"/>
            <a:ext cx="936625" cy="0"/>
          </a:xfrm>
          <a:prstGeom prst="line">
            <a:avLst/>
          </a:prstGeom>
          <a:noFill/>
          <a:ln w="127000">
            <a:solidFill>
              <a:schemeClr val="bg2"/>
            </a:solidFill>
            <a:round/>
            <a:headEnd/>
            <a:tailEnd type="triangle" w="med" len="med"/>
          </a:ln>
          <a:effectLst/>
        </p:spPr>
        <p:txBody>
          <a:bodyPr/>
          <a:lstStyle/>
          <a:p>
            <a:endParaRPr lang="en-US"/>
          </a:p>
        </p:txBody>
      </p:sp>
    </p:spTree>
    <p:extLst>
      <p:ext uri="{BB962C8B-B14F-4D97-AF65-F5344CB8AC3E}">
        <p14:creationId xmlns:p14="http://schemas.microsoft.com/office/powerpoint/2010/main" val="1029891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zh-TW" sz="4000" smtClean="0"/>
              <a:t>Next step of crystalline Si solar cell</a:t>
            </a:r>
          </a:p>
        </p:txBody>
      </p:sp>
      <p:sp>
        <p:nvSpPr>
          <p:cNvPr id="34819" name="Rectangle 3"/>
          <p:cNvSpPr>
            <a:spLocks noGrp="1" noChangeArrowheads="1"/>
          </p:cNvSpPr>
          <p:nvPr>
            <p:ph type="body" idx="1"/>
          </p:nvPr>
        </p:nvSpPr>
        <p:spPr/>
        <p:txBody>
          <a:bodyPr/>
          <a:lstStyle/>
          <a:p>
            <a:pPr eaLnBrk="1" hangingPunct="1"/>
            <a:endParaRPr lang="zh-TW" altLang="zh-TW" smtClean="0"/>
          </a:p>
        </p:txBody>
      </p:sp>
      <p:pic>
        <p:nvPicPr>
          <p:cNvPr id="34820" name="Picture 4"/>
          <p:cNvPicPr>
            <a:picLocks noChangeAspect="1" noChangeArrowheads="1"/>
          </p:cNvPicPr>
          <p:nvPr/>
        </p:nvPicPr>
        <p:blipFill>
          <a:blip r:embed="rId2" cstate="print"/>
          <a:srcRect/>
          <a:stretch>
            <a:fillRect/>
          </a:stretch>
        </p:blipFill>
        <p:spPr bwMode="auto">
          <a:xfrm>
            <a:off x="-125413" y="1247775"/>
            <a:ext cx="9269413" cy="5610225"/>
          </a:xfrm>
          <a:prstGeom prst="rect">
            <a:avLst/>
          </a:prstGeom>
          <a:noFill/>
          <a:ln w="9525">
            <a:noFill/>
            <a:miter lim="800000"/>
            <a:headEnd/>
            <a:tailEnd/>
          </a:ln>
        </p:spPr>
      </p:pic>
    </p:spTree>
    <p:extLst>
      <p:ext uri="{BB962C8B-B14F-4D97-AF65-F5344CB8AC3E}">
        <p14:creationId xmlns:p14="http://schemas.microsoft.com/office/powerpoint/2010/main" val="21949409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0"/>
            <a:ext cx="8229600" cy="1143000"/>
          </a:xfrm>
        </p:spPr>
        <p:txBody>
          <a:bodyPr/>
          <a:lstStyle/>
          <a:p>
            <a:r>
              <a:rPr lang="en-US" altLang="zh-TW" b="1"/>
              <a:t>Various solar cells</a:t>
            </a:r>
          </a:p>
        </p:txBody>
      </p:sp>
      <p:sp>
        <p:nvSpPr>
          <p:cNvPr id="38917" name="Rectangle 5"/>
          <p:cNvSpPr>
            <a:spLocks noChangeArrowheads="1"/>
          </p:cNvSpPr>
          <p:nvPr/>
        </p:nvSpPr>
        <p:spPr bwMode="auto">
          <a:xfrm>
            <a:off x="0" y="3429000"/>
            <a:ext cx="1600200" cy="6858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solar cells</a:t>
            </a:r>
          </a:p>
        </p:txBody>
      </p:sp>
      <p:sp>
        <p:nvSpPr>
          <p:cNvPr id="38919" name="Rectangle 7"/>
          <p:cNvSpPr>
            <a:spLocks noChangeArrowheads="1"/>
          </p:cNvSpPr>
          <p:nvPr/>
        </p:nvSpPr>
        <p:spPr bwMode="auto">
          <a:xfrm>
            <a:off x="1905000" y="1828800"/>
            <a:ext cx="1600200" cy="6858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silicon</a:t>
            </a:r>
          </a:p>
        </p:txBody>
      </p:sp>
      <p:sp>
        <p:nvSpPr>
          <p:cNvPr id="38920" name="Rectangle 8"/>
          <p:cNvSpPr>
            <a:spLocks noChangeArrowheads="1"/>
          </p:cNvSpPr>
          <p:nvPr/>
        </p:nvSpPr>
        <p:spPr bwMode="auto">
          <a:xfrm>
            <a:off x="1905000" y="3352800"/>
            <a:ext cx="1600200" cy="6858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compound</a:t>
            </a:r>
          </a:p>
        </p:txBody>
      </p:sp>
      <p:sp>
        <p:nvSpPr>
          <p:cNvPr id="38921" name="Rectangle 9"/>
          <p:cNvSpPr>
            <a:spLocks noChangeArrowheads="1"/>
          </p:cNvSpPr>
          <p:nvPr/>
        </p:nvSpPr>
        <p:spPr bwMode="auto">
          <a:xfrm>
            <a:off x="1905000" y="5334000"/>
            <a:ext cx="1600200" cy="6858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organic</a:t>
            </a:r>
          </a:p>
        </p:txBody>
      </p:sp>
      <p:sp>
        <p:nvSpPr>
          <p:cNvPr id="38922" name="Rectangle 10"/>
          <p:cNvSpPr>
            <a:spLocks noChangeArrowheads="1"/>
          </p:cNvSpPr>
          <p:nvPr/>
        </p:nvSpPr>
        <p:spPr bwMode="auto">
          <a:xfrm>
            <a:off x="3733800" y="1371600"/>
            <a:ext cx="1600200" cy="5334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crystalline</a:t>
            </a:r>
          </a:p>
        </p:txBody>
      </p:sp>
      <p:sp>
        <p:nvSpPr>
          <p:cNvPr id="38923" name="Rectangle 11"/>
          <p:cNvSpPr>
            <a:spLocks noChangeArrowheads="1"/>
          </p:cNvSpPr>
          <p:nvPr/>
        </p:nvSpPr>
        <p:spPr bwMode="auto">
          <a:xfrm>
            <a:off x="3733800" y="2362200"/>
            <a:ext cx="2667000" cy="381000"/>
          </a:xfrm>
          <a:prstGeom prst="rect">
            <a:avLst/>
          </a:prstGeom>
          <a:solidFill>
            <a:srgbClr val="000000"/>
          </a:solidFill>
          <a:ln w="9525">
            <a:noFill/>
            <a:miter lim="800000"/>
            <a:headEnd/>
            <a:tailEnd/>
          </a:ln>
          <a:effectLst/>
        </p:spPr>
        <p:txBody>
          <a:bodyPr wrap="none" anchor="ctr"/>
          <a:lstStyle/>
          <a:p>
            <a:pPr algn="ctr"/>
            <a:r>
              <a:rPr lang="en-US" altLang="zh-TW" sz="2000" b="1">
                <a:solidFill>
                  <a:schemeClr val="bg1"/>
                </a:solidFill>
              </a:rPr>
              <a:t>thin film amorphous</a:t>
            </a:r>
          </a:p>
        </p:txBody>
      </p:sp>
      <p:sp>
        <p:nvSpPr>
          <p:cNvPr id="38924" name="Rectangle 12"/>
          <p:cNvSpPr>
            <a:spLocks noChangeArrowheads="1"/>
          </p:cNvSpPr>
          <p:nvPr/>
        </p:nvSpPr>
        <p:spPr bwMode="auto">
          <a:xfrm>
            <a:off x="5486400" y="1295400"/>
            <a:ext cx="2438400" cy="304800"/>
          </a:xfrm>
          <a:prstGeom prst="rect">
            <a:avLst/>
          </a:prstGeom>
          <a:solidFill>
            <a:srgbClr val="000000"/>
          </a:solidFill>
          <a:ln w="9525">
            <a:noFill/>
            <a:miter lim="800000"/>
            <a:headEnd/>
            <a:tailEnd/>
          </a:ln>
          <a:effectLst/>
        </p:spPr>
        <p:txBody>
          <a:bodyPr wrap="none" anchor="ctr"/>
          <a:lstStyle/>
          <a:p>
            <a:pPr algn="ctr"/>
            <a:r>
              <a:rPr lang="en-US" altLang="zh-TW" sz="2000" b="1">
                <a:solidFill>
                  <a:schemeClr val="bg1"/>
                </a:solidFill>
              </a:rPr>
              <a:t>single crystalline</a:t>
            </a:r>
          </a:p>
        </p:txBody>
      </p:sp>
      <p:sp>
        <p:nvSpPr>
          <p:cNvPr id="38925" name="Rectangle 13"/>
          <p:cNvSpPr>
            <a:spLocks noChangeArrowheads="1"/>
          </p:cNvSpPr>
          <p:nvPr/>
        </p:nvSpPr>
        <p:spPr bwMode="auto">
          <a:xfrm>
            <a:off x="5715000" y="1752600"/>
            <a:ext cx="1905000" cy="457200"/>
          </a:xfrm>
          <a:prstGeom prst="rect">
            <a:avLst/>
          </a:prstGeom>
          <a:solidFill>
            <a:srgbClr val="000000"/>
          </a:solidFill>
          <a:ln w="9525">
            <a:noFill/>
            <a:miter lim="800000"/>
            <a:headEnd/>
            <a:tailEnd/>
          </a:ln>
          <a:effectLst/>
        </p:spPr>
        <p:txBody>
          <a:bodyPr wrap="none" anchor="ctr"/>
          <a:lstStyle/>
          <a:p>
            <a:pPr algn="ctr"/>
            <a:r>
              <a:rPr lang="en-US" altLang="zh-TW" sz="2000" b="1">
                <a:solidFill>
                  <a:schemeClr val="bg1"/>
                </a:solidFill>
              </a:rPr>
              <a:t>polycrystalline</a:t>
            </a:r>
          </a:p>
        </p:txBody>
      </p:sp>
      <p:sp>
        <p:nvSpPr>
          <p:cNvPr id="38926" name="Rectangle 14"/>
          <p:cNvSpPr>
            <a:spLocks noChangeArrowheads="1"/>
          </p:cNvSpPr>
          <p:nvPr/>
        </p:nvSpPr>
        <p:spPr bwMode="auto">
          <a:xfrm>
            <a:off x="6324600" y="3124200"/>
            <a:ext cx="1600200" cy="457200"/>
          </a:xfrm>
          <a:prstGeom prst="rect">
            <a:avLst/>
          </a:prstGeom>
          <a:solidFill>
            <a:schemeClr val="tx1"/>
          </a:solidFill>
          <a:ln w="9525">
            <a:noFill/>
            <a:miter lim="800000"/>
            <a:headEnd/>
            <a:tailEnd/>
          </a:ln>
          <a:effectLst/>
        </p:spPr>
        <p:txBody>
          <a:bodyPr wrap="none" anchor="ctr"/>
          <a:lstStyle/>
          <a:p>
            <a:pPr algn="ctr"/>
            <a:r>
              <a:rPr lang="en-US" altLang="zh-TW" sz="2000" b="1">
                <a:solidFill>
                  <a:schemeClr val="bg1"/>
                </a:solidFill>
              </a:rPr>
              <a:t>III-V(GaAs)</a:t>
            </a:r>
          </a:p>
        </p:txBody>
      </p:sp>
      <p:sp>
        <p:nvSpPr>
          <p:cNvPr id="38927" name="Rectangle 15"/>
          <p:cNvSpPr>
            <a:spLocks noChangeArrowheads="1"/>
          </p:cNvSpPr>
          <p:nvPr/>
        </p:nvSpPr>
        <p:spPr bwMode="auto">
          <a:xfrm>
            <a:off x="6324600" y="3733800"/>
            <a:ext cx="1600200" cy="381000"/>
          </a:xfrm>
          <a:prstGeom prst="rect">
            <a:avLst/>
          </a:prstGeom>
          <a:solidFill>
            <a:srgbClr val="000000"/>
          </a:solidFill>
          <a:ln w="9525">
            <a:noFill/>
            <a:miter lim="800000"/>
            <a:headEnd/>
            <a:tailEnd/>
          </a:ln>
          <a:effectLst/>
        </p:spPr>
        <p:txBody>
          <a:bodyPr wrap="none" anchor="ctr"/>
          <a:lstStyle/>
          <a:p>
            <a:pPr algn="ctr"/>
            <a:endParaRPr lang="en-US" sz="2000" b="1">
              <a:solidFill>
                <a:schemeClr val="bg1"/>
              </a:solidFill>
            </a:endParaRPr>
          </a:p>
        </p:txBody>
      </p:sp>
      <p:sp>
        <p:nvSpPr>
          <p:cNvPr id="38928" name="Rectangle 16"/>
          <p:cNvSpPr>
            <a:spLocks noChangeArrowheads="1"/>
          </p:cNvSpPr>
          <p:nvPr/>
        </p:nvSpPr>
        <p:spPr bwMode="auto">
          <a:xfrm>
            <a:off x="3733800" y="3810000"/>
            <a:ext cx="2057400" cy="6096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poly crystalline</a:t>
            </a:r>
          </a:p>
          <a:p>
            <a:pPr algn="ctr"/>
            <a:r>
              <a:rPr lang="en-US" altLang="zh-TW" sz="2000" b="1">
                <a:solidFill>
                  <a:schemeClr val="bg1"/>
                </a:solidFill>
              </a:rPr>
              <a:t> thin film</a:t>
            </a:r>
          </a:p>
        </p:txBody>
      </p:sp>
      <p:sp>
        <p:nvSpPr>
          <p:cNvPr id="38930" name="Rectangle 18"/>
          <p:cNvSpPr>
            <a:spLocks noChangeArrowheads="1"/>
          </p:cNvSpPr>
          <p:nvPr/>
        </p:nvSpPr>
        <p:spPr bwMode="auto">
          <a:xfrm>
            <a:off x="3962400" y="5257800"/>
            <a:ext cx="1981200" cy="457200"/>
          </a:xfrm>
          <a:prstGeom prst="rect">
            <a:avLst/>
          </a:prstGeom>
          <a:solidFill>
            <a:schemeClr val="tx1"/>
          </a:solidFill>
          <a:ln w="9525">
            <a:noFill/>
            <a:miter lim="800000"/>
            <a:headEnd/>
            <a:tailEnd/>
          </a:ln>
          <a:effectLst/>
        </p:spPr>
        <p:txBody>
          <a:bodyPr wrap="none" anchor="ctr"/>
          <a:lstStyle/>
          <a:p>
            <a:pPr algn="ctr"/>
            <a:r>
              <a:rPr lang="en-US" altLang="zh-TW" sz="2000" b="1">
                <a:solidFill>
                  <a:schemeClr val="bg1"/>
                </a:solidFill>
              </a:rPr>
              <a:t>dye sensitized</a:t>
            </a:r>
          </a:p>
        </p:txBody>
      </p:sp>
      <p:sp>
        <p:nvSpPr>
          <p:cNvPr id="38931" name="Rectangle 19"/>
          <p:cNvSpPr>
            <a:spLocks noChangeArrowheads="1"/>
          </p:cNvSpPr>
          <p:nvPr/>
        </p:nvSpPr>
        <p:spPr bwMode="auto">
          <a:xfrm>
            <a:off x="4114800" y="6172200"/>
            <a:ext cx="1295400" cy="457200"/>
          </a:xfrm>
          <a:prstGeom prst="rect">
            <a:avLst/>
          </a:prstGeom>
          <a:solidFill>
            <a:schemeClr val="tx1"/>
          </a:solidFill>
          <a:ln w="9525">
            <a:noFill/>
            <a:miter lim="800000"/>
            <a:headEnd/>
            <a:tailEnd/>
          </a:ln>
          <a:effectLst/>
        </p:spPr>
        <p:txBody>
          <a:bodyPr wrap="none" anchor="ctr"/>
          <a:lstStyle/>
          <a:p>
            <a:pPr algn="ctr"/>
            <a:r>
              <a:rPr lang="en-US" altLang="zh-TW" sz="2000" b="1">
                <a:solidFill>
                  <a:schemeClr val="bg1"/>
                </a:solidFill>
              </a:rPr>
              <a:t>polymer</a:t>
            </a:r>
          </a:p>
        </p:txBody>
      </p:sp>
      <p:sp>
        <p:nvSpPr>
          <p:cNvPr id="38932" name="Rectangle 20"/>
          <p:cNvSpPr>
            <a:spLocks noChangeArrowheads="1"/>
          </p:cNvSpPr>
          <p:nvPr/>
        </p:nvSpPr>
        <p:spPr bwMode="auto">
          <a:xfrm>
            <a:off x="3657600" y="3124200"/>
            <a:ext cx="2209800" cy="457200"/>
          </a:xfrm>
          <a:prstGeom prst="rect">
            <a:avLst/>
          </a:prstGeom>
          <a:solidFill>
            <a:srgbClr val="FF0000"/>
          </a:solidFill>
          <a:ln w="9525">
            <a:noFill/>
            <a:miter lim="800000"/>
            <a:headEnd/>
            <a:tailEnd/>
          </a:ln>
          <a:effectLst/>
        </p:spPr>
        <p:txBody>
          <a:bodyPr wrap="none" anchor="ctr"/>
          <a:lstStyle/>
          <a:p>
            <a:pPr algn="ctr"/>
            <a:r>
              <a:rPr lang="en-US" altLang="zh-TW" sz="2000" b="1">
                <a:solidFill>
                  <a:schemeClr val="bg1"/>
                </a:solidFill>
              </a:rPr>
              <a:t>single crystalline</a:t>
            </a:r>
          </a:p>
        </p:txBody>
      </p:sp>
      <p:sp>
        <p:nvSpPr>
          <p:cNvPr id="38933" name="Rectangle 21"/>
          <p:cNvSpPr>
            <a:spLocks noChangeArrowheads="1"/>
          </p:cNvSpPr>
          <p:nvPr/>
        </p:nvSpPr>
        <p:spPr bwMode="auto">
          <a:xfrm>
            <a:off x="6324600" y="4191000"/>
            <a:ext cx="1600200" cy="381000"/>
          </a:xfrm>
          <a:prstGeom prst="rect">
            <a:avLst/>
          </a:prstGeom>
          <a:solidFill>
            <a:srgbClr val="000000"/>
          </a:solidFill>
          <a:ln w="9525">
            <a:noFill/>
            <a:miter lim="800000"/>
            <a:headEnd/>
            <a:tailEnd/>
          </a:ln>
          <a:effectLst/>
        </p:spPr>
        <p:txBody>
          <a:bodyPr wrap="none" anchor="ctr"/>
          <a:lstStyle/>
          <a:p>
            <a:pPr algn="ctr"/>
            <a:endParaRPr lang="en-US" sz="2000" b="1">
              <a:solidFill>
                <a:schemeClr val="bg1"/>
              </a:solidFill>
            </a:endParaRPr>
          </a:p>
        </p:txBody>
      </p:sp>
      <p:sp>
        <p:nvSpPr>
          <p:cNvPr id="38934" name="Text Box 22"/>
          <p:cNvSpPr txBox="1">
            <a:spLocks noChangeArrowheads="1"/>
          </p:cNvSpPr>
          <p:nvPr/>
        </p:nvSpPr>
        <p:spPr bwMode="auto">
          <a:xfrm>
            <a:off x="6781800" y="3733800"/>
            <a:ext cx="742950" cy="366713"/>
          </a:xfrm>
          <a:prstGeom prst="rect">
            <a:avLst/>
          </a:prstGeom>
          <a:noFill/>
          <a:ln w="9525">
            <a:noFill/>
            <a:miter lim="800000"/>
            <a:headEnd/>
            <a:tailEnd/>
          </a:ln>
          <a:effectLst/>
        </p:spPr>
        <p:txBody>
          <a:bodyPr wrap="none">
            <a:spAutoFit/>
          </a:bodyPr>
          <a:lstStyle/>
          <a:p>
            <a:r>
              <a:rPr lang="en-US" altLang="zh-TW" b="1">
                <a:solidFill>
                  <a:schemeClr val="bg1"/>
                </a:solidFill>
              </a:rPr>
              <a:t>CIGS</a:t>
            </a:r>
          </a:p>
        </p:txBody>
      </p:sp>
      <p:sp>
        <p:nvSpPr>
          <p:cNvPr id="38935" name="Text Box 23"/>
          <p:cNvSpPr txBox="1">
            <a:spLocks noChangeArrowheads="1"/>
          </p:cNvSpPr>
          <p:nvPr/>
        </p:nvSpPr>
        <p:spPr bwMode="auto">
          <a:xfrm>
            <a:off x="6781800" y="4191000"/>
            <a:ext cx="755650" cy="366713"/>
          </a:xfrm>
          <a:prstGeom prst="rect">
            <a:avLst/>
          </a:prstGeom>
          <a:noFill/>
          <a:ln w="9525">
            <a:noFill/>
            <a:miter lim="800000"/>
            <a:headEnd/>
            <a:tailEnd/>
          </a:ln>
          <a:effectLst/>
        </p:spPr>
        <p:txBody>
          <a:bodyPr wrap="none">
            <a:spAutoFit/>
          </a:bodyPr>
          <a:lstStyle/>
          <a:p>
            <a:r>
              <a:rPr lang="en-US" altLang="zh-TW" b="1">
                <a:solidFill>
                  <a:schemeClr val="bg1"/>
                </a:solidFill>
              </a:rPr>
              <a:t>CdTe</a:t>
            </a:r>
          </a:p>
        </p:txBody>
      </p:sp>
    </p:spTree>
    <p:extLst>
      <p:ext uri="{BB962C8B-B14F-4D97-AF65-F5344CB8AC3E}">
        <p14:creationId xmlns:p14="http://schemas.microsoft.com/office/powerpoint/2010/main" val="516814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p:txBody>
          <a:bodyPr/>
          <a:lstStyle/>
          <a:p>
            <a:endParaRPr lang="en-US"/>
          </a:p>
        </p:txBody>
      </p:sp>
      <p:pic>
        <p:nvPicPr>
          <p:cNvPr id="20483" name="Picture 3"/>
          <p:cNvPicPr>
            <a:picLocks noChangeAspect="1" noChangeArrowheads="1"/>
          </p:cNvPicPr>
          <p:nvPr/>
        </p:nvPicPr>
        <p:blipFill>
          <a:blip r:embed="rId2" cstate="print"/>
          <a:srcRect/>
          <a:stretch>
            <a:fillRect/>
          </a:stretch>
        </p:blipFill>
        <p:spPr bwMode="auto">
          <a:xfrm>
            <a:off x="457200" y="990600"/>
            <a:ext cx="7802563" cy="5330825"/>
          </a:xfrm>
          <a:prstGeom prst="rect">
            <a:avLst/>
          </a:prstGeom>
          <a:noFill/>
          <a:ln w="9525">
            <a:noFill/>
            <a:miter lim="800000"/>
            <a:headEnd/>
            <a:tailEnd/>
          </a:ln>
          <a:effectLst/>
        </p:spPr>
      </p:pic>
      <p:sp>
        <p:nvSpPr>
          <p:cNvPr id="20484" name="Rectangle 4"/>
          <p:cNvSpPr>
            <a:spLocks noGrp="1" noChangeArrowheads="1"/>
          </p:cNvSpPr>
          <p:nvPr>
            <p:ph type="title"/>
          </p:nvPr>
        </p:nvSpPr>
        <p:spPr>
          <a:xfrm>
            <a:off x="395288" y="0"/>
            <a:ext cx="8229600" cy="1143000"/>
          </a:xfrm>
          <a:noFill/>
          <a:ln/>
        </p:spPr>
        <p:txBody>
          <a:bodyPr/>
          <a:lstStyle/>
          <a:p>
            <a:r>
              <a:rPr lang="en-US" altLang="zh-TW" sz="3200" b="1"/>
              <a:t>Thin film solar cell: use Si as an example</a:t>
            </a:r>
            <a:r>
              <a:rPr lang="en-US" altLang="zh-TW" sz="4000"/>
              <a:t> </a:t>
            </a:r>
          </a:p>
        </p:txBody>
      </p:sp>
      <p:sp>
        <p:nvSpPr>
          <p:cNvPr id="20485" name="Text Box 5"/>
          <p:cNvSpPr txBox="1">
            <a:spLocks noChangeArrowheads="1"/>
          </p:cNvSpPr>
          <p:nvPr/>
        </p:nvSpPr>
        <p:spPr bwMode="auto">
          <a:xfrm>
            <a:off x="0" y="6248400"/>
            <a:ext cx="8402638" cy="517525"/>
          </a:xfrm>
          <a:prstGeom prst="rect">
            <a:avLst/>
          </a:prstGeom>
          <a:noFill/>
          <a:ln w="9525">
            <a:noFill/>
            <a:miter lim="800000"/>
            <a:headEnd/>
            <a:tailEnd/>
          </a:ln>
          <a:effectLst/>
        </p:spPr>
        <p:txBody>
          <a:bodyPr wrap="none">
            <a:spAutoFit/>
          </a:bodyPr>
          <a:lstStyle/>
          <a:p>
            <a:r>
              <a:rPr lang="en-US" altLang="zh-TW" sz="1400" b="1"/>
              <a:t>- required thickness of thin film solar cell is around 0.5 </a:t>
            </a:r>
            <a:r>
              <a:rPr lang="el-GR" altLang="zh-TW" sz="1400" b="1">
                <a:cs typeface="Arial" pitchFamily="34" charset="0"/>
              </a:rPr>
              <a:t>μ</a:t>
            </a:r>
            <a:r>
              <a:rPr lang="en-US" altLang="zh-TW" sz="1400" b="1">
                <a:cs typeface="Arial" pitchFamily="34" charset="0"/>
              </a:rPr>
              <a:t>m, 1/500 of that of wafer based solar cell</a:t>
            </a:r>
          </a:p>
          <a:p>
            <a:r>
              <a:rPr lang="en-US" altLang="zh-TW" sz="1400" b="1">
                <a:cs typeface="Arial" pitchFamily="34" charset="0"/>
              </a:rPr>
              <a:t>- material cost is very low</a:t>
            </a:r>
          </a:p>
        </p:txBody>
      </p:sp>
    </p:spTree>
    <p:extLst>
      <p:ext uri="{BB962C8B-B14F-4D97-AF65-F5344CB8AC3E}">
        <p14:creationId xmlns:p14="http://schemas.microsoft.com/office/powerpoint/2010/main" val="8439546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28600" y="-76200"/>
            <a:ext cx="8748713" cy="519113"/>
          </a:xfrm>
          <a:prstGeom prst="rect">
            <a:avLst/>
          </a:prstGeom>
          <a:noFill/>
          <a:ln w="9525">
            <a:noFill/>
            <a:miter lim="800000"/>
            <a:headEnd/>
            <a:tailEnd/>
          </a:ln>
          <a:effectLst/>
        </p:spPr>
        <p:txBody>
          <a:bodyPr wrap="none">
            <a:spAutoFit/>
          </a:bodyPr>
          <a:lstStyle/>
          <a:p>
            <a:r>
              <a:rPr kumimoji="0" lang="en-US" altLang="zh-TW" sz="2800" b="1"/>
              <a:t>Photovoltaic materials and their cell </a:t>
            </a:r>
            <a:r>
              <a:rPr kumimoji="0" lang="el-GR" altLang="zh-TW" sz="2800" b="1">
                <a:cs typeface="Arial" pitchFamily="34" charset="0"/>
              </a:rPr>
              <a:t>η</a:t>
            </a:r>
            <a:r>
              <a:rPr kumimoji="0" lang="en-US" altLang="zh-TW" sz="2800" b="1"/>
              <a:t>comparison</a:t>
            </a:r>
          </a:p>
        </p:txBody>
      </p:sp>
      <p:graphicFrame>
        <p:nvGraphicFramePr>
          <p:cNvPr id="42071" name="Group 87"/>
          <p:cNvGraphicFramePr>
            <a:graphicFrameLocks noGrp="1"/>
          </p:cNvGraphicFramePr>
          <p:nvPr>
            <p:ph/>
          </p:nvPr>
        </p:nvGraphicFramePr>
        <p:xfrm>
          <a:off x="1371600" y="392113"/>
          <a:ext cx="6663055" cy="6254752"/>
        </p:xfrm>
        <a:graphic>
          <a:graphicData uri="http://schemas.openxmlformats.org/drawingml/2006/table">
            <a:tbl>
              <a:tblPr/>
              <a:tblGrid>
                <a:gridCol w="1368425"/>
                <a:gridCol w="1212850"/>
                <a:gridCol w="1292225"/>
                <a:gridCol w="1289050"/>
                <a:gridCol w="1292225"/>
                <a:gridCol w="208280"/>
              </a:tblGrid>
              <a:tr h="433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1" i="0" u="none" strike="noStrike" cap="none" normalizeH="0" baseline="0" smtClean="0">
                          <a:ln>
                            <a:noFill/>
                          </a:ln>
                          <a:solidFill>
                            <a:schemeClr val="tx1"/>
                          </a:solidFill>
                          <a:effectLst/>
                          <a:latin typeface="Arial" pitchFamily="34" charset="0"/>
                          <a:ea typeface="新細明體" pitchFamily="18" charset="-120"/>
                        </a:rPr>
                        <a:t>High Cost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1" i="0" u="none" strike="noStrike" cap="none" normalizeH="0" baseline="0" smtClean="0">
                          <a:ln>
                            <a:noFill/>
                          </a:ln>
                          <a:solidFill>
                            <a:schemeClr val="tx1"/>
                          </a:solidFill>
                          <a:effectLst/>
                          <a:latin typeface="Arial" pitchFamily="34" charset="0"/>
                          <a:ea typeface="新細明體" pitchFamily="18" charset="-120"/>
                        </a:rPr>
                        <a:t>Thin film solar cell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Materials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s-Si or poly 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CdTe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CIGS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500" b="0" i="0" u="none" strike="noStrike" cap="none" normalizeH="0" baseline="0" smtClean="0">
                          <a:ln>
                            <a:noFill/>
                          </a:ln>
                          <a:solidFill>
                            <a:schemeClr val="tx1"/>
                          </a:solidFill>
                          <a:effectLst/>
                          <a:latin typeface="Arial" pitchFamily="34" charset="0"/>
                          <a:ea typeface="新細明體" pitchFamily="18" charset="-120"/>
                        </a:rPr>
                        <a:t>manufacturing process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Crystal growth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PECVD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Sublimation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Evaporation/selenization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Cell efficiency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19.9%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rPr>
                        <a:t>Potential for production cost &lt;$1.00/Watt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Doubtful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Fair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Very 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Flexible modules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No (rigid packing)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Very 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Intrinsic degradation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Contact degradation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No known degradation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Remarks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Shortage of raw Si wafer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Arial" pitchFamily="34" charset="0"/>
                          <a:ea typeface="新細明體" pitchFamily="18" charset="-120"/>
                        </a:rPr>
                        <a:t>manufactruing is xpensive</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Arial" pitchFamily="34" charset="0"/>
                          <a:ea typeface="新細明體" pitchFamily="18" charset="-120"/>
                        </a:rPr>
                        <a:t>-poor materials utilization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zh-TW"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Borderline efficienci after  decades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Need non-vaccum process for low lost production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extLst>
      <p:ext uri="{BB962C8B-B14F-4D97-AF65-F5344CB8AC3E}">
        <p14:creationId xmlns:p14="http://schemas.microsoft.com/office/powerpoint/2010/main" val="6124044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zh-TW" sz="4000"/>
              <a:t>Advantages of thin film solar cells</a:t>
            </a:r>
          </a:p>
        </p:txBody>
      </p:sp>
      <p:sp>
        <p:nvSpPr>
          <p:cNvPr id="57348" name="Rectangle 2"/>
          <p:cNvSpPr>
            <a:spLocks noChangeArrowheads="1"/>
          </p:cNvSpPr>
          <p:nvPr/>
        </p:nvSpPr>
        <p:spPr bwMode="auto">
          <a:xfrm>
            <a:off x="457200" y="1817688"/>
            <a:ext cx="7696200" cy="5040312"/>
          </a:xfrm>
          <a:prstGeom prst="rect">
            <a:avLst/>
          </a:prstGeom>
          <a:noFill/>
          <a:ln w="9525">
            <a:noFill/>
            <a:miter lim="800000"/>
            <a:headEnd/>
            <a:tailEnd/>
          </a:ln>
          <a:effectLst/>
        </p:spPr>
        <p:txBody>
          <a:bodyPr lIns="0" tIns="0" rIns="0" bIns="0"/>
          <a:lstStyle/>
          <a:p>
            <a:pPr marL="228600" lvl="1" indent="-228600">
              <a:lnSpc>
                <a:spcPct val="90000"/>
              </a:lnSpc>
              <a:spcBef>
                <a:spcPct val="20000"/>
              </a:spcBef>
              <a:buClr>
                <a:srgbClr val="008000"/>
              </a:buClr>
              <a:buSzPct val="125000"/>
              <a:buFont typeface="Wingdings" pitchFamily="2" charset="2"/>
              <a:buNone/>
            </a:pPr>
            <a:r>
              <a:rPr lang="en-US" altLang="zh-TW" sz="2400"/>
              <a:t>1. low raw materials are required for fabrication</a:t>
            </a:r>
          </a:p>
          <a:p>
            <a:pPr marL="228600" lvl="1" indent="-228600">
              <a:lnSpc>
                <a:spcPct val="90000"/>
              </a:lnSpc>
              <a:spcBef>
                <a:spcPct val="20000"/>
              </a:spcBef>
              <a:buClr>
                <a:srgbClr val="008000"/>
              </a:buClr>
              <a:buSzPct val="125000"/>
              <a:buFont typeface="Wingdings" pitchFamily="2" charset="2"/>
              <a:buNone/>
            </a:pPr>
            <a:endParaRPr lang="en-US" altLang="zh-TW" sz="800"/>
          </a:p>
          <a:p>
            <a:pPr marL="228600" lvl="1" indent="-228600">
              <a:lnSpc>
                <a:spcPct val="90000"/>
              </a:lnSpc>
              <a:spcBef>
                <a:spcPct val="20000"/>
              </a:spcBef>
              <a:buClr>
                <a:srgbClr val="008000"/>
              </a:buClr>
              <a:buSzPct val="125000"/>
              <a:buFont typeface="Wingdings" pitchFamily="2" charset="2"/>
              <a:buNone/>
            </a:pPr>
            <a:r>
              <a:rPr lang="en-US" altLang="zh-TW" sz="2400"/>
              <a:t>2. light transmission is better</a:t>
            </a:r>
            <a:endParaRPr lang="en-US" altLang="zh-TW"/>
          </a:p>
          <a:p>
            <a:pPr marL="228600" lvl="1" indent="-228600">
              <a:lnSpc>
                <a:spcPct val="90000"/>
              </a:lnSpc>
              <a:spcBef>
                <a:spcPct val="20000"/>
              </a:spcBef>
              <a:buClr>
                <a:srgbClr val="008000"/>
              </a:buClr>
              <a:buSzPct val="125000"/>
              <a:buFont typeface="Wingdings" pitchFamily="2" charset="2"/>
              <a:buNone/>
            </a:pPr>
            <a:endParaRPr lang="en-US" altLang="zh-TW" sz="800"/>
          </a:p>
          <a:p>
            <a:pPr marL="228600" lvl="1" indent="-228600">
              <a:lnSpc>
                <a:spcPct val="90000"/>
              </a:lnSpc>
              <a:spcBef>
                <a:spcPct val="20000"/>
              </a:spcBef>
              <a:buClr>
                <a:srgbClr val="008000"/>
              </a:buClr>
              <a:buSzPct val="125000"/>
              <a:buFont typeface="Wingdings" pitchFamily="2" charset="2"/>
              <a:buNone/>
            </a:pPr>
            <a:r>
              <a:rPr lang="en-US" altLang="zh-TW" sz="2400"/>
              <a:t>3. more competitive price (CdTe, US$1 per watt ; First </a:t>
            </a:r>
          </a:p>
          <a:p>
            <a:pPr marL="228600" lvl="1" indent="-228600">
              <a:lnSpc>
                <a:spcPct val="90000"/>
              </a:lnSpc>
              <a:spcBef>
                <a:spcPct val="20000"/>
              </a:spcBef>
              <a:buClr>
                <a:srgbClr val="008000"/>
              </a:buClr>
              <a:buSzPct val="125000"/>
              <a:buFont typeface="Wingdings" pitchFamily="2" charset="2"/>
              <a:buNone/>
            </a:pPr>
            <a:r>
              <a:rPr lang="en-US" altLang="zh-TW" sz="2400"/>
              <a:t>    Solar, stock price is US$180 ) </a:t>
            </a:r>
          </a:p>
          <a:p>
            <a:pPr marL="228600" lvl="1" indent="-228600">
              <a:lnSpc>
                <a:spcPct val="90000"/>
              </a:lnSpc>
              <a:spcBef>
                <a:spcPct val="20000"/>
              </a:spcBef>
              <a:buClr>
                <a:srgbClr val="008000"/>
              </a:buClr>
              <a:buSzPct val="125000"/>
              <a:buFont typeface="Wingdings" pitchFamily="2" charset="2"/>
              <a:buNone/>
            </a:pPr>
            <a:endParaRPr lang="en-US" altLang="zh-TW" sz="800"/>
          </a:p>
          <a:p>
            <a:pPr marL="228600" lvl="1" indent="-228600">
              <a:lnSpc>
                <a:spcPct val="90000"/>
              </a:lnSpc>
              <a:spcBef>
                <a:spcPct val="20000"/>
              </a:spcBef>
              <a:buClr>
                <a:srgbClr val="008000"/>
              </a:buClr>
              <a:buSzPct val="125000"/>
              <a:buFont typeface="Wingdings" pitchFamily="2" charset="2"/>
              <a:buNone/>
            </a:pPr>
            <a:r>
              <a:rPr lang="en-US" altLang="zh-TW" sz="2400"/>
              <a:t>4. frameless design</a:t>
            </a:r>
          </a:p>
          <a:p>
            <a:pPr marL="228600" lvl="1" indent="-228600">
              <a:lnSpc>
                <a:spcPct val="90000"/>
              </a:lnSpc>
              <a:spcBef>
                <a:spcPct val="20000"/>
              </a:spcBef>
              <a:buClr>
                <a:srgbClr val="008000"/>
              </a:buClr>
              <a:buSzPct val="125000"/>
              <a:buFont typeface="Wingdings" pitchFamily="2" charset="2"/>
              <a:buNone/>
            </a:pPr>
            <a:endParaRPr lang="en-US" altLang="zh-TW" sz="800"/>
          </a:p>
          <a:p>
            <a:pPr marL="228600" lvl="1" indent="-228600">
              <a:lnSpc>
                <a:spcPct val="90000"/>
              </a:lnSpc>
              <a:spcBef>
                <a:spcPct val="20000"/>
              </a:spcBef>
              <a:buClr>
                <a:srgbClr val="008000"/>
              </a:buClr>
              <a:buSzPct val="125000"/>
              <a:buFont typeface="Wingdings" pitchFamily="2" charset="2"/>
              <a:buNone/>
            </a:pPr>
            <a:r>
              <a:rPr lang="en-US" altLang="zh-TW" sz="2400"/>
              <a:t>5. Ideal for BIPV( building integrated photovoltaic)</a:t>
            </a:r>
          </a:p>
        </p:txBody>
      </p:sp>
      <p:pic>
        <p:nvPicPr>
          <p:cNvPr id="5" name="Picture 3"/>
          <p:cNvPicPr>
            <a:picLocks noChangeAspect="1" noChangeArrowheads="1"/>
          </p:cNvPicPr>
          <p:nvPr/>
        </p:nvPicPr>
        <p:blipFill>
          <a:blip r:embed="rId2" cstate="print"/>
          <a:srcRect/>
          <a:stretch>
            <a:fillRect/>
          </a:stretch>
        </p:blipFill>
        <p:spPr bwMode="auto">
          <a:xfrm>
            <a:off x="683568" y="4901679"/>
            <a:ext cx="2863406" cy="1956321"/>
          </a:xfrm>
          <a:prstGeom prst="rect">
            <a:avLst/>
          </a:prstGeom>
          <a:noFill/>
          <a:ln w="9525">
            <a:noFill/>
            <a:miter lim="800000"/>
            <a:headEnd/>
            <a:tailEnd/>
          </a:ln>
          <a:effectLst/>
        </p:spPr>
      </p:pic>
    </p:spTree>
    <p:extLst>
      <p:ext uri="{BB962C8B-B14F-4D97-AF65-F5344CB8AC3E}">
        <p14:creationId xmlns:p14="http://schemas.microsoft.com/office/powerpoint/2010/main" val="18310263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pic>
        <p:nvPicPr>
          <p:cNvPr id="86018" name="Picture 2"/>
          <p:cNvPicPr>
            <a:picLocks noChangeAspect="1" noChangeArrowheads="1"/>
          </p:cNvPicPr>
          <p:nvPr/>
        </p:nvPicPr>
        <p:blipFill>
          <a:blip r:embed="rId2" cstate="print"/>
          <a:srcRect/>
          <a:stretch>
            <a:fillRect/>
          </a:stretch>
        </p:blipFill>
        <p:spPr bwMode="auto">
          <a:xfrm>
            <a:off x="0" y="188640"/>
            <a:ext cx="9005633" cy="6669360"/>
          </a:xfrm>
          <a:prstGeom prst="rect">
            <a:avLst/>
          </a:prstGeom>
          <a:noFill/>
          <a:ln w="9525">
            <a:noFill/>
            <a:miter lim="800000"/>
            <a:headEnd/>
            <a:tailEnd/>
          </a:ln>
        </p:spPr>
      </p:pic>
      <p:sp>
        <p:nvSpPr>
          <p:cNvPr id="6" name="文字方塊 5"/>
          <p:cNvSpPr txBox="1"/>
          <p:nvPr/>
        </p:nvSpPr>
        <p:spPr>
          <a:xfrm>
            <a:off x="7668344" y="4581128"/>
            <a:ext cx="1272015" cy="369332"/>
          </a:xfrm>
          <a:prstGeom prst="rect">
            <a:avLst/>
          </a:prstGeom>
          <a:noFill/>
        </p:spPr>
        <p:txBody>
          <a:bodyPr wrap="none" rtlCol="0">
            <a:spAutoFit/>
          </a:bodyPr>
          <a:lstStyle/>
          <a:p>
            <a:r>
              <a:rPr lang="en-US" altLang="zh-TW" dirty="0" smtClean="0">
                <a:solidFill>
                  <a:srgbClr val="FF0000"/>
                </a:solidFill>
              </a:rPr>
              <a:t>(very short</a:t>
            </a:r>
            <a:r>
              <a:rPr lang="en-US" altLang="zh-TW" dirty="0" smtClean="0"/>
              <a:t>)</a:t>
            </a:r>
            <a:endParaRPr lang="zh-TW" altLang="en-US" dirty="0"/>
          </a:p>
        </p:txBody>
      </p:sp>
    </p:spTree>
    <p:extLst>
      <p:ext uri="{BB962C8B-B14F-4D97-AF65-F5344CB8AC3E}">
        <p14:creationId xmlns:p14="http://schemas.microsoft.com/office/powerpoint/2010/main" val="3760769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p-n junction and p-</a:t>
            </a:r>
            <a:r>
              <a:rPr lang="en-US" altLang="zh-TW" dirty="0" err="1" smtClean="0"/>
              <a:t>i</a:t>
            </a:r>
            <a:r>
              <a:rPr lang="en-US" altLang="zh-TW" dirty="0" smtClean="0"/>
              <a:t>-n junction</a:t>
            </a:r>
            <a:endParaRPr lang="zh-TW" altLang="en-US" dirty="0"/>
          </a:p>
        </p:txBody>
      </p:sp>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pic>
        <p:nvPicPr>
          <p:cNvPr id="84994" name="Picture 2"/>
          <p:cNvPicPr>
            <a:picLocks noChangeAspect="1" noChangeArrowheads="1"/>
          </p:cNvPicPr>
          <p:nvPr/>
        </p:nvPicPr>
        <p:blipFill>
          <a:blip r:embed="rId2" cstate="print"/>
          <a:srcRect/>
          <a:stretch>
            <a:fillRect/>
          </a:stretch>
        </p:blipFill>
        <p:spPr bwMode="auto">
          <a:xfrm>
            <a:off x="107504" y="1556792"/>
            <a:ext cx="8712541" cy="5040560"/>
          </a:xfrm>
          <a:prstGeom prst="rect">
            <a:avLst/>
          </a:prstGeom>
          <a:noFill/>
          <a:ln w="9525">
            <a:noFill/>
            <a:miter lim="800000"/>
            <a:headEnd/>
            <a:tailEnd/>
          </a:ln>
        </p:spPr>
      </p:pic>
    </p:spTree>
    <p:extLst>
      <p:ext uri="{BB962C8B-B14F-4D97-AF65-F5344CB8AC3E}">
        <p14:creationId xmlns:p14="http://schemas.microsoft.com/office/powerpoint/2010/main" val="2164511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304800" y="685800"/>
          <a:ext cx="8382000" cy="4830763"/>
        </p:xfrm>
        <a:graphic>
          <a:graphicData uri="http://schemas.openxmlformats.org/presentationml/2006/ole">
            <mc:AlternateContent xmlns:mc="http://schemas.openxmlformats.org/markup-compatibility/2006">
              <mc:Choice xmlns:v="urn:schemas-microsoft-com:vml" Requires="v">
                <p:oleObj spid="_x0000_s2070" name="Document" r:id="rId4" imgW="6401520" imgH="3689640" progId="Word.Document.8">
                  <p:embed/>
                </p:oleObj>
              </mc:Choice>
              <mc:Fallback>
                <p:oleObj name="Document" r:id="rId4" imgW="6401520" imgH="36896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3820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5" name="Rectangle 3"/>
          <p:cNvSpPr>
            <a:spLocks noChangeArrowheads="1"/>
          </p:cNvSpPr>
          <p:nvPr/>
        </p:nvSpPr>
        <p:spPr bwMode="auto">
          <a:xfrm>
            <a:off x="381000" y="5181600"/>
            <a:ext cx="4724400" cy="457200"/>
          </a:xfrm>
          <a:prstGeom prst="rect">
            <a:avLst/>
          </a:prstGeom>
          <a:solidFill>
            <a:schemeClr val="bg1"/>
          </a:solidFill>
          <a:ln w="9525">
            <a:noFill/>
            <a:miter lim="800000"/>
            <a:headEnd/>
            <a:tailEnd/>
          </a:ln>
          <a:effectLst/>
        </p:spPr>
        <p:txBody>
          <a:bodyPr wrap="none" anchor="ctr"/>
          <a:lstStyle/>
          <a:p>
            <a:endParaRPr lang="en-US"/>
          </a:p>
        </p:txBody>
      </p:sp>
      <p:sp>
        <p:nvSpPr>
          <p:cNvPr id="44036" name="Text Box 4"/>
          <p:cNvSpPr txBox="1">
            <a:spLocks noChangeArrowheads="1"/>
          </p:cNvSpPr>
          <p:nvPr/>
        </p:nvSpPr>
        <p:spPr bwMode="auto">
          <a:xfrm>
            <a:off x="1524000" y="0"/>
            <a:ext cx="7029450" cy="519113"/>
          </a:xfrm>
          <a:prstGeom prst="rect">
            <a:avLst/>
          </a:prstGeom>
          <a:noFill/>
          <a:ln w="9525">
            <a:noFill/>
            <a:miter lim="800000"/>
            <a:headEnd/>
            <a:tailEnd/>
          </a:ln>
          <a:effectLst/>
        </p:spPr>
        <p:txBody>
          <a:bodyPr wrap="none">
            <a:spAutoFit/>
          </a:bodyPr>
          <a:lstStyle/>
          <a:p>
            <a:r>
              <a:rPr lang="en-US" altLang="zh-TW" sz="2800"/>
              <a:t>The way to achieve population inversion</a:t>
            </a:r>
          </a:p>
        </p:txBody>
      </p:sp>
      <p:sp>
        <p:nvSpPr>
          <p:cNvPr id="44037" name="Text Box 5"/>
          <p:cNvSpPr txBox="1">
            <a:spLocks noChangeArrowheads="1"/>
          </p:cNvSpPr>
          <p:nvPr/>
        </p:nvSpPr>
        <p:spPr bwMode="auto">
          <a:xfrm>
            <a:off x="304800" y="5181600"/>
            <a:ext cx="7880350" cy="1739900"/>
          </a:xfrm>
          <a:prstGeom prst="rect">
            <a:avLst/>
          </a:prstGeom>
          <a:noFill/>
          <a:ln w="9525">
            <a:noFill/>
            <a:miter lim="800000"/>
            <a:headEnd/>
            <a:tailEnd/>
          </a:ln>
          <a:effectLst/>
        </p:spPr>
        <p:txBody>
          <a:bodyPr wrap="none">
            <a:spAutoFit/>
          </a:bodyPr>
          <a:lstStyle/>
          <a:p>
            <a:r>
              <a:rPr lang="en-US" altLang="zh-TW" b="0" dirty="0"/>
              <a:t>Note:</a:t>
            </a:r>
          </a:p>
          <a:p>
            <a:r>
              <a:rPr lang="en-US" altLang="zh-TW" b="0" dirty="0"/>
              <a:t>-in normal case, only two energy levels can not achieve population inversion</a:t>
            </a:r>
          </a:p>
          <a:p>
            <a:r>
              <a:rPr lang="en-US" altLang="zh-TW" b="0" dirty="0"/>
              <a:t>-external excitation first excite electron from E1 to E3</a:t>
            </a:r>
          </a:p>
          <a:p>
            <a:r>
              <a:rPr lang="en-US" altLang="zh-TW" b="0" dirty="0"/>
              <a:t>-the emission from E2 to E1 is called lasing emission</a:t>
            </a:r>
          </a:p>
          <a:p>
            <a:r>
              <a:rPr lang="en-US" altLang="zh-TW" b="0" dirty="0"/>
              <a:t>-LASER: Light Amplification by Stimulated Emission of Radiation</a:t>
            </a:r>
          </a:p>
          <a:p>
            <a:r>
              <a:rPr lang="en-US" altLang="zh-TW" b="0" dirty="0"/>
              <a:t>- an example: Cr+3 ion in a crystal of alumina Al2O3 (</a:t>
            </a:r>
            <a:r>
              <a:rPr lang="en-US" altLang="zh-TW" b="0" dirty="0" err="1"/>
              <a:t>saphire</a:t>
            </a:r>
            <a:r>
              <a:rPr lang="en-US" altLang="zh-TW" b="0" dirty="0"/>
              <a:t>)</a:t>
            </a:r>
          </a:p>
        </p:txBody>
      </p:sp>
      <p:sp>
        <p:nvSpPr>
          <p:cNvPr id="44038" name="Rectangle 6"/>
          <p:cNvSpPr>
            <a:spLocks noChangeArrowheads="1"/>
          </p:cNvSpPr>
          <p:nvPr/>
        </p:nvSpPr>
        <p:spPr bwMode="auto">
          <a:xfrm>
            <a:off x="685800" y="4191000"/>
            <a:ext cx="914400" cy="304800"/>
          </a:xfrm>
          <a:prstGeom prst="rect">
            <a:avLst/>
          </a:prstGeom>
          <a:noFill/>
          <a:ln w="38100">
            <a:solidFill>
              <a:srgbClr val="FF00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type="title"/>
          </p:nvPr>
        </p:nvSpPr>
        <p:spPr/>
        <p:txBody>
          <a:bodyPr/>
          <a:lstStyle/>
          <a:p>
            <a:r>
              <a:rPr lang="en-US" altLang="zh-TW" sz="3200" b="1" dirty="0" smtClean="0"/>
              <a:t>Amorphous </a:t>
            </a:r>
            <a:r>
              <a:rPr lang="en-US" altLang="zh-TW" sz="3200" b="1" dirty="0"/>
              <a:t>Si solar </a:t>
            </a:r>
            <a:r>
              <a:rPr lang="en-US" altLang="zh-TW" sz="3200" b="1" dirty="0" smtClean="0"/>
              <a:t>cell : illustration</a:t>
            </a:r>
            <a:endParaRPr lang="en-US" altLang="zh-TW" sz="3200" b="1" dirty="0"/>
          </a:p>
        </p:txBody>
      </p:sp>
      <p:pic>
        <p:nvPicPr>
          <p:cNvPr id="45064" name="Picture 8"/>
          <p:cNvPicPr>
            <a:picLocks noGrp="1" noChangeAspect="1" noChangeArrowheads="1"/>
          </p:cNvPicPr>
          <p:nvPr>
            <p:ph sz="half" idx="1"/>
          </p:nvPr>
        </p:nvPicPr>
        <p:blipFill>
          <a:blip r:embed="rId3" cstate="print"/>
          <a:srcRect/>
          <a:stretch>
            <a:fillRect/>
          </a:stretch>
        </p:blipFill>
        <p:spPr>
          <a:xfrm>
            <a:off x="457200" y="2657475"/>
            <a:ext cx="4038600" cy="2411413"/>
          </a:xfrm>
          <a:noFill/>
          <a:ln/>
        </p:spPr>
      </p:pic>
      <p:sp>
        <p:nvSpPr>
          <p:cNvPr id="45065" name="Text Box 9"/>
          <p:cNvSpPr txBox="1">
            <a:spLocks noChangeArrowheads="1"/>
          </p:cNvSpPr>
          <p:nvPr/>
        </p:nvSpPr>
        <p:spPr bwMode="auto">
          <a:xfrm>
            <a:off x="136525" y="5751513"/>
            <a:ext cx="8959850" cy="915987"/>
          </a:xfrm>
          <a:prstGeom prst="rect">
            <a:avLst/>
          </a:prstGeom>
          <a:noFill/>
          <a:ln w="9525">
            <a:noFill/>
            <a:miter lim="800000"/>
            <a:headEnd/>
            <a:tailEnd/>
          </a:ln>
          <a:effectLst/>
        </p:spPr>
        <p:txBody>
          <a:bodyPr wrap="none">
            <a:spAutoFit/>
          </a:bodyPr>
          <a:lstStyle/>
          <a:p>
            <a:pPr>
              <a:buFontTx/>
              <a:buChar char="-"/>
            </a:pPr>
            <a:r>
              <a:rPr lang="en-US" altLang="zh-TW"/>
              <a:t>a-Si’s absorption coefficient at visible light is one order of magnitude than</a:t>
            </a:r>
          </a:p>
          <a:p>
            <a:r>
              <a:rPr lang="en-US" altLang="zh-TW"/>
              <a:t> c-Si , so </a:t>
            </a:r>
            <a:r>
              <a:rPr lang="en-US" altLang="zh-TW">
                <a:solidFill>
                  <a:srgbClr val="FF0000"/>
                </a:solidFill>
              </a:rPr>
              <a:t>only 10-30 nm</a:t>
            </a:r>
            <a:r>
              <a:rPr lang="en-US" altLang="zh-TW"/>
              <a:t> is needed to capture most photon in the visible region</a:t>
            </a:r>
          </a:p>
          <a:p>
            <a:r>
              <a:rPr lang="en-US" altLang="zh-TW"/>
              <a:t>-thickness of p and n type are around 10-30nm, thickness of i layer is less than 500 nm</a:t>
            </a:r>
          </a:p>
        </p:txBody>
      </p:sp>
      <p:sp>
        <p:nvSpPr>
          <p:cNvPr id="45066" name="Text Box 10"/>
          <p:cNvSpPr txBox="1">
            <a:spLocks noChangeArrowheads="1"/>
          </p:cNvSpPr>
          <p:nvPr/>
        </p:nvSpPr>
        <p:spPr bwMode="auto">
          <a:xfrm>
            <a:off x="5318125" y="2703513"/>
            <a:ext cx="793750" cy="366712"/>
          </a:xfrm>
          <a:prstGeom prst="rect">
            <a:avLst/>
          </a:prstGeom>
          <a:noFill/>
          <a:ln w="9525">
            <a:noFill/>
            <a:miter lim="800000"/>
            <a:headEnd/>
            <a:tailEnd/>
          </a:ln>
          <a:effectLst/>
        </p:spPr>
        <p:txBody>
          <a:bodyPr wrap="none">
            <a:spAutoFit/>
          </a:bodyPr>
          <a:lstStyle/>
          <a:p>
            <a:r>
              <a:rPr lang="zh-TW" altLang="en-US"/>
              <a:t>圖</a:t>
            </a:r>
            <a:r>
              <a:rPr lang="en-US" altLang="zh-TW"/>
              <a:t>6.7 </a:t>
            </a:r>
          </a:p>
        </p:txBody>
      </p:sp>
      <p:graphicFrame>
        <p:nvGraphicFramePr>
          <p:cNvPr id="45067" name="Object 11"/>
          <p:cNvGraphicFramePr>
            <a:graphicFrameLocks noGrp="1" noChangeAspect="1"/>
          </p:cNvGraphicFramePr>
          <p:nvPr>
            <p:ph sz="half" idx="2"/>
          </p:nvPr>
        </p:nvGraphicFramePr>
        <p:xfrm>
          <a:off x="4648200" y="2233613"/>
          <a:ext cx="4038600" cy="3257550"/>
        </p:xfrm>
        <a:graphic>
          <a:graphicData uri="http://schemas.openxmlformats.org/presentationml/2006/ole">
            <mc:AlternateContent xmlns:mc="http://schemas.openxmlformats.org/markup-compatibility/2006">
              <mc:Choice xmlns:v="urn:schemas-microsoft-com:vml" Requires="v">
                <p:oleObj spid="_x0000_s76802" name="Image" r:id="rId4" imgW="4773178" imgH="3849632" progId="">
                  <p:embed/>
                </p:oleObj>
              </mc:Choice>
              <mc:Fallback>
                <p:oleObj name="Image" r:id="rId4" imgW="4773178" imgH="384963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33613"/>
                        <a:ext cx="40386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26912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8" name="Object 4"/>
          <p:cNvGraphicFramePr>
            <a:graphicFrameLocks noGrp="1" noChangeAspect="1"/>
          </p:cNvGraphicFramePr>
          <p:nvPr>
            <p:ph sz="half" idx="2"/>
          </p:nvPr>
        </p:nvGraphicFramePr>
        <p:xfrm>
          <a:off x="1752600" y="152400"/>
          <a:ext cx="5910263" cy="6553200"/>
        </p:xfrm>
        <a:graphic>
          <a:graphicData uri="http://schemas.openxmlformats.org/presentationml/2006/ole">
            <mc:AlternateContent xmlns:mc="http://schemas.openxmlformats.org/markup-compatibility/2006">
              <mc:Choice xmlns:v="urn:schemas-microsoft-com:vml" Requires="v">
                <p:oleObj spid="_x0000_s77826" name="Image" r:id="rId3" imgW="4892464" imgH="5425910" progId="">
                  <p:embed/>
                </p:oleObj>
              </mc:Choice>
              <mc:Fallback>
                <p:oleObj name="Image" r:id="rId3" imgW="4892464" imgH="542591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91026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0" name="Rectangle 6"/>
          <p:cNvSpPr>
            <a:spLocks noGrp="1" noChangeArrowheads="1"/>
          </p:cNvSpPr>
          <p:nvPr>
            <p:ph type="body" sz="half" idx="1"/>
          </p:nvPr>
        </p:nvSpPr>
        <p:spPr/>
        <p:txBody>
          <a:bodyPr/>
          <a:lstStyle/>
          <a:p>
            <a:endParaRPr lang="en-US" sz="2800"/>
          </a:p>
        </p:txBody>
      </p:sp>
      <p:sp>
        <p:nvSpPr>
          <p:cNvPr id="47111" name="Rectangle 7"/>
          <p:cNvSpPr>
            <a:spLocks noGrp="1" noChangeArrowheads="1"/>
          </p:cNvSpPr>
          <p:nvPr>
            <p:ph type="title"/>
          </p:nvPr>
        </p:nvSpPr>
        <p:spPr/>
        <p:txBody>
          <a:bodyPr/>
          <a:lstStyle/>
          <a:p>
            <a:endParaRPr lang="en-US"/>
          </a:p>
        </p:txBody>
      </p:sp>
      <p:sp>
        <p:nvSpPr>
          <p:cNvPr id="47112" name="Rectangle 8"/>
          <p:cNvSpPr>
            <a:spLocks noChangeArrowheads="1"/>
          </p:cNvSpPr>
          <p:nvPr/>
        </p:nvSpPr>
        <p:spPr bwMode="auto">
          <a:xfrm>
            <a:off x="3124200" y="4038600"/>
            <a:ext cx="1828800" cy="1295400"/>
          </a:xfrm>
          <a:prstGeom prst="rect">
            <a:avLst/>
          </a:prstGeom>
          <a:noFill/>
          <a:ln w="38100">
            <a:solidFill>
              <a:srgbClr val="FF0000"/>
            </a:solidFill>
            <a:miter lim="800000"/>
            <a:headEnd/>
            <a:tailEnd/>
          </a:ln>
          <a:effectLst/>
        </p:spPr>
        <p:txBody>
          <a:bodyPr wrap="none" anchor="ctr"/>
          <a:lstStyle/>
          <a:p>
            <a:endParaRPr lang="en-US"/>
          </a:p>
        </p:txBody>
      </p:sp>
      <p:sp>
        <p:nvSpPr>
          <p:cNvPr id="47113" name="Text Box 9"/>
          <p:cNvSpPr txBox="1">
            <a:spLocks noChangeArrowheads="1"/>
          </p:cNvSpPr>
          <p:nvPr/>
        </p:nvSpPr>
        <p:spPr bwMode="auto">
          <a:xfrm>
            <a:off x="3581400" y="3962400"/>
            <a:ext cx="828675" cy="457200"/>
          </a:xfrm>
          <a:prstGeom prst="rect">
            <a:avLst/>
          </a:prstGeom>
          <a:noFill/>
          <a:ln w="9525">
            <a:noFill/>
            <a:miter lim="800000"/>
            <a:headEnd/>
            <a:tailEnd/>
          </a:ln>
          <a:effectLst/>
        </p:spPr>
        <p:txBody>
          <a:bodyPr wrap="none">
            <a:spAutoFit/>
          </a:bodyPr>
          <a:lstStyle/>
          <a:p>
            <a:r>
              <a:rPr lang="en-US" altLang="zh-TW" sz="2400" b="1"/>
              <a:t>CVD</a:t>
            </a:r>
          </a:p>
        </p:txBody>
      </p:sp>
    </p:spTree>
    <p:extLst>
      <p:ext uri="{BB962C8B-B14F-4D97-AF65-F5344CB8AC3E}">
        <p14:creationId xmlns:p14="http://schemas.microsoft.com/office/powerpoint/2010/main" val="3431236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zh-TW"/>
              <a:t>II-VI compound solar cell: CdTe</a:t>
            </a:r>
          </a:p>
        </p:txBody>
      </p:sp>
      <p:sp>
        <p:nvSpPr>
          <p:cNvPr id="58374" name="Text Box 6"/>
          <p:cNvSpPr txBox="1">
            <a:spLocks noChangeArrowheads="1"/>
          </p:cNvSpPr>
          <p:nvPr/>
        </p:nvSpPr>
        <p:spPr bwMode="auto">
          <a:xfrm>
            <a:off x="762000" y="1981200"/>
            <a:ext cx="3054350" cy="2014538"/>
          </a:xfrm>
          <a:prstGeom prst="rect">
            <a:avLst/>
          </a:prstGeom>
          <a:noFill/>
          <a:ln w="9525">
            <a:noFill/>
            <a:miter lim="800000"/>
            <a:headEnd/>
            <a:tailEnd/>
          </a:ln>
          <a:effectLst/>
        </p:spPr>
        <p:txBody>
          <a:bodyPr wrap="none">
            <a:spAutoFit/>
          </a:bodyPr>
          <a:lstStyle/>
          <a:p>
            <a:r>
              <a:rPr kumimoji="0" lang="en-US" altLang="zh-TW" b="1"/>
              <a:t>Abbreviated periodic table</a:t>
            </a:r>
          </a:p>
          <a:p>
            <a:endParaRPr kumimoji="0" lang="en-US" altLang="zh-TW" b="1"/>
          </a:p>
          <a:p>
            <a:r>
              <a:rPr kumimoji="0" lang="en-US" altLang="zh-TW"/>
              <a:t> I     II     III     IV     V     VI</a:t>
            </a:r>
          </a:p>
          <a:p>
            <a:r>
              <a:rPr kumimoji="0" lang="en-US" altLang="zh-TW"/>
              <a:t>              B      C     N     O</a:t>
            </a:r>
          </a:p>
          <a:p>
            <a:r>
              <a:rPr kumimoji="0" lang="en-US" altLang="zh-TW"/>
              <a:t>              Al     Si     P    </a:t>
            </a:r>
            <a:r>
              <a:rPr kumimoji="0" lang="en-US" altLang="zh-TW">
                <a:solidFill>
                  <a:srgbClr val="FF3300"/>
                </a:solidFill>
              </a:rPr>
              <a:t> </a:t>
            </a:r>
            <a:r>
              <a:rPr kumimoji="0" lang="en-US" altLang="zh-TW"/>
              <a:t>S</a:t>
            </a:r>
          </a:p>
          <a:p>
            <a:r>
              <a:rPr kumimoji="0" lang="en-US" altLang="zh-TW"/>
              <a:t>Cu  Zn   Ga   Ge   As   Se</a:t>
            </a:r>
          </a:p>
          <a:p>
            <a:r>
              <a:rPr kumimoji="0" lang="en-US" altLang="zh-TW"/>
              <a:t>Ag  </a:t>
            </a:r>
            <a:r>
              <a:rPr kumimoji="0" lang="en-US" altLang="zh-TW">
                <a:solidFill>
                  <a:srgbClr val="FF0000"/>
                </a:solidFill>
              </a:rPr>
              <a:t>Cd </a:t>
            </a:r>
            <a:r>
              <a:rPr kumimoji="0" lang="en-US" altLang="zh-TW"/>
              <a:t>  In     Sn   Sb   </a:t>
            </a:r>
            <a:r>
              <a:rPr kumimoji="0" lang="en-US" altLang="zh-TW">
                <a:solidFill>
                  <a:srgbClr val="FF0000"/>
                </a:solidFill>
              </a:rPr>
              <a:t>Te</a:t>
            </a:r>
          </a:p>
        </p:txBody>
      </p:sp>
      <p:sp>
        <p:nvSpPr>
          <p:cNvPr id="58375" name="Rectangle 7"/>
          <p:cNvSpPr>
            <a:spLocks noChangeArrowheads="1"/>
          </p:cNvSpPr>
          <p:nvPr/>
        </p:nvSpPr>
        <p:spPr bwMode="auto">
          <a:xfrm>
            <a:off x="688975" y="1633538"/>
            <a:ext cx="3097213" cy="2579687"/>
          </a:xfrm>
          <a:prstGeom prst="rect">
            <a:avLst/>
          </a:prstGeom>
          <a:noFill/>
          <a:ln w="25400">
            <a:solidFill>
              <a:schemeClr val="tx1"/>
            </a:solidFill>
            <a:miter lim="800000"/>
            <a:headEnd/>
            <a:tailEnd/>
          </a:ln>
          <a:effectLst/>
        </p:spPr>
        <p:txBody>
          <a:bodyPr wrap="none" anchor="ctr"/>
          <a:lstStyle/>
          <a:p>
            <a:endParaRPr lang="en-US"/>
          </a:p>
        </p:txBody>
      </p:sp>
      <p:sp>
        <p:nvSpPr>
          <p:cNvPr id="58376" name="Line 8"/>
          <p:cNvSpPr>
            <a:spLocks noChangeShapeType="1"/>
          </p:cNvSpPr>
          <p:nvPr/>
        </p:nvSpPr>
        <p:spPr bwMode="auto">
          <a:xfrm>
            <a:off x="1450975" y="3919538"/>
            <a:ext cx="685800" cy="1143000"/>
          </a:xfrm>
          <a:prstGeom prst="line">
            <a:avLst/>
          </a:prstGeom>
          <a:noFill/>
          <a:ln w="9525">
            <a:solidFill>
              <a:schemeClr val="tx1"/>
            </a:solidFill>
            <a:round/>
            <a:headEnd/>
            <a:tailEnd type="triangle" w="med" len="med"/>
          </a:ln>
          <a:effectLst/>
        </p:spPr>
        <p:txBody>
          <a:bodyPr/>
          <a:lstStyle/>
          <a:p>
            <a:endParaRPr lang="en-US"/>
          </a:p>
        </p:txBody>
      </p:sp>
      <p:sp>
        <p:nvSpPr>
          <p:cNvPr id="58377" name="Line 9"/>
          <p:cNvSpPr>
            <a:spLocks noChangeShapeType="1"/>
          </p:cNvSpPr>
          <p:nvPr/>
        </p:nvSpPr>
        <p:spPr bwMode="auto">
          <a:xfrm flipH="1">
            <a:off x="2517775" y="3995738"/>
            <a:ext cx="762000" cy="1066800"/>
          </a:xfrm>
          <a:prstGeom prst="line">
            <a:avLst/>
          </a:prstGeom>
          <a:noFill/>
          <a:ln w="9525">
            <a:solidFill>
              <a:schemeClr val="tx1"/>
            </a:solidFill>
            <a:round/>
            <a:headEnd/>
            <a:tailEnd type="triangle" w="med" len="med"/>
          </a:ln>
          <a:effectLst/>
        </p:spPr>
        <p:txBody>
          <a:bodyPr/>
          <a:lstStyle/>
          <a:p>
            <a:endParaRPr lang="en-US"/>
          </a:p>
        </p:txBody>
      </p:sp>
      <p:sp>
        <p:nvSpPr>
          <p:cNvPr id="58378" name="Text Box 10"/>
          <p:cNvSpPr txBox="1">
            <a:spLocks noChangeArrowheads="1"/>
          </p:cNvSpPr>
          <p:nvPr/>
        </p:nvSpPr>
        <p:spPr bwMode="auto">
          <a:xfrm>
            <a:off x="685800" y="4953000"/>
            <a:ext cx="4130675" cy="1066800"/>
          </a:xfrm>
          <a:prstGeom prst="rect">
            <a:avLst/>
          </a:prstGeom>
          <a:noFill/>
          <a:ln w="9525">
            <a:noFill/>
            <a:miter lim="800000"/>
            <a:headEnd/>
            <a:tailEnd/>
          </a:ln>
          <a:effectLst/>
        </p:spPr>
        <p:txBody>
          <a:bodyPr wrap="none">
            <a:spAutoFit/>
          </a:bodyPr>
          <a:lstStyle/>
          <a:p>
            <a:r>
              <a:rPr lang="en-US" altLang="zh-TW" sz="3200" b="1"/>
              <a:t>II-VI group as light </a:t>
            </a:r>
          </a:p>
          <a:p>
            <a:r>
              <a:rPr lang="en-US" altLang="zh-TW" sz="3200" b="1"/>
              <a:t>harvesting materials</a:t>
            </a:r>
          </a:p>
        </p:txBody>
      </p:sp>
      <p:pic>
        <p:nvPicPr>
          <p:cNvPr id="58379" name="Picture 11"/>
          <p:cNvPicPr>
            <a:picLocks noChangeAspect="1" noChangeArrowheads="1"/>
          </p:cNvPicPr>
          <p:nvPr/>
        </p:nvPicPr>
        <p:blipFill>
          <a:blip r:embed="rId2" cstate="print"/>
          <a:srcRect/>
          <a:stretch>
            <a:fillRect/>
          </a:stretch>
        </p:blipFill>
        <p:spPr bwMode="auto">
          <a:xfrm>
            <a:off x="4800600" y="1524000"/>
            <a:ext cx="3429000" cy="2046288"/>
          </a:xfrm>
          <a:prstGeom prst="rect">
            <a:avLst/>
          </a:prstGeom>
          <a:noFill/>
          <a:ln w="9525">
            <a:noFill/>
            <a:miter lim="800000"/>
            <a:headEnd/>
            <a:tailEnd/>
          </a:ln>
          <a:effectLst/>
        </p:spPr>
      </p:pic>
      <p:pic>
        <p:nvPicPr>
          <p:cNvPr id="58380" name="Picture 12"/>
          <p:cNvPicPr>
            <a:picLocks noChangeAspect="1" noChangeArrowheads="1"/>
          </p:cNvPicPr>
          <p:nvPr/>
        </p:nvPicPr>
        <p:blipFill>
          <a:blip r:embed="rId3" cstate="print"/>
          <a:srcRect/>
          <a:stretch>
            <a:fillRect/>
          </a:stretch>
        </p:blipFill>
        <p:spPr bwMode="auto">
          <a:xfrm>
            <a:off x="5562600" y="3638550"/>
            <a:ext cx="2627313" cy="3219450"/>
          </a:xfrm>
          <a:prstGeom prst="rect">
            <a:avLst/>
          </a:prstGeom>
          <a:noFill/>
          <a:ln w="9525">
            <a:noFill/>
            <a:miter lim="800000"/>
            <a:headEnd/>
            <a:tailEnd/>
          </a:ln>
          <a:effectLst/>
        </p:spPr>
      </p:pic>
      <p:sp>
        <p:nvSpPr>
          <p:cNvPr id="58381" name="Text Box 13"/>
          <p:cNvSpPr txBox="1">
            <a:spLocks noChangeArrowheads="1"/>
          </p:cNvSpPr>
          <p:nvPr/>
        </p:nvSpPr>
        <p:spPr bwMode="auto">
          <a:xfrm>
            <a:off x="517525" y="6135688"/>
            <a:ext cx="3905250" cy="457200"/>
          </a:xfrm>
          <a:prstGeom prst="rect">
            <a:avLst/>
          </a:prstGeom>
          <a:noFill/>
          <a:ln w="9525">
            <a:noFill/>
            <a:miter lim="800000"/>
            <a:headEnd/>
            <a:tailEnd/>
          </a:ln>
          <a:effectLst/>
        </p:spPr>
        <p:txBody>
          <a:bodyPr wrap="none">
            <a:spAutoFit/>
          </a:bodyPr>
          <a:lstStyle/>
          <a:p>
            <a:r>
              <a:rPr lang="en-US" altLang="zh-TW" sz="2400" b="1"/>
              <a:t>band gap of CdTe : 1.5 eV</a:t>
            </a:r>
          </a:p>
        </p:txBody>
      </p:sp>
    </p:spTree>
    <p:extLst>
      <p:ext uri="{BB962C8B-B14F-4D97-AF65-F5344CB8AC3E}">
        <p14:creationId xmlns:p14="http://schemas.microsoft.com/office/powerpoint/2010/main" val="44494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zh-TW" sz="4000" dirty="0"/>
              <a:t>Device structure of </a:t>
            </a:r>
            <a:r>
              <a:rPr lang="en-US" altLang="zh-TW" sz="4000" dirty="0" err="1"/>
              <a:t>CdTe</a:t>
            </a:r>
            <a:r>
              <a:rPr lang="en-US" altLang="zh-TW" sz="4000" dirty="0"/>
              <a:t> solar cell</a:t>
            </a:r>
          </a:p>
        </p:txBody>
      </p:sp>
      <p:graphicFrame>
        <p:nvGraphicFramePr>
          <p:cNvPr id="59396" name="Object 4"/>
          <p:cNvGraphicFramePr>
            <a:graphicFrameLocks noGrp="1" noChangeAspect="1"/>
          </p:cNvGraphicFramePr>
          <p:nvPr>
            <p:ph sz="quarter" idx="2"/>
          </p:nvPr>
        </p:nvGraphicFramePr>
        <p:xfrm>
          <a:off x="251520" y="1700808"/>
          <a:ext cx="4834880" cy="3295201"/>
        </p:xfrm>
        <a:graphic>
          <a:graphicData uri="http://schemas.openxmlformats.org/presentationml/2006/ole">
            <mc:AlternateContent xmlns:mc="http://schemas.openxmlformats.org/markup-compatibility/2006">
              <mc:Choice xmlns:v="urn:schemas-microsoft-com:vml" Requires="v">
                <p:oleObj spid="_x0000_s78850" name="Image" r:id="rId3" imgW="5029636" imgH="3429297" progId="">
                  <p:embed/>
                </p:oleObj>
              </mc:Choice>
              <mc:Fallback>
                <p:oleObj name="Image" r:id="rId3" imgW="5029636" imgH="3429297"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00808"/>
                        <a:ext cx="4834880" cy="329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2" name="Text Box 10"/>
          <p:cNvSpPr txBox="1">
            <a:spLocks noChangeArrowheads="1"/>
          </p:cNvSpPr>
          <p:nvPr/>
        </p:nvSpPr>
        <p:spPr bwMode="auto">
          <a:xfrm>
            <a:off x="838200" y="5181600"/>
            <a:ext cx="2381250" cy="946150"/>
          </a:xfrm>
          <a:prstGeom prst="rect">
            <a:avLst/>
          </a:prstGeom>
          <a:noFill/>
          <a:ln w="9525">
            <a:noFill/>
            <a:miter lim="800000"/>
            <a:headEnd/>
            <a:tailEnd/>
          </a:ln>
          <a:effectLst/>
        </p:spPr>
        <p:txBody>
          <a:bodyPr wrap="none">
            <a:spAutoFit/>
          </a:bodyPr>
          <a:lstStyle/>
          <a:p>
            <a:r>
              <a:rPr lang="en-US" altLang="zh-TW" sz="2800" b="1"/>
              <a:t>P-type: CdTe</a:t>
            </a:r>
          </a:p>
          <a:p>
            <a:r>
              <a:rPr lang="en-US" altLang="zh-TW" sz="2800" b="1"/>
              <a:t>n-type: CdS</a:t>
            </a:r>
          </a:p>
        </p:txBody>
      </p:sp>
      <p:sp>
        <p:nvSpPr>
          <p:cNvPr id="6" name="內容版面配置區 5"/>
          <p:cNvSpPr>
            <a:spLocks noGrp="1"/>
          </p:cNvSpPr>
          <p:nvPr>
            <p:ph sz="quarter" idx="3"/>
          </p:nvPr>
        </p:nvSpPr>
        <p:spPr/>
        <p:txBody>
          <a:bodyPr/>
          <a:lstStyle/>
          <a:p>
            <a:endParaRPr lang="zh-TW" altLang="en-US"/>
          </a:p>
        </p:txBody>
      </p:sp>
      <p:pic>
        <p:nvPicPr>
          <p:cNvPr id="6148" name="Picture 4" descr="C:\Documents and Settings\Administrator\桌面\s_cell2.jpg"/>
          <p:cNvPicPr>
            <a:picLocks noChangeAspect="1" noChangeArrowheads="1"/>
          </p:cNvPicPr>
          <p:nvPr/>
        </p:nvPicPr>
        <p:blipFill>
          <a:blip r:embed="rId5" cstate="print"/>
          <a:srcRect/>
          <a:stretch>
            <a:fillRect/>
          </a:stretch>
        </p:blipFill>
        <p:spPr bwMode="auto">
          <a:xfrm>
            <a:off x="5364088" y="1628800"/>
            <a:ext cx="2933700" cy="3057525"/>
          </a:xfrm>
          <a:prstGeom prst="rect">
            <a:avLst/>
          </a:prstGeom>
          <a:noFill/>
        </p:spPr>
      </p:pic>
    </p:spTree>
    <p:extLst>
      <p:ext uri="{BB962C8B-B14F-4D97-AF65-F5344CB8AC3E}">
        <p14:creationId xmlns:p14="http://schemas.microsoft.com/office/powerpoint/2010/main" val="4246244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Rectangle 8"/>
          <p:cNvSpPr>
            <a:spLocks noGrp="1" noChangeArrowheads="1"/>
          </p:cNvSpPr>
          <p:nvPr>
            <p:ph type="title"/>
          </p:nvPr>
        </p:nvSpPr>
        <p:spPr>
          <a:xfrm>
            <a:off x="457200" y="76200"/>
            <a:ext cx="8229600" cy="1143000"/>
          </a:xfrm>
        </p:spPr>
        <p:txBody>
          <a:bodyPr/>
          <a:lstStyle/>
          <a:p>
            <a:r>
              <a:rPr lang="en-US" altLang="zh-TW" dirty="0"/>
              <a:t>First </a:t>
            </a:r>
            <a:r>
              <a:rPr lang="en-US" altLang="zh-TW" dirty="0" smtClean="0"/>
              <a:t>solar: </a:t>
            </a:r>
            <a:r>
              <a:rPr lang="en-US" altLang="zh-TW" dirty="0" err="1" smtClean="0"/>
              <a:t>CdTe</a:t>
            </a:r>
            <a:r>
              <a:rPr lang="en-US" altLang="zh-TW" dirty="0" smtClean="0"/>
              <a:t> </a:t>
            </a:r>
            <a:r>
              <a:rPr lang="en-US" altLang="zh-TW" smtClean="0"/>
              <a:t>solar cells</a:t>
            </a:r>
            <a:endParaRPr lang="en-US" altLang="zh-TW"/>
          </a:p>
        </p:txBody>
      </p:sp>
      <p:sp>
        <p:nvSpPr>
          <p:cNvPr id="10" name="矩形 9"/>
          <p:cNvSpPr/>
          <p:nvPr/>
        </p:nvSpPr>
        <p:spPr>
          <a:xfrm>
            <a:off x="2051720" y="6093296"/>
            <a:ext cx="5400600" cy="369332"/>
          </a:xfrm>
          <a:prstGeom prst="rect">
            <a:avLst/>
          </a:prstGeom>
        </p:spPr>
        <p:txBody>
          <a:bodyPr wrap="square">
            <a:spAutoFit/>
          </a:bodyPr>
          <a:lstStyle/>
          <a:p>
            <a:r>
              <a:rPr lang="en-US" altLang="zh-TW" b="1" dirty="0" smtClean="0"/>
              <a:t>2010</a:t>
            </a:r>
            <a:r>
              <a:rPr lang="zh-TW" altLang="en-US" b="1" dirty="0" smtClean="0"/>
              <a:t>年全世界生產成本最低的太陽能電池模組公司</a:t>
            </a:r>
            <a:endParaRPr lang="en-US" altLang="zh-TW" b="1" dirty="0" smtClean="0"/>
          </a:p>
        </p:txBody>
      </p:sp>
      <p:pic>
        <p:nvPicPr>
          <p:cNvPr id="101378" name="Picture 2" descr="http://blog.yimg.com/2/59RYPER7s59my9QV6Qyr.rFNjiblBlxP6_OB8rLgkHDBklCzaYCnQg--/61/l/7.Y_zgh9L9z3EpLc9EQxbw.jpg"/>
          <p:cNvPicPr>
            <a:picLocks noChangeAspect="1" noChangeArrowheads="1"/>
          </p:cNvPicPr>
          <p:nvPr/>
        </p:nvPicPr>
        <p:blipFill>
          <a:blip r:embed="rId2" cstate="print"/>
          <a:srcRect/>
          <a:stretch>
            <a:fillRect/>
          </a:stretch>
        </p:blipFill>
        <p:spPr bwMode="auto">
          <a:xfrm>
            <a:off x="1043608" y="1412776"/>
            <a:ext cx="6785919" cy="4392488"/>
          </a:xfrm>
          <a:prstGeom prst="rect">
            <a:avLst/>
          </a:prstGeom>
          <a:noFill/>
        </p:spPr>
      </p:pic>
      <p:sp>
        <p:nvSpPr>
          <p:cNvPr id="2" name="矩形 1"/>
          <p:cNvSpPr/>
          <p:nvPr/>
        </p:nvSpPr>
        <p:spPr>
          <a:xfrm>
            <a:off x="1115616" y="2060848"/>
            <a:ext cx="662473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4055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360_02_handout4d"/>
          <p:cNvPicPr>
            <a:picLocks noGrp="1" noChangeAspect="1" noChangeArrowheads="1"/>
          </p:cNvPicPr>
          <p:nvPr>
            <p:ph idx="1"/>
          </p:nvPr>
        </p:nvPicPr>
        <p:blipFill>
          <a:blip r:embed="rId2" cstate="print"/>
          <a:srcRect/>
          <a:stretch>
            <a:fillRect/>
          </a:stretch>
        </p:blipFill>
        <p:spPr>
          <a:xfrm>
            <a:off x="3592513" y="1052513"/>
            <a:ext cx="3033712" cy="4824412"/>
          </a:xfrm>
          <a:solidFill>
            <a:srgbClr val="99CC00">
              <a:alpha val="50999"/>
            </a:srgbClr>
          </a:solidFill>
          <a:ln/>
        </p:spPr>
      </p:pic>
      <p:sp>
        <p:nvSpPr>
          <p:cNvPr id="63492" name="Text Box 4"/>
          <p:cNvSpPr txBox="1">
            <a:spLocks noChangeArrowheads="1"/>
          </p:cNvSpPr>
          <p:nvPr/>
        </p:nvSpPr>
        <p:spPr bwMode="auto">
          <a:xfrm>
            <a:off x="684213" y="2349500"/>
            <a:ext cx="2041525" cy="822325"/>
          </a:xfrm>
          <a:prstGeom prst="rect">
            <a:avLst/>
          </a:prstGeom>
          <a:noFill/>
          <a:ln w="9525">
            <a:noFill/>
            <a:miter lim="800000"/>
            <a:headEnd/>
            <a:tailEnd/>
          </a:ln>
          <a:effectLst/>
        </p:spPr>
        <p:txBody>
          <a:bodyPr wrap="none">
            <a:spAutoFit/>
          </a:bodyPr>
          <a:lstStyle/>
          <a:p>
            <a:r>
              <a:rPr kumimoji="0" lang="en-US" altLang="zh-TW" sz="2400" b="1"/>
              <a:t>I-III-VI  group</a:t>
            </a:r>
          </a:p>
          <a:p>
            <a:endParaRPr kumimoji="0" lang="en-US" altLang="zh-TW" sz="2400" b="1"/>
          </a:p>
        </p:txBody>
      </p:sp>
      <p:pic>
        <p:nvPicPr>
          <p:cNvPr id="63493" name="Picture 5" descr="未命名 -1拷貝"/>
          <p:cNvPicPr>
            <a:picLocks noChangeAspect="1" noChangeArrowheads="1"/>
          </p:cNvPicPr>
          <p:nvPr/>
        </p:nvPicPr>
        <p:blipFill>
          <a:blip r:embed="rId3" cstate="print"/>
          <a:srcRect/>
          <a:stretch>
            <a:fillRect/>
          </a:stretch>
        </p:blipFill>
        <p:spPr bwMode="auto">
          <a:xfrm>
            <a:off x="6804025" y="2060575"/>
            <a:ext cx="1704975" cy="3032125"/>
          </a:xfrm>
          <a:prstGeom prst="rect">
            <a:avLst/>
          </a:prstGeom>
          <a:noFill/>
        </p:spPr>
      </p:pic>
      <p:sp>
        <p:nvSpPr>
          <p:cNvPr id="63494" name="Text Box 6"/>
          <p:cNvSpPr txBox="1">
            <a:spLocks noChangeArrowheads="1"/>
          </p:cNvSpPr>
          <p:nvPr/>
        </p:nvSpPr>
        <p:spPr bwMode="auto">
          <a:xfrm>
            <a:off x="6732588" y="1628775"/>
            <a:ext cx="2127250" cy="366713"/>
          </a:xfrm>
          <a:prstGeom prst="rect">
            <a:avLst/>
          </a:prstGeom>
          <a:noFill/>
          <a:ln w="9525">
            <a:noFill/>
            <a:miter lim="800000"/>
            <a:headEnd/>
            <a:tailEnd/>
          </a:ln>
          <a:effectLst/>
        </p:spPr>
        <p:txBody>
          <a:bodyPr wrap="none">
            <a:spAutoFit/>
          </a:bodyPr>
          <a:lstStyle/>
          <a:p>
            <a:r>
              <a:rPr kumimoji="0" lang="en-US" altLang="zh-TW"/>
              <a:t>sphalerite structure</a:t>
            </a:r>
          </a:p>
        </p:txBody>
      </p:sp>
      <p:sp>
        <p:nvSpPr>
          <p:cNvPr id="63495" name="Oval 7"/>
          <p:cNvSpPr>
            <a:spLocks noChangeArrowheads="1"/>
          </p:cNvSpPr>
          <p:nvPr/>
        </p:nvSpPr>
        <p:spPr bwMode="auto">
          <a:xfrm>
            <a:off x="3924300" y="6165850"/>
            <a:ext cx="215900" cy="215900"/>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63496" name="Oval 8"/>
          <p:cNvSpPr>
            <a:spLocks noChangeArrowheads="1"/>
          </p:cNvSpPr>
          <p:nvPr/>
        </p:nvSpPr>
        <p:spPr bwMode="auto">
          <a:xfrm>
            <a:off x="4500563" y="6165850"/>
            <a:ext cx="215900" cy="21590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63497" name="Oval 9"/>
          <p:cNvSpPr>
            <a:spLocks noChangeArrowheads="1"/>
          </p:cNvSpPr>
          <p:nvPr/>
        </p:nvSpPr>
        <p:spPr bwMode="auto">
          <a:xfrm>
            <a:off x="5292725" y="6092825"/>
            <a:ext cx="360363" cy="36036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63498" name="Text Box 10"/>
          <p:cNvSpPr txBox="1">
            <a:spLocks noChangeArrowheads="1"/>
          </p:cNvSpPr>
          <p:nvPr/>
        </p:nvSpPr>
        <p:spPr bwMode="auto">
          <a:xfrm>
            <a:off x="323850" y="2852738"/>
            <a:ext cx="2825750" cy="2014537"/>
          </a:xfrm>
          <a:prstGeom prst="rect">
            <a:avLst/>
          </a:prstGeom>
          <a:noFill/>
          <a:ln w="9525">
            <a:noFill/>
            <a:miter lim="800000"/>
            <a:headEnd/>
            <a:tailEnd/>
          </a:ln>
          <a:effectLst/>
        </p:spPr>
        <p:txBody>
          <a:bodyPr wrap="none">
            <a:spAutoFit/>
          </a:bodyPr>
          <a:lstStyle/>
          <a:p>
            <a:r>
              <a:rPr kumimoji="0" lang="en-US" altLang="zh-TW"/>
              <a:t>Abbreviated periodic table</a:t>
            </a:r>
          </a:p>
          <a:p>
            <a:endParaRPr kumimoji="0" lang="en-US" altLang="zh-TW"/>
          </a:p>
          <a:p>
            <a:r>
              <a:rPr kumimoji="0" lang="en-US" altLang="zh-TW"/>
              <a:t> I     II     III     IV     V     VI</a:t>
            </a:r>
          </a:p>
          <a:p>
            <a:r>
              <a:rPr kumimoji="0" lang="en-US" altLang="zh-TW"/>
              <a:t>              B      C     N     O</a:t>
            </a:r>
          </a:p>
          <a:p>
            <a:r>
              <a:rPr kumimoji="0" lang="en-US" altLang="zh-TW"/>
              <a:t>              Al     Si     P    </a:t>
            </a:r>
            <a:r>
              <a:rPr kumimoji="0" lang="en-US" altLang="zh-TW">
                <a:solidFill>
                  <a:srgbClr val="FF3300"/>
                </a:solidFill>
              </a:rPr>
              <a:t> S</a:t>
            </a:r>
          </a:p>
          <a:p>
            <a:r>
              <a:rPr kumimoji="0" lang="en-US" altLang="zh-TW">
                <a:solidFill>
                  <a:srgbClr val="FF3300"/>
                </a:solidFill>
              </a:rPr>
              <a:t>Cu </a:t>
            </a:r>
            <a:r>
              <a:rPr kumimoji="0" lang="en-US" altLang="zh-TW"/>
              <a:t> Zn   </a:t>
            </a:r>
            <a:r>
              <a:rPr kumimoji="0" lang="en-US" altLang="zh-TW">
                <a:solidFill>
                  <a:srgbClr val="FF3300"/>
                </a:solidFill>
              </a:rPr>
              <a:t>Ga</a:t>
            </a:r>
            <a:r>
              <a:rPr kumimoji="0" lang="en-US" altLang="zh-TW"/>
              <a:t>   Ge   As   </a:t>
            </a:r>
            <a:r>
              <a:rPr kumimoji="0" lang="en-US" altLang="zh-TW">
                <a:solidFill>
                  <a:srgbClr val="FF3300"/>
                </a:solidFill>
              </a:rPr>
              <a:t>Se</a:t>
            </a:r>
          </a:p>
          <a:p>
            <a:r>
              <a:rPr kumimoji="0" lang="en-US" altLang="zh-TW"/>
              <a:t>Ag  Cd   </a:t>
            </a:r>
            <a:r>
              <a:rPr kumimoji="0" lang="en-US" altLang="zh-TW">
                <a:solidFill>
                  <a:srgbClr val="FF3300"/>
                </a:solidFill>
              </a:rPr>
              <a:t>In</a:t>
            </a:r>
            <a:r>
              <a:rPr kumimoji="0" lang="en-US" altLang="zh-TW"/>
              <a:t>     Sn   Sb   Te</a:t>
            </a:r>
          </a:p>
        </p:txBody>
      </p:sp>
      <p:sp>
        <p:nvSpPr>
          <p:cNvPr id="63499" name="Text Box 11"/>
          <p:cNvSpPr txBox="1">
            <a:spLocks noChangeArrowheads="1"/>
          </p:cNvSpPr>
          <p:nvPr/>
        </p:nvSpPr>
        <p:spPr bwMode="auto">
          <a:xfrm>
            <a:off x="5651500" y="6092825"/>
            <a:ext cx="400050" cy="366713"/>
          </a:xfrm>
          <a:prstGeom prst="rect">
            <a:avLst/>
          </a:prstGeom>
          <a:noFill/>
          <a:ln w="9525">
            <a:noFill/>
            <a:miter lim="800000"/>
            <a:headEnd/>
            <a:tailEnd/>
          </a:ln>
          <a:effectLst/>
        </p:spPr>
        <p:txBody>
          <a:bodyPr wrap="none">
            <a:spAutoFit/>
          </a:bodyPr>
          <a:lstStyle/>
          <a:p>
            <a:r>
              <a:rPr kumimoji="0" lang="en-US" altLang="zh-TW"/>
              <a:t>VI</a:t>
            </a:r>
          </a:p>
        </p:txBody>
      </p:sp>
      <p:sp>
        <p:nvSpPr>
          <p:cNvPr id="63500" name="Text Box 12"/>
          <p:cNvSpPr txBox="1">
            <a:spLocks noChangeArrowheads="1"/>
          </p:cNvSpPr>
          <p:nvPr/>
        </p:nvSpPr>
        <p:spPr bwMode="auto">
          <a:xfrm>
            <a:off x="4119563" y="6113463"/>
            <a:ext cx="438150" cy="366712"/>
          </a:xfrm>
          <a:prstGeom prst="rect">
            <a:avLst/>
          </a:prstGeom>
          <a:noFill/>
          <a:ln w="9525">
            <a:noFill/>
            <a:miter lim="800000"/>
            <a:headEnd/>
            <a:tailEnd/>
          </a:ln>
          <a:effectLst/>
        </p:spPr>
        <p:txBody>
          <a:bodyPr wrap="none">
            <a:spAutoFit/>
          </a:bodyPr>
          <a:lstStyle/>
          <a:p>
            <a:r>
              <a:rPr kumimoji="0" lang="en-US" altLang="zh-TW"/>
              <a:t>MI</a:t>
            </a:r>
          </a:p>
        </p:txBody>
      </p:sp>
      <p:sp>
        <p:nvSpPr>
          <p:cNvPr id="63501" name="Text Box 13"/>
          <p:cNvSpPr txBox="1">
            <a:spLocks noChangeArrowheads="1"/>
          </p:cNvSpPr>
          <p:nvPr/>
        </p:nvSpPr>
        <p:spPr bwMode="auto">
          <a:xfrm>
            <a:off x="4716463" y="6092825"/>
            <a:ext cx="501650" cy="366713"/>
          </a:xfrm>
          <a:prstGeom prst="rect">
            <a:avLst/>
          </a:prstGeom>
          <a:noFill/>
          <a:ln w="9525">
            <a:noFill/>
            <a:miter lim="800000"/>
            <a:headEnd/>
            <a:tailEnd/>
          </a:ln>
          <a:effectLst/>
        </p:spPr>
        <p:txBody>
          <a:bodyPr wrap="none">
            <a:spAutoFit/>
          </a:bodyPr>
          <a:lstStyle/>
          <a:p>
            <a:r>
              <a:rPr kumimoji="0" lang="en-US" altLang="zh-TW"/>
              <a:t>MII</a:t>
            </a:r>
          </a:p>
        </p:txBody>
      </p:sp>
      <p:sp>
        <p:nvSpPr>
          <p:cNvPr id="63502" name="Rectangle 14"/>
          <p:cNvSpPr>
            <a:spLocks noChangeArrowheads="1"/>
          </p:cNvSpPr>
          <p:nvPr/>
        </p:nvSpPr>
        <p:spPr bwMode="auto">
          <a:xfrm>
            <a:off x="250825" y="2276475"/>
            <a:ext cx="3097213" cy="2808288"/>
          </a:xfrm>
          <a:prstGeom prst="rect">
            <a:avLst/>
          </a:prstGeom>
          <a:noFill/>
          <a:ln w="25400">
            <a:solidFill>
              <a:schemeClr val="tx1"/>
            </a:solidFill>
            <a:miter lim="800000"/>
            <a:headEnd/>
            <a:tailEnd/>
          </a:ln>
          <a:effectLst/>
        </p:spPr>
        <p:txBody>
          <a:bodyPr wrap="none" anchor="ctr"/>
          <a:lstStyle/>
          <a:p>
            <a:endParaRPr lang="en-US"/>
          </a:p>
        </p:txBody>
      </p:sp>
      <p:sp>
        <p:nvSpPr>
          <p:cNvPr id="63504" name="Rectangle 16"/>
          <p:cNvSpPr>
            <a:spLocks noGrp="1" noChangeArrowheads="1"/>
          </p:cNvSpPr>
          <p:nvPr>
            <p:ph type="title"/>
          </p:nvPr>
        </p:nvSpPr>
        <p:spPr>
          <a:xfrm>
            <a:off x="0" y="0"/>
            <a:ext cx="9448800" cy="1143000"/>
          </a:xfrm>
          <a:noFill/>
          <a:ln/>
        </p:spPr>
        <p:txBody>
          <a:bodyPr/>
          <a:lstStyle/>
          <a:p>
            <a:r>
              <a:rPr lang="en-US" altLang="zh-TW" sz="3200" b="1"/>
              <a:t>I-III-VI2 compound solar cells: CuInGaSe(S</a:t>
            </a:r>
            <a:r>
              <a:rPr lang="en-US" altLang="zh-TW" sz="4000" b="1"/>
              <a:t>)</a:t>
            </a:r>
            <a:r>
              <a:rPr lang="en-US" altLang="zh-TW" sz="4000"/>
              <a:t> </a:t>
            </a:r>
          </a:p>
        </p:txBody>
      </p:sp>
    </p:spTree>
    <p:extLst>
      <p:ext uri="{BB962C8B-B14F-4D97-AF65-F5344CB8AC3E}">
        <p14:creationId xmlns:p14="http://schemas.microsoft.com/office/powerpoint/2010/main" val="18704619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50825" y="-242888"/>
            <a:ext cx="8553450" cy="1143001"/>
          </a:xfrm>
        </p:spPr>
        <p:txBody>
          <a:bodyPr/>
          <a:lstStyle/>
          <a:p>
            <a:r>
              <a:rPr lang="en-US" altLang="zh-TW" sz="3600"/>
              <a:t>Band gap and optical absorption of CIGS</a:t>
            </a:r>
          </a:p>
        </p:txBody>
      </p:sp>
      <p:pic>
        <p:nvPicPr>
          <p:cNvPr id="64515" name="Picture 3"/>
          <p:cNvPicPr>
            <a:picLocks noChangeAspect="1" noChangeArrowheads="1"/>
          </p:cNvPicPr>
          <p:nvPr/>
        </p:nvPicPr>
        <p:blipFill>
          <a:blip r:embed="rId2" cstate="print"/>
          <a:srcRect/>
          <a:stretch>
            <a:fillRect/>
          </a:stretch>
        </p:blipFill>
        <p:spPr bwMode="auto">
          <a:xfrm>
            <a:off x="250825" y="1052513"/>
            <a:ext cx="3446463" cy="4224337"/>
          </a:xfrm>
          <a:prstGeom prst="rect">
            <a:avLst/>
          </a:prstGeom>
          <a:noFill/>
          <a:ln w="9525">
            <a:noFill/>
            <a:miter lim="800000"/>
            <a:headEnd/>
            <a:tailEnd/>
          </a:ln>
          <a:effectLst/>
        </p:spPr>
      </p:pic>
      <p:sp>
        <p:nvSpPr>
          <p:cNvPr id="64516" name="Text Box 4"/>
          <p:cNvSpPr txBox="1">
            <a:spLocks noChangeArrowheads="1"/>
          </p:cNvSpPr>
          <p:nvPr/>
        </p:nvSpPr>
        <p:spPr bwMode="auto">
          <a:xfrm>
            <a:off x="4427538" y="4292600"/>
            <a:ext cx="4464050" cy="366713"/>
          </a:xfrm>
          <a:prstGeom prst="rect">
            <a:avLst/>
          </a:prstGeom>
          <a:noFill/>
          <a:ln w="9525">
            <a:noFill/>
            <a:miter lim="800000"/>
            <a:headEnd/>
            <a:tailEnd/>
          </a:ln>
          <a:effectLst/>
        </p:spPr>
        <p:txBody>
          <a:bodyPr wrap="none">
            <a:spAutoFit/>
          </a:bodyPr>
          <a:lstStyle/>
          <a:p>
            <a:r>
              <a:rPr kumimoji="0" lang="en-US" altLang="zh-TW"/>
              <a:t>Muller, semiconductor for solar cells, 1993</a:t>
            </a:r>
          </a:p>
        </p:txBody>
      </p:sp>
      <p:sp>
        <p:nvSpPr>
          <p:cNvPr id="64517" name="Text Box 5"/>
          <p:cNvSpPr txBox="1">
            <a:spLocks noChangeArrowheads="1"/>
          </p:cNvSpPr>
          <p:nvPr/>
        </p:nvSpPr>
        <p:spPr bwMode="auto">
          <a:xfrm>
            <a:off x="1258888" y="836613"/>
            <a:ext cx="1860550" cy="915987"/>
          </a:xfrm>
          <a:prstGeom prst="rect">
            <a:avLst/>
          </a:prstGeom>
          <a:solidFill>
            <a:schemeClr val="tx2"/>
          </a:solidFill>
          <a:ln w="9525">
            <a:noFill/>
            <a:miter lim="800000"/>
            <a:headEnd/>
            <a:tailEnd/>
          </a:ln>
          <a:effectLst/>
        </p:spPr>
        <p:txBody>
          <a:bodyPr wrap="none">
            <a:spAutoFit/>
          </a:bodyPr>
          <a:lstStyle/>
          <a:p>
            <a:r>
              <a:rPr kumimoji="0" lang="en-US" altLang="zh-TW" dirty="0">
                <a:solidFill>
                  <a:schemeClr val="bg1"/>
                </a:solidFill>
              </a:rPr>
              <a:t>CISe</a:t>
            </a:r>
            <a:r>
              <a:rPr kumimoji="0" lang="en-US" altLang="zh-TW" sz="900" dirty="0">
                <a:solidFill>
                  <a:schemeClr val="bg1"/>
                </a:solidFill>
              </a:rPr>
              <a:t>2</a:t>
            </a:r>
            <a:r>
              <a:rPr kumimoji="0" lang="en-US" altLang="zh-TW" dirty="0">
                <a:solidFill>
                  <a:schemeClr val="bg1"/>
                </a:solidFill>
              </a:rPr>
              <a:t>:1.0 </a:t>
            </a:r>
            <a:r>
              <a:rPr kumimoji="0" lang="en-US" altLang="zh-TW" dirty="0" err="1">
                <a:solidFill>
                  <a:schemeClr val="bg1"/>
                </a:solidFill>
              </a:rPr>
              <a:t>eV</a:t>
            </a:r>
            <a:endParaRPr kumimoji="0" lang="en-US" altLang="zh-TW" dirty="0">
              <a:solidFill>
                <a:schemeClr val="bg1"/>
              </a:solidFill>
            </a:endParaRPr>
          </a:p>
          <a:p>
            <a:r>
              <a:rPr kumimoji="0" lang="en-US" altLang="zh-TW" dirty="0">
                <a:solidFill>
                  <a:schemeClr val="bg1"/>
                </a:solidFill>
              </a:rPr>
              <a:t>CIGS:1.0-1.6 </a:t>
            </a:r>
            <a:r>
              <a:rPr kumimoji="0" lang="en-US" altLang="zh-TW" dirty="0" err="1">
                <a:solidFill>
                  <a:schemeClr val="bg1"/>
                </a:solidFill>
              </a:rPr>
              <a:t>eV</a:t>
            </a:r>
            <a:endParaRPr kumimoji="0" lang="en-US" altLang="zh-TW" dirty="0">
              <a:solidFill>
                <a:schemeClr val="bg1"/>
              </a:solidFill>
            </a:endParaRPr>
          </a:p>
          <a:p>
            <a:r>
              <a:rPr kumimoji="0" lang="en-US" altLang="zh-TW" dirty="0">
                <a:solidFill>
                  <a:schemeClr val="bg1"/>
                </a:solidFill>
              </a:rPr>
              <a:t>CIS:1.3-1.5 </a:t>
            </a:r>
            <a:r>
              <a:rPr kumimoji="0" lang="en-US" altLang="zh-TW" dirty="0" err="1">
                <a:solidFill>
                  <a:schemeClr val="bg1"/>
                </a:solidFill>
              </a:rPr>
              <a:t>eV</a:t>
            </a:r>
            <a:endParaRPr kumimoji="0" lang="en-US" altLang="zh-TW" dirty="0">
              <a:solidFill>
                <a:schemeClr val="bg1"/>
              </a:solidFill>
            </a:endParaRPr>
          </a:p>
        </p:txBody>
      </p:sp>
      <p:sp>
        <p:nvSpPr>
          <p:cNvPr id="64518" name="Text Box 6"/>
          <p:cNvSpPr txBox="1">
            <a:spLocks noChangeArrowheads="1"/>
          </p:cNvSpPr>
          <p:nvPr/>
        </p:nvSpPr>
        <p:spPr bwMode="auto">
          <a:xfrm>
            <a:off x="468313" y="6216650"/>
            <a:ext cx="6313487" cy="366713"/>
          </a:xfrm>
          <a:prstGeom prst="rect">
            <a:avLst/>
          </a:prstGeom>
          <a:noFill/>
          <a:ln w="9525">
            <a:noFill/>
            <a:miter lim="800000"/>
            <a:headEnd/>
            <a:tailEnd/>
          </a:ln>
          <a:effectLst/>
        </p:spPr>
        <p:txBody>
          <a:bodyPr>
            <a:spAutoFit/>
          </a:bodyPr>
          <a:lstStyle/>
          <a:p>
            <a:r>
              <a:rPr kumimoji="0" lang="en-US" altLang="zh-TW"/>
              <a:t>-CIGS’s band gap is in the range of 1.1 to 1.5 ev</a:t>
            </a:r>
          </a:p>
        </p:txBody>
      </p:sp>
      <p:grpSp>
        <p:nvGrpSpPr>
          <p:cNvPr id="2" name="Group 12"/>
          <p:cNvGrpSpPr>
            <a:grpSpLocks/>
          </p:cNvGrpSpPr>
          <p:nvPr/>
        </p:nvGrpSpPr>
        <p:grpSpPr bwMode="auto">
          <a:xfrm>
            <a:off x="684213" y="5300663"/>
            <a:ext cx="2387600" cy="641350"/>
            <a:chOff x="975" y="3916"/>
            <a:chExt cx="1504" cy="404"/>
          </a:xfrm>
        </p:grpSpPr>
        <p:sp>
          <p:nvSpPr>
            <p:cNvPr id="64525" name="Text Box 13"/>
            <p:cNvSpPr txBox="1">
              <a:spLocks noChangeArrowheads="1"/>
            </p:cNvSpPr>
            <p:nvPr/>
          </p:nvSpPr>
          <p:spPr bwMode="auto">
            <a:xfrm>
              <a:off x="975" y="3916"/>
              <a:ext cx="1504" cy="404"/>
            </a:xfrm>
            <a:prstGeom prst="rect">
              <a:avLst/>
            </a:prstGeom>
            <a:noFill/>
            <a:ln w="9525">
              <a:noFill/>
              <a:miter lim="800000"/>
              <a:headEnd/>
              <a:tailEnd/>
            </a:ln>
            <a:effectLst/>
          </p:spPr>
          <p:txBody>
            <a:bodyPr wrap="none">
              <a:spAutoFit/>
            </a:bodyPr>
            <a:lstStyle/>
            <a:p>
              <a:r>
                <a:rPr kumimoji="0" lang="en-US" altLang="zh-TW"/>
                <a:t>Efficiency = FFVocIsc</a:t>
              </a:r>
            </a:p>
            <a:p>
              <a:r>
                <a:rPr kumimoji="0" lang="en-US" altLang="zh-TW"/>
                <a:t>                       Pin</a:t>
              </a:r>
            </a:p>
          </p:txBody>
        </p:sp>
        <p:sp>
          <p:nvSpPr>
            <p:cNvPr id="64526" name="Line 14"/>
            <p:cNvSpPr>
              <a:spLocks noChangeShapeType="1"/>
            </p:cNvSpPr>
            <p:nvPr/>
          </p:nvSpPr>
          <p:spPr bwMode="auto">
            <a:xfrm>
              <a:off x="1837" y="4110"/>
              <a:ext cx="544" cy="0"/>
            </a:xfrm>
            <a:prstGeom prst="line">
              <a:avLst/>
            </a:prstGeom>
            <a:noFill/>
            <a:ln w="25400">
              <a:solidFill>
                <a:schemeClr val="tx1"/>
              </a:solidFill>
              <a:round/>
              <a:headEnd/>
              <a:tailEnd/>
            </a:ln>
            <a:effectLst/>
          </p:spPr>
          <p:txBody>
            <a:bodyPr/>
            <a:lstStyle/>
            <a:p>
              <a:endParaRPr lang="en-US"/>
            </a:p>
          </p:txBody>
        </p:sp>
      </p:grpSp>
      <p:pic>
        <p:nvPicPr>
          <p:cNvPr id="64531" name="Picture 19"/>
          <p:cNvPicPr>
            <a:picLocks noChangeAspect="1" noChangeArrowheads="1"/>
          </p:cNvPicPr>
          <p:nvPr/>
        </p:nvPicPr>
        <p:blipFill>
          <a:blip r:embed="rId3" cstate="print"/>
          <a:srcRect/>
          <a:stretch>
            <a:fillRect/>
          </a:stretch>
        </p:blipFill>
        <p:spPr bwMode="auto">
          <a:xfrm>
            <a:off x="3962400" y="1066800"/>
            <a:ext cx="5105400" cy="3046413"/>
          </a:xfrm>
          <a:prstGeom prst="rect">
            <a:avLst/>
          </a:prstGeom>
          <a:noFill/>
          <a:ln w="9525">
            <a:noFill/>
            <a:miter lim="800000"/>
            <a:headEnd/>
            <a:tailEnd/>
          </a:ln>
          <a:effectLst/>
        </p:spPr>
      </p:pic>
      <p:pic>
        <p:nvPicPr>
          <p:cNvPr id="88066" name="Picture 2"/>
          <p:cNvPicPr>
            <a:picLocks noChangeAspect="1" noChangeArrowheads="1"/>
          </p:cNvPicPr>
          <p:nvPr/>
        </p:nvPicPr>
        <p:blipFill>
          <a:blip r:embed="rId4" cstate="print"/>
          <a:srcRect/>
          <a:stretch>
            <a:fillRect/>
          </a:stretch>
        </p:blipFill>
        <p:spPr bwMode="auto">
          <a:xfrm>
            <a:off x="5004048" y="4810125"/>
            <a:ext cx="3648075" cy="2047875"/>
          </a:xfrm>
          <a:prstGeom prst="rect">
            <a:avLst/>
          </a:prstGeom>
          <a:noFill/>
          <a:ln w="9525">
            <a:noFill/>
            <a:miter lim="800000"/>
            <a:headEnd/>
            <a:tailEnd/>
          </a:ln>
        </p:spPr>
      </p:pic>
    </p:spTree>
    <p:extLst>
      <p:ext uri="{BB962C8B-B14F-4D97-AF65-F5344CB8AC3E}">
        <p14:creationId xmlns:p14="http://schemas.microsoft.com/office/powerpoint/2010/main" val="1365641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zh-TW"/>
              <a:t>CIGS cell efficiency roadmap</a:t>
            </a:r>
          </a:p>
        </p:txBody>
      </p:sp>
      <p:sp>
        <p:nvSpPr>
          <p:cNvPr id="65539" name="Rectangle 3"/>
          <p:cNvSpPr>
            <a:spLocks noGrp="1" noChangeArrowheads="1"/>
          </p:cNvSpPr>
          <p:nvPr>
            <p:ph type="body" idx="1"/>
          </p:nvPr>
        </p:nvSpPr>
        <p:spPr/>
        <p:txBody>
          <a:bodyPr/>
          <a:lstStyle/>
          <a:p>
            <a:endParaRPr lang="en-US"/>
          </a:p>
        </p:txBody>
      </p:sp>
      <p:pic>
        <p:nvPicPr>
          <p:cNvPr id="65540" name="Picture 6" descr="RW17"/>
          <p:cNvPicPr>
            <a:picLocks noChangeAspect="1" noChangeArrowheads="1"/>
          </p:cNvPicPr>
          <p:nvPr/>
        </p:nvPicPr>
        <p:blipFill>
          <a:blip r:embed="rId2" cstate="print"/>
          <a:srcRect/>
          <a:stretch>
            <a:fillRect/>
          </a:stretch>
        </p:blipFill>
        <p:spPr bwMode="auto">
          <a:xfrm>
            <a:off x="1475656" y="1557338"/>
            <a:ext cx="5688434" cy="3900384"/>
          </a:xfrm>
          <a:prstGeom prst="rect">
            <a:avLst/>
          </a:prstGeom>
          <a:noFill/>
          <a:ln w="9525">
            <a:noFill/>
            <a:miter lim="800000"/>
            <a:headEnd/>
            <a:tailEnd/>
          </a:ln>
          <a:effectLst/>
        </p:spPr>
      </p:pic>
      <p:sp>
        <p:nvSpPr>
          <p:cNvPr id="65541" name="Rectangle 5"/>
          <p:cNvSpPr>
            <a:spLocks noChangeArrowheads="1"/>
          </p:cNvSpPr>
          <p:nvPr/>
        </p:nvSpPr>
        <p:spPr bwMode="auto">
          <a:xfrm>
            <a:off x="250825" y="5324475"/>
            <a:ext cx="9188450" cy="1190625"/>
          </a:xfrm>
          <a:prstGeom prst="rect">
            <a:avLst/>
          </a:prstGeom>
          <a:noFill/>
          <a:ln w="9525">
            <a:noFill/>
            <a:miter lim="800000"/>
            <a:headEnd/>
            <a:tailEnd/>
          </a:ln>
          <a:effectLst/>
        </p:spPr>
        <p:txBody>
          <a:bodyPr wrap="none" anchor="ctr">
            <a:spAutoFit/>
          </a:bodyPr>
          <a:lstStyle/>
          <a:p>
            <a:endParaRPr kumimoji="0" lang="en-US" altLang="zh-TW" b="1" i="1"/>
          </a:p>
          <a:p>
            <a:r>
              <a:rPr kumimoji="0" lang="en-US" altLang="zh-TW" b="1" i="1"/>
              <a:t>November, 2008</a:t>
            </a:r>
            <a:r>
              <a:rPr kumimoji="0" lang="en-US" altLang="zh-TW"/>
              <a:t> , Record Makes Thin-Film Solar Cell Competitive with Silicon Efficiency</a:t>
            </a:r>
          </a:p>
          <a:p>
            <a:r>
              <a:rPr kumimoji="0" lang="en-US" altLang="zh-TW"/>
              <a:t>US National Renewable Energy Laboratory (NREL)</a:t>
            </a:r>
          </a:p>
          <a:p>
            <a:r>
              <a:rPr kumimoji="0" lang="en-US" altLang="zh-TW"/>
              <a:t>CIGS solar cell reaches 20.0% efficiency conversion </a:t>
            </a:r>
          </a:p>
        </p:txBody>
      </p:sp>
    </p:spTree>
    <p:extLst>
      <p:ext uri="{BB962C8B-B14F-4D97-AF65-F5344CB8AC3E}">
        <p14:creationId xmlns:p14="http://schemas.microsoft.com/office/powerpoint/2010/main" val="25097567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52413" y="260350"/>
            <a:ext cx="9648826" cy="609600"/>
          </a:xfrm>
          <a:prstGeom prst="rect">
            <a:avLst/>
          </a:prstGeom>
          <a:noFill/>
          <a:ln w="31750">
            <a:noFill/>
            <a:miter lim="800000"/>
            <a:headEnd/>
            <a:tailEnd/>
          </a:ln>
          <a:effectLst/>
        </p:spPr>
        <p:txBody>
          <a:bodyPr anchor="ctr"/>
          <a:lstStyle/>
          <a:p>
            <a:pPr algn="ctr"/>
            <a:r>
              <a:rPr kumimoji="0" lang="en-US" altLang="zh-TW" sz="3600" b="1" dirty="0"/>
              <a:t>Cu(</a:t>
            </a:r>
            <a:r>
              <a:rPr kumimoji="0" lang="en-US" altLang="zh-TW" sz="3600" b="1" dirty="0" err="1"/>
              <a:t>In,Ga</a:t>
            </a:r>
            <a:r>
              <a:rPr kumimoji="0" lang="en-US" altLang="zh-TW" sz="3600" b="1" dirty="0"/>
              <a:t>)(</a:t>
            </a:r>
            <a:r>
              <a:rPr kumimoji="0" lang="en-US" altLang="zh-TW" sz="3600" b="1" dirty="0" err="1"/>
              <a:t>S,Se</a:t>
            </a:r>
            <a:r>
              <a:rPr kumimoji="0" lang="en-US" altLang="zh-TW" sz="3600" b="1" dirty="0"/>
              <a:t>)</a:t>
            </a:r>
            <a:r>
              <a:rPr kumimoji="0" lang="en-US" altLang="zh-TW" b="1" dirty="0"/>
              <a:t>2</a:t>
            </a:r>
            <a:r>
              <a:rPr kumimoji="0" lang="en-US" altLang="zh-TW" sz="3600" b="1" dirty="0"/>
              <a:t> (CIGS) device structure</a:t>
            </a:r>
          </a:p>
        </p:txBody>
      </p:sp>
      <p:grpSp>
        <p:nvGrpSpPr>
          <p:cNvPr id="2" name="Group 3"/>
          <p:cNvGrpSpPr>
            <a:grpSpLocks/>
          </p:cNvGrpSpPr>
          <p:nvPr/>
        </p:nvGrpSpPr>
        <p:grpSpPr bwMode="auto">
          <a:xfrm>
            <a:off x="323850" y="2349500"/>
            <a:ext cx="5457825" cy="2906713"/>
            <a:chOff x="1655" y="1117"/>
            <a:chExt cx="3438" cy="1831"/>
          </a:xfrm>
        </p:grpSpPr>
        <p:sp>
          <p:nvSpPr>
            <p:cNvPr id="66564" name="AutoShape 4"/>
            <p:cNvSpPr>
              <a:spLocks noChangeArrowheads="1"/>
            </p:cNvSpPr>
            <p:nvPr/>
          </p:nvSpPr>
          <p:spPr bwMode="auto">
            <a:xfrm>
              <a:off x="1655" y="2296"/>
              <a:ext cx="1724" cy="635"/>
            </a:xfrm>
            <a:prstGeom prst="cube">
              <a:avLst>
                <a:gd name="adj" fmla="val 72662"/>
              </a:avLst>
            </a:prstGeom>
            <a:noFill/>
            <a:ln w="9525">
              <a:solidFill>
                <a:schemeClr val="tx1"/>
              </a:solidFill>
              <a:miter lim="800000"/>
              <a:headEnd/>
              <a:tailEnd/>
            </a:ln>
            <a:effectLst/>
          </p:spPr>
          <p:txBody>
            <a:bodyPr wrap="none" anchor="ctr"/>
            <a:lstStyle/>
            <a:p>
              <a:endParaRPr lang="en-US"/>
            </a:p>
          </p:txBody>
        </p:sp>
        <p:sp>
          <p:nvSpPr>
            <p:cNvPr id="66565" name="AutoShape 5"/>
            <p:cNvSpPr>
              <a:spLocks noChangeArrowheads="1"/>
            </p:cNvSpPr>
            <p:nvPr/>
          </p:nvSpPr>
          <p:spPr bwMode="auto">
            <a:xfrm>
              <a:off x="1791" y="2205"/>
              <a:ext cx="1542" cy="535"/>
            </a:xfrm>
            <a:prstGeom prst="cube">
              <a:avLst>
                <a:gd name="adj" fmla="val 72662"/>
              </a:avLst>
            </a:prstGeom>
            <a:solidFill>
              <a:schemeClr val="tx1"/>
            </a:solidFill>
            <a:ln w="9525">
              <a:solidFill>
                <a:schemeClr val="tx1"/>
              </a:solidFill>
              <a:miter lim="800000"/>
              <a:headEnd/>
              <a:tailEnd/>
            </a:ln>
            <a:effectLst/>
          </p:spPr>
          <p:txBody>
            <a:bodyPr wrap="none" anchor="ctr"/>
            <a:lstStyle/>
            <a:p>
              <a:endParaRPr lang="en-US"/>
            </a:p>
          </p:txBody>
        </p:sp>
        <p:sp>
          <p:nvSpPr>
            <p:cNvPr id="66566" name="AutoShape 6"/>
            <p:cNvSpPr>
              <a:spLocks noChangeArrowheads="1"/>
            </p:cNvSpPr>
            <p:nvPr/>
          </p:nvSpPr>
          <p:spPr bwMode="auto">
            <a:xfrm>
              <a:off x="1791" y="1842"/>
              <a:ext cx="1361" cy="771"/>
            </a:xfrm>
            <a:prstGeom prst="cube">
              <a:avLst>
                <a:gd name="adj" fmla="val 35046"/>
              </a:avLst>
            </a:prstGeom>
            <a:solidFill>
              <a:srgbClr val="FFCC00"/>
            </a:solidFill>
            <a:ln w="9525">
              <a:solidFill>
                <a:schemeClr val="tx1"/>
              </a:solidFill>
              <a:miter lim="800000"/>
              <a:headEnd/>
              <a:tailEnd/>
            </a:ln>
            <a:effectLst/>
          </p:spPr>
          <p:txBody>
            <a:bodyPr wrap="none" anchor="ctr"/>
            <a:lstStyle/>
            <a:p>
              <a:pPr algn="ctr"/>
              <a:r>
                <a:rPr kumimoji="0" lang="en-US" altLang="zh-TW" sz="1400" b="1" smtClean="0"/>
                <a:t>P-type</a:t>
              </a:r>
            </a:p>
            <a:p>
              <a:pPr algn="ctr"/>
              <a:r>
                <a:rPr kumimoji="0" lang="en-US" altLang="zh-TW" sz="1400" b="1" dirty="0" smtClean="0"/>
                <a:t>Cu(</a:t>
              </a:r>
              <a:r>
                <a:rPr kumimoji="0" lang="en-US" altLang="zh-TW" sz="1400" b="1" dirty="0" err="1" smtClean="0"/>
                <a:t>InGa</a:t>
              </a:r>
              <a:r>
                <a:rPr kumimoji="0" lang="en-US" altLang="zh-TW" sz="1400" b="1" dirty="0" smtClean="0"/>
                <a:t>)Se2 </a:t>
              </a:r>
              <a:r>
                <a:rPr kumimoji="0" lang="en-US" altLang="zh-TW" sz="1400" b="1" dirty="0"/>
                <a:t>(2</a:t>
              </a:r>
              <a:r>
                <a:rPr kumimoji="0" lang="en-US" altLang="zh-TW" sz="1400" b="1" dirty="0">
                  <a:cs typeface="Arial" pitchFamily="34" charset="0"/>
                </a:rPr>
                <a:t>µm)</a:t>
              </a:r>
            </a:p>
          </p:txBody>
        </p:sp>
        <p:sp>
          <p:nvSpPr>
            <p:cNvPr id="66567" name="AutoShape 7"/>
            <p:cNvSpPr>
              <a:spLocks noChangeArrowheads="1"/>
            </p:cNvSpPr>
            <p:nvPr/>
          </p:nvSpPr>
          <p:spPr bwMode="auto">
            <a:xfrm>
              <a:off x="1791" y="1797"/>
              <a:ext cx="1361" cy="318"/>
            </a:xfrm>
            <a:prstGeom prst="cube">
              <a:avLst>
                <a:gd name="adj" fmla="val 86778"/>
              </a:avLst>
            </a:prstGeom>
            <a:solidFill>
              <a:srgbClr val="FF0000"/>
            </a:solidFill>
            <a:ln w="9525">
              <a:solidFill>
                <a:schemeClr val="tx1"/>
              </a:solidFill>
              <a:miter lim="800000"/>
              <a:headEnd/>
              <a:tailEnd/>
            </a:ln>
            <a:effectLst/>
          </p:spPr>
          <p:txBody>
            <a:bodyPr wrap="none" anchor="ctr"/>
            <a:lstStyle/>
            <a:p>
              <a:endParaRPr lang="en-US"/>
            </a:p>
          </p:txBody>
        </p:sp>
        <p:sp>
          <p:nvSpPr>
            <p:cNvPr id="66568" name="Text Box 8"/>
            <p:cNvSpPr txBox="1">
              <a:spLocks noChangeArrowheads="1"/>
            </p:cNvSpPr>
            <p:nvPr/>
          </p:nvSpPr>
          <p:spPr bwMode="auto">
            <a:xfrm>
              <a:off x="1778" y="2717"/>
              <a:ext cx="1132" cy="231"/>
            </a:xfrm>
            <a:prstGeom prst="rect">
              <a:avLst/>
            </a:prstGeom>
            <a:noFill/>
            <a:ln w="9525">
              <a:noFill/>
              <a:miter lim="800000"/>
              <a:headEnd/>
              <a:tailEnd/>
            </a:ln>
            <a:effectLst/>
          </p:spPr>
          <p:txBody>
            <a:bodyPr wrap="none">
              <a:spAutoFit/>
            </a:bodyPr>
            <a:lstStyle/>
            <a:p>
              <a:r>
                <a:rPr kumimoji="0" lang="en-US" altLang="zh-TW"/>
                <a:t>Soda lime glass</a:t>
              </a:r>
            </a:p>
          </p:txBody>
        </p:sp>
        <p:sp>
          <p:nvSpPr>
            <p:cNvPr id="66569" name="Text Box 9"/>
            <p:cNvSpPr txBox="1">
              <a:spLocks noChangeArrowheads="1"/>
            </p:cNvSpPr>
            <p:nvPr/>
          </p:nvSpPr>
          <p:spPr bwMode="auto">
            <a:xfrm>
              <a:off x="1972" y="2568"/>
              <a:ext cx="895" cy="231"/>
            </a:xfrm>
            <a:prstGeom prst="rect">
              <a:avLst/>
            </a:prstGeom>
            <a:noFill/>
            <a:ln w="9525">
              <a:noFill/>
              <a:miter lim="800000"/>
              <a:headEnd/>
              <a:tailEnd/>
            </a:ln>
            <a:effectLst/>
          </p:spPr>
          <p:txBody>
            <a:bodyPr wrap="none">
              <a:spAutoFit/>
            </a:bodyPr>
            <a:lstStyle/>
            <a:p>
              <a:r>
                <a:rPr kumimoji="0" lang="en-US" altLang="zh-TW">
                  <a:solidFill>
                    <a:schemeClr val="bg1"/>
                  </a:solidFill>
                </a:rPr>
                <a:t>Mo (0.5 </a:t>
              </a:r>
              <a:r>
                <a:rPr kumimoji="0" lang="en-US" altLang="zh-TW">
                  <a:solidFill>
                    <a:schemeClr val="bg1"/>
                  </a:solidFill>
                  <a:cs typeface="Arial" pitchFamily="34" charset="0"/>
                </a:rPr>
                <a:t>µm)</a:t>
              </a:r>
            </a:p>
          </p:txBody>
        </p:sp>
        <p:sp>
          <p:nvSpPr>
            <p:cNvPr id="66570" name="Line 10"/>
            <p:cNvSpPr>
              <a:spLocks noChangeShapeType="1"/>
            </p:cNvSpPr>
            <p:nvPr/>
          </p:nvSpPr>
          <p:spPr bwMode="auto">
            <a:xfrm flipH="1">
              <a:off x="3106" y="1842"/>
              <a:ext cx="772" cy="0"/>
            </a:xfrm>
            <a:prstGeom prst="line">
              <a:avLst/>
            </a:prstGeom>
            <a:noFill/>
            <a:ln w="9525">
              <a:solidFill>
                <a:schemeClr val="tx1"/>
              </a:solidFill>
              <a:round/>
              <a:headEnd/>
              <a:tailEnd type="triangle" w="med" len="med"/>
            </a:ln>
            <a:effectLst/>
          </p:spPr>
          <p:txBody>
            <a:bodyPr/>
            <a:lstStyle/>
            <a:p>
              <a:endParaRPr lang="en-US"/>
            </a:p>
          </p:txBody>
        </p:sp>
        <p:sp>
          <p:nvSpPr>
            <p:cNvPr id="66571" name="Text Box 11"/>
            <p:cNvSpPr txBox="1">
              <a:spLocks noChangeArrowheads="1"/>
            </p:cNvSpPr>
            <p:nvPr/>
          </p:nvSpPr>
          <p:spPr bwMode="auto">
            <a:xfrm>
              <a:off x="3638" y="1855"/>
              <a:ext cx="1455" cy="231"/>
            </a:xfrm>
            <a:prstGeom prst="rect">
              <a:avLst/>
            </a:prstGeom>
            <a:noFill/>
            <a:ln w="9525">
              <a:noFill/>
              <a:miter lim="800000"/>
              <a:headEnd/>
              <a:tailEnd/>
            </a:ln>
            <a:effectLst/>
          </p:spPr>
          <p:txBody>
            <a:bodyPr wrap="none">
              <a:spAutoFit/>
            </a:bodyPr>
            <a:lstStyle/>
            <a:p>
              <a:r>
                <a:rPr kumimoji="0" lang="en-US" altLang="zh-TW"/>
                <a:t>n-typeCdS (0.05 </a:t>
              </a:r>
              <a:r>
                <a:rPr kumimoji="0" lang="en-US" altLang="zh-TW">
                  <a:cs typeface="Arial" pitchFamily="34" charset="0"/>
                </a:rPr>
                <a:t>µm)</a:t>
              </a:r>
            </a:p>
          </p:txBody>
        </p:sp>
        <p:sp>
          <p:nvSpPr>
            <p:cNvPr id="66572" name="AutoShape 12"/>
            <p:cNvSpPr>
              <a:spLocks noChangeArrowheads="1"/>
            </p:cNvSpPr>
            <p:nvPr/>
          </p:nvSpPr>
          <p:spPr bwMode="auto">
            <a:xfrm>
              <a:off x="1791" y="1661"/>
              <a:ext cx="1361" cy="396"/>
            </a:xfrm>
            <a:prstGeom prst="cube">
              <a:avLst>
                <a:gd name="adj" fmla="val 61255"/>
              </a:avLst>
            </a:prstGeom>
            <a:solidFill>
              <a:srgbClr val="33CCCC"/>
            </a:solidFill>
            <a:ln w="9525">
              <a:solidFill>
                <a:schemeClr val="tx1"/>
              </a:solidFill>
              <a:miter lim="800000"/>
              <a:headEnd/>
              <a:tailEnd/>
            </a:ln>
            <a:effectLst/>
          </p:spPr>
          <p:txBody>
            <a:bodyPr wrap="none" anchor="ctr"/>
            <a:lstStyle/>
            <a:p>
              <a:pPr algn="ctr"/>
              <a:endParaRPr kumimoji="0" lang="en-US">
                <a:cs typeface="Arial" pitchFamily="34" charset="0"/>
              </a:endParaRPr>
            </a:p>
          </p:txBody>
        </p:sp>
        <p:sp>
          <p:nvSpPr>
            <p:cNvPr id="66573" name="Rectangle 13"/>
            <p:cNvSpPr>
              <a:spLocks noChangeArrowheads="1"/>
            </p:cNvSpPr>
            <p:nvPr/>
          </p:nvSpPr>
          <p:spPr bwMode="auto">
            <a:xfrm>
              <a:off x="3288" y="1480"/>
              <a:ext cx="1723" cy="231"/>
            </a:xfrm>
            <a:prstGeom prst="rect">
              <a:avLst/>
            </a:prstGeom>
            <a:noFill/>
            <a:ln w="9525">
              <a:noFill/>
              <a:miter lim="800000"/>
              <a:headEnd/>
              <a:tailEnd/>
            </a:ln>
            <a:effectLst/>
          </p:spPr>
          <p:txBody>
            <a:bodyPr wrap="none">
              <a:spAutoFit/>
            </a:bodyPr>
            <a:lstStyle/>
            <a:p>
              <a:r>
                <a:rPr kumimoji="0" lang="en-US" altLang="zh-TW"/>
                <a:t>HR-ZnO/n+-ZnO (0.5µm)</a:t>
              </a:r>
            </a:p>
          </p:txBody>
        </p:sp>
        <p:sp>
          <p:nvSpPr>
            <p:cNvPr id="66574" name="Line 14"/>
            <p:cNvSpPr>
              <a:spLocks noChangeShapeType="1"/>
            </p:cNvSpPr>
            <p:nvPr/>
          </p:nvSpPr>
          <p:spPr bwMode="auto">
            <a:xfrm flipH="1">
              <a:off x="3106" y="1570"/>
              <a:ext cx="227" cy="136"/>
            </a:xfrm>
            <a:prstGeom prst="line">
              <a:avLst/>
            </a:prstGeom>
            <a:noFill/>
            <a:ln w="9525">
              <a:solidFill>
                <a:schemeClr val="tx1"/>
              </a:solidFill>
              <a:round/>
              <a:headEnd/>
              <a:tailEnd type="triangle" w="med" len="med"/>
            </a:ln>
            <a:effectLst/>
          </p:spPr>
          <p:txBody>
            <a:bodyPr/>
            <a:lstStyle/>
            <a:p>
              <a:endParaRPr lang="en-US"/>
            </a:p>
          </p:txBody>
        </p:sp>
        <p:sp>
          <p:nvSpPr>
            <p:cNvPr id="66575" name="AutoShape 15"/>
            <p:cNvSpPr>
              <a:spLocks noChangeArrowheads="1"/>
            </p:cNvSpPr>
            <p:nvPr/>
          </p:nvSpPr>
          <p:spPr bwMode="auto">
            <a:xfrm>
              <a:off x="1972" y="1480"/>
              <a:ext cx="454" cy="445"/>
            </a:xfrm>
            <a:prstGeom prst="cube">
              <a:avLst>
                <a:gd name="adj" fmla="val 69014"/>
              </a:avLst>
            </a:prstGeom>
            <a:solidFill>
              <a:schemeClr val="accent1"/>
            </a:solidFill>
            <a:ln w="9525">
              <a:solidFill>
                <a:schemeClr val="tx1"/>
              </a:solidFill>
              <a:miter lim="800000"/>
              <a:headEnd/>
              <a:tailEnd/>
            </a:ln>
            <a:effectLst/>
          </p:spPr>
          <p:txBody>
            <a:bodyPr wrap="none" anchor="ctr"/>
            <a:lstStyle/>
            <a:p>
              <a:endParaRPr lang="en-US"/>
            </a:p>
          </p:txBody>
        </p:sp>
        <p:sp>
          <p:nvSpPr>
            <p:cNvPr id="66576" name="AutoShape 16"/>
            <p:cNvSpPr>
              <a:spLocks noChangeArrowheads="1"/>
            </p:cNvSpPr>
            <p:nvPr/>
          </p:nvSpPr>
          <p:spPr bwMode="auto">
            <a:xfrm>
              <a:off x="2471" y="1480"/>
              <a:ext cx="454" cy="445"/>
            </a:xfrm>
            <a:prstGeom prst="cube">
              <a:avLst>
                <a:gd name="adj" fmla="val 69014"/>
              </a:avLst>
            </a:prstGeom>
            <a:solidFill>
              <a:schemeClr val="accent1"/>
            </a:solidFill>
            <a:ln w="9525">
              <a:solidFill>
                <a:schemeClr val="tx1"/>
              </a:solidFill>
              <a:miter lim="800000"/>
              <a:headEnd/>
              <a:tailEnd/>
            </a:ln>
            <a:effectLst/>
          </p:spPr>
          <p:txBody>
            <a:bodyPr wrap="none" anchor="ctr"/>
            <a:lstStyle/>
            <a:p>
              <a:endParaRPr lang="en-US"/>
            </a:p>
          </p:txBody>
        </p:sp>
        <p:sp>
          <p:nvSpPr>
            <p:cNvPr id="66577" name="Text Box 17"/>
            <p:cNvSpPr txBox="1">
              <a:spLocks noChangeArrowheads="1"/>
            </p:cNvSpPr>
            <p:nvPr/>
          </p:nvSpPr>
          <p:spPr bwMode="auto">
            <a:xfrm>
              <a:off x="1882" y="1117"/>
              <a:ext cx="1516" cy="231"/>
            </a:xfrm>
            <a:prstGeom prst="rect">
              <a:avLst/>
            </a:prstGeom>
            <a:noFill/>
            <a:ln w="9525">
              <a:noFill/>
              <a:miter lim="800000"/>
              <a:headEnd/>
              <a:tailEnd/>
            </a:ln>
            <a:effectLst/>
          </p:spPr>
          <p:txBody>
            <a:bodyPr wrap="none">
              <a:spAutoFit/>
            </a:bodyPr>
            <a:lstStyle/>
            <a:p>
              <a:r>
                <a:rPr kumimoji="0" lang="en-US" altLang="zh-TW"/>
                <a:t>Current collection grid</a:t>
              </a:r>
            </a:p>
          </p:txBody>
        </p:sp>
        <p:sp>
          <p:nvSpPr>
            <p:cNvPr id="66578" name="Line 18"/>
            <p:cNvSpPr>
              <a:spLocks noChangeShapeType="1"/>
            </p:cNvSpPr>
            <p:nvPr/>
          </p:nvSpPr>
          <p:spPr bwMode="auto">
            <a:xfrm flipH="1">
              <a:off x="2381" y="1344"/>
              <a:ext cx="136" cy="90"/>
            </a:xfrm>
            <a:prstGeom prst="line">
              <a:avLst/>
            </a:prstGeom>
            <a:noFill/>
            <a:ln w="9525">
              <a:solidFill>
                <a:schemeClr val="tx1"/>
              </a:solidFill>
              <a:round/>
              <a:headEnd/>
              <a:tailEnd type="triangle" w="med" len="med"/>
            </a:ln>
            <a:effectLst/>
          </p:spPr>
          <p:txBody>
            <a:bodyPr/>
            <a:lstStyle/>
            <a:p>
              <a:endParaRPr lang="en-US"/>
            </a:p>
          </p:txBody>
        </p:sp>
        <p:sp>
          <p:nvSpPr>
            <p:cNvPr id="66579" name="Line 19"/>
            <p:cNvSpPr>
              <a:spLocks noChangeShapeType="1"/>
            </p:cNvSpPr>
            <p:nvPr/>
          </p:nvSpPr>
          <p:spPr bwMode="auto">
            <a:xfrm>
              <a:off x="2653" y="1344"/>
              <a:ext cx="136" cy="90"/>
            </a:xfrm>
            <a:prstGeom prst="line">
              <a:avLst/>
            </a:prstGeom>
            <a:noFill/>
            <a:ln w="9525">
              <a:solidFill>
                <a:schemeClr val="tx1"/>
              </a:solidFill>
              <a:round/>
              <a:headEnd/>
              <a:tailEnd type="triangle" w="med" len="med"/>
            </a:ln>
            <a:effectLst/>
          </p:spPr>
          <p:txBody>
            <a:bodyPr/>
            <a:lstStyle/>
            <a:p>
              <a:endParaRPr lang="en-US"/>
            </a:p>
          </p:txBody>
        </p:sp>
      </p:grpSp>
      <p:pic>
        <p:nvPicPr>
          <p:cNvPr id="66580" name="Picture 20" descr="cigs-9b"/>
          <p:cNvPicPr>
            <a:picLocks noChangeAspect="1" noChangeArrowheads="1"/>
          </p:cNvPicPr>
          <p:nvPr/>
        </p:nvPicPr>
        <p:blipFill>
          <a:blip r:embed="rId2" cstate="print"/>
          <a:srcRect/>
          <a:stretch>
            <a:fillRect/>
          </a:stretch>
        </p:blipFill>
        <p:spPr bwMode="auto">
          <a:xfrm>
            <a:off x="6300788" y="2708275"/>
            <a:ext cx="2444750" cy="2568575"/>
          </a:xfrm>
          <a:prstGeom prst="rect">
            <a:avLst/>
          </a:prstGeom>
          <a:noFill/>
        </p:spPr>
      </p:pic>
      <p:sp>
        <p:nvSpPr>
          <p:cNvPr id="66581" name="Text Box 21"/>
          <p:cNvSpPr txBox="1">
            <a:spLocks noChangeArrowheads="1"/>
          </p:cNvSpPr>
          <p:nvPr/>
        </p:nvSpPr>
        <p:spPr bwMode="auto">
          <a:xfrm>
            <a:off x="684213" y="5876925"/>
            <a:ext cx="7235825" cy="366713"/>
          </a:xfrm>
          <a:prstGeom prst="rect">
            <a:avLst/>
          </a:prstGeom>
          <a:noFill/>
          <a:ln w="9525">
            <a:noFill/>
            <a:miter lim="800000"/>
            <a:headEnd/>
            <a:tailEnd/>
          </a:ln>
          <a:effectLst/>
        </p:spPr>
        <p:txBody>
          <a:bodyPr wrap="none">
            <a:spAutoFit/>
          </a:bodyPr>
          <a:lstStyle/>
          <a:p>
            <a:r>
              <a:rPr kumimoji="0" lang="en-US" altLang="zh-TW"/>
              <a:t>total device thickness less than 5 µm (Crystalline Si module~200 µm) </a:t>
            </a:r>
          </a:p>
        </p:txBody>
      </p:sp>
      <p:sp>
        <p:nvSpPr>
          <p:cNvPr id="66582" name="Text Box 22"/>
          <p:cNvSpPr txBox="1">
            <a:spLocks noChangeArrowheads="1"/>
          </p:cNvSpPr>
          <p:nvPr/>
        </p:nvSpPr>
        <p:spPr bwMode="auto">
          <a:xfrm>
            <a:off x="735013" y="1865313"/>
            <a:ext cx="2000250" cy="366712"/>
          </a:xfrm>
          <a:prstGeom prst="rect">
            <a:avLst/>
          </a:prstGeom>
          <a:noFill/>
          <a:ln w="9525">
            <a:noFill/>
            <a:miter lim="800000"/>
            <a:headEnd/>
            <a:tailEnd/>
          </a:ln>
          <a:effectLst/>
        </p:spPr>
        <p:txBody>
          <a:bodyPr wrap="none">
            <a:spAutoFit/>
          </a:bodyPr>
          <a:lstStyle/>
          <a:p>
            <a:r>
              <a:rPr kumimoji="0" lang="en-US" altLang="zh-TW"/>
              <a:t>Schematic picture</a:t>
            </a:r>
          </a:p>
        </p:txBody>
      </p:sp>
      <p:sp>
        <p:nvSpPr>
          <p:cNvPr id="23" name="文字方塊 22"/>
          <p:cNvSpPr txBox="1"/>
          <p:nvPr/>
        </p:nvSpPr>
        <p:spPr>
          <a:xfrm>
            <a:off x="827584" y="4365104"/>
            <a:ext cx="184731" cy="369332"/>
          </a:xfrm>
          <a:prstGeom prst="rect">
            <a:avLst/>
          </a:prstGeom>
          <a:noFill/>
        </p:spPr>
        <p:txBody>
          <a:bodyPr wrap="none" rtlCol="0">
            <a:spAutoFit/>
          </a:bodyPr>
          <a:lstStyle/>
          <a:p>
            <a:endParaRPr lang="zh-TW" altLang="en-US" dirty="0"/>
          </a:p>
        </p:txBody>
      </p:sp>
    </p:spTree>
    <p:extLst>
      <p:ext uri="{BB962C8B-B14F-4D97-AF65-F5344CB8AC3E}">
        <p14:creationId xmlns:p14="http://schemas.microsoft.com/office/powerpoint/2010/main" val="34028141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324975" cy="1143000"/>
          </a:xfrm>
        </p:spPr>
        <p:txBody>
          <a:bodyPr>
            <a:normAutofit/>
          </a:bodyPr>
          <a:lstStyle/>
          <a:p>
            <a:r>
              <a:rPr lang="en-US" altLang="zh-TW" sz="3200" b="1" dirty="0">
                <a:ea typeface="新細明體" charset="-120"/>
              </a:rPr>
              <a:t>Vacuum-based techniques for CIGS film deposition</a:t>
            </a:r>
          </a:p>
        </p:txBody>
      </p:sp>
      <p:sp>
        <p:nvSpPr>
          <p:cNvPr id="18435" name="Rectangle 3"/>
          <p:cNvSpPr>
            <a:spLocks noGrp="1" noChangeArrowheads="1"/>
          </p:cNvSpPr>
          <p:nvPr>
            <p:ph type="body" idx="1"/>
          </p:nvPr>
        </p:nvSpPr>
        <p:spPr>
          <a:xfrm>
            <a:off x="179388" y="4365625"/>
            <a:ext cx="8229600" cy="4525963"/>
          </a:xfrm>
        </p:spPr>
        <p:txBody>
          <a:bodyPr/>
          <a:lstStyle/>
          <a:p>
            <a:pPr>
              <a:buFontTx/>
              <a:buNone/>
            </a:pPr>
            <a:r>
              <a:rPr lang="en-US" altLang="zh-TW" b="1">
                <a:ea typeface="新細明體" charset="-120"/>
              </a:rPr>
              <a:t>Drawbacks:</a:t>
            </a:r>
          </a:p>
          <a:p>
            <a:pPr>
              <a:buFontTx/>
              <a:buNone/>
            </a:pPr>
            <a:r>
              <a:rPr lang="en-US" altLang="zh-TW" sz="1800">
                <a:ea typeface="新細明體" charset="-120"/>
              </a:rPr>
              <a:t>-difficult to achieve controlled-stoichiometry over large device areas</a:t>
            </a:r>
          </a:p>
          <a:p>
            <a:pPr>
              <a:buFontTx/>
              <a:buNone/>
            </a:pPr>
            <a:r>
              <a:rPr lang="en-US" altLang="zh-TW" sz="1800">
                <a:ea typeface="新細明體" charset="-120"/>
              </a:rPr>
              <a:t>-manufacturing equipment is “very” expensive (&gt; NT 0.1 billion)</a:t>
            </a:r>
          </a:p>
          <a:p>
            <a:pPr>
              <a:buFontTx/>
              <a:buNone/>
            </a:pPr>
            <a:r>
              <a:rPr lang="en-US" altLang="zh-TW" sz="1800">
                <a:ea typeface="新細明體" charset="-120"/>
              </a:rPr>
              <a:t>-the deposition process is time-consuming</a:t>
            </a:r>
          </a:p>
          <a:p>
            <a:pPr>
              <a:buFontTx/>
              <a:buNone/>
            </a:pPr>
            <a:r>
              <a:rPr lang="en-US" altLang="zh-TW" sz="1800">
                <a:ea typeface="新細明體" charset="-120"/>
              </a:rPr>
              <a:t>-low materials utilization (30-50%)</a:t>
            </a:r>
          </a:p>
          <a:p>
            <a:pPr>
              <a:buFontTx/>
              <a:buNone/>
            </a:pPr>
            <a:r>
              <a:rPr lang="en-US" altLang="zh-TW" sz="1800">
                <a:ea typeface="新細明體" charset="-120"/>
              </a:rPr>
              <a:t>-low throughput</a:t>
            </a:r>
          </a:p>
          <a:p>
            <a:pPr>
              <a:buFontTx/>
              <a:buNone/>
            </a:pPr>
            <a:endParaRPr lang="zh-TW" altLang="en-US" sz="1800">
              <a:ea typeface="新細明體" charset="-120"/>
            </a:endParaRPr>
          </a:p>
        </p:txBody>
      </p:sp>
      <p:sp>
        <p:nvSpPr>
          <p:cNvPr id="18437" name="AutoShape 5"/>
          <p:cNvSpPr>
            <a:spLocks noChangeArrowheads="1"/>
          </p:cNvSpPr>
          <p:nvPr/>
        </p:nvSpPr>
        <p:spPr bwMode="auto">
          <a:xfrm>
            <a:off x="971550" y="3862388"/>
            <a:ext cx="2520950" cy="287337"/>
          </a:xfrm>
          <a:prstGeom prst="flowChartMagneticDisk">
            <a:avLst/>
          </a:prstGeom>
          <a:noFill/>
          <a:ln w="9525">
            <a:solidFill>
              <a:schemeClr val="tx1"/>
            </a:solidFill>
            <a:round/>
            <a:headEnd/>
            <a:tailEnd/>
          </a:ln>
          <a:effectLst/>
        </p:spPr>
        <p:txBody>
          <a:bodyPr wrap="none" anchor="ctr"/>
          <a:lstStyle/>
          <a:p>
            <a:endParaRPr lang="zh-TW" altLang="en-US"/>
          </a:p>
        </p:txBody>
      </p:sp>
      <p:sp>
        <p:nvSpPr>
          <p:cNvPr id="18438" name="Rectangle 6"/>
          <p:cNvSpPr>
            <a:spLocks noChangeArrowheads="1"/>
          </p:cNvSpPr>
          <p:nvPr/>
        </p:nvSpPr>
        <p:spPr bwMode="auto">
          <a:xfrm>
            <a:off x="1331913" y="1701800"/>
            <a:ext cx="1727200" cy="215900"/>
          </a:xfrm>
          <a:prstGeom prst="rect">
            <a:avLst/>
          </a:prstGeom>
          <a:solidFill>
            <a:schemeClr val="bg1"/>
          </a:solidFill>
          <a:ln w="9525">
            <a:solidFill>
              <a:schemeClr val="tx1"/>
            </a:solidFill>
            <a:miter lim="800000"/>
            <a:headEnd/>
            <a:tailEnd/>
          </a:ln>
          <a:effectLst/>
        </p:spPr>
        <p:txBody>
          <a:bodyPr wrap="none" anchor="ctr"/>
          <a:lstStyle/>
          <a:p>
            <a:endParaRPr lang="zh-TW" altLang="en-US"/>
          </a:p>
        </p:txBody>
      </p:sp>
      <p:sp>
        <p:nvSpPr>
          <p:cNvPr id="18439" name="Text Box 7"/>
          <p:cNvSpPr txBox="1">
            <a:spLocks noChangeArrowheads="1"/>
          </p:cNvSpPr>
          <p:nvPr/>
        </p:nvSpPr>
        <p:spPr bwMode="auto">
          <a:xfrm>
            <a:off x="3851275" y="1341438"/>
            <a:ext cx="2317750" cy="366712"/>
          </a:xfrm>
          <a:prstGeom prst="rect">
            <a:avLst/>
          </a:prstGeom>
          <a:noFill/>
          <a:ln w="9525">
            <a:noFill/>
            <a:miter lim="800000"/>
            <a:headEnd/>
            <a:tailEnd/>
          </a:ln>
          <a:effectLst/>
        </p:spPr>
        <p:txBody>
          <a:bodyPr wrap="none">
            <a:spAutoFit/>
          </a:bodyPr>
          <a:lstStyle/>
          <a:p>
            <a:r>
              <a:rPr lang="en-US" altLang="zh-TW">
                <a:ea typeface="新細明體" charset="-120"/>
              </a:rPr>
              <a:t>Heater and substrate</a:t>
            </a:r>
          </a:p>
        </p:txBody>
      </p:sp>
      <p:sp>
        <p:nvSpPr>
          <p:cNvPr id="18440" name="AutoShape 8"/>
          <p:cNvSpPr>
            <a:spLocks noChangeArrowheads="1"/>
          </p:cNvSpPr>
          <p:nvPr/>
        </p:nvSpPr>
        <p:spPr bwMode="auto">
          <a:xfrm>
            <a:off x="1187450" y="3357563"/>
            <a:ext cx="431800" cy="576262"/>
          </a:xfrm>
          <a:prstGeom prst="can">
            <a:avLst>
              <a:gd name="adj" fmla="val 33364"/>
            </a:avLst>
          </a:prstGeom>
          <a:solidFill>
            <a:srgbClr val="993300"/>
          </a:solidFill>
          <a:ln w="9525">
            <a:solidFill>
              <a:schemeClr val="tx1"/>
            </a:solidFill>
            <a:round/>
            <a:headEnd/>
            <a:tailEnd/>
          </a:ln>
          <a:effectLst/>
        </p:spPr>
        <p:txBody>
          <a:bodyPr wrap="none" anchor="ctr"/>
          <a:lstStyle/>
          <a:p>
            <a:endParaRPr lang="zh-TW" altLang="en-US"/>
          </a:p>
        </p:txBody>
      </p:sp>
      <p:sp>
        <p:nvSpPr>
          <p:cNvPr id="18441" name="AutoShape 9"/>
          <p:cNvSpPr>
            <a:spLocks noChangeArrowheads="1"/>
          </p:cNvSpPr>
          <p:nvPr/>
        </p:nvSpPr>
        <p:spPr bwMode="auto">
          <a:xfrm>
            <a:off x="1763713" y="3357563"/>
            <a:ext cx="431800" cy="576262"/>
          </a:xfrm>
          <a:prstGeom prst="can">
            <a:avLst>
              <a:gd name="adj" fmla="val 33364"/>
            </a:avLst>
          </a:prstGeom>
          <a:solidFill>
            <a:srgbClr val="003300"/>
          </a:solidFill>
          <a:ln w="9525">
            <a:solidFill>
              <a:schemeClr val="tx1"/>
            </a:solidFill>
            <a:round/>
            <a:headEnd/>
            <a:tailEnd/>
          </a:ln>
          <a:effectLst/>
        </p:spPr>
        <p:txBody>
          <a:bodyPr wrap="none" anchor="ctr"/>
          <a:lstStyle/>
          <a:p>
            <a:endParaRPr lang="zh-TW" altLang="en-US"/>
          </a:p>
        </p:txBody>
      </p:sp>
      <p:sp>
        <p:nvSpPr>
          <p:cNvPr id="18442" name="AutoShape 10"/>
          <p:cNvSpPr>
            <a:spLocks noChangeArrowheads="1"/>
          </p:cNvSpPr>
          <p:nvPr/>
        </p:nvSpPr>
        <p:spPr bwMode="auto">
          <a:xfrm>
            <a:off x="2411413" y="3357563"/>
            <a:ext cx="431800" cy="576262"/>
          </a:xfrm>
          <a:prstGeom prst="can">
            <a:avLst>
              <a:gd name="adj" fmla="val 33364"/>
            </a:avLst>
          </a:prstGeom>
          <a:solidFill>
            <a:srgbClr val="000080"/>
          </a:solidFill>
          <a:ln w="9525">
            <a:solidFill>
              <a:schemeClr val="tx1"/>
            </a:solidFill>
            <a:round/>
            <a:headEnd/>
            <a:tailEnd/>
          </a:ln>
          <a:effectLst/>
        </p:spPr>
        <p:txBody>
          <a:bodyPr wrap="none" anchor="ctr"/>
          <a:lstStyle/>
          <a:p>
            <a:endParaRPr lang="zh-TW" altLang="en-US"/>
          </a:p>
        </p:txBody>
      </p:sp>
      <p:sp>
        <p:nvSpPr>
          <p:cNvPr id="18443" name="AutoShape 11"/>
          <p:cNvSpPr>
            <a:spLocks noChangeArrowheads="1"/>
          </p:cNvSpPr>
          <p:nvPr/>
        </p:nvSpPr>
        <p:spPr bwMode="auto">
          <a:xfrm>
            <a:off x="2987675" y="3357563"/>
            <a:ext cx="431800" cy="576262"/>
          </a:xfrm>
          <a:prstGeom prst="can">
            <a:avLst>
              <a:gd name="adj" fmla="val 33364"/>
            </a:avLst>
          </a:prstGeom>
          <a:solidFill>
            <a:srgbClr val="00CCFF"/>
          </a:solidFill>
          <a:ln w="9525">
            <a:solidFill>
              <a:schemeClr val="tx1"/>
            </a:solidFill>
            <a:round/>
            <a:headEnd/>
            <a:tailEnd/>
          </a:ln>
          <a:effectLst/>
        </p:spPr>
        <p:txBody>
          <a:bodyPr wrap="none" anchor="ctr"/>
          <a:lstStyle/>
          <a:p>
            <a:endParaRPr lang="zh-TW" altLang="en-US"/>
          </a:p>
        </p:txBody>
      </p:sp>
      <p:sp>
        <p:nvSpPr>
          <p:cNvPr id="18444" name="Line 12"/>
          <p:cNvSpPr>
            <a:spLocks noChangeShapeType="1"/>
          </p:cNvSpPr>
          <p:nvPr/>
        </p:nvSpPr>
        <p:spPr bwMode="auto">
          <a:xfrm>
            <a:off x="684213" y="1412875"/>
            <a:ext cx="0" cy="2808288"/>
          </a:xfrm>
          <a:prstGeom prst="line">
            <a:avLst/>
          </a:prstGeom>
          <a:noFill/>
          <a:ln w="50800">
            <a:solidFill>
              <a:schemeClr val="tx1"/>
            </a:solidFill>
            <a:round/>
            <a:headEnd/>
            <a:tailEnd/>
          </a:ln>
          <a:effectLst/>
        </p:spPr>
        <p:txBody>
          <a:bodyPr/>
          <a:lstStyle/>
          <a:p>
            <a:endParaRPr lang="zh-TW" altLang="en-US"/>
          </a:p>
        </p:txBody>
      </p:sp>
      <p:sp>
        <p:nvSpPr>
          <p:cNvPr id="18445" name="Line 13"/>
          <p:cNvSpPr>
            <a:spLocks noChangeShapeType="1"/>
          </p:cNvSpPr>
          <p:nvPr/>
        </p:nvSpPr>
        <p:spPr bwMode="auto">
          <a:xfrm flipV="1">
            <a:off x="684213" y="1412875"/>
            <a:ext cx="3167062" cy="0"/>
          </a:xfrm>
          <a:prstGeom prst="line">
            <a:avLst/>
          </a:prstGeom>
          <a:noFill/>
          <a:ln w="50800">
            <a:solidFill>
              <a:schemeClr val="tx1"/>
            </a:solidFill>
            <a:round/>
            <a:headEnd/>
            <a:tailEnd/>
          </a:ln>
          <a:effectLst/>
        </p:spPr>
        <p:txBody>
          <a:bodyPr/>
          <a:lstStyle/>
          <a:p>
            <a:endParaRPr lang="zh-TW" altLang="en-US"/>
          </a:p>
        </p:txBody>
      </p:sp>
      <p:sp>
        <p:nvSpPr>
          <p:cNvPr id="18446" name="Line 14"/>
          <p:cNvSpPr>
            <a:spLocks noChangeShapeType="1"/>
          </p:cNvSpPr>
          <p:nvPr/>
        </p:nvSpPr>
        <p:spPr bwMode="auto">
          <a:xfrm>
            <a:off x="3851275" y="1412875"/>
            <a:ext cx="0" cy="2808288"/>
          </a:xfrm>
          <a:prstGeom prst="line">
            <a:avLst/>
          </a:prstGeom>
          <a:noFill/>
          <a:ln w="50800">
            <a:solidFill>
              <a:schemeClr val="tx1"/>
            </a:solidFill>
            <a:round/>
            <a:headEnd/>
            <a:tailEnd/>
          </a:ln>
          <a:effectLst/>
        </p:spPr>
        <p:txBody>
          <a:bodyPr/>
          <a:lstStyle/>
          <a:p>
            <a:endParaRPr lang="zh-TW" altLang="en-US"/>
          </a:p>
        </p:txBody>
      </p:sp>
      <p:sp>
        <p:nvSpPr>
          <p:cNvPr id="18447" name="Line 15"/>
          <p:cNvSpPr>
            <a:spLocks noChangeShapeType="1"/>
          </p:cNvSpPr>
          <p:nvPr/>
        </p:nvSpPr>
        <p:spPr bwMode="auto">
          <a:xfrm flipH="1" flipV="1">
            <a:off x="3419475" y="3646488"/>
            <a:ext cx="936625" cy="71437"/>
          </a:xfrm>
          <a:prstGeom prst="line">
            <a:avLst/>
          </a:prstGeom>
          <a:noFill/>
          <a:ln w="9525">
            <a:solidFill>
              <a:schemeClr val="tx1"/>
            </a:solidFill>
            <a:round/>
            <a:headEnd/>
            <a:tailEnd type="triangle" w="med" len="med"/>
          </a:ln>
          <a:effectLst/>
        </p:spPr>
        <p:txBody>
          <a:bodyPr/>
          <a:lstStyle/>
          <a:p>
            <a:endParaRPr lang="zh-TW" altLang="en-US"/>
          </a:p>
        </p:txBody>
      </p:sp>
      <p:sp>
        <p:nvSpPr>
          <p:cNvPr id="18448" name="Text Box 16"/>
          <p:cNvSpPr txBox="1">
            <a:spLocks noChangeArrowheads="1"/>
          </p:cNvSpPr>
          <p:nvPr/>
        </p:nvSpPr>
        <p:spPr bwMode="auto">
          <a:xfrm>
            <a:off x="3995738" y="3789363"/>
            <a:ext cx="2266950" cy="366712"/>
          </a:xfrm>
          <a:prstGeom prst="rect">
            <a:avLst/>
          </a:prstGeom>
          <a:noFill/>
          <a:ln w="9525">
            <a:noFill/>
            <a:miter lim="800000"/>
            <a:headEnd/>
            <a:tailEnd/>
          </a:ln>
          <a:effectLst/>
        </p:spPr>
        <p:txBody>
          <a:bodyPr wrap="none">
            <a:spAutoFit/>
          </a:bodyPr>
          <a:lstStyle/>
          <a:p>
            <a:r>
              <a:rPr lang="en-US" altLang="zh-TW">
                <a:ea typeface="新細明體" charset="-120"/>
              </a:rPr>
              <a:t>Evaporation sources</a:t>
            </a:r>
          </a:p>
        </p:txBody>
      </p:sp>
      <p:sp>
        <p:nvSpPr>
          <p:cNvPr id="18449" name="Line 17"/>
          <p:cNvSpPr>
            <a:spLocks noChangeShapeType="1"/>
          </p:cNvSpPr>
          <p:nvPr/>
        </p:nvSpPr>
        <p:spPr bwMode="auto">
          <a:xfrm flipH="1">
            <a:off x="3132138" y="1557338"/>
            <a:ext cx="792162" cy="215900"/>
          </a:xfrm>
          <a:prstGeom prst="line">
            <a:avLst/>
          </a:prstGeom>
          <a:noFill/>
          <a:ln w="9525">
            <a:solidFill>
              <a:schemeClr val="tx1"/>
            </a:solidFill>
            <a:round/>
            <a:headEnd/>
            <a:tailEnd type="triangle" w="med" len="med"/>
          </a:ln>
          <a:effectLst/>
        </p:spPr>
        <p:txBody>
          <a:bodyPr/>
          <a:lstStyle/>
          <a:p>
            <a:endParaRPr lang="zh-TW" altLang="en-US"/>
          </a:p>
        </p:txBody>
      </p:sp>
      <p:sp>
        <p:nvSpPr>
          <p:cNvPr id="18450" name="Line 18"/>
          <p:cNvSpPr>
            <a:spLocks noChangeShapeType="1"/>
          </p:cNvSpPr>
          <p:nvPr/>
        </p:nvSpPr>
        <p:spPr bwMode="auto">
          <a:xfrm>
            <a:off x="1331913" y="1485900"/>
            <a:ext cx="144462" cy="215900"/>
          </a:xfrm>
          <a:prstGeom prst="line">
            <a:avLst/>
          </a:prstGeom>
          <a:noFill/>
          <a:ln w="9525">
            <a:solidFill>
              <a:schemeClr val="tx1"/>
            </a:solidFill>
            <a:round/>
            <a:headEnd/>
            <a:tailEnd/>
          </a:ln>
          <a:effectLst/>
        </p:spPr>
        <p:txBody>
          <a:bodyPr/>
          <a:lstStyle/>
          <a:p>
            <a:endParaRPr lang="zh-TW" altLang="en-US"/>
          </a:p>
        </p:txBody>
      </p:sp>
      <p:sp>
        <p:nvSpPr>
          <p:cNvPr id="18451" name="Line 19"/>
          <p:cNvSpPr>
            <a:spLocks noChangeShapeType="1"/>
          </p:cNvSpPr>
          <p:nvPr/>
        </p:nvSpPr>
        <p:spPr bwMode="auto">
          <a:xfrm flipV="1">
            <a:off x="1476375" y="1485900"/>
            <a:ext cx="215900" cy="215900"/>
          </a:xfrm>
          <a:prstGeom prst="line">
            <a:avLst/>
          </a:prstGeom>
          <a:noFill/>
          <a:ln w="9525">
            <a:solidFill>
              <a:schemeClr val="tx1"/>
            </a:solidFill>
            <a:round/>
            <a:headEnd/>
            <a:tailEnd/>
          </a:ln>
          <a:effectLst/>
        </p:spPr>
        <p:txBody>
          <a:bodyPr/>
          <a:lstStyle/>
          <a:p>
            <a:endParaRPr lang="zh-TW" altLang="en-US"/>
          </a:p>
        </p:txBody>
      </p:sp>
      <p:sp>
        <p:nvSpPr>
          <p:cNvPr id="18452" name="Line 20"/>
          <p:cNvSpPr>
            <a:spLocks noChangeShapeType="1"/>
          </p:cNvSpPr>
          <p:nvPr/>
        </p:nvSpPr>
        <p:spPr bwMode="auto">
          <a:xfrm>
            <a:off x="1692275" y="1485900"/>
            <a:ext cx="215900" cy="215900"/>
          </a:xfrm>
          <a:prstGeom prst="line">
            <a:avLst/>
          </a:prstGeom>
          <a:noFill/>
          <a:ln w="9525">
            <a:solidFill>
              <a:schemeClr val="tx1"/>
            </a:solidFill>
            <a:round/>
            <a:headEnd/>
            <a:tailEnd/>
          </a:ln>
          <a:effectLst/>
        </p:spPr>
        <p:txBody>
          <a:bodyPr/>
          <a:lstStyle/>
          <a:p>
            <a:endParaRPr lang="zh-TW" altLang="en-US"/>
          </a:p>
        </p:txBody>
      </p:sp>
      <p:sp>
        <p:nvSpPr>
          <p:cNvPr id="18453" name="Line 21"/>
          <p:cNvSpPr>
            <a:spLocks noChangeShapeType="1"/>
          </p:cNvSpPr>
          <p:nvPr/>
        </p:nvSpPr>
        <p:spPr bwMode="auto">
          <a:xfrm flipH="1">
            <a:off x="1908175" y="1485900"/>
            <a:ext cx="215900" cy="215900"/>
          </a:xfrm>
          <a:prstGeom prst="line">
            <a:avLst/>
          </a:prstGeom>
          <a:noFill/>
          <a:ln w="9525">
            <a:solidFill>
              <a:schemeClr val="tx1"/>
            </a:solidFill>
            <a:round/>
            <a:headEnd/>
            <a:tailEnd/>
          </a:ln>
          <a:effectLst/>
        </p:spPr>
        <p:txBody>
          <a:bodyPr/>
          <a:lstStyle/>
          <a:p>
            <a:endParaRPr lang="zh-TW" altLang="en-US"/>
          </a:p>
        </p:txBody>
      </p:sp>
      <p:sp>
        <p:nvSpPr>
          <p:cNvPr id="18454" name="Line 22"/>
          <p:cNvSpPr>
            <a:spLocks noChangeShapeType="1"/>
          </p:cNvSpPr>
          <p:nvPr/>
        </p:nvSpPr>
        <p:spPr bwMode="auto">
          <a:xfrm flipV="1">
            <a:off x="2268538" y="1485900"/>
            <a:ext cx="215900" cy="215900"/>
          </a:xfrm>
          <a:prstGeom prst="line">
            <a:avLst/>
          </a:prstGeom>
          <a:noFill/>
          <a:ln w="9525">
            <a:solidFill>
              <a:schemeClr val="tx1"/>
            </a:solidFill>
            <a:round/>
            <a:headEnd/>
            <a:tailEnd/>
          </a:ln>
          <a:effectLst/>
        </p:spPr>
        <p:txBody>
          <a:bodyPr/>
          <a:lstStyle/>
          <a:p>
            <a:endParaRPr lang="zh-TW" altLang="en-US"/>
          </a:p>
        </p:txBody>
      </p:sp>
      <p:sp>
        <p:nvSpPr>
          <p:cNvPr id="18455" name="Line 23"/>
          <p:cNvSpPr>
            <a:spLocks noChangeShapeType="1"/>
          </p:cNvSpPr>
          <p:nvPr/>
        </p:nvSpPr>
        <p:spPr bwMode="auto">
          <a:xfrm flipH="1" flipV="1">
            <a:off x="2124075" y="1485900"/>
            <a:ext cx="144463" cy="215900"/>
          </a:xfrm>
          <a:prstGeom prst="line">
            <a:avLst/>
          </a:prstGeom>
          <a:noFill/>
          <a:ln w="9525">
            <a:solidFill>
              <a:schemeClr val="tx1"/>
            </a:solidFill>
            <a:round/>
            <a:headEnd/>
            <a:tailEnd/>
          </a:ln>
          <a:effectLst/>
        </p:spPr>
        <p:txBody>
          <a:bodyPr/>
          <a:lstStyle/>
          <a:p>
            <a:endParaRPr lang="zh-TW" altLang="en-US"/>
          </a:p>
        </p:txBody>
      </p:sp>
      <p:sp>
        <p:nvSpPr>
          <p:cNvPr id="18456" name="Line 24"/>
          <p:cNvSpPr>
            <a:spLocks noChangeShapeType="1"/>
          </p:cNvSpPr>
          <p:nvPr/>
        </p:nvSpPr>
        <p:spPr bwMode="auto">
          <a:xfrm flipH="1" flipV="1">
            <a:off x="2484438" y="1485900"/>
            <a:ext cx="144462" cy="215900"/>
          </a:xfrm>
          <a:prstGeom prst="line">
            <a:avLst/>
          </a:prstGeom>
          <a:noFill/>
          <a:ln w="9525">
            <a:solidFill>
              <a:schemeClr val="tx1"/>
            </a:solidFill>
            <a:round/>
            <a:headEnd/>
            <a:tailEnd/>
          </a:ln>
          <a:effectLst/>
        </p:spPr>
        <p:txBody>
          <a:bodyPr/>
          <a:lstStyle/>
          <a:p>
            <a:endParaRPr lang="zh-TW" altLang="en-US"/>
          </a:p>
        </p:txBody>
      </p:sp>
      <p:sp>
        <p:nvSpPr>
          <p:cNvPr id="18457" name="Line 25"/>
          <p:cNvSpPr>
            <a:spLocks noChangeShapeType="1"/>
          </p:cNvSpPr>
          <p:nvPr/>
        </p:nvSpPr>
        <p:spPr bwMode="auto">
          <a:xfrm flipH="1" flipV="1">
            <a:off x="2843213" y="1485900"/>
            <a:ext cx="144462" cy="215900"/>
          </a:xfrm>
          <a:prstGeom prst="line">
            <a:avLst/>
          </a:prstGeom>
          <a:noFill/>
          <a:ln w="9525">
            <a:solidFill>
              <a:schemeClr val="tx1"/>
            </a:solidFill>
            <a:round/>
            <a:headEnd/>
            <a:tailEnd/>
          </a:ln>
          <a:effectLst/>
        </p:spPr>
        <p:txBody>
          <a:bodyPr/>
          <a:lstStyle/>
          <a:p>
            <a:endParaRPr lang="zh-TW" altLang="en-US"/>
          </a:p>
        </p:txBody>
      </p:sp>
      <p:sp>
        <p:nvSpPr>
          <p:cNvPr id="18458" name="Line 26"/>
          <p:cNvSpPr>
            <a:spLocks noChangeShapeType="1"/>
          </p:cNvSpPr>
          <p:nvPr/>
        </p:nvSpPr>
        <p:spPr bwMode="auto">
          <a:xfrm flipV="1">
            <a:off x="2627313" y="1485900"/>
            <a:ext cx="215900" cy="215900"/>
          </a:xfrm>
          <a:prstGeom prst="line">
            <a:avLst/>
          </a:prstGeom>
          <a:noFill/>
          <a:ln w="9525">
            <a:solidFill>
              <a:schemeClr val="tx1"/>
            </a:solidFill>
            <a:round/>
            <a:headEnd/>
            <a:tailEnd/>
          </a:ln>
          <a:effectLst/>
        </p:spPr>
        <p:txBody>
          <a:bodyPr/>
          <a:lstStyle/>
          <a:p>
            <a:endParaRPr lang="zh-TW" altLang="en-US"/>
          </a:p>
        </p:txBody>
      </p:sp>
      <p:sp>
        <p:nvSpPr>
          <p:cNvPr id="18459" name="Line 27"/>
          <p:cNvSpPr>
            <a:spLocks noChangeShapeType="1"/>
          </p:cNvSpPr>
          <p:nvPr/>
        </p:nvSpPr>
        <p:spPr bwMode="auto">
          <a:xfrm flipV="1">
            <a:off x="2987675" y="1485900"/>
            <a:ext cx="215900" cy="215900"/>
          </a:xfrm>
          <a:prstGeom prst="line">
            <a:avLst/>
          </a:prstGeom>
          <a:noFill/>
          <a:ln w="9525">
            <a:solidFill>
              <a:schemeClr val="tx1"/>
            </a:solidFill>
            <a:round/>
            <a:headEnd/>
            <a:tailEnd/>
          </a:ln>
          <a:effectLst/>
        </p:spPr>
        <p:txBody>
          <a:bodyPr/>
          <a:lstStyle/>
          <a:p>
            <a:endParaRPr lang="zh-TW" altLang="en-US"/>
          </a:p>
        </p:txBody>
      </p:sp>
      <p:sp>
        <p:nvSpPr>
          <p:cNvPr id="18460" name="Rectangle 28"/>
          <p:cNvSpPr>
            <a:spLocks noChangeArrowheads="1"/>
          </p:cNvSpPr>
          <p:nvPr/>
        </p:nvSpPr>
        <p:spPr bwMode="auto">
          <a:xfrm>
            <a:off x="1331913" y="1917700"/>
            <a:ext cx="1727200" cy="144463"/>
          </a:xfrm>
          <a:prstGeom prst="rect">
            <a:avLst/>
          </a:prstGeom>
          <a:solidFill>
            <a:srgbClr val="FFCC00"/>
          </a:solidFill>
          <a:ln w="9525">
            <a:noFill/>
            <a:miter lim="800000"/>
            <a:headEnd/>
            <a:tailEnd/>
          </a:ln>
          <a:effectLst/>
        </p:spPr>
        <p:txBody>
          <a:bodyPr wrap="none" anchor="ctr"/>
          <a:lstStyle/>
          <a:p>
            <a:endParaRPr lang="zh-TW" altLang="en-US"/>
          </a:p>
        </p:txBody>
      </p:sp>
      <p:sp>
        <p:nvSpPr>
          <p:cNvPr id="18461" name="Text Box 29"/>
          <p:cNvSpPr txBox="1">
            <a:spLocks noChangeArrowheads="1"/>
          </p:cNvSpPr>
          <p:nvPr/>
        </p:nvSpPr>
        <p:spPr bwMode="auto">
          <a:xfrm>
            <a:off x="3995738" y="2133600"/>
            <a:ext cx="4584700" cy="1006475"/>
          </a:xfrm>
          <a:prstGeom prst="rect">
            <a:avLst/>
          </a:prstGeom>
          <a:noFill/>
          <a:ln w="9525">
            <a:noFill/>
            <a:miter lim="800000"/>
            <a:headEnd/>
            <a:tailEnd/>
          </a:ln>
          <a:effectLst/>
        </p:spPr>
        <p:txBody>
          <a:bodyPr wrap="none">
            <a:spAutoFit/>
          </a:bodyPr>
          <a:lstStyle/>
          <a:p>
            <a:r>
              <a:rPr lang="en-US" altLang="zh-TW" sz="2000" b="1">
                <a:ea typeface="新細明體" charset="-120"/>
              </a:rPr>
              <a:t>CIGS film deposition method:</a:t>
            </a:r>
          </a:p>
          <a:p>
            <a:r>
              <a:rPr lang="en-US" altLang="zh-TW" sz="2000" b="1">
                <a:ea typeface="新細明體" charset="-120"/>
              </a:rPr>
              <a:t>Multistage coevaporation process in</a:t>
            </a:r>
          </a:p>
          <a:p>
            <a:r>
              <a:rPr lang="en-US" altLang="zh-TW" sz="2000" b="1">
                <a:ea typeface="新細明體" charset="-120"/>
              </a:rPr>
              <a:t>a vacuum chamber</a:t>
            </a:r>
          </a:p>
        </p:txBody>
      </p:sp>
      <p:sp>
        <p:nvSpPr>
          <p:cNvPr id="18465" name="AutoShape 33"/>
          <p:cNvSpPr>
            <a:spLocks noChangeArrowheads="1"/>
          </p:cNvSpPr>
          <p:nvPr/>
        </p:nvSpPr>
        <p:spPr bwMode="auto">
          <a:xfrm>
            <a:off x="1187450" y="2205038"/>
            <a:ext cx="1944688" cy="1079500"/>
          </a:xfrm>
          <a:prstGeom prst="upArrow">
            <a:avLst>
              <a:gd name="adj1" fmla="val 50000"/>
              <a:gd name="adj2" fmla="val 25000"/>
            </a:avLst>
          </a:prstGeom>
          <a:gradFill rotWithShape="1">
            <a:gsLst>
              <a:gs pos="0">
                <a:srgbClr val="B8A6F8"/>
              </a:gs>
              <a:gs pos="100000">
                <a:schemeClr val="folHlink"/>
              </a:gs>
            </a:gsLst>
            <a:path path="rect">
              <a:fillToRect l="50000" t="50000" r="50000" b="50000"/>
            </a:path>
          </a:gradFill>
          <a:ln w="9525">
            <a:noFill/>
            <a:miter lim="800000"/>
            <a:headEnd/>
            <a:tailEnd/>
          </a:ln>
          <a:effectLst/>
        </p:spPr>
        <p:txBody>
          <a:bodyPr vert="eaVert" wrap="none" anchor="ctr"/>
          <a:lstStyle/>
          <a:p>
            <a:endParaRPr lang="zh-TW" altLang="en-US"/>
          </a:p>
        </p:txBody>
      </p:sp>
      <p:pic>
        <p:nvPicPr>
          <p:cNvPr id="30" name="Picture 7" descr="img039"/>
          <p:cNvPicPr>
            <a:picLocks noChangeAspect="1" noChangeArrowheads="1"/>
          </p:cNvPicPr>
          <p:nvPr/>
        </p:nvPicPr>
        <p:blipFill>
          <a:blip r:embed="rId2" cstate="print"/>
          <a:srcRect/>
          <a:stretch>
            <a:fillRect/>
          </a:stretch>
        </p:blipFill>
        <p:spPr bwMode="auto">
          <a:xfrm>
            <a:off x="5868144" y="3356992"/>
            <a:ext cx="3500508" cy="1374031"/>
          </a:xfrm>
          <a:prstGeom prst="rect">
            <a:avLst/>
          </a:prstGeom>
          <a:noFill/>
        </p:spPr>
      </p:pic>
      <p:sp>
        <p:nvSpPr>
          <p:cNvPr id="31" name="矩形 30"/>
          <p:cNvSpPr/>
          <p:nvPr/>
        </p:nvSpPr>
        <p:spPr>
          <a:xfrm>
            <a:off x="4572000" y="5733256"/>
            <a:ext cx="4572000" cy="923330"/>
          </a:xfrm>
          <a:prstGeom prst="rect">
            <a:avLst/>
          </a:prstGeom>
        </p:spPr>
        <p:txBody>
          <a:bodyPr>
            <a:spAutoFit/>
          </a:bodyPr>
          <a:lstStyle/>
          <a:p>
            <a:r>
              <a:rPr lang="en-US" altLang="zh-TW" dirty="0" smtClean="0"/>
              <a:t>-Highest efficiency (lab scale: 18~20%)</a:t>
            </a:r>
          </a:p>
          <a:p>
            <a:r>
              <a:rPr lang="en-US" altLang="zh-TW" dirty="0" smtClean="0"/>
              <a:t>-Usually UHV/MBE </a:t>
            </a:r>
          </a:p>
          <a:p>
            <a:r>
              <a:rPr lang="en-US" altLang="zh-TW" dirty="0" smtClean="0"/>
              <a:t>-Cost prohibitive (but &lt;</a:t>
            </a:r>
            <a:r>
              <a:rPr lang="en-US" altLang="zh-TW" dirty="0" err="1" smtClean="0"/>
              <a:t>cryst</a:t>
            </a:r>
            <a:r>
              <a:rPr lang="en-US" altLang="zh-TW" dirty="0" smtClean="0"/>
              <a:t>-Si)</a:t>
            </a:r>
            <a:endParaRPr lang="en-US" altLang="zh-TW" dirty="0"/>
          </a:p>
        </p:txBody>
      </p:sp>
    </p:spTree>
    <p:extLst>
      <p:ext uri="{BB962C8B-B14F-4D97-AF65-F5344CB8AC3E}">
        <p14:creationId xmlns:p14="http://schemas.microsoft.com/office/powerpoint/2010/main" val="3299833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395536" y="1124744"/>
          <a:ext cx="8229600" cy="5430838"/>
        </p:xfrm>
        <a:graphic>
          <a:graphicData uri="http://schemas.openxmlformats.org/presentationml/2006/ole">
            <mc:AlternateContent xmlns:mc="http://schemas.openxmlformats.org/markup-compatibility/2006">
              <mc:Choice xmlns:v="urn:schemas-microsoft-com:vml" Requires="v">
                <p:oleObj spid="_x0000_s59414" name="Document" r:id="rId4" imgW="5868000" imgH="3873600" progId="Word.Document.8">
                  <p:embed/>
                </p:oleObj>
              </mc:Choice>
              <mc:Fallback>
                <p:oleObj name="Document" r:id="rId4" imgW="5868000" imgH="38736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124744"/>
                        <a:ext cx="8229600"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文字方塊 2"/>
          <p:cNvSpPr txBox="1"/>
          <p:nvPr/>
        </p:nvSpPr>
        <p:spPr>
          <a:xfrm>
            <a:off x="1403648" y="332656"/>
            <a:ext cx="5896166" cy="584775"/>
          </a:xfrm>
          <a:prstGeom prst="rect">
            <a:avLst/>
          </a:prstGeom>
          <a:noFill/>
        </p:spPr>
        <p:txBody>
          <a:bodyPr wrap="none" rtlCol="0">
            <a:spAutoFit/>
          </a:bodyPr>
          <a:lstStyle/>
          <a:p>
            <a:r>
              <a:rPr lang="en-US" altLang="zh-TW" sz="3200" b="1" dirty="0" smtClean="0"/>
              <a:t>Er</a:t>
            </a:r>
            <a:r>
              <a:rPr lang="en-US" altLang="zh-TW" sz="3200" b="1" baseline="30000" dirty="0" smtClean="0"/>
              <a:t>+3</a:t>
            </a:r>
            <a:r>
              <a:rPr lang="en-US" altLang="zh-TW" sz="3200" b="1" dirty="0" smtClean="0"/>
              <a:t> doped </a:t>
            </a:r>
            <a:r>
              <a:rPr lang="en-US" altLang="zh-TW" sz="3200" b="1" dirty="0" err="1" smtClean="0"/>
              <a:t>glas</a:t>
            </a:r>
            <a:r>
              <a:rPr lang="en-US" altLang="zh-TW" sz="3200" b="1" dirty="0" smtClean="0"/>
              <a:t> fiber : an example</a:t>
            </a:r>
            <a:endParaRPr lang="zh-TW" altLang="en-US" sz="32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05C64DA-546D-4D31-8F89-F627E29E6160}" type="slidenum">
              <a:rPr kumimoji="0" lang="zh-TW" altLang="en-US" sz="1200">
                <a:solidFill>
                  <a:schemeClr val="tx1">
                    <a:tint val="75000"/>
                  </a:schemeClr>
                </a:solidFill>
                <a:latin typeface="+mn-lt"/>
                <a:ea typeface="+mn-ea"/>
              </a:rPr>
              <a:pPr algn="r" fontAlgn="auto">
                <a:spcBef>
                  <a:spcPts val="0"/>
                </a:spcBef>
                <a:spcAft>
                  <a:spcPts val="0"/>
                </a:spcAft>
                <a:defRPr/>
              </a:pPr>
              <a:t>60</a:t>
            </a:fld>
            <a:endParaRPr kumimoji="0" lang="en-US" altLang="zh-TW" sz="1200">
              <a:solidFill>
                <a:schemeClr val="tx1">
                  <a:tint val="75000"/>
                </a:schemeClr>
              </a:solidFill>
              <a:latin typeface="+mn-lt"/>
              <a:ea typeface="+mn-ea"/>
            </a:endParaRPr>
          </a:p>
        </p:txBody>
      </p:sp>
      <p:sp>
        <p:nvSpPr>
          <p:cNvPr id="10" name="矩形 9"/>
          <p:cNvSpPr/>
          <p:nvPr/>
        </p:nvSpPr>
        <p:spPr>
          <a:xfrm>
            <a:off x="214313" y="357188"/>
            <a:ext cx="8605837" cy="579437"/>
          </a:xfrm>
          <a:prstGeom prst="rect">
            <a:avLst/>
          </a:prstGeom>
        </p:spPr>
        <p:txBody>
          <a:bodyPr>
            <a:spAutoFit/>
          </a:bodyPr>
          <a:lstStyle/>
          <a:p>
            <a:pPr algn="ctr"/>
            <a:r>
              <a:rPr kumimoji="0" lang="en-US" altLang="zh-TW" sz="3200" b="1">
                <a:latin typeface="Tahoma" pitchFamily="34" charset="0"/>
                <a:cs typeface="Tahoma" pitchFamily="34" charset="0"/>
              </a:rPr>
              <a:t>Non-Vacuum Processing</a:t>
            </a:r>
          </a:p>
        </p:txBody>
      </p:sp>
      <p:sp>
        <p:nvSpPr>
          <p:cNvPr id="69636" name="Text Box 4"/>
          <p:cNvSpPr txBox="1">
            <a:spLocks noChangeArrowheads="1"/>
          </p:cNvSpPr>
          <p:nvPr/>
        </p:nvSpPr>
        <p:spPr bwMode="auto">
          <a:xfrm>
            <a:off x="107950" y="5300663"/>
            <a:ext cx="8928100" cy="1006475"/>
          </a:xfrm>
          <a:prstGeom prst="rect">
            <a:avLst/>
          </a:prstGeom>
          <a:noFill/>
          <a:ln w="9525">
            <a:noFill/>
            <a:miter lim="800000"/>
            <a:headEnd/>
            <a:tailEnd/>
          </a:ln>
          <a:effectLst/>
        </p:spPr>
        <p:txBody>
          <a:bodyPr>
            <a:spAutoFit/>
          </a:bodyPr>
          <a:lstStyle/>
          <a:p>
            <a:pPr>
              <a:buFontTx/>
              <a:buChar char="-"/>
            </a:pPr>
            <a:r>
              <a:rPr kumimoji="0" lang="en-US" altLang="zh-TW" sz="2000" b="1">
                <a:solidFill>
                  <a:schemeClr val="tx2"/>
                </a:solidFill>
              </a:rPr>
              <a:t>Synthesize colloidal nanocrystals with controlled CIGS stoichiometry  </a:t>
            </a:r>
          </a:p>
          <a:p>
            <a:r>
              <a:rPr kumimoji="0" lang="en-US" altLang="zh-TW" sz="2000" b="1">
                <a:solidFill>
                  <a:schemeClr val="tx2"/>
                </a:solidFill>
              </a:rPr>
              <a:t> and deposit layer</a:t>
            </a:r>
          </a:p>
          <a:p>
            <a:pPr>
              <a:buFontTx/>
              <a:buChar char="-"/>
            </a:pPr>
            <a:r>
              <a:rPr kumimoji="0" lang="en-US" altLang="zh-TW" sz="2000" b="1">
                <a:solidFill>
                  <a:schemeClr val="tx2"/>
                </a:solidFill>
              </a:rPr>
              <a:t>Roll-to-roll manufractruing process</a:t>
            </a:r>
          </a:p>
        </p:txBody>
      </p:sp>
      <p:pic>
        <p:nvPicPr>
          <p:cNvPr id="69637" name="Picture 5" descr="image"/>
          <p:cNvPicPr>
            <a:picLocks noChangeAspect="1" noChangeArrowheads="1"/>
          </p:cNvPicPr>
          <p:nvPr/>
        </p:nvPicPr>
        <p:blipFill>
          <a:blip r:embed="rId3" cstate="print"/>
          <a:srcRect/>
          <a:stretch>
            <a:fillRect/>
          </a:stretch>
        </p:blipFill>
        <p:spPr bwMode="auto">
          <a:xfrm>
            <a:off x="323850" y="1268413"/>
            <a:ext cx="5832475" cy="3694112"/>
          </a:xfrm>
          <a:prstGeom prst="rect">
            <a:avLst/>
          </a:prstGeom>
          <a:noFill/>
        </p:spPr>
      </p:pic>
    </p:spTree>
    <p:extLst>
      <p:ext uri="{BB962C8B-B14F-4D97-AF65-F5344CB8AC3E}">
        <p14:creationId xmlns:p14="http://schemas.microsoft.com/office/powerpoint/2010/main" val="21075319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4"/>
          <p:cNvSpPr>
            <a:spLocks noGrp="1" noChangeArrowheads="1"/>
          </p:cNvSpPr>
          <p:nvPr>
            <p:ph type="title" idx="4294967295"/>
          </p:nvPr>
        </p:nvSpPr>
        <p:spPr>
          <a:xfrm>
            <a:off x="684213" y="0"/>
            <a:ext cx="7924800" cy="1206500"/>
          </a:xfrm>
        </p:spPr>
        <p:txBody>
          <a:bodyPr>
            <a:normAutofit/>
          </a:bodyPr>
          <a:lstStyle/>
          <a:p>
            <a:r>
              <a:rPr lang="en-US" altLang="zh-TW" b="1" u="sng">
                <a:solidFill>
                  <a:schemeClr val="tx1"/>
                </a:solidFill>
                <a:latin typeface="Tahoma" pitchFamily="34" charset="0"/>
              </a:rPr>
              <a:t>ISET’s non-vacuum process</a:t>
            </a:r>
          </a:p>
        </p:txBody>
      </p:sp>
      <p:pic>
        <p:nvPicPr>
          <p:cNvPr id="72707" name="Picture 7"/>
          <p:cNvPicPr>
            <a:picLocks noGrp="1" noChangeAspect="1" noChangeArrowheads="1"/>
          </p:cNvPicPr>
          <p:nvPr>
            <p:ph sz="half" idx="4294967295"/>
          </p:nvPr>
        </p:nvPicPr>
        <p:blipFill>
          <a:blip r:embed="rId3" cstate="print"/>
          <a:srcRect/>
          <a:stretch>
            <a:fillRect/>
          </a:stretch>
        </p:blipFill>
        <p:spPr>
          <a:xfrm>
            <a:off x="3203575" y="4797425"/>
            <a:ext cx="5257800" cy="1484313"/>
          </a:xfrm>
        </p:spPr>
      </p:pic>
      <p:sp>
        <p:nvSpPr>
          <p:cNvPr id="80901" name="投影片編號版面配置區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5E69489-6B01-4DD2-A89A-05EB0AC48CFE}" type="slidenum">
              <a:rPr kumimoji="0" lang="zh-TW" altLang="en-US" sz="1200">
                <a:solidFill>
                  <a:schemeClr val="tx1">
                    <a:tint val="75000"/>
                  </a:schemeClr>
                </a:solidFill>
                <a:latin typeface="+mn-lt"/>
                <a:ea typeface="+mn-ea"/>
              </a:rPr>
              <a:pPr algn="r" fontAlgn="auto">
                <a:spcBef>
                  <a:spcPts val="0"/>
                </a:spcBef>
                <a:spcAft>
                  <a:spcPts val="0"/>
                </a:spcAft>
                <a:defRPr/>
              </a:pPr>
              <a:t>61</a:t>
            </a:fld>
            <a:endParaRPr kumimoji="0" lang="en-US" altLang="zh-TW" sz="1200">
              <a:solidFill>
                <a:schemeClr val="tx1">
                  <a:tint val="75000"/>
                </a:schemeClr>
              </a:solidFill>
              <a:latin typeface="+mn-lt"/>
              <a:ea typeface="+mn-ea"/>
            </a:endParaRPr>
          </a:p>
        </p:txBody>
      </p:sp>
      <p:pic>
        <p:nvPicPr>
          <p:cNvPr id="72709" name="Picture 5"/>
          <p:cNvPicPr>
            <a:picLocks noChangeAspect="1" noChangeArrowheads="1"/>
          </p:cNvPicPr>
          <p:nvPr/>
        </p:nvPicPr>
        <p:blipFill>
          <a:blip r:embed="rId4" cstate="print"/>
          <a:srcRect/>
          <a:stretch>
            <a:fillRect/>
          </a:stretch>
        </p:blipFill>
        <p:spPr bwMode="auto">
          <a:xfrm>
            <a:off x="468313" y="1268413"/>
            <a:ext cx="2401887" cy="5316537"/>
          </a:xfrm>
          <a:prstGeom prst="rect">
            <a:avLst/>
          </a:prstGeom>
          <a:noFill/>
          <a:ln w="9525">
            <a:noFill/>
            <a:miter lim="800000"/>
            <a:headEnd/>
            <a:tailEnd/>
          </a:ln>
          <a:effectLst/>
        </p:spPr>
      </p:pic>
      <p:sp>
        <p:nvSpPr>
          <p:cNvPr id="72710" name="Text Box 6"/>
          <p:cNvSpPr txBox="1">
            <a:spLocks noChangeArrowheads="1"/>
          </p:cNvSpPr>
          <p:nvPr/>
        </p:nvSpPr>
        <p:spPr bwMode="auto">
          <a:xfrm>
            <a:off x="5651500" y="6491288"/>
            <a:ext cx="3308350" cy="366712"/>
          </a:xfrm>
          <a:prstGeom prst="rect">
            <a:avLst/>
          </a:prstGeom>
          <a:noFill/>
          <a:ln w="9525">
            <a:noFill/>
            <a:miter lim="800000"/>
            <a:headEnd/>
            <a:tailEnd/>
          </a:ln>
          <a:effectLst/>
        </p:spPr>
        <p:txBody>
          <a:bodyPr wrap="none">
            <a:spAutoFit/>
          </a:bodyPr>
          <a:lstStyle/>
          <a:p>
            <a:r>
              <a:rPr kumimoji="0" lang="en-US" altLang="zh-TW"/>
              <a:t>Kapur V.K. thin solid film, 2003</a:t>
            </a:r>
          </a:p>
        </p:txBody>
      </p:sp>
      <p:graphicFrame>
        <p:nvGraphicFramePr>
          <p:cNvPr id="72711" name="Group 7"/>
          <p:cNvGraphicFramePr>
            <a:graphicFrameLocks noGrp="1"/>
          </p:cNvGraphicFramePr>
          <p:nvPr/>
        </p:nvGraphicFramePr>
        <p:xfrm>
          <a:off x="3563938" y="1125538"/>
          <a:ext cx="4992687" cy="3572003"/>
        </p:xfrm>
        <a:graphic>
          <a:graphicData uri="http://schemas.openxmlformats.org/drawingml/2006/table">
            <a:tbl>
              <a:tblPr/>
              <a:tblGrid>
                <a:gridCol w="1663700"/>
                <a:gridCol w="1665287"/>
                <a:gridCol w="1663700"/>
              </a:tblGrid>
              <a:tr h="531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Substrate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Efficiency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Air Mass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Soda lime Glass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13.6%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AM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Molybdenum Foil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AM 1.5</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zh-TW"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Titanium foil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AM 1.5</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zh-TW"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Polyimide film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10.4%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AM 1.5</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zh-TW"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Stainless Stell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Arial" pitchFamily="34" charset="0"/>
                          <a:ea typeface="新細明體" pitchFamily="18" charset="-120"/>
                        </a:rPr>
                        <a:t>AM 1.5</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zh-TW" sz="1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741" name="Rectangle 37"/>
          <p:cNvSpPr>
            <a:spLocks noChangeArrowheads="1"/>
          </p:cNvSpPr>
          <p:nvPr/>
        </p:nvSpPr>
        <p:spPr bwMode="auto">
          <a:xfrm>
            <a:off x="684213" y="2133600"/>
            <a:ext cx="2159000" cy="2087563"/>
          </a:xfrm>
          <a:prstGeom prst="rect">
            <a:avLst/>
          </a:prstGeom>
          <a:noFill/>
          <a:ln w="38100">
            <a:solidFill>
              <a:srgbClr val="FF0000"/>
            </a:solidFill>
            <a:prstDash val="dash"/>
            <a:miter lim="800000"/>
            <a:headEnd/>
            <a:tailEnd/>
          </a:ln>
          <a:effectLst/>
        </p:spPr>
        <p:txBody>
          <a:bodyPr wrap="none" anchor="ctr"/>
          <a:lstStyle/>
          <a:p>
            <a:endParaRPr lang="en-US"/>
          </a:p>
        </p:txBody>
      </p:sp>
      <p:sp>
        <p:nvSpPr>
          <p:cNvPr id="72742" name="Text Box 38"/>
          <p:cNvSpPr txBox="1">
            <a:spLocks noChangeArrowheads="1"/>
          </p:cNvSpPr>
          <p:nvPr/>
        </p:nvSpPr>
        <p:spPr bwMode="auto">
          <a:xfrm>
            <a:off x="2967038" y="6329363"/>
            <a:ext cx="184150" cy="366712"/>
          </a:xfrm>
          <a:prstGeom prst="rect">
            <a:avLst/>
          </a:prstGeom>
          <a:noFill/>
          <a:ln w="9525">
            <a:noFill/>
            <a:miter lim="800000"/>
            <a:headEnd/>
            <a:tailEnd/>
          </a:ln>
          <a:effectLst/>
        </p:spPr>
        <p:txBody>
          <a:bodyPr wrap="none">
            <a:spAutoFit/>
          </a:bodyPr>
          <a:lstStyle/>
          <a:p>
            <a:endParaRPr kumimoji="0" lang="en-US"/>
          </a:p>
        </p:txBody>
      </p:sp>
    </p:spTree>
    <p:extLst>
      <p:ext uri="{BB962C8B-B14F-4D97-AF65-F5344CB8AC3E}">
        <p14:creationId xmlns:p14="http://schemas.microsoft.com/office/powerpoint/2010/main" val="41050794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表格版面配置區 2"/>
          <p:cNvSpPr>
            <a:spLocks noGrp="1"/>
          </p:cNvSpPr>
          <p:nvPr>
            <p:ph type="tbl" idx="1"/>
          </p:nvPr>
        </p:nvSpPr>
        <p:spPr/>
      </p:sp>
      <p:pic>
        <p:nvPicPr>
          <p:cNvPr id="139266" name="Picture 2"/>
          <p:cNvPicPr>
            <a:picLocks noChangeAspect="1" noChangeArrowheads="1"/>
          </p:cNvPicPr>
          <p:nvPr/>
        </p:nvPicPr>
        <p:blipFill>
          <a:blip r:embed="rId2" cstate="print"/>
          <a:srcRect/>
          <a:stretch>
            <a:fillRect/>
          </a:stretch>
        </p:blipFill>
        <p:spPr bwMode="auto">
          <a:xfrm>
            <a:off x="31568" y="-27384"/>
            <a:ext cx="9029700" cy="6438900"/>
          </a:xfrm>
          <a:prstGeom prst="rect">
            <a:avLst/>
          </a:prstGeom>
          <a:noFill/>
          <a:ln w="9525">
            <a:noFill/>
            <a:miter lim="800000"/>
            <a:headEnd/>
            <a:tailEnd/>
          </a:ln>
        </p:spPr>
      </p:pic>
      <p:sp>
        <p:nvSpPr>
          <p:cNvPr id="4" name="矩形 3"/>
          <p:cNvSpPr/>
          <p:nvPr/>
        </p:nvSpPr>
        <p:spPr>
          <a:xfrm>
            <a:off x="251520" y="4797152"/>
            <a:ext cx="4572000" cy="1200329"/>
          </a:xfrm>
          <a:prstGeom prst="rect">
            <a:avLst/>
          </a:prstGeom>
        </p:spPr>
        <p:txBody>
          <a:bodyPr>
            <a:spAutoFit/>
          </a:bodyPr>
          <a:lstStyle/>
          <a:p>
            <a:r>
              <a:rPr lang="en-US" altLang="zh-TW" sz="3600" b="1" dirty="0" err="1" smtClean="0">
                <a:solidFill>
                  <a:srgbClr val="FF0000"/>
                </a:solidFill>
              </a:rPr>
              <a:t>Nanosolar</a:t>
            </a:r>
            <a:r>
              <a:rPr lang="zh-TW" altLang="en-US" sz="3600" b="1" dirty="0" smtClean="0">
                <a:solidFill>
                  <a:srgbClr val="FF0000"/>
                </a:solidFill>
              </a:rPr>
              <a:t>。破產，</a:t>
            </a:r>
            <a:r>
              <a:rPr lang="en-US" altLang="zh-TW" sz="3600" b="1" dirty="0" smtClean="0">
                <a:solidFill>
                  <a:srgbClr val="FF0000"/>
                </a:solidFill>
              </a:rPr>
              <a:t>2013</a:t>
            </a:r>
            <a:r>
              <a:rPr lang="zh-TW" altLang="en-US" sz="3600" b="1" dirty="0">
                <a:solidFill>
                  <a:srgbClr val="FF0000"/>
                </a:solidFill>
              </a:rPr>
              <a:t>年</a:t>
            </a:r>
            <a:r>
              <a:rPr lang="en-US" altLang="zh-TW" sz="3600" b="1" dirty="0" smtClean="0">
                <a:solidFill>
                  <a:srgbClr val="FF0000"/>
                </a:solidFill>
              </a:rPr>
              <a:t>7</a:t>
            </a:r>
            <a:r>
              <a:rPr lang="zh-TW" altLang="en-US" sz="3600" b="1" dirty="0" smtClean="0">
                <a:solidFill>
                  <a:srgbClr val="FF0000"/>
                </a:solidFill>
              </a:rPr>
              <a:t>月</a:t>
            </a:r>
            <a:endParaRPr lang="zh-TW" altLang="en-US" sz="3600" b="1" dirty="0">
              <a:solidFill>
                <a:srgbClr val="FF0000"/>
              </a:solidFill>
            </a:endParaRPr>
          </a:p>
        </p:txBody>
      </p:sp>
    </p:spTree>
    <p:extLst>
      <p:ext uri="{BB962C8B-B14F-4D97-AF65-F5344CB8AC3E}">
        <p14:creationId xmlns:p14="http://schemas.microsoft.com/office/powerpoint/2010/main" val="211864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CIGS Rocks!</a:t>
            </a:r>
            <a:endParaRPr lang="zh-TW" altLang="en-US" dirty="0"/>
          </a:p>
        </p:txBody>
      </p:sp>
      <p:pic>
        <p:nvPicPr>
          <p:cNvPr id="196609" name="Picture 1" descr="http://www.mem.com.tw/images/dot.gif"/>
          <p:cNvPicPr>
            <a:picLocks noChangeAspect="1" noChangeArrowheads="1"/>
          </p:cNvPicPr>
          <p:nvPr/>
        </p:nvPicPr>
        <p:blipFill>
          <a:blip r:embed="rId2"/>
          <a:srcRect/>
          <a:stretch>
            <a:fillRect/>
          </a:stretch>
        </p:blipFill>
        <p:spPr bwMode="auto">
          <a:xfrm>
            <a:off x="0" y="0"/>
            <a:ext cx="9525" cy="9525"/>
          </a:xfrm>
          <a:prstGeom prst="rect">
            <a:avLst/>
          </a:prstGeom>
          <a:noFill/>
        </p:spPr>
      </p:pic>
      <p:sp>
        <p:nvSpPr>
          <p:cNvPr id="7" name="文字方塊 6"/>
          <p:cNvSpPr txBox="1"/>
          <p:nvPr/>
        </p:nvSpPr>
        <p:spPr>
          <a:xfrm>
            <a:off x="533400" y="2057400"/>
            <a:ext cx="8558753" cy="3970318"/>
          </a:xfrm>
          <a:prstGeom prst="rect">
            <a:avLst/>
          </a:prstGeom>
          <a:noFill/>
        </p:spPr>
        <p:txBody>
          <a:bodyPr wrap="none" rtlCol="0">
            <a:spAutoFit/>
          </a:bodyPr>
          <a:lstStyle/>
          <a:p>
            <a:r>
              <a:rPr lang="en-US" altLang="zh-TW" dirty="0" smtClean="0"/>
              <a:t>【</a:t>
            </a:r>
            <a:r>
              <a:rPr lang="zh-TW" altLang="en-US" dirty="0" smtClean="0"/>
              <a:t>時報記者沈培華台北報導</a:t>
            </a:r>
            <a:r>
              <a:rPr lang="en-US" altLang="zh-TW" dirty="0" smtClean="0"/>
              <a:t>】</a:t>
            </a:r>
            <a:r>
              <a:rPr lang="zh-TW" altLang="en-US" dirty="0" smtClean="0"/>
              <a:t>台積電 </a:t>
            </a:r>
            <a:r>
              <a:rPr lang="en-US" altLang="zh-TW" dirty="0" smtClean="0"/>
              <a:t>(2330) </a:t>
            </a:r>
            <a:r>
              <a:rPr lang="zh-TW" altLang="en-US" dirty="0" smtClean="0"/>
              <a:t>新事業總經理蔡力行表示，</a:t>
            </a:r>
            <a:endParaRPr lang="en-US" altLang="zh-TW" dirty="0" smtClean="0"/>
          </a:p>
          <a:p>
            <a:r>
              <a:rPr lang="zh-TW" altLang="en-US" dirty="0" smtClean="0"/>
              <a:t>台積電將以</a:t>
            </a:r>
            <a:r>
              <a:rPr lang="en-US" altLang="zh-TW" dirty="0" smtClean="0"/>
              <a:t>CIGS</a:t>
            </a:r>
            <a:r>
              <a:rPr lang="zh-TW" altLang="en-US" dirty="0" smtClean="0"/>
              <a:t>薄膜產品進軍太陽能產業，以五年期間朝全球前五大廠邁進，</a:t>
            </a:r>
            <a:endParaRPr lang="en-US" altLang="zh-TW" dirty="0" smtClean="0"/>
          </a:p>
          <a:p>
            <a:r>
              <a:rPr lang="zh-TW" altLang="en-US" dirty="0" smtClean="0"/>
              <a:t>產能規模將達</a:t>
            </a:r>
            <a:r>
              <a:rPr lang="en-US" altLang="zh-TW" dirty="0" smtClean="0"/>
              <a:t>1GW</a:t>
            </a:r>
            <a:r>
              <a:rPr lang="zh-TW" altLang="en-US" dirty="0" smtClean="0"/>
              <a:t>規模，並看好此事業對台積電是有獲利與高成長潛力的新事業。</a:t>
            </a:r>
          </a:p>
          <a:p>
            <a:r>
              <a:rPr lang="zh-TW" altLang="en-US" dirty="0" smtClean="0"/>
              <a:t>台積電今天舉行先進薄膜太陽能技術研發中心暨先期量產廠房動土典禮。</a:t>
            </a:r>
            <a:endParaRPr lang="en-US" altLang="zh-TW" dirty="0" smtClean="0"/>
          </a:p>
          <a:p>
            <a:r>
              <a:rPr lang="zh-TW" altLang="en-US" dirty="0" smtClean="0"/>
              <a:t>新事業總經理蔡力行表示，全球太陽能電池市場將持續成長，預期</a:t>
            </a:r>
            <a:r>
              <a:rPr lang="en-US" altLang="zh-TW" dirty="0" smtClean="0"/>
              <a:t>2009</a:t>
            </a:r>
            <a:r>
              <a:rPr lang="zh-TW" altLang="en-US" dirty="0" smtClean="0"/>
              <a:t>年至</a:t>
            </a:r>
            <a:endParaRPr lang="en-US" altLang="zh-TW" dirty="0" smtClean="0"/>
          </a:p>
          <a:p>
            <a:r>
              <a:rPr lang="en-US" altLang="zh-TW" dirty="0" smtClean="0"/>
              <a:t>2015</a:t>
            </a:r>
            <a:r>
              <a:rPr lang="zh-TW" altLang="en-US" dirty="0" smtClean="0"/>
              <a:t>年全球太陽能電池市場年複合成長率可望達</a:t>
            </a:r>
            <a:r>
              <a:rPr lang="en-US" altLang="zh-TW" dirty="0" smtClean="0"/>
              <a:t>23%</a:t>
            </a:r>
            <a:r>
              <a:rPr lang="zh-TW" altLang="en-US" dirty="0" smtClean="0"/>
              <a:t>；其中，銅銦鎵硒</a:t>
            </a:r>
            <a:r>
              <a:rPr lang="en-US" altLang="zh-TW" dirty="0" smtClean="0"/>
              <a:t>(CIGS)</a:t>
            </a:r>
          </a:p>
          <a:p>
            <a:r>
              <a:rPr lang="zh-TW" altLang="en-US" dirty="0" smtClean="0"/>
              <a:t>因具有薄膜的低成本價格等優勢，成長率將最高，年複合成長率將達</a:t>
            </a:r>
            <a:r>
              <a:rPr lang="en-US" altLang="zh-TW" dirty="0" smtClean="0"/>
              <a:t>115%</a:t>
            </a:r>
            <a:r>
              <a:rPr lang="zh-TW" altLang="en-US" dirty="0" smtClean="0"/>
              <a:t>。</a:t>
            </a:r>
            <a:endParaRPr lang="en-US" altLang="zh-TW" dirty="0" smtClean="0"/>
          </a:p>
          <a:p>
            <a:r>
              <a:rPr lang="zh-TW" altLang="en-US" dirty="0" smtClean="0"/>
              <a:t>台積電因此將以</a:t>
            </a:r>
            <a:r>
              <a:rPr lang="en-US" altLang="zh-TW" dirty="0" smtClean="0"/>
              <a:t>CIGS</a:t>
            </a:r>
            <a:r>
              <a:rPr lang="zh-TW" altLang="en-US" dirty="0" smtClean="0"/>
              <a:t>薄膜產品為主力，進軍太陽能產業。</a:t>
            </a:r>
          </a:p>
          <a:p>
            <a:r>
              <a:rPr lang="zh-TW" altLang="en-US" dirty="0" smtClean="0"/>
              <a:t>台積電先進薄膜太陽能廠第一期將投資約</a:t>
            </a:r>
            <a:r>
              <a:rPr lang="en-US" altLang="zh-TW" dirty="0" smtClean="0"/>
              <a:t>79.2</a:t>
            </a:r>
            <a:r>
              <a:rPr lang="zh-TW" altLang="en-US" dirty="0" smtClean="0"/>
              <a:t>億，預計</a:t>
            </a:r>
            <a:r>
              <a:rPr lang="en-US" altLang="zh-TW" dirty="0" smtClean="0"/>
              <a:t>2012</a:t>
            </a:r>
            <a:r>
              <a:rPr lang="zh-TW" altLang="en-US" dirty="0" smtClean="0"/>
              <a:t>年量產</a:t>
            </a:r>
            <a:r>
              <a:rPr lang="en-US" altLang="zh-TW" dirty="0" smtClean="0"/>
              <a:t>200</a:t>
            </a:r>
            <a:r>
              <a:rPr lang="zh-TW" altLang="en-US" dirty="0" smtClean="0"/>
              <a:t>百萬瓦</a:t>
            </a:r>
            <a:r>
              <a:rPr lang="en-US" altLang="zh-TW" dirty="0" smtClean="0"/>
              <a:t>(MW)</a:t>
            </a:r>
          </a:p>
          <a:p>
            <a:r>
              <a:rPr lang="zh-TW" altLang="en-US" dirty="0" smtClean="0"/>
              <a:t>，終期產能為</a:t>
            </a:r>
            <a:r>
              <a:rPr lang="en-US" altLang="zh-TW" dirty="0" smtClean="0"/>
              <a:t>700</a:t>
            </a:r>
            <a:r>
              <a:rPr lang="zh-TW" altLang="en-US" dirty="0" smtClean="0"/>
              <a:t>百萬瓦</a:t>
            </a:r>
            <a:r>
              <a:rPr lang="en-US" altLang="zh-TW" dirty="0" smtClean="0"/>
              <a:t>(MW)</a:t>
            </a:r>
            <a:r>
              <a:rPr lang="zh-TW" altLang="en-US" dirty="0" smtClean="0"/>
              <a:t>。台積電董事長張忠謀並預估，</a:t>
            </a:r>
            <a:r>
              <a:rPr lang="en-US" altLang="zh-TW" dirty="0" smtClean="0"/>
              <a:t>2015</a:t>
            </a:r>
            <a:r>
              <a:rPr lang="zh-TW" altLang="en-US" dirty="0" smtClean="0"/>
              <a:t>年太陽能佔</a:t>
            </a:r>
            <a:endParaRPr lang="en-US" altLang="zh-TW" dirty="0" smtClean="0"/>
          </a:p>
          <a:p>
            <a:r>
              <a:rPr lang="zh-TW" altLang="en-US" dirty="0" smtClean="0"/>
              <a:t>台積電營收比重可望達</a:t>
            </a:r>
            <a:r>
              <a:rPr lang="en-US" altLang="zh-TW" dirty="0" smtClean="0"/>
              <a:t>10%</a:t>
            </a:r>
            <a:r>
              <a:rPr lang="zh-TW" altLang="en-US" dirty="0" smtClean="0"/>
              <a:t>。蔡力行表示，台積電三年內</a:t>
            </a:r>
            <a:r>
              <a:rPr lang="en-US" altLang="zh-TW" dirty="0" smtClean="0"/>
              <a:t>CIGS</a:t>
            </a:r>
            <a:r>
              <a:rPr lang="zh-TW" altLang="en-US" dirty="0" smtClean="0"/>
              <a:t>薄膜太陽能電池</a:t>
            </a:r>
            <a:endParaRPr lang="en-US" altLang="zh-TW" dirty="0" smtClean="0"/>
          </a:p>
          <a:p>
            <a:r>
              <a:rPr lang="zh-TW" altLang="en-US" dirty="0" smtClean="0"/>
              <a:t>模組轉換效率將達</a:t>
            </a:r>
            <a:r>
              <a:rPr lang="en-US" altLang="zh-TW" dirty="0" smtClean="0"/>
              <a:t>14%</a:t>
            </a:r>
            <a:r>
              <a:rPr lang="zh-TW" altLang="en-US" dirty="0" smtClean="0"/>
              <a:t>，產能規模將約</a:t>
            </a:r>
            <a:r>
              <a:rPr lang="en-US" altLang="zh-TW" dirty="0" smtClean="0"/>
              <a:t>300</a:t>
            </a:r>
            <a:r>
              <a:rPr lang="zh-TW" altLang="en-US" dirty="0" smtClean="0"/>
              <a:t>至</a:t>
            </a:r>
            <a:r>
              <a:rPr lang="en-US" altLang="zh-TW" dirty="0" smtClean="0"/>
              <a:t>500</a:t>
            </a:r>
            <a:r>
              <a:rPr lang="zh-TW" altLang="en-US" dirty="0" smtClean="0"/>
              <a:t>百萬瓦，預期</a:t>
            </a:r>
            <a:r>
              <a:rPr lang="en-US" altLang="zh-TW" dirty="0" smtClean="0"/>
              <a:t>3</a:t>
            </a:r>
            <a:r>
              <a:rPr lang="zh-TW" altLang="en-US" dirty="0" smtClean="0"/>
              <a:t>至</a:t>
            </a:r>
            <a:r>
              <a:rPr lang="en-US" altLang="zh-TW" dirty="0" smtClean="0"/>
              <a:t>5</a:t>
            </a:r>
            <a:r>
              <a:rPr lang="zh-TW" altLang="en-US" dirty="0" smtClean="0"/>
              <a:t>年轉換效率</a:t>
            </a:r>
            <a:endParaRPr lang="en-US" altLang="zh-TW" dirty="0" smtClean="0"/>
          </a:p>
          <a:p>
            <a:r>
              <a:rPr lang="zh-TW" altLang="en-US" dirty="0" smtClean="0"/>
              <a:t>將進一步提升至</a:t>
            </a:r>
            <a:r>
              <a:rPr lang="en-US" altLang="zh-TW" dirty="0" smtClean="0"/>
              <a:t>16%</a:t>
            </a:r>
            <a:r>
              <a:rPr lang="zh-TW" altLang="en-US" dirty="0" smtClean="0"/>
              <a:t>，產能規模將達</a:t>
            </a:r>
            <a:r>
              <a:rPr lang="en-US" altLang="zh-TW" dirty="0" smtClean="0"/>
              <a:t>1GW</a:t>
            </a:r>
            <a:r>
              <a:rPr lang="zh-TW" altLang="en-US" dirty="0" smtClean="0"/>
              <a:t>規模。</a:t>
            </a:r>
          </a:p>
          <a:p>
            <a:endParaRPr lang="zh-TW" altLang="en-US" dirty="0"/>
          </a:p>
        </p:txBody>
      </p:sp>
    </p:spTree>
    <p:extLst>
      <p:ext uri="{BB962C8B-B14F-4D97-AF65-F5344CB8AC3E}">
        <p14:creationId xmlns:p14="http://schemas.microsoft.com/office/powerpoint/2010/main" val="11440333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三星</a:t>
            </a:r>
            <a:r>
              <a:rPr lang="en-US" altLang="zh-TW" dirty="0" smtClean="0"/>
              <a:t>CIGS</a:t>
            </a:r>
            <a:r>
              <a:rPr lang="zh-TW" altLang="en-US" dirty="0" smtClean="0"/>
              <a:t>太陽能轉換率迎頭趕上，台積電陷轉換率冠軍保衛戰 </a:t>
            </a:r>
            <a:r>
              <a:rPr lang="en-US" altLang="zh-TW" sz="2700" dirty="0" smtClean="0"/>
              <a:t>Dec 24 2013</a:t>
            </a:r>
            <a:endParaRPr lang="zh-TW" altLang="en-US" sz="2700" dirty="0"/>
          </a:p>
        </p:txBody>
      </p:sp>
      <p:sp>
        <p:nvSpPr>
          <p:cNvPr id="3" name="內容版面配置區 2"/>
          <p:cNvSpPr>
            <a:spLocks noGrp="1"/>
          </p:cNvSpPr>
          <p:nvPr>
            <p:ph idx="1"/>
          </p:nvPr>
        </p:nvSpPr>
        <p:spPr/>
        <p:txBody>
          <a:bodyPr>
            <a:normAutofit fontScale="55000" lnSpcReduction="20000"/>
          </a:bodyPr>
          <a:lstStyle/>
          <a:p>
            <a:pPr fontAlgn="base"/>
            <a:r>
              <a:rPr lang="zh-TW" altLang="en-US" dirty="0"/>
              <a:t>在 </a:t>
            </a:r>
            <a:r>
              <a:rPr lang="en-US" altLang="zh-TW" dirty="0"/>
              <a:t>CIGS </a:t>
            </a:r>
            <a:r>
              <a:rPr lang="zh-TW" altLang="en-US" dirty="0"/>
              <a:t>太陽能電池領域，目前面板本身的轉換率，由 </a:t>
            </a:r>
            <a:r>
              <a:rPr lang="en-US" altLang="zh-TW" dirty="0"/>
              <a:t>ZSW </a:t>
            </a:r>
            <a:r>
              <a:rPr lang="zh-TW" altLang="en-US" dirty="0"/>
              <a:t>以 </a:t>
            </a:r>
            <a:r>
              <a:rPr lang="en-US" altLang="zh-TW" dirty="0"/>
              <a:t>20.8% </a:t>
            </a:r>
            <a:r>
              <a:rPr lang="zh-TW" altLang="en-US" dirty="0"/>
              <a:t>稱雄，而漢能旗下收購的 </a:t>
            </a:r>
            <a:r>
              <a:rPr lang="en-US" altLang="zh-TW" dirty="0" err="1"/>
              <a:t>Solibro</a:t>
            </a:r>
            <a:r>
              <a:rPr lang="en-US" altLang="zh-TW" dirty="0"/>
              <a:t> </a:t>
            </a:r>
            <a:r>
              <a:rPr lang="zh-TW" altLang="en-US" dirty="0"/>
              <a:t>正在積極追趕中，在模組轉換率方面，則一直是由台積電稱霸，但是如今，三星已經向台積電下了戰書</a:t>
            </a:r>
            <a:r>
              <a:rPr lang="zh-TW" altLang="en-US" dirty="0" smtClean="0"/>
              <a:t>。三星</a:t>
            </a:r>
            <a:r>
              <a:rPr lang="zh-TW" altLang="en-US" dirty="0"/>
              <a:t>利用類似 </a:t>
            </a:r>
            <a:r>
              <a:rPr lang="en-US" altLang="zh-TW" dirty="0"/>
              <a:t>Solar </a:t>
            </a:r>
            <a:r>
              <a:rPr lang="en-US" altLang="zh-TW" dirty="0" err="1"/>
              <a:t>Frontie</a:t>
            </a:r>
            <a:r>
              <a:rPr lang="en-US" altLang="zh-TW" dirty="0"/>
              <a:t> r</a:t>
            </a:r>
            <a:r>
              <a:rPr lang="zh-TW" altLang="en-US" dirty="0"/>
              <a:t>的 </a:t>
            </a:r>
            <a:r>
              <a:rPr lang="en-US" altLang="zh-TW" dirty="0"/>
              <a:t>2 </a:t>
            </a:r>
            <a:r>
              <a:rPr lang="zh-TW" altLang="en-US" dirty="0"/>
              <a:t>步驟製程，成功的在 </a:t>
            </a:r>
            <a:r>
              <a:rPr lang="en-US" altLang="zh-TW" dirty="0"/>
              <a:t>1.44 </a:t>
            </a:r>
            <a:r>
              <a:rPr lang="zh-TW" altLang="en-US" dirty="0"/>
              <a:t>平方公尺的大面積達到 </a:t>
            </a:r>
            <a:r>
              <a:rPr lang="en-US" altLang="zh-TW" dirty="0"/>
              <a:t>15.7% </a:t>
            </a:r>
            <a:r>
              <a:rPr lang="zh-TW" altLang="en-US" dirty="0"/>
              <a:t>的轉換率，由太陽能電池測試業者 </a:t>
            </a:r>
            <a:r>
              <a:rPr lang="en-US" altLang="zh-TW" dirty="0"/>
              <a:t>TÜV </a:t>
            </a:r>
            <a:r>
              <a:rPr lang="en-US" altLang="zh-TW" dirty="0" err="1"/>
              <a:t>Rheinland</a:t>
            </a:r>
            <a:r>
              <a:rPr lang="en-US" altLang="zh-TW" dirty="0"/>
              <a:t> </a:t>
            </a:r>
            <a:r>
              <a:rPr lang="zh-TW" altLang="en-US" dirty="0"/>
              <a:t>認證。 先前</a:t>
            </a:r>
            <a:r>
              <a:rPr lang="en-US" altLang="zh-TW" dirty="0">
                <a:hlinkClick r:id="rId2"/>
              </a:rPr>
              <a:t>《</a:t>
            </a:r>
            <a:r>
              <a:rPr lang="zh-TW" altLang="en-US" dirty="0">
                <a:hlinkClick r:id="rId2"/>
              </a:rPr>
              <a:t>科技新報</a:t>
            </a:r>
            <a:r>
              <a:rPr lang="en-US" altLang="zh-TW" dirty="0">
                <a:hlinkClick r:id="rId2"/>
              </a:rPr>
              <a:t>》</a:t>
            </a:r>
            <a:r>
              <a:rPr lang="zh-TW" altLang="en-US" dirty="0">
                <a:hlinkClick r:id="rId2"/>
              </a:rPr>
              <a:t>報導</a:t>
            </a:r>
            <a:r>
              <a:rPr lang="zh-TW" altLang="en-US" dirty="0"/>
              <a:t>，，</a:t>
            </a:r>
            <a:r>
              <a:rPr lang="en-US" altLang="zh-TW" b="1" dirty="0">
                <a:solidFill>
                  <a:srgbClr val="FF0000"/>
                </a:solidFill>
              </a:rPr>
              <a:t>2013</a:t>
            </a:r>
            <a:r>
              <a:rPr lang="zh-TW" altLang="en-US" b="1" dirty="0">
                <a:solidFill>
                  <a:srgbClr val="FF0000"/>
                </a:solidFill>
              </a:rPr>
              <a:t>年</a:t>
            </a:r>
            <a:r>
              <a:rPr lang="en-US" altLang="zh-TW" b="1" dirty="0">
                <a:solidFill>
                  <a:srgbClr val="FF0000"/>
                </a:solidFill>
              </a:rPr>
              <a:t>1</a:t>
            </a:r>
            <a:r>
              <a:rPr lang="zh-TW" altLang="en-US" b="1" dirty="0">
                <a:solidFill>
                  <a:srgbClr val="FF0000"/>
                </a:solidFill>
              </a:rPr>
              <a:t>月，台積電就已經以 </a:t>
            </a:r>
            <a:r>
              <a:rPr lang="en-US" altLang="zh-TW" b="1" dirty="0">
                <a:solidFill>
                  <a:srgbClr val="FF0000"/>
                </a:solidFill>
              </a:rPr>
              <a:t>15.1% </a:t>
            </a:r>
            <a:r>
              <a:rPr lang="zh-TW" altLang="en-US" b="1" dirty="0">
                <a:solidFill>
                  <a:srgbClr val="FF0000"/>
                </a:solidFill>
              </a:rPr>
              <a:t>的轉換率拿下世界第一寶座，</a:t>
            </a:r>
            <a:r>
              <a:rPr lang="zh-TW" altLang="en-US" dirty="0"/>
              <a:t>不過台積電精益求精，</a:t>
            </a:r>
            <a:r>
              <a:rPr lang="en-US" altLang="zh-TW" dirty="0"/>
              <a:t>6 </a:t>
            </a:r>
            <a:r>
              <a:rPr lang="zh-TW" altLang="en-US" dirty="0"/>
              <a:t>月 </a:t>
            </a:r>
            <a:r>
              <a:rPr lang="en-US" altLang="zh-TW" dirty="0"/>
              <a:t>18 </a:t>
            </a:r>
            <a:r>
              <a:rPr lang="zh-TW" altLang="en-US" dirty="0"/>
              <a:t>日，台積電宣布轉換率又提升 </a:t>
            </a:r>
            <a:r>
              <a:rPr lang="en-US" altLang="zh-TW" dirty="0"/>
              <a:t>0.6%</a:t>
            </a:r>
            <a:r>
              <a:rPr lang="zh-TW" altLang="en-US" dirty="0"/>
              <a:t>，來到 </a:t>
            </a:r>
            <a:r>
              <a:rPr lang="en-US" altLang="zh-TW" dirty="0"/>
              <a:t>15.7%</a:t>
            </a:r>
            <a:r>
              <a:rPr lang="zh-TW" altLang="en-US" dirty="0"/>
              <a:t>。這次三星也達到 </a:t>
            </a:r>
            <a:r>
              <a:rPr lang="en-US" altLang="zh-TW" dirty="0"/>
              <a:t>15.7%</a:t>
            </a:r>
            <a:r>
              <a:rPr lang="zh-TW" altLang="en-US" dirty="0"/>
              <a:t>，使得三星的 </a:t>
            </a:r>
            <a:r>
              <a:rPr lang="en-US" altLang="zh-TW" dirty="0"/>
              <a:t>CIGS </a:t>
            </a:r>
            <a:r>
              <a:rPr lang="zh-TW" altLang="en-US" dirty="0"/>
              <a:t>模組轉換率與台積電並駕齊驅。雖然這個高效率的太陽能模組，是屬冠軍模組，現階段可能只佔生產出來產品的 </a:t>
            </a:r>
            <a:r>
              <a:rPr lang="en-US" altLang="zh-TW" dirty="0"/>
              <a:t>5</a:t>
            </a:r>
            <a:r>
              <a:rPr lang="zh-TW" altLang="en-US" dirty="0"/>
              <a:t>％ 到 </a:t>
            </a:r>
            <a:r>
              <a:rPr lang="en-US" altLang="zh-TW" dirty="0"/>
              <a:t>10%</a:t>
            </a:r>
            <a:r>
              <a:rPr lang="zh-TW" altLang="en-US" dirty="0"/>
              <a:t>，不能視為整廠的常態，不過在宣傳上卻有很大的功效</a:t>
            </a:r>
            <a:r>
              <a:rPr lang="zh-TW" altLang="en-US" dirty="0" smtClean="0"/>
              <a:t>。三星</a:t>
            </a:r>
            <a:r>
              <a:rPr lang="zh-TW" altLang="en-US" dirty="0"/>
              <a:t>在 </a:t>
            </a:r>
            <a:r>
              <a:rPr lang="en-US" altLang="zh-TW" dirty="0"/>
              <a:t>CIGS </a:t>
            </a:r>
            <a:r>
              <a:rPr lang="zh-TW" altLang="en-US" dirty="0"/>
              <a:t>轉換率競爭中先前一直處於鴨子划水狀態，一公布，就已經追上台積電，台積電可說陷入轉換率龍頭保衛戰，而在產能方面，三星也大手筆計畫在 </a:t>
            </a:r>
            <a:r>
              <a:rPr lang="en-US" altLang="zh-TW" dirty="0"/>
              <a:t>2014 </a:t>
            </a:r>
            <a:r>
              <a:rPr lang="zh-TW" altLang="en-US" dirty="0"/>
              <a:t>年建立 </a:t>
            </a:r>
            <a:r>
              <a:rPr lang="en-US" altLang="zh-TW" dirty="0"/>
              <a:t>200 </a:t>
            </a:r>
            <a:r>
              <a:rPr lang="zh-TW" altLang="en-US" dirty="0"/>
              <a:t>百萬瓦的產能，並計畫到 </a:t>
            </a:r>
            <a:r>
              <a:rPr lang="en-US" altLang="zh-TW" dirty="0"/>
              <a:t>2015 </a:t>
            </a:r>
            <a:r>
              <a:rPr lang="zh-TW" altLang="en-US" dirty="0"/>
              <a:t>年將產能擴大到超過</a:t>
            </a:r>
            <a:r>
              <a:rPr lang="en-US" altLang="zh-TW" dirty="0"/>
              <a:t>1GW</a:t>
            </a:r>
            <a:r>
              <a:rPr lang="zh-TW" altLang="en-US" dirty="0" smtClean="0"/>
              <a:t>。三星</a:t>
            </a:r>
            <a:r>
              <a:rPr lang="zh-TW" altLang="en-US" dirty="0"/>
              <a:t>表示，由於 </a:t>
            </a:r>
            <a:r>
              <a:rPr lang="en-US" altLang="zh-TW" dirty="0"/>
              <a:t>CIGS </a:t>
            </a:r>
            <a:r>
              <a:rPr lang="zh-TW" altLang="en-US" dirty="0"/>
              <a:t>在高溫下表現佳的特性，在日照充足的所謂的日光帶，包括中東地區，</a:t>
            </a:r>
            <a:r>
              <a:rPr lang="en-US" altLang="zh-TW" dirty="0"/>
              <a:t>CIGS  </a:t>
            </a:r>
            <a:r>
              <a:rPr lang="zh-TW" altLang="en-US" dirty="0"/>
              <a:t>的市場將逐漸增加，三星表示當觀察到以建築物為基礎的太陽能市場興起，就會全力投入生產，並同時降低成本</a:t>
            </a:r>
            <a:r>
              <a:rPr lang="zh-TW" altLang="en-US" dirty="0" smtClean="0"/>
              <a:t>。台積電</a:t>
            </a:r>
            <a:r>
              <a:rPr lang="zh-TW" altLang="en-US" dirty="0"/>
              <a:t>在與碲化鎘太陽能電池龍頭，美國第一太陽能（</a:t>
            </a:r>
            <a:r>
              <a:rPr lang="en-US" altLang="zh-TW" dirty="0"/>
              <a:t>First Solar</a:t>
            </a:r>
            <a:r>
              <a:rPr lang="zh-TW" altLang="en-US" dirty="0"/>
              <a:t>）的轉換率之戰上落後，第一太陽能目前的模組轉換率記錄是 </a:t>
            </a:r>
            <a:r>
              <a:rPr lang="en-US" altLang="zh-TW" dirty="0"/>
              <a:t>16.1%</a:t>
            </a:r>
            <a:r>
              <a:rPr lang="zh-TW" altLang="en-US" dirty="0"/>
              <a:t>，勝過 </a:t>
            </a:r>
            <a:r>
              <a:rPr lang="en-US" altLang="zh-TW" dirty="0"/>
              <a:t>CIGS </a:t>
            </a:r>
            <a:r>
              <a:rPr lang="zh-TW" altLang="en-US" dirty="0"/>
              <a:t>陣營，如今同為 </a:t>
            </a:r>
            <a:r>
              <a:rPr lang="en-US" altLang="zh-TW" dirty="0"/>
              <a:t>CIGS </a:t>
            </a:r>
            <a:r>
              <a:rPr lang="zh-TW" altLang="en-US" dirty="0"/>
              <a:t>陣營中又殺出三星，可說前後夾攻，台積電在太陽能領域將有一場硬仗要打。</a:t>
            </a:r>
          </a:p>
          <a:p>
            <a:endParaRPr lang="zh-TW" altLang="en-US" dirty="0"/>
          </a:p>
        </p:txBody>
      </p:sp>
    </p:spTree>
    <p:extLst>
      <p:ext uri="{BB962C8B-B14F-4D97-AF65-F5344CB8AC3E}">
        <p14:creationId xmlns:p14="http://schemas.microsoft.com/office/powerpoint/2010/main" val="34816814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a:t>不賭了！台積電關太陽能</a:t>
            </a:r>
            <a:r>
              <a:rPr lang="zh-TW" altLang="en-US" b="1" dirty="0" smtClean="0"/>
              <a:t>廠 </a:t>
            </a:r>
            <a:r>
              <a:rPr lang="en-US" altLang="zh-TW" b="1" dirty="0" smtClean="0"/>
              <a:t>2015/08/6</a:t>
            </a:r>
            <a:r>
              <a:rPr lang="zh-TW" altLang="en-US" b="1" dirty="0"/>
              <a:t/>
            </a:r>
            <a:br>
              <a:rPr lang="zh-TW" altLang="en-US" b="1" dirty="0"/>
            </a:br>
            <a:endParaRPr lang="zh-TW" altLang="en-US" dirty="0"/>
          </a:p>
        </p:txBody>
      </p:sp>
      <p:sp>
        <p:nvSpPr>
          <p:cNvPr id="3" name="內容版面配置區 2"/>
          <p:cNvSpPr>
            <a:spLocks noGrp="1"/>
          </p:cNvSpPr>
          <p:nvPr>
            <p:ph idx="1"/>
          </p:nvPr>
        </p:nvSpPr>
        <p:spPr/>
        <p:txBody>
          <a:bodyPr>
            <a:normAutofit fontScale="55000" lnSpcReduction="20000"/>
          </a:bodyPr>
          <a:lstStyle/>
          <a:p>
            <a:pPr marL="0" indent="0">
              <a:buNone/>
            </a:pPr>
            <a:r>
              <a:rPr lang="zh-TW" altLang="en-US" dirty="0"/>
              <a:t>台積電董事長張忠謀當年一句「賭了！」讓台積電砸下</a:t>
            </a:r>
            <a:r>
              <a:rPr lang="en-US" altLang="zh-TW" dirty="0"/>
              <a:t>79.2</a:t>
            </a:r>
            <a:r>
              <a:rPr lang="zh-TW" altLang="en-US" dirty="0"/>
              <a:t>億元蓋廠、搶進太陽能產業，但經過</a:t>
            </a:r>
            <a:r>
              <a:rPr lang="en-US" altLang="zh-TW" dirty="0"/>
              <a:t>6</a:t>
            </a:r>
            <a:r>
              <a:rPr lang="zh-TW" altLang="en-US" dirty="0"/>
              <a:t>年努力，半導體龍頭大廠台積電昨宣布，旗下</a:t>
            </a:r>
            <a:r>
              <a:rPr lang="en-US" altLang="zh-TW" dirty="0"/>
              <a:t>100</a:t>
            </a:r>
            <a:r>
              <a:rPr lang="zh-TW" altLang="en-US" dirty="0"/>
              <a:t>％持股的台積太陽能公司，業務發展不具長期效益，預計在</a:t>
            </a:r>
            <a:r>
              <a:rPr lang="en-US" altLang="zh-TW" dirty="0"/>
              <a:t>8</a:t>
            </a:r>
            <a:r>
              <a:rPr lang="zh-TW" altLang="en-US" dirty="0"/>
              <a:t>月底結束工廠營運。台積太陽能董事長左大川坦言，仍未找到穩定獲利的模式，只好結束經營。</a:t>
            </a:r>
          </a:p>
          <a:p>
            <a:pPr marL="0" indent="0">
              <a:buNone/>
            </a:pPr>
            <a:r>
              <a:rPr lang="zh-TW" altLang="en-US" dirty="0"/>
              <a:t>左大川表示，台積電相信太陽能電力一直都會是重要的綠色能源，而太陽能模組製造仍是一個健全且持續成長的產業，但在未能發展出一套穩定獲利的模式。面對工廠結束營運，台積電強調，將邀聘所有廠內約</a:t>
            </a:r>
            <a:r>
              <a:rPr lang="en-US" altLang="zh-TW" dirty="0"/>
              <a:t>365</a:t>
            </a:r>
            <a:r>
              <a:rPr lang="zh-TW" altLang="en-US" dirty="0"/>
              <a:t>名同仁至台積電工作、既有客戶的產品保固將不受影響。</a:t>
            </a:r>
          </a:p>
          <a:p>
            <a:pPr marL="0" indent="0">
              <a:buNone/>
            </a:pPr>
            <a:r>
              <a:rPr lang="zh-TW" altLang="en-US" dirty="0"/>
              <a:t>法人表示，太陽能市場今年相當嚴峻，而台積太陽能主要生產薄膜太陽能電池產品具有相當優勢，但隨著中國大量投入太陽能電池發展，市場長年處於供過於求的狀態，產品平均價格難有突破，也壓縮到市場發展空間</a:t>
            </a:r>
            <a:r>
              <a:rPr lang="zh-TW" altLang="en-US" dirty="0" smtClean="0"/>
              <a:t>。 </a:t>
            </a:r>
            <a:endParaRPr lang="zh-TW" altLang="en-US" dirty="0"/>
          </a:p>
          <a:p>
            <a:pPr marL="0" indent="0">
              <a:buNone/>
            </a:pPr>
            <a:r>
              <a:rPr lang="zh-TW" altLang="en-US" dirty="0"/>
              <a:t>台積電指出，台積太陽能屬於市場後進者，缺乏經濟規模，雖然台積太陽能的銅銦鎵硒（</a:t>
            </a:r>
            <a:r>
              <a:rPr lang="en-US" altLang="zh-TW" dirty="0"/>
              <a:t>CIGS</a:t>
            </a:r>
            <a:r>
              <a:rPr lang="zh-TW" altLang="en-US" dirty="0"/>
              <a:t>）薄膜技術轉換效率領先全球，但成本不具競爭優勢。經過評估之後，就算以最精進的成本減抑計畫，也難挽成本劣勢。台積電表示，台積太陽能廠結束營運產生的虧損，將在</a:t>
            </a:r>
            <a:r>
              <a:rPr lang="en-US" altLang="zh-TW" dirty="0"/>
              <a:t>2015</a:t>
            </a:r>
            <a:r>
              <a:rPr lang="zh-TW" altLang="en-US" dirty="0"/>
              <a:t>年第</a:t>
            </a:r>
            <a:r>
              <a:rPr lang="en-US" altLang="zh-TW" dirty="0"/>
              <a:t>3</a:t>
            </a:r>
            <a:r>
              <a:rPr lang="zh-TW" altLang="en-US" dirty="0"/>
              <a:t>季認列完畢，預估對</a:t>
            </a:r>
            <a:r>
              <a:rPr lang="en-US" altLang="zh-TW" dirty="0"/>
              <a:t>EPS</a:t>
            </a:r>
            <a:r>
              <a:rPr lang="zh-TW" altLang="en-US" dirty="0"/>
              <a:t>影響</a:t>
            </a:r>
            <a:r>
              <a:rPr lang="en-US" altLang="zh-TW" dirty="0"/>
              <a:t>0.07</a:t>
            </a:r>
          </a:p>
          <a:p>
            <a:pPr marL="0" indent="0">
              <a:buNone/>
            </a:pPr>
            <a:endParaRPr lang="zh-TW" altLang="en-US" dirty="0"/>
          </a:p>
        </p:txBody>
      </p:sp>
    </p:spTree>
    <p:extLst>
      <p:ext uri="{BB962C8B-B14F-4D97-AF65-F5344CB8AC3E}">
        <p14:creationId xmlns:p14="http://schemas.microsoft.com/office/powerpoint/2010/main" val="1717845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23850" y="0"/>
            <a:ext cx="8229600" cy="1143000"/>
          </a:xfrm>
        </p:spPr>
        <p:txBody>
          <a:bodyPr/>
          <a:lstStyle/>
          <a:p>
            <a:endParaRPr lang="en-US"/>
          </a:p>
        </p:txBody>
      </p:sp>
      <p:graphicFrame>
        <p:nvGraphicFramePr>
          <p:cNvPr id="76803" name="Group 3"/>
          <p:cNvGraphicFramePr>
            <a:graphicFrameLocks noGrp="1"/>
          </p:cNvGraphicFramePr>
          <p:nvPr>
            <p:ph idx="1"/>
          </p:nvPr>
        </p:nvGraphicFramePr>
        <p:xfrm>
          <a:off x="323850" y="765175"/>
          <a:ext cx="8229600" cy="5537835"/>
        </p:xfrm>
        <a:graphic>
          <a:graphicData uri="http://schemas.openxmlformats.org/drawingml/2006/table">
            <a:tbl>
              <a:tblPr/>
              <a:tblGrid>
                <a:gridCol w="2057400"/>
                <a:gridCol w="2057400"/>
                <a:gridCol w="2057400"/>
                <a:gridCol w="2057400"/>
              </a:tblGrid>
              <a:tr h="947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Silicon Wafer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Vacuum-based thin film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Roll-printed thin film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Process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Si wafer processing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High vacuum depositon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Roll-to-roll printing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Process Yield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Robust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Fragile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Robust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Materials Utilization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30-60%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Over 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Throughput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1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pitchFamily="34" charset="0"/>
                          <a:ea typeface="新細明體" pitchFamily="18" charset="-120"/>
                        </a:rPr>
                        <a:t>10-25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02314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152400"/>
            <a:ext cx="8686800" cy="1143000"/>
          </a:xfrm>
        </p:spPr>
        <p:txBody>
          <a:bodyPr/>
          <a:lstStyle/>
          <a:p>
            <a:r>
              <a:rPr lang="en-US" altLang="zh-TW" sz="3600" b="1"/>
              <a:t>Comparison of three thin film solar cell</a:t>
            </a:r>
          </a:p>
        </p:txBody>
      </p:sp>
      <p:sp>
        <p:nvSpPr>
          <p:cNvPr id="49155" name="Rectangle 3"/>
          <p:cNvSpPr>
            <a:spLocks noGrp="1" noChangeArrowheads="1"/>
          </p:cNvSpPr>
          <p:nvPr>
            <p:ph type="body" idx="1"/>
          </p:nvPr>
        </p:nvSpPr>
        <p:spPr/>
        <p:txBody>
          <a:bodyPr/>
          <a:lstStyle/>
          <a:p>
            <a:endParaRPr lang="en-US"/>
          </a:p>
        </p:txBody>
      </p:sp>
      <p:pic>
        <p:nvPicPr>
          <p:cNvPr id="49156" name="Picture 4"/>
          <p:cNvPicPr>
            <a:picLocks noChangeAspect="1" noChangeArrowheads="1"/>
          </p:cNvPicPr>
          <p:nvPr/>
        </p:nvPicPr>
        <p:blipFill>
          <a:blip r:embed="rId2" cstate="print"/>
          <a:srcRect l="21941" t="32446" r="19582" b="10608"/>
          <a:stretch>
            <a:fillRect/>
          </a:stretch>
        </p:blipFill>
        <p:spPr bwMode="auto">
          <a:xfrm>
            <a:off x="533400" y="1676400"/>
            <a:ext cx="7775575" cy="4541838"/>
          </a:xfrm>
          <a:prstGeom prst="rect">
            <a:avLst/>
          </a:prstGeom>
          <a:noFill/>
          <a:ln w="9525">
            <a:noFill/>
            <a:miter lim="800000"/>
            <a:headEnd/>
            <a:tailEnd/>
          </a:ln>
          <a:effectLst/>
        </p:spPr>
      </p:pic>
      <p:sp>
        <p:nvSpPr>
          <p:cNvPr id="49157" name="Text Box 5"/>
          <p:cNvSpPr txBox="1">
            <a:spLocks noChangeArrowheads="1"/>
          </p:cNvSpPr>
          <p:nvPr/>
        </p:nvSpPr>
        <p:spPr bwMode="auto">
          <a:xfrm>
            <a:off x="6064250" y="6248400"/>
            <a:ext cx="3079750" cy="366713"/>
          </a:xfrm>
          <a:prstGeom prst="rect">
            <a:avLst/>
          </a:prstGeom>
          <a:noFill/>
          <a:ln w="9525">
            <a:noFill/>
            <a:miter lim="800000"/>
            <a:headEnd/>
            <a:tailEnd/>
          </a:ln>
          <a:effectLst/>
        </p:spPr>
        <p:txBody>
          <a:bodyPr wrap="none">
            <a:spAutoFit/>
          </a:bodyPr>
          <a:lstStyle/>
          <a:p>
            <a:r>
              <a:rPr lang="en-US" altLang="zh-TW"/>
              <a:t>Semiconductor Taiwan 2008</a:t>
            </a:r>
          </a:p>
        </p:txBody>
      </p:sp>
    </p:spTree>
    <p:extLst>
      <p:ext uri="{BB962C8B-B14F-4D97-AF65-F5344CB8AC3E}">
        <p14:creationId xmlns:p14="http://schemas.microsoft.com/office/powerpoint/2010/main" val="8608679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PV industry in Taiwan</a:t>
            </a:r>
            <a:endParaRPr lang="en-US"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83970" name="Picture 2"/>
          <p:cNvPicPr>
            <a:picLocks noChangeAspect="1" noChangeArrowheads="1"/>
          </p:cNvPicPr>
          <p:nvPr/>
        </p:nvPicPr>
        <p:blipFill>
          <a:blip r:embed="rId2" cstate="print"/>
          <a:srcRect/>
          <a:stretch>
            <a:fillRect/>
          </a:stretch>
        </p:blipFill>
        <p:spPr bwMode="auto">
          <a:xfrm>
            <a:off x="395536" y="1412776"/>
            <a:ext cx="8428252" cy="4740374"/>
          </a:xfrm>
          <a:prstGeom prst="rect">
            <a:avLst/>
          </a:prstGeom>
          <a:noFill/>
          <a:ln w="9525">
            <a:noFill/>
            <a:miter lim="800000"/>
            <a:headEnd/>
            <a:tailEnd/>
          </a:ln>
        </p:spPr>
      </p:pic>
    </p:spTree>
    <p:extLst>
      <p:ext uri="{BB962C8B-B14F-4D97-AF65-F5344CB8AC3E}">
        <p14:creationId xmlns:p14="http://schemas.microsoft.com/office/powerpoint/2010/main" val="2801361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r>
              <a:rPr lang="en-US" altLang="zh-TW" dirty="0" smtClean="0"/>
              <a:t>PV industry in Taiwan</a:t>
            </a:r>
            <a:endParaRPr lang="zh-TW" altLang="en-US" dirty="0"/>
          </a:p>
        </p:txBody>
      </p:sp>
      <p:sp>
        <p:nvSpPr>
          <p:cNvPr id="3" name="內容版面配置區 2"/>
          <p:cNvSpPr>
            <a:spLocks noGrp="1"/>
          </p:cNvSpPr>
          <p:nvPr>
            <p:ph sz="quarter" idx="1"/>
          </p:nvPr>
        </p:nvSpPr>
        <p:spPr/>
        <p:txBody>
          <a:bodyPr/>
          <a:lstStyle/>
          <a:p>
            <a:endParaRPr lang="zh-TW" altLang="en-US"/>
          </a:p>
        </p:txBody>
      </p:sp>
      <p:sp>
        <p:nvSpPr>
          <p:cNvPr id="4" name="內容版面配置區 3"/>
          <p:cNvSpPr>
            <a:spLocks noGrp="1"/>
          </p:cNvSpPr>
          <p:nvPr>
            <p:ph sz="quarter" idx="2"/>
          </p:nvPr>
        </p:nvSpPr>
        <p:spPr/>
        <p:txBody>
          <a:bodyPr/>
          <a:lstStyle/>
          <a:p>
            <a:endParaRPr lang="zh-TW" altLang="en-US"/>
          </a:p>
        </p:txBody>
      </p:sp>
      <p:sp>
        <p:nvSpPr>
          <p:cNvPr id="5" name="內容版面配置區 4"/>
          <p:cNvSpPr>
            <a:spLocks noGrp="1"/>
          </p:cNvSpPr>
          <p:nvPr>
            <p:ph sz="quarter" idx="3"/>
          </p:nvPr>
        </p:nvSpPr>
        <p:spPr/>
        <p:txBody>
          <a:bodyPr/>
          <a:lstStyle/>
          <a:p>
            <a:endParaRPr lang="zh-TW" altLang="en-US"/>
          </a:p>
        </p:txBody>
      </p:sp>
      <p:sp>
        <p:nvSpPr>
          <p:cNvPr id="6" name="內容版面配置區 5"/>
          <p:cNvSpPr>
            <a:spLocks noGrp="1"/>
          </p:cNvSpPr>
          <p:nvPr>
            <p:ph sz="quarter" idx="4"/>
          </p:nvPr>
        </p:nvSpPr>
        <p:spPr/>
        <p:txBody>
          <a:bodyPr/>
          <a:lstStyle/>
          <a:p>
            <a:endParaRPr lang="zh-TW" altLang="en-US"/>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173" y="2636912"/>
            <a:ext cx="4549861" cy="419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4" y="2780927"/>
            <a:ext cx="4430369" cy="331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090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457200" y="609600"/>
          <a:ext cx="8153400" cy="4529138"/>
        </p:xfrm>
        <a:graphic>
          <a:graphicData uri="http://schemas.openxmlformats.org/presentationml/2006/ole">
            <mc:AlternateContent xmlns:mc="http://schemas.openxmlformats.org/markup-compatibility/2006">
              <mc:Choice xmlns:v="urn:schemas-microsoft-com:vml" Requires="v">
                <p:oleObj spid="_x0000_s60435" name="Document" r:id="rId3" imgW="5715720" imgH="3174840" progId="Word.Document.8">
                  <p:embed/>
                </p:oleObj>
              </mc:Choice>
              <mc:Fallback>
                <p:oleObj name="Document" r:id="rId3" imgW="5715720" imgH="317484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81534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337211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Market distribution in 2009</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832292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504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066800" y="304800"/>
          <a:ext cx="7010400" cy="5976938"/>
        </p:xfrm>
        <a:graphic>
          <a:graphicData uri="http://schemas.openxmlformats.org/presentationml/2006/ole">
            <mc:AlternateContent xmlns:mc="http://schemas.openxmlformats.org/markup-compatibility/2006">
              <mc:Choice xmlns:v="urn:schemas-microsoft-com:vml" Requires="v">
                <p:oleObj spid="_x0000_s61460" name="Document" r:id="rId3" imgW="5944320" imgH="5067360" progId="Word.Document.8">
                  <p:embed/>
                </p:oleObj>
              </mc:Choice>
              <mc:Fallback>
                <p:oleObj name="Document" r:id="rId3" imgW="5944320" imgH="506736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7010400"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891934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sz="quarter"/>
          </p:nvPr>
        </p:nvSpPr>
        <p:spPr>
          <a:xfrm>
            <a:off x="323528" y="116632"/>
            <a:ext cx="8229600" cy="1143000"/>
          </a:xfrm>
        </p:spPr>
        <p:txBody>
          <a:bodyPr>
            <a:normAutofit fontScale="90000"/>
          </a:bodyPr>
          <a:lstStyle/>
          <a:p>
            <a:r>
              <a:rPr lang="en-US" altLang="zh-TW" dirty="0" smtClean="0"/>
              <a:t>Make Stimulated emission rate larger</a:t>
            </a:r>
            <a:endParaRPr lang="en-US" altLang="zh-TW" dirty="0"/>
          </a:p>
        </p:txBody>
      </p:sp>
      <p:graphicFrame>
        <p:nvGraphicFramePr>
          <p:cNvPr id="45060" name="Object 4"/>
          <p:cNvGraphicFramePr>
            <a:graphicFrameLocks noGrp="1" noChangeAspect="1"/>
          </p:cNvGraphicFramePr>
          <p:nvPr>
            <p:ph sz="quarter" idx="1"/>
          </p:nvPr>
        </p:nvGraphicFramePr>
        <p:xfrm>
          <a:off x="399728" y="3994845"/>
          <a:ext cx="2806700" cy="814387"/>
        </p:xfrm>
        <a:graphic>
          <a:graphicData uri="http://schemas.openxmlformats.org/presentationml/2006/ole">
            <mc:AlternateContent xmlns:mc="http://schemas.openxmlformats.org/markup-compatibility/2006">
              <mc:Choice xmlns:v="urn:schemas-microsoft-com:vml" Requires="v">
                <p:oleObj spid="_x0000_s3117" name="方程式" r:id="rId3" imgW="1574640" imgH="457200" progId="Equation.3">
                  <p:embed/>
                </p:oleObj>
              </mc:Choice>
              <mc:Fallback>
                <p:oleObj name="方程式" r:id="rId3" imgW="157464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28" y="3994845"/>
                        <a:ext cx="2806700" cy="814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2" name="Text Box 6"/>
          <p:cNvSpPr txBox="1">
            <a:spLocks noChangeArrowheads="1"/>
          </p:cNvSpPr>
          <p:nvPr/>
        </p:nvSpPr>
        <p:spPr bwMode="auto">
          <a:xfrm>
            <a:off x="395536" y="1556792"/>
            <a:ext cx="4641850" cy="366713"/>
          </a:xfrm>
          <a:prstGeom prst="rect">
            <a:avLst/>
          </a:prstGeom>
          <a:noFill/>
          <a:ln w="9525">
            <a:noFill/>
            <a:miter lim="800000"/>
            <a:headEnd/>
            <a:tailEnd/>
          </a:ln>
          <a:effectLst/>
        </p:spPr>
        <p:txBody>
          <a:bodyPr wrap="none">
            <a:spAutoFit/>
          </a:bodyPr>
          <a:lstStyle/>
          <a:p>
            <a:r>
              <a:rPr lang="en-US" altLang="zh-TW" b="0" dirty="0"/>
              <a:t>R</a:t>
            </a:r>
            <a:r>
              <a:rPr lang="en-US" altLang="zh-TW" sz="1000" b="0" dirty="0"/>
              <a:t>21</a:t>
            </a:r>
            <a:r>
              <a:rPr lang="en-US" altLang="zh-TW" b="0" dirty="0"/>
              <a:t> - downward transition rate from E2 to E1</a:t>
            </a:r>
          </a:p>
        </p:txBody>
      </p:sp>
      <p:sp>
        <p:nvSpPr>
          <p:cNvPr id="45063" name="Line 7"/>
          <p:cNvSpPr>
            <a:spLocks noChangeShapeType="1"/>
          </p:cNvSpPr>
          <p:nvPr/>
        </p:nvSpPr>
        <p:spPr bwMode="auto">
          <a:xfrm>
            <a:off x="3600128" y="4326632"/>
            <a:ext cx="762000" cy="0"/>
          </a:xfrm>
          <a:prstGeom prst="line">
            <a:avLst/>
          </a:prstGeom>
          <a:noFill/>
          <a:ln w="9525">
            <a:solidFill>
              <a:schemeClr val="tx1"/>
            </a:solidFill>
            <a:round/>
            <a:headEnd/>
            <a:tailEnd type="triangle" w="med" len="med"/>
          </a:ln>
          <a:effectLst/>
        </p:spPr>
        <p:txBody>
          <a:bodyPr/>
          <a:lstStyle/>
          <a:p>
            <a:endParaRPr lang="en-US"/>
          </a:p>
        </p:txBody>
      </p:sp>
      <p:sp>
        <p:nvSpPr>
          <p:cNvPr id="45064" name="Text Box 8"/>
          <p:cNvSpPr txBox="1">
            <a:spLocks noChangeArrowheads="1"/>
          </p:cNvSpPr>
          <p:nvPr/>
        </p:nvSpPr>
        <p:spPr bwMode="auto">
          <a:xfrm>
            <a:off x="4666928" y="4098032"/>
            <a:ext cx="3800015" cy="923330"/>
          </a:xfrm>
          <a:prstGeom prst="rect">
            <a:avLst/>
          </a:prstGeom>
          <a:noFill/>
          <a:ln w="9525">
            <a:noFill/>
            <a:miter lim="800000"/>
            <a:headEnd/>
            <a:tailEnd/>
          </a:ln>
          <a:effectLst/>
        </p:spPr>
        <p:txBody>
          <a:bodyPr wrap="none">
            <a:spAutoFit/>
          </a:bodyPr>
          <a:lstStyle/>
          <a:p>
            <a:r>
              <a:rPr lang="en-US" altLang="zh-TW" b="0" dirty="0"/>
              <a:t>We need a large photon concentration</a:t>
            </a:r>
          </a:p>
          <a:p>
            <a:r>
              <a:rPr lang="en-US" altLang="zh-TW" dirty="0" smtClean="0"/>
              <a:t>with the wavelength we want!</a:t>
            </a:r>
            <a:endParaRPr lang="en-US" altLang="zh-TW" b="0" dirty="0" smtClean="0"/>
          </a:p>
          <a:p>
            <a:r>
              <a:rPr lang="en-US" altLang="zh-TW" b="0" dirty="0" smtClean="0"/>
              <a:t>- </a:t>
            </a:r>
            <a:r>
              <a:rPr lang="en-US" altLang="zh-TW" b="0" dirty="0"/>
              <a:t>Need an optical cavity</a:t>
            </a:r>
          </a:p>
        </p:txBody>
      </p:sp>
      <p:sp>
        <p:nvSpPr>
          <p:cNvPr id="45065" name="Rectangle 9"/>
          <p:cNvSpPr>
            <a:spLocks noChangeArrowheads="1"/>
          </p:cNvSpPr>
          <p:nvPr/>
        </p:nvSpPr>
        <p:spPr bwMode="auto">
          <a:xfrm>
            <a:off x="2457128" y="4021832"/>
            <a:ext cx="762000" cy="762000"/>
          </a:xfrm>
          <a:prstGeom prst="rect">
            <a:avLst/>
          </a:prstGeom>
          <a:noFill/>
          <a:ln w="38100">
            <a:solidFill>
              <a:srgbClr val="FF0000"/>
            </a:solidFill>
            <a:miter lim="800000"/>
            <a:headEnd/>
            <a:tailEnd/>
          </a:ln>
          <a:effectLst/>
        </p:spPr>
        <p:txBody>
          <a:bodyPr wrap="none" anchor="ctr"/>
          <a:lstStyle/>
          <a:p>
            <a:endParaRPr lang="en-US"/>
          </a:p>
        </p:txBody>
      </p:sp>
      <p:sp>
        <p:nvSpPr>
          <p:cNvPr id="45066" name="Text Box 10"/>
          <p:cNvSpPr txBox="1">
            <a:spLocks noChangeArrowheads="1"/>
          </p:cNvSpPr>
          <p:nvPr/>
        </p:nvSpPr>
        <p:spPr bwMode="auto">
          <a:xfrm>
            <a:off x="823392" y="5703912"/>
            <a:ext cx="6501010" cy="646331"/>
          </a:xfrm>
          <a:prstGeom prst="rect">
            <a:avLst/>
          </a:prstGeom>
          <a:noFill/>
          <a:ln w="9525">
            <a:noFill/>
            <a:miter lim="800000"/>
            <a:headEnd/>
            <a:tailEnd/>
          </a:ln>
          <a:effectLst/>
        </p:spPr>
        <p:txBody>
          <a:bodyPr wrap="none">
            <a:spAutoFit/>
          </a:bodyPr>
          <a:lstStyle/>
          <a:p>
            <a:r>
              <a:rPr lang="en-US" altLang="zh-TW" b="0" dirty="0" smtClean="0"/>
              <a:t>-photon energy density per unit frequency</a:t>
            </a:r>
          </a:p>
          <a:p>
            <a:r>
              <a:rPr lang="en-US" altLang="zh-TW" b="0" dirty="0" smtClean="0"/>
              <a:t>-the number of photons per unit volume with an energy </a:t>
            </a:r>
            <a:r>
              <a:rPr lang="en-US" altLang="zh-TW" b="0" dirty="0" err="1" smtClean="0"/>
              <a:t>h</a:t>
            </a:r>
            <a:r>
              <a:rPr lang="en-US" altLang="zh-TW" b="0" i="1" dirty="0" err="1" smtClean="0"/>
              <a:t>v</a:t>
            </a:r>
            <a:r>
              <a:rPr lang="en-US" altLang="zh-TW" b="0" dirty="0" smtClean="0"/>
              <a:t>=(E2-E1)</a:t>
            </a:r>
            <a:endParaRPr lang="en-US" altLang="zh-TW" b="0" dirty="0"/>
          </a:p>
        </p:txBody>
      </p:sp>
      <p:sp>
        <p:nvSpPr>
          <p:cNvPr id="15" name="文字方塊 14"/>
          <p:cNvSpPr txBox="1"/>
          <p:nvPr/>
        </p:nvSpPr>
        <p:spPr>
          <a:xfrm>
            <a:off x="323528" y="3717032"/>
            <a:ext cx="1338828" cy="369332"/>
          </a:xfrm>
          <a:prstGeom prst="rect">
            <a:avLst/>
          </a:prstGeom>
          <a:noFill/>
        </p:spPr>
        <p:txBody>
          <a:bodyPr wrap="none" rtlCol="0">
            <a:spAutoFit/>
          </a:bodyPr>
          <a:lstStyle/>
          <a:p>
            <a:r>
              <a:rPr lang="en-US" altLang="zh-TW" dirty="0" smtClean="0"/>
              <a:t>stimulated</a:t>
            </a:r>
            <a:endParaRPr lang="zh-TW" altLang="en-US" dirty="0"/>
          </a:p>
        </p:txBody>
      </p:sp>
      <p:sp>
        <p:nvSpPr>
          <p:cNvPr id="16" name="文字方塊 15"/>
          <p:cNvSpPr txBox="1"/>
          <p:nvPr/>
        </p:nvSpPr>
        <p:spPr>
          <a:xfrm>
            <a:off x="323528" y="4707632"/>
            <a:ext cx="1620957" cy="369332"/>
          </a:xfrm>
          <a:prstGeom prst="rect">
            <a:avLst/>
          </a:prstGeom>
          <a:noFill/>
        </p:spPr>
        <p:txBody>
          <a:bodyPr wrap="none" rtlCol="0">
            <a:spAutoFit/>
          </a:bodyPr>
          <a:lstStyle/>
          <a:p>
            <a:r>
              <a:rPr lang="en-US" altLang="zh-TW" dirty="0" smtClean="0"/>
              <a:t>spontaneous</a:t>
            </a:r>
            <a:endParaRPr lang="zh-TW" altLang="en-US" dirty="0"/>
          </a:p>
        </p:txBody>
      </p:sp>
      <p:sp>
        <p:nvSpPr>
          <p:cNvPr id="17" name="Line 7"/>
          <p:cNvSpPr>
            <a:spLocks noChangeShapeType="1"/>
          </p:cNvSpPr>
          <p:nvPr/>
        </p:nvSpPr>
        <p:spPr bwMode="auto">
          <a:xfrm flipH="1">
            <a:off x="2695600" y="4839816"/>
            <a:ext cx="288032" cy="746720"/>
          </a:xfrm>
          <a:prstGeom prst="line">
            <a:avLst/>
          </a:prstGeom>
          <a:noFill/>
          <a:ln w="9525">
            <a:solidFill>
              <a:schemeClr val="tx1"/>
            </a:solidFill>
            <a:round/>
            <a:headEnd/>
            <a:tailEnd type="triangle" w="med" len="med"/>
          </a:ln>
          <a:effectLst/>
        </p:spPr>
        <p:txBody>
          <a:bodyPr/>
          <a:lstStyle/>
          <a:p>
            <a:endParaRPr lang="en-US"/>
          </a:p>
        </p:txBody>
      </p:sp>
      <p:sp>
        <p:nvSpPr>
          <p:cNvPr id="21" name="文字方塊 20"/>
          <p:cNvSpPr txBox="1"/>
          <p:nvPr/>
        </p:nvSpPr>
        <p:spPr>
          <a:xfrm>
            <a:off x="611560" y="2204864"/>
            <a:ext cx="2896627" cy="461665"/>
          </a:xfrm>
          <a:prstGeom prst="rect">
            <a:avLst/>
          </a:prstGeom>
          <a:noFill/>
        </p:spPr>
        <p:txBody>
          <a:bodyPr wrap="none" rtlCol="0">
            <a:spAutoFit/>
          </a:bodyPr>
          <a:lstStyle/>
          <a:p>
            <a:r>
              <a:rPr lang="en-US" altLang="zh-TW" sz="2400" dirty="0" smtClean="0"/>
              <a:t>R</a:t>
            </a:r>
            <a:r>
              <a:rPr lang="en-US" altLang="zh-TW" sz="1200" dirty="0" smtClean="0"/>
              <a:t>21</a:t>
            </a:r>
            <a:r>
              <a:rPr lang="en-US" altLang="zh-TW" sz="2400" dirty="0" smtClean="0"/>
              <a:t> = A</a:t>
            </a:r>
            <a:r>
              <a:rPr lang="en-US" altLang="zh-TW" sz="1200" dirty="0" smtClean="0"/>
              <a:t>21</a:t>
            </a:r>
            <a:r>
              <a:rPr lang="en-US" altLang="zh-TW" sz="2400" dirty="0" smtClean="0"/>
              <a:t>N</a:t>
            </a:r>
            <a:r>
              <a:rPr lang="en-US" altLang="zh-TW" sz="1200" dirty="0" smtClean="0"/>
              <a:t>2</a:t>
            </a:r>
            <a:r>
              <a:rPr lang="en-US" altLang="zh-TW" sz="2400" dirty="0" smtClean="0"/>
              <a:t>+B</a:t>
            </a:r>
            <a:r>
              <a:rPr lang="en-US" altLang="zh-TW" sz="1200" dirty="0" smtClean="0"/>
              <a:t>21</a:t>
            </a:r>
            <a:r>
              <a:rPr lang="en-US" altLang="zh-TW" sz="2400" dirty="0" smtClean="0"/>
              <a:t>N</a:t>
            </a:r>
            <a:r>
              <a:rPr lang="en-US" altLang="zh-TW" sz="1200" dirty="0" smtClean="0"/>
              <a:t>2       </a:t>
            </a:r>
            <a:r>
              <a:rPr lang="en-US" altLang="zh-TW" sz="2400" dirty="0" smtClean="0"/>
              <a:t>(</a:t>
            </a:r>
            <a:r>
              <a:rPr lang="en-US" altLang="zh-TW" sz="2400" dirty="0" err="1" smtClean="0"/>
              <a:t>hv</a:t>
            </a:r>
            <a:r>
              <a:rPr lang="en-US" altLang="zh-TW" sz="2400" dirty="0" smtClean="0"/>
              <a:t>)</a:t>
            </a:r>
            <a:endParaRPr lang="zh-TW" altLang="en-US" sz="2400" dirty="0"/>
          </a:p>
        </p:txBody>
      </p:sp>
      <p:graphicFrame>
        <p:nvGraphicFramePr>
          <p:cNvPr id="3078" name="Object 6"/>
          <p:cNvGraphicFramePr>
            <a:graphicFrameLocks noChangeAspect="1"/>
          </p:cNvGraphicFramePr>
          <p:nvPr/>
        </p:nvGraphicFramePr>
        <p:xfrm>
          <a:off x="2627784" y="2276872"/>
          <a:ext cx="369771" cy="400585"/>
        </p:xfrm>
        <a:graphic>
          <a:graphicData uri="http://schemas.openxmlformats.org/presentationml/2006/ole">
            <mc:AlternateContent xmlns:mc="http://schemas.openxmlformats.org/markup-compatibility/2006">
              <mc:Choice xmlns:v="urn:schemas-microsoft-com:vml" Requires="v">
                <p:oleObj spid="_x0000_s3118" name="方程式" r:id="rId5" imgW="152280" imgH="164880" progId="Equation.3">
                  <p:embed/>
                </p:oleObj>
              </mc:Choice>
              <mc:Fallback>
                <p:oleObj name="方程式" r:id="rId5" imgW="152280" imgH="16488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276872"/>
                        <a:ext cx="369771" cy="40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4" name="直線單箭頭接點 23"/>
          <p:cNvCxnSpPr/>
          <p:nvPr/>
        </p:nvCxnSpPr>
        <p:spPr>
          <a:xfrm rot="5400000">
            <a:off x="1223628" y="2600908"/>
            <a:ext cx="36004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323528" y="2924944"/>
            <a:ext cx="2290884" cy="369332"/>
          </a:xfrm>
          <a:prstGeom prst="rect">
            <a:avLst/>
          </a:prstGeom>
          <a:noFill/>
        </p:spPr>
        <p:txBody>
          <a:bodyPr wrap="none" rtlCol="0">
            <a:spAutoFit/>
          </a:bodyPr>
          <a:lstStyle/>
          <a:p>
            <a:r>
              <a:rPr lang="en-US" altLang="zh-TW" dirty="0" smtClean="0"/>
              <a:t>Spontaneous emission</a:t>
            </a:r>
            <a:endParaRPr lang="zh-TW" altLang="en-US" dirty="0"/>
          </a:p>
        </p:txBody>
      </p:sp>
      <p:cxnSp>
        <p:nvCxnSpPr>
          <p:cNvPr id="27" name="直線單箭頭接點 26"/>
          <p:cNvCxnSpPr/>
          <p:nvPr/>
        </p:nvCxnSpPr>
        <p:spPr>
          <a:xfrm>
            <a:off x="3419872" y="2564904"/>
            <a:ext cx="50405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3275856" y="2924944"/>
            <a:ext cx="3517886" cy="646331"/>
          </a:xfrm>
          <a:prstGeom prst="rect">
            <a:avLst/>
          </a:prstGeom>
          <a:noFill/>
        </p:spPr>
        <p:txBody>
          <a:bodyPr wrap="none" rtlCol="0">
            <a:spAutoFit/>
          </a:bodyPr>
          <a:lstStyle/>
          <a:p>
            <a:r>
              <a:rPr lang="en-US" altLang="zh-TW" dirty="0" smtClean="0"/>
              <a:t>Stimulated emission which requires</a:t>
            </a:r>
          </a:p>
          <a:p>
            <a:r>
              <a:rPr lang="en-US" altLang="zh-TW" dirty="0" smtClean="0"/>
              <a:t>Photons to drive it</a:t>
            </a:r>
            <a:endParaRPr lang="zh-TW" altLang="en-US" dirty="0"/>
          </a:p>
        </p:txBody>
      </p:sp>
      <p:sp>
        <p:nvSpPr>
          <p:cNvPr id="32" name="Rectangle 9"/>
          <p:cNvSpPr>
            <a:spLocks noChangeArrowheads="1"/>
          </p:cNvSpPr>
          <p:nvPr/>
        </p:nvSpPr>
        <p:spPr bwMode="auto">
          <a:xfrm>
            <a:off x="1259632" y="2276872"/>
            <a:ext cx="648072" cy="329952"/>
          </a:xfrm>
          <a:prstGeom prst="rect">
            <a:avLst/>
          </a:prstGeom>
          <a:noFill/>
          <a:ln w="38100">
            <a:solidFill>
              <a:srgbClr val="FF0000"/>
            </a:solidFill>
            <a:miter lim="800000"/>
            <a:headEnd/>
            <a:tailEnd/>
          </a:ln>
          <a:effectLst/>
        </p:spPr>
        <p:txBody>
          <a:bodyPr wrap="none" anchor="ctr"/>
          <a:lstStyle/>
          <a:p>
            <a:endParaRPr lang="en-US"/>
          </a:p>
        </p:txBody>
      </p:sp>
      <p:sp>
        <p:nvSpPr>
          <p:cNvPr id="33" name="Rectangle 9"/>
          <p:cNvSpPr>
            <a:spLocks noChangeArrowheads="1"/>
          </p:cNvSpPr>
          <p:nvPr/>
        </p:nvSpPr>
        <p:spPr bwMode="auto">
          <a:xfrm>
            <a:off x="2051720" y="2276872"/>
            <a:ext cx="1368152" cy="329952"/>
          </a:xfrm>
          <a:prstGeom prst="rect">
            <a:avLst/>
          </a:prstGeom>
          <a:noFill/>
          <a:ln w="38100">
            <a:solidFill>
              <a:srgbClr val="FF0000"/>
            </a:solidFill>
            <a:miter lim="800000"/>
            <a:headEnd/>
            <a:tailEnd/>
          </a:ln>
          <a:effectLst/>
        </p:spPr>
        <p:txBody>
          <a:bodyPr wrap="none" anchor="ctr"/>
          <a:lstStyle/>
          <a:p>
            <a:endParaRPr lang="en-US"/>
          </a:p>
        </p:txBody>
      </p:sp>
      <p:pic>
        <p:nvPicPr>
          <p:cNvPr id="3079" name="Picture 7"/>
          <p:cNvPicPr>
            <a:picLocks noChangeAspect="1" noChangeArrowheads="1"/>
          </p:cNvPicPr>
          <p:nvPr/>
        </p:nvPicPr>
        <p:blipFill>
          <a:blip r:embed="rId7" cstate="print"/>
          <a:srcRect/>
          <a:stretch>
            <a:fillRect/>
          </a:stretch>
        </p:blipFill>
        <p:spPr bwMode="auto">
          <a:xfrm>
            <a:off x="6876256" y="1412776"/>
            <a:ext cx="2138288" cy="1422163"/>
          </a:xfrm>
          <a:prstGeom prst="rect">
            <a:avLst/>
          </a:prstGeom>
          <a:noFill/>
          <a:ln w="9525">
            <a:noFill/>
            <a:miter lim="800000"/>
            <a:headEnd/>
            <a:tailEnd/>
          </a:ln>
        </p:spPr>
      </p:pic>
      <p:pic>
        <p:nvPicPr>
          <p:cNvPr id="3080" name="Picture 8"/>
          <p:cNvPicPr>
            <a:picLocks noChangeAspect="1" noChangeArrowheads="1"/>
          </p:cNvPicPr>
          <p:nvPr/>
        </p:nvPicPr>
        <p:blipFill>
          <a:blip r:embed="rId8" cstate="print"/>
          <a:srcRect/>
          <a:stretch>
            <a:fillRect/>
          </a:stretch>
        </p:blipFill>
        <p:spPr bwMode="auto">
          <a:xfrm>
            <a:off x="5220072" y="1412776"/>
            <a:ext cx="1411504" cy="1464568"/>
          </a:xfrm>
          <a:prstGeom prst="rect">
            <a:avLst/>
          </a:prstGeom>
          <a:noFill/>
          <a:ln w="9525">
            <a:noFill/>
            <a:miter lim="800000"/>
            <a:headEnd/>
            <a:tailEnd/>
          </a:ln>
        </p:spPr>
      </p:pic>
      <p:sp>
        <p:nvSpPr>
          <p:cNvPr id="36" name="文字方塊 35"/>
          <p:cNvSpPr txBox="1"/>
          <p:nvPr/>
        </p:nvSpPr>
        <p:spPr>
          <a:xfrm>
            <a:off x="4644008" y="980728"/>
            <a:ext cx="2290884" cy="369332"/>
          </a:xfrm>
          <a:prstGeom prst="rect">
            <a:avLst/>
          </a:prstGeom>
          <a:noFill/>
        </p:spPr>
        <p:txBody>
          <a:bodyPr wrap="none" rtlCol="0">
            <a:spAutoFit/>
          </a:bodyPr>
          <a:lstStyle/>
          <a:p>
            <a:r>
              <a:rPr lang="en-US" altLang="zh-TW" dirty="0" smtClean="0"/>
              <a:t>Spontaneous emission</a:t>
            </a:r>
            <a:endParaRPr lang="zh-TW" altLang="en-US" dirty="0"/>
          </a:p>
        </p:txBody>
      </p:sp>
      <p:sp>
        <p:nvSpPr>
          <p:cNvPr id="37" name="文字方塊 36"/>
          <p:cNvSpPr txBox="1"/>
          <p:nvPr/>
        </p:nvSpPr>
        <p:spPr>
          <a:xfrm>
            <a:off x="7009890" y="1052736"/>
            <a:ext cx="2134110" cy="369332"/>
          </a:xfrm>
          <a:prstGeom prst="rect">
            <a:avLst/>
          </a:prstGeom>
          <a:noFill/>
        </p:spPr>
        <p:txBody>
          <a:bodyPr wrap="none" rtlCol="0">
            <a:spAutoFit/>
          </a:bodyPr>
          <a:lstStyle/>
          <a:p>
            <a:r>
              <a:rPr lang="en-US" altLang="zh-TW" dirty="0" smtClean="0"/>
              <a:t>Stimulated  emission</a:t>
            </a:r>
            <a:endParaRPr lang="zh-TW"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3723</Words>
  <Application>Microsoft Office PowerPoint</Application>
  <PresentationFormat>如螢幕大小 (4:3)</PresentationFormat>
  <Paragraphs>528</Paragraphs>
  <Slides>70</Slides>
  <Notes>3</Notes>
  <HiddenSlides>0</HiddenSlides>
  <MMClips>0</MMClips>
  <ScaleCrop>false</ScaleCrop>
  <HeadingPairs>
    <vt:vector size="6" baseType="variant">
      <vt:variant>
        <vt:lpstr>佈景主題</vt:lpstr>
      </vt:variant>
      <vt:variant>
        <vt:i4>1</vt:i4>
      </vt:variant>
      <vt:variant>
        <vt:lpstr>內嵌 OLE 伺服程式</vt:lpstr>
      </vt:variant>
      <vt:variant>
        <vt:i4>4</vt:i4>
      </vt:variant>
      <vt:variant>
        <vt:lpstr>投影片標題</vt:lpstr>
      </vt:variant>
      <vt:variant>
        <vt:i4>70</vt:i4>
      </vt:variant>
    </vt:vector>
  </HeadingPairs>
  <TitlesOfParts>
    <vt:vector size="75" baseType="lpstr">
      <vt:lpstr>Office 佈景主題</vt:lpstr>
      <vt:lpstr>Document</vt:lpstr>
      <vt:lpstr>方程式</vt:lpstr>
      <vt:lpstr>Image</vt:lpstr>
      <vt:lpstr>Canvas Drawing</vt:lpstr>
      <vt:lpstr>PowerPoint 簡報</vt:lpstr>
      <vt:lpstr>Fabrication of laser diode using pn junction structures</vt:lpstr>
      <vt:lpstr>Two keys for making a laser </vt:lpstr>
      <vt:lpstr>Absorption, spontaneous, and stimulated emission</vt:lpstr>
      <vt:lpstr>PowerPoint 簡報</vt:lpstr>
      <vt:lpstr>PowerPoint 簡報</vt:lpstr>
      <vt:lpstr>PowerPoint 簡報</vt:lpstr>
      <vt:lpstr>PowerPoint 簡報</vt:lpstr>
      <vt:lpstr>Make Stimulated emission rate larger</vt:lpstr>
      <vt:lpstr>A optical cavity (optical resonator) </vt:lpstr>
      <vt:lpstr>Laser diodes: utilization of PN junction</vt:lpstr>
      <vt:lpstr>Degenerated semiconductor</vt:lpstr>
      <vt:lpstr>PowerPoint 簡報</vt:lpstr>
      <vt:lpstr>PowerPoint 簡報</vt:lpstr>
      <vt:lpstr>PowerPoint 簡報</vt:lpstr>
      <vt:lpstr>Output power vs. diode current of a laser diode</vt:lpstr>
      <vt:lpstr>PowerPoint 簡報</vt:lpstr>
      <vt:lpstr>Heterostructure laser diode</vt:lpstr>
      <vt:lpstr>PowerPoint 簡報</vt:lpstr>
      <vt:lpstr>photovoltaic device (solar cell)</vt:lpstr>
      <vt:lpstr>Solar cells</vt:lpstr>
      <vt:lpstr>PowerPoint 簡報</vt:lpstr>
      <vt:lpstr>Generate electrons from materials by photons</vt:lpstr>
      <vt:lpstr>Elemental and Compound Semiconductors</vt:lpstr>
      <vt:lpstr>Definition of various radiation</vt:lpstr>
      <vt:lpstr>Pick right materials</vt:lpstr>
      <vt:lpstr>Absorption of semiconductors</vt:lpstr>
      <vt:lpstr>PowerPoint 簡報</vt:lpstr>
      <vt:lpstr>PowerPoint 簡報</vt:lpstr>
      <vt:lpstr>Absorption of semiconductor</vt:lpstr>
      <vt:lpstr>PowerPoint 簡報</vt:lpstr>
      <vt:lpstr>A PN junction photovoltaic device </vt:lpstr>
      <vt:lpstr>A PN junction photovoltaic device </vt:lpstr>
      <vt:lpstr>A PN junction photovoltaic device </vt:lpstr>
      <vt:lpstr>PowerPoint 簡報</vt:lpstr>
      <vt:lpstr>PowerPoint 簡報</vt:lpstr>
      <vt:lpstr>PowerPoint 簡報</vt:lpstr>
      <vt:lpstr>PowerPoint 簡報</vt:lpstr>
      <vt:lpstr>PowerPoint 簡報</vt:lpstr>
      <vt:lpstr>Solar cell efficiency :an example</vt:lpstr>
      <vt:lpstr>PowerPoint 簡報</vt:lpstr>
      <vt:lpstr>PowerPoint 簡報</vt:lpstr>
      <vt:lpstr>Next step of crystalline Si solar cell</vt:lpstr>
      <vt:lpstr>Various solar cells</vt:lpstr>
      <vt:lpstr>Thin film solar cell: use Si as an example </vt:lpstr>
      <vt:lpstr>PowerPoint 簡報</vt:lpstr>
      <vt:lpstr>Advantages of thin film solar cells</vt:lpstr>
      <vt:lpstr>PowerPoint 簡報</vt:lpstr>
      <vt:lpstr>p-n junction and p-i-n junction</vt:lpstr>
      <vt:lpstr>Amorphous Si solar cell : illustration</vt:lpstr>
      <vt:lpstr>PowerPoint 簡報</vt:lpstr>
      <vt:lpstr>II-VI compound solar cell: CdTe</vt:lpstr>
      <vt:lpstr>Device structure of CdTe solar cell</vt:lpstr>
      <vt:lpstr>First solar: CdTe solar cells</vt:lpstr>
      <vt:lpstr>I-III-VI2 compound solar cells: CuInGaSe(S) </vt:lpstr>
      <vt:lpstr>Band gap and optical absorption of CIGS</vt:lpstr>
      <vt:lpstr>CIGS cell efficiency roadmap</vt:lpstr>
      <vt:lpstr>PowerPoint 簡報</vt:lpstr>
      <vt:lpstr>Vacuum-based techniques for CIGS film deposition</vt:lpstr>
      <vt:lpstr>PowerPoint 簡報</vt:lpstr>
      <vt:lpstr>ISET’s non-vacuum process</vt:lpstr>
      <vt:lpstr>PowerPoint 簡報</vt:lpstr>
      <vt:lpstr>CIGS Rocks!</vt:lpstr>
      <vt:lpstr>三星CIGS太陽能轉換率迎頭趕上，台積電陷轉換率冠軍保衛戰 Dec 24 2013</vt:lpstr>
      <vt:lpstr>不賭了！台積電關太陽能廠 2015/08/6 </vt:lpstr>
      <vt:lpstr>PowerPoint 簡報</vt:lpstr>
      <vt:lpstr>Comparison of three thin film solar cell</vt:lpstr>
      <vt:lpstr>PV industry in Taiwan</vt:lpstr>
      <vt:lpstr>PV industry in Taiwan</vt:lpstr>
      <vt:lpstr>Market distribution in 2009</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sean</dc:creator>
  <cp:lastModifiedBy>sean</cp:lastModifiedBy>
  <cp:revision>48</cp:revision>
  <dcterms:modified xsi:type="dcterms:W3CDTF">2017-03-20T03:20:31Z</dcterms:modified>
</cp:coreProperties>
</file>