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CCFF"/>
    <a:srgbClr val="CCCC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65"/>
  </p:normalViewPr>
  <p:slideViewPr>
    <p:cSldViewPr>
      <p:cViewPr varScale="1">
        <p:scale>
          <a:sx n="107" d="100"/>
          <a:sy n="107" d="100"/>
        </p:scale>
        <p:origin x="17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9D8D6-D2E9-436B-9E1A-109FF0233EFB}" type="datetimeFigureOut">
              <a:rPr lang="zh-TW" altLang="en-US" smtClean="0"/>
              <a:t>2026/2/25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B03BD-D880-4979-A10B-F696A2C918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43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B03BD-D880-4979-A10B-F696A2C9189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641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09DA6-EF00-4885-A707-CB0D753B9CCE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5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2026/2/25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2026/2/25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2026/2/25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B25E25-5CAA-4896-BA89-40F5F43EBFA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906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2026/2/25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2026/2/25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2026/2/25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2026/2/25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2026/2/25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2026/2/25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2026/2/25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2026/2/25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2026/2/25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x.nthu.edu.tw/~hytua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2324781"/>
            <a:ext cx="814197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課程說明</a:t>
            </a:r>
            <a:r>
              <a:rPr kumimoji="1" lang="en-US" altLang="zh-TW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: </a:t>
            </a:r>
            <a:endParaRPr kumimoji="1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教育化工系的同學，使認識光電材料與光電元件的基礎及其製程，</a:t>
            </a:r>
            <a:endParaRPr kumimoji="1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俾便未來運用化學工程技術在這些相關的產業之中。</a:t>
            </a:r>
            <a:endParaRPr kumimoji="1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內容主要分為三大部分</a:t>
            </a: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: </a:t>
            </a: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光電材料與元件基本原理</a:t>
            </a: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, </a:t>
            </a: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無機光電材料與元件</a:t>
            </a:r>
            <a:endParaRPr kumimoji="1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、有機光電材料與元件。</a:t>
            </a: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 </a:t>
            </a:r>
            <a:endParaRPr kumimoji="1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0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0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任課教師</a:t>
            </a: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: </a:t>
            </a:r>
            <a:endParaRPr kumimoji="1" lang="en-US" altLang="zh-TW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段興宇教授	</a:t>
            </a:r>
            <a:r>
              <a:rPr kumimoji="1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en-US" altLang="zh-TW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ext</a:t>
            </a:r>
            <a:r>
              <a:rPr kumimoji="1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42509, hytuan@che.nthu.edu.tw, Room 311)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林昆翰教授</a:t>
            </a:r>
            <a:r>
              <a:rPr kumimoji="1"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kumimoji="1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ext</a:t>
            </a:r>
            <a:r>
              <a:rPr kumimoji="1"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1" lang="en-US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33672, </a:t>
            </a:r>
            <a:r>
              <a:rPr kumimoji="1" lang="en-US" altLang="ja-JP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kunhan.lin</a:t>
            </a:r>
            <a:r>
              <a:rPr kumimoji="1" lang="en-US" altLang="ja-JP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@mx.nthu.edu.tw</a:t>
            </a:r>
            <a:r>
              <a:rPr kumimoji="1" lang="en-US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Room 308)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476672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800" b="1" dirty="0">
                <a:latin typeface="Times New Roman" pitchFamily="18" charset="0"/>
                <a:ea typeface="Times"/>
                <a:cs typeface="Times New Roman" pitchFamily="18" charset="0"/>
              </a:rPr>
              <a:t>CHE 4940 Fundamentals of </a:t>
            </a:r>
            <a:r>
              <a:rPr kumimoji="1" lang="en-US" altLang="zh-TW" sz="2800" b="1" dirty="0" err="1">
                <a:latin typeface="Times New Roman" pitchFamily="18" charset="0"/>
                <a:ea typeface="Times"/>
                <a:cs typeface="Times New Roman" pitchFamily="18" charset="0"/>
              </a:rPr>
              <a:t>Opto</a:t>
            </a:r>
            <a:r>
              <a:rPr kumimoji="1" lang="en-US" altLang="zh-TW" sz="2800" b="1" dirty="0">
                <a:latin typeface="Times New Roman" pitchFamily="18" charset="0"/>
                <a:ea typeface="Times"/>
                <a:cs typeface="Times New Roman" pitchFamily="18" charset="0"/>
              </a:rPr>
              <a:t> electronic Materials and Devices</a:t>
            </a:r>
            <a:endParaRPr kumimoji="1" lang="en-US" altLang="zh-TW" sz="2800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800" b="1" dirty="0">
                <a:latin typeface="Times New Roman" pitchFamily="18" charset="0"/>
                <a:ea typeface="Times"/>
                <a:cs typeface="Times New Roman" pitchFamily="18" charset="0"/>
              </a:rPr>
              <a:t>(</a:t>
            </a: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光電材料與元件基礎</a:t>
            </a:r>
            <a:r>
              <a:rPr kumimoji="1" lang="zh-TW" altLang="en-US" sz="2800" b="1" dirty="0">
                <a:latin typeface="Times New Roman" pitchFamily="18" charset="0"/>
                <a:ea typeface="Times"/>
                <a:cs typeface="Times New Roman" pitchFamily="18" charset="0"/>
              </a:rPr>
              <a:t> </a:t>
            </a:r>
            <a:r>
              <a:rPr kumimoji="1" lang="en-US" altLang="zh-TW" sz="2800" b="1" dirty="0">
                <a:latin typeface="Times New Roman" pitchFamily="18" charset="0"/>
                <a:ea typeface="Times"/>
                <a:cs typeface="Times New Roman" pitchFamily="18" charset="0"/>
              </a:rPr>
              <a:t>2 </a:t>
            </a: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學分</a:t>
            </a:r>
            <a:r>
              <a:rPr kumimoji="1" lang="en-US" altLang="zh-TW" sz="2800" b="1" dirty="0">
                <a:latin typeface="Times New Roman" pitchFamily="18" charset="0"/>
                <a:ea typeface="Times"/>
                <a:cs typeface="Times New Roman" pitchFamily="18" charset="0"/>
              </a:rPr>
              <a:t>)</a:t>
            </a:r>
            <a:endParaRPr kumimoji="1" lang="en-US" altLang="zh-TW" sz="2800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794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Optoelectronic devices using semiconductors: Si</a:t>
            </a:r>
            <a:r>
              <a:rPr lang="zh-TW" altLang="en-US" dirty="0"/>
              <a:t>、</a:t>
            </a:r>
            <a:r>
              <a:rPr lang="en-US" altLang="zh-TW" dirty="0"/>
              <a:t>III-V</a:t>
            </a:r>
            <a:r>
              <a:rPr lang="zh-TW" altLang="en-US" dirty="0"/>
              <a:t>、</a:t>
            </a:r>
            <a:r>
              <a:rPr lang="en-US" altLang="zh-TW" dirty="0"/>
              <a:t>I-III-VI, </a:t>
            </a:r>
            <a:br>
              <a:rPr lang="en-US" altLang="zh-TW" dirty="0"/>
            </a:br>
            <a:r>
              <a:rPr lang="en-US" altLang="zh-TW" dirty="0">
                <a:solidFill>
                  <a:srgbClr val="FF0000"/>
                </a:solidFill>
              </a:rPr>
              <a:t>many semiconductors are candidates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2400" dirty="0"/>
              <a:t>LED (light emitting diodes)</a:t>
            </a:r>
            <a:endParaRPr lang="zh-TW" altLang="en-US" sz="2400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altLang="zh-TW" dirty="0"/>
              <a:t>Laser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en-US" altLang="zh-TW" dirty="0"/>
              <a:t>Solar cell</a:t>
            </a:r>
            <a:endParaRPr lang="zh-TW" altLang="en-US" dirty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zh-TW" dirty="0" err="1"/>
              <a:t>Photodetector</a:t>
            </a:r>
            <a:endParaRPr lang="zh-TW" altLang="en-US" dirty="0"/>
          </a:p>
        </p:txBody>
      </p:sp>
      <p:pic>
        <p:nvPicPr>
          <p:cNvPr id="7" name="Picture 6" descr="led%20lam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3116"/>
            <a:ext cx="2481283" cy="1903411"/>
          </a:xfrm>
          <a:prstGeom prst="rect">
            <a:avLst/>
          </a:prstGeom>
          <a:noFill/>
        </p:spPr>
      </p:pic>
      <p:pic>
        <p:nvPicPr>
          <p:cNvPr id="8" name="Picture 3" descr="greentec_100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54425" y="1760757"/>
            <a:ext cx="1911797" cy="2676516"/>
          </a:xfrm>
          <a:prstGeom prst="rect">
            <a:avLst/>
          </a:prstGeom>
          <a:noFill/>
        </p:spPr>
      </p:pic>
      <p:pic>
        <p:nvPicPr>
          <p:cNvPr id="9" name="Picture 3" descr="solar_pan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572007"/>
            <a:ext cx="2571768" cy="1929163"/>
          </a:xfrm>
          <a:prstGeom prst="rect">
            <a:avLst/>
          </a:prstGeom>
          <a:noFill/>
        </p:spPr>
      </p:pic>
      <p:pic>
        <p:nvPicPr>
          <p:cNvPr id="207874" name="Picture 2" descr="C:\Documents and Settings\Administrator\My Documents\Class\光電材料與元件基礎\光電99\99講義\SD5600-001,SD5620-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572008"/>
            <a:ext cx="1904992" cy="1904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6487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1" dirty="0"/>
              <a:t>The band gap of </a:t>
            </a:r>
            <a:r>
              <a:rPr lang="en-US" altLang="zh-TW" sz="3200" b="1" dirty="0">
                <a:solidFill>
                  <a:srgbClr val="FF0000"/>
                </a:solidFill>
              </a:rPr>
              <a:t>semiconductor</a:t>
            </a:r>
            <a:r>
              <a:rPr lang="en-US" altLang="zh-TW" sz="3200" b="1" dirty="0"/>
              <a:t> optoelectronic materials corresponding to a optical spectrum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52432" y="5729302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E= hc/</a:t>
            </a:r>
            <a:r>
              <a:rPr lang="el-GR" altLang="zh-TW">
                <a:cs typeface="Arial" pitchFamily="34" charset="0"/>
              </a:rPr>
              <a:t>λ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000232" y="5500702"/>
            <a:ext cx="2533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E=1.24/ </a:t>
            </a:r>
            <a:r>
              <a:rPr lang="el-GR" altLang="zh-TW"/>
              <a:t>λ</a:t>
            </a:r>
            <a:r>
              <a:rPr lang="en-US" altLang="zh-TW"/>
              <a:t> (eV)</a:t>
            </a:r>
          </a:p>
          <a:p>
            <a:r>
              <a:rPr lang="en-US" altLang="zh-TW"/>
              <a:t>When E: electron volts </a:t>
            </a:r>
          </a:p>
          <a:p>
            <a:r>
              <a:rPr lang="el-GR" altLang="zh-TW"/>
              <a:t>λ</a:t>
            </a:r>
            <a:r>
              <a:rPr lang="en-US" altLang="zh-TW"/>
              <a:t>:</a:t>
            </a:r>
            <a:r>
              <a:rPr lang="el-GR" altLang="zh-TW">
                <a:latin typeface=""/>
                <a:ea typeface=""/>
              </a:rPr>
              <a:t>μ</a:t>
            </a:r>
            <a:r>
              <a:rPr lang="en-US" altLang="zh-TW">
                <a:latin typeface=""/>
                <a:ea typeface=""/>
              </a:rPr>
              <a:t>m</a:t>
            </a:r>
            <a:endParaRPr lang="el-GR" altLang="zh-TW">
              <a:latin typeface=""/>
              <a:ea typeface=""/>
            </a:endParaRPr>
          </a:p>
          <a:p>
            <a:endParaRPr lang="en-US" altLang="zh-TW"/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844675"/>
            <a:ext cx="6600825" cy="3419475"/>
          </a:xfrm>
          <a:noFill/>
          <a:ln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143240" y="3286124"/>
            <a:ext cx="34290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143372" y="6000768"/>
            <a:ext cx="4869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altLang="zh-TW" dirty="0"/>
              <a:t>direct band gap materials</a:t>
            </a:r>
          </a:p>
          <a:p>
            <a:pPr>
              <a:buFontTx/>
              <a:buChar char="-"/>
            </a:pPr>
            <a:r>
              <a:rPr lang="en-US" altLang="zh-TW" dirty="0"/>
              <a:t>Compound (II-VI, III-V, IV-VI) semiconductors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0683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1475"/>
            <a:ext cx="8229600" cy="1046163"/>
          </a:xfrm>
        </p:spPr>
        <p:txBody>
          <a:bodyPr/>
          <a:lstStyle/>
          <a:p>
            <a:r>
              <a:rPr lang="en-US" altLang="zh-TW" sz="4000" dirty="0"/>
              <a:t>LED – basic manufacturing processes</a:t>
            </a:r>
          </a:p>
        </p:txBody>
      </p:sp>
      <p:pic>
        <p:nvPicPr>
          <p:cNvPr id="46083" name="Picture 3" descr="2000-3-7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700213"/>
            <a:ext cx="7173913" cy="4052887"/>
          </a:xfrm>
          <a:noFill/>
          <a:ln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296275" y="5754688"/>
            <a:ext cx="682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en-US" sz="1200"/>
              <a:t>經</a:t>
            </a:r>
            <a:r>
              <a:rPr kumimoji="0" lang="en-US" altLang="zh-TW" sz="1200"/>
              <a:t>,3-76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11560" y="6237312"/>
            <a:ext cx="751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Similar manufacturing process could be also applied to laser, solar cell industry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507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教學進度：</a:t>
            </a:r>
            <a:r>
              <a:rPr kumimoji="1" lang="zh-TW" altLang="en-US" sz="2800" b="1" dirty="0">
                <a:latin typeface="Times New Roman" pitchFamily="18" charset="0"/>
                <a:ea typeface="Times"/>
                <a:cs typeface="Times New Roman" pitchFamily="18" charset="0"/>
              </a:rPr>
              <a:t> </a:t>
            </a:r>
            <a:br>
              <a:rPr kumimoji="1" lang="zh-TW" altLang="en-US" sz="2800" dirty="0">
                <a:latin typeface="Arial" pitchFamily="34" charset="0"/>
                <a:ea typeface="新細明體" pitchFamily="18" charset="-120"/>
                <a:cs typeface="新細明體" pitchFamily="18" charset="-120"/>
              </a:rPr>
            </a:br>
            <a:r>
              <a:rPr kumimoji="1" lang="en-US" altLang="zh-TW" sz="2800" b="1" dirty="0">
                <a:latin typeface="Times New Roman" pitchFamily="18" charset="0"/>
                <a:ea typeface="Times"/>
                <a:cs typeface="Times New Roman" pitchFamily="18" charset="0"/>
              </a:rPr>
              <a:t>I. </a:t>
            </a: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光電材料與元件基本原理</a:t>
            </a:r>
            <a:r>
              <a:rPr kumimoji="1" lang="en-US" altLang="zh-TW" sz="2800" b="1" dirty="0">
                <a:latin typeface="Times New Roman" pitchFamily="18" charset="0"/>
                <a:ea typeface="Times"/>
                <a:cs typeface="Times New Roman" pitchFamily="18" charset="0"/>
              </a:rPr>
              <a:t>: </a:t>
            </a: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段興宇教授</a:t>
            </a:r>
            <a:br>
              <a:rPr kumimoji="1" lang="en-US" altLang="zh-TW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kumimoji="1" lang="en-US" altLang="zh-TW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M7M8</a:t>
            </a:r>
            <a:br>
              <a:rPr kumimoji="1" lang="zh-TW" altLang="en-US" sz="2800" dirty="0">
                <a:latin typeface="Arial" pitchFamily="34" charset="0"/>
                <a:ea typeface="新細明體" pitchFamily="18" charset="-120"/>
                <a:cs typeface="新細明體" pitchFamily="18" charset="-120"/>
              </a:rPr>
            </a:br>
            <a:endParaRPr lang="zh-TW" altLang="en-US" sz="28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12321"/>
              </p:ext>
            </p:extLst>
          </p:nvPr>
        </p:nvGraphicFramePr>
        <p:xfrm>
          <a:off x="899592" y="1844826"/>
          <a:ext cx="7632847" cy="4276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9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3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5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</a:rPr>
                        <a:t>上課日期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>
                          <a:effectLst/>
                        </a:rPr>
                        <a:t>授課內容</a:t>
                      </a:r>
                      <a:endParaRPr lang="zh-TW" sz="120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2/25 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Semiconductor fundamentals 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3/11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200" dirty="0">
                          <a:effectLst/>
                          <a:latin typeface="Times"/>
                          <a:ea typeface="標楷體"/>
                          <a:cs typeface="Times New Roman"/>
                        </a:rPr>
                        <a:t>Principle of optoelectronic devices(I)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3/18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Principle of optoelectronic devices (II)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5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3/25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effectLst/>
                        </a:rPr>
                        <a:t>Principle of Semiconductor devices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4/01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Integrated circuit (IC) manufacturing processes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9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4/15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Chemical vapor deposition (CVD)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9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200" dirty="0">
                          <a:effectLst/>
                          <a:highlight>
                            <a:srgbClr val="FFFF00"/>
                          </a:highlight>
                          <a:latin typeface="Times"/>
                          <a:ea typeface="標楷體"/>
                          <a:cs typeface="Times New Roman"/>
                        </a:rPr>
                        <a:t>4/22 room 210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200" dirty="0">
                          <a:effectLst/>
                          <a:highlight>
                            <a:srgbClr val="FFFF00"/>
                          </a:highlight>
                          <a:latin typeface="Times"/>
                          <a:ea typeface="標楷體"/>
                          <a:cs typeface="Times New Roman"/>
                        </a:rPr>
                        <a:t>6:00-8:00</a:t>
                      </a:r>
                      <a:r>
                        <a:rPr lang="zh-TW" altLang="en-US" sz="1200" dirty="0">
                          <a:effectLst/>
                          <a:highlight>
                            <a:srgbClr val="FFFF00"/>
                          </a:highlight>
                          <a:latin typeface="Times"/>
                          <a:ea typeface="標楷體"/>
                          <a:cs typeface="Times New Roman"/>
                        </a:rPr>
                        <a:t> </a:t>
                      </a:r>
                      <a:r>
                        <a:rPr lang="en-US" altLang="zh-TW" sz="1200" dirty="0">
                          <a:effectLst/>
                          <a:highlight>
                            <a:srgbClr val="FFFF00"/>
                          </a:highlight>
                          <a:latin typeface="Times"/>
                          <a:ea typeface="標楷體"/>
                          <a:cs typeface="Times New Roman"/>
                        </a:rPr>
                        <a:t>pm</a:t>
                      </a:r>
                      <a:endParaRPr lang="zh-TW" sz="1200" dirty="0">
                        <a:effectLst/>
                        <a:highlight>
                          <a:srgbClr val="FFFF00"/>
                        </a:highlight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400" dirty="0">
                          <a:effectLst/>
                        </a:rPr>
                        <a:t>Midterm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1663" y="2476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86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996952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kumimoji="1" lang="en-US" altLang="zh-TW" sz="2800" b="1" dirty="0">
                <a:latin typeface="Times New Roman" pitchFamily="18" charset="0"/>
                <a:ea typeface="Times" charset="0"/>
                <a:cs typeface="Times New Roman" pitchFamily="18" charset="0"/>
              </a:rPr>
              <a:t>II</a:t>
            </a: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有機光電材料與元件</a:t>
            </a:r>
            <a:r>
              <a:rPr kumimoji="1" lang="zh-TW" altLang="en-US" sz="2800" b="1" dirty="0">
                <a:latin typeface="Times New Roman" pitchFamily="18" charset="0"/>
                <a:ea typeface="Times" charset="0"/>
                <a:cs typeface="Times New Roman" pitchFamily="18" charset="0"/>
              </a:rPr>
              <a:t> </a:t>
            </a:r>
            <a:r>
              <a:rPr kumimoji="1" lang="en-US" altLang="zh-TW" sz="2800" b="1" dirty="0">
                <a:latin typeface="Times New Roman" pitchFamily="18" charset="0"/>
                <a:ea typeface="Times" charset="0"/>
                <a:cs typeface="Times New Roman" pitchFamily="18" charset="0"/>
              </a:rPr>
              <a:t>Prof. </a:t>
            </a:r>
            <a:r>
              <a:rPr kumimoji="1" lang="zh-TW" altLang="en-US" sz="2800" b="1" dirty="0">
                <a:latin typeface="Times New Roman" pitchFamily="18" charset="0"/>
                <a:ea typeface="Times" charset="0"/>
                <a:cs typeface="Times New Roman" pitchFamily="18" charset="0"/>
              </a:rPr>
              <a:t>林昆翰 </a:t>
            </a:r>
            <a:r>
              <a:rPr kumimoji="1" lang="en-US" altLang="zh-TW" sz="2800" b="1">
                <a:latin typeface="Times New Roman" pitchFamily="18" charset="0"/>
                <a:ea typeface="Times" charset="0"/>
                <a:cs typeface="Times New Roman" pitchFamily="18" charset="0"/>
              </a:rPr>
              <a:t>W5W6</a:t>
            </a:r>
            <a:br>
              <a:rPr kumimoji="1" lang="en-US" altLang="zh-TW" sz="2800" b="1" dirty="0">
                <a:latin typeface="Arial" pitchFamily="34" charset="0"/>
                <a:ea typeface="新細明體" pitchFamily="18" charset="-120"/>
                <a:cs typeface="新細明體" pitchFamily="18" charset="-120"/>
              </a:rPr>
            </a:b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0602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/>
              <a:t>成績評定 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Part I.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期中考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50%. 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</a:t>
            </a:r>
            <a:r>
              <a:rPr lang="zh-TW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教學方式</a:t>
            </a:r>
            <a:endParaRPr lang="zh-TW" altLang="zh-TW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Lectures (power point presentations</a:t>
            </a:r>
            <a:r>
              <a:rPr lang="en-US" altLang="zh-TW" dirty="0"/>
              <a:t>) </a:t>
            </a:r>
            <a:endParaRPr lang="zh-TW" altLang="zh-TW" dirty="0"/>
          </a:p>
          <a:p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4941169"/>
            <a:ext cx="696376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371600" algn="l"/>
              </a:tabLst>
            </a:pP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371600" algn="l"/>
              </a:tabLst>
            </a:pP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投影片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PDF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檔下載：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hlinkClick r:id="rId2"/>
              </a:rPr>
              <a:t>http://mx.nthu.edu.tw/~hytuan/</a:t>
            </a:r>
            <a:endParaRPr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atinLnBrk="1"/>
            <a:endParaRPr lang="en-US" altLang="zh-TW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21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zh-TW" sz="2400" b="1"/>
              <a:t>Overview of Integrated Circuits (IC) industry in Taiwan</a:t>
            </a:r>
          </a:p>
        </p:txBody>
      </p:sp>
      <p:pic>
        <p:nvPicPr>
          <p:cNvPr id="5124" name="Picture 4" descr="lin-1-6-1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450975"/>
            <a:ext cx="720090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 flipH="1" flipV="1">
            <a:off x="2987675" y="1412875"/>
            <a:ext cx="1444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555875" y="981075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/>
              <a:t>中美晶、綠能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284663" y="904875"/>
            <a:ext cx="367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/>
              <a:t>台積電（世界第一）、聯電、漢磊 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 flipV="1">
            <a:off x="5076825" y="1341438"/>
            <a:ext cx="1444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79388" y="3860800"/>
            <a:ext cx="224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/>
              <a:t>聯發科等</a:t>
            </a:r>
            <a:r>
              <a:rPr lang="en-US" altLang="zh-TW"/>
              <a:t>IC</a:t>
            </a:r>
            <a:r>
              <a:rPr lang="zh-TW" altLang="en-US"/>
              <a:t>設計公司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771775" y="3933825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/>
              <a:t>台灣光罩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 flipV="1">
            <a:off x="971550" y="4508500"/>
            <a:ext cx="1444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 flipV="1">
            <a:off x="3851275" y="4365625"/>
            <a:ext cx="1444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227763" y="5589588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/>
              <a:t>日月光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5867400" y="5661025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1476375" y="1412875"/>
            <a:ext cx="1428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900113" y="105251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/>
              <a:t>向外國購買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4140200" y="1484313"/>
            <a:ext cx="2016125" cy="29527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84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765175"/>
            <a:ext cx="2338388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258888" y="115888"/>
            <a:ext cx="5286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/>
              <a:t>Pizza vs microchip fabrication</a:t>
            </a:r>
          </a:p>
        </p:txBody>
      </p:sp>
      <p:pic>
        <p:nvPicPr>
          <p:cNvPr id="20486" name="Picture 6" descr="Piz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125538"/>
            <a:ext cx="2857500" cy="2857500"/>
          </a:xfrm>
          <a:prstGeom prst="rect">
            <a:avLst/>
          </a:prstGeom>
          <a:noFill/>
        </p:spPr>
      </p:pic>
      <p:pic>
        <p:nvPicPr>
          <p:cNvPr id="20487" name="Picture 7" descr="siwaf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149725"/>
            <a:ext cx="2808287" cy="2366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083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Integrated circuits (ICs)</a:t>
            </a:r>
          </a:p>
        </p:txBody>
      </p:sp>
      <p:pic>
        <p:nvPicPr>
          <p:cNvPr id="96263" name="Picture 7" descr="Silicon_chip_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96975"/>
            <a:ext cx="3598863" cy="3673475"/>
          </a:xfrm>
          <a:prstGeom prst="rect">
            <a:avLst/>
          </a:prstGeom>
          <a:noFill/>
        </p:spPr>
      </p:pic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7019925" y="6237288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Courtesy of wiki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50825" y="5013325"/>
            <a:ext cx="8375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/>
              <a:t>- Combination of transistors, diodes, capacitors in a chip</a:t>
            </a:r>
          </a:p>
          <a:p>
            <a:pPr>
              <a:buFontTx/>
              <a:buChar char="-"/>
            </a:pPr>
            <a:r>
              <a:rPr lang="en-US" altLang="zh-TW" dirty="0"/>
              <a:t> Ultra large scale integration (ULSI) &gt;1,000,000 components per chips</a:t>
            </a:r>
          </a:p>
          <a:p>
            <a:r>
              <a:rPr lang="en-US" altLang="zh-TW" dirty="0"/>
              <a:t>- </a:t>
            </a:r>
            <a:r>
              <a:rPr lang="en-US" altLang="zh-TW" dirty="0" err="1"/>
              <a:t>Morre’s</a:t>
            </a:r>
            <a:r>
              <a:rPr lang="en-US" altLang="zh-TW" dirty="0"/>
              <a:t> law: the number of transistors on a chip were doubling every 18 months</a:t>
            </a:r>
          </a:p>
          <a:p>
            <a:r>
              <a:rPr lang="en-US" altLang="zh-TW" dirty="0"/>
              <a:t>- Intel four core Itanium CPU- Tukwila has over 2 billion transistors on a chip</a:t>
            </a:r>
          </a:p>
        </p:txBody>
      </p:sp>
      <p:pic>
        <p:nvPicPr>
          <p:cNvPr id="96268" name="Picture 12" descr="artwork_intc_itanium2d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557338"/>
            <a:ext cx="3311525" cy="309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635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000"/>
            <a:ext cx="9124541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020272" y="2708920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516216" y="2708920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524328" y="3140968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020272" y="3140968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516216" y="3140968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524328" y="3645024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012160" y="2204864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012160" y="3140968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012160" y="3645024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076056" y="3140968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157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TW"/>
              <a:t>Si, Si, Si, why Silicon???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4067175" y="1412875"/>
            <a:ext cx="5226050" cy="56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/>
              <a:t>Silicon has smallest carrier mobility </a:t>
            </a:r>
          </a:p>
          <a:p>
            <a:r>
              <a:rPr lang="en-US" altLang="zh-TW" dirty="0"/>
              <a:t>compared with </a:t>
            </a:r>
            <a:r>
              <a:rPr lang="en-US" altLang="zh-TW" dirty="0" err="1"/>
              <a:t>Ge</a:t>
            </a:r>
            <a:r>
              <a:rPr lang="en-US" altLang="zh-TW" dirty="0"/>
              <a:t> and </a:t>
            </a:r>
            <a:r>
              <a:rPr lang="en-US" altLang="zh-TW" dirty="0" err="1"/>
              <a:t>GaAs</a:t>
            </a:r>
            <a:r>
              <a:rPr lang="en-US" altLang="zh-TW" dirty="0"/>
              <a:t>.</a:t>
            </a:r>
          </a:p>
          <a:p>
            <a:endParaRPr lang="en-US" altLang="zh-TW" dirty="0"/>
          </a:p>
          <a:p>
            <a:r>
              <a:rPr lang="en-US" altLang="zh-TW" sz="2000" b="1" i="1" dirty="0"/>
              <a:t>Drawback of </a:t>
            </a:r>
            <a:r>
              <a:rPr lang="en-US" altLang="zh-TW" sz="2000" b="1" i="1" dirty="0" err="1"/>
              <a:t>Ge</a:t>
            </a:r>
            <a:r>
              <a:rPr lang="en-US" altLang="zh-TW" dirty="0"/>
              <a:t> </a:t>
            </a:r>
          </a:p>
          <a:p>
            <a:r>
              <a:rPr lang="en-US" altLang="zh-TW" dirty="0"/>
              <a:t>-</a:t>
            </a:r>
            <a:r>
              <a:rPr lang="en-US" altLang="zh-TW" dirty="0" err="1"/>
              <a:t>Ge’s</a:t>
            </a:r>
            <a:r>
              <a:rPr lang="en-US" altLang="zh-TW" dirty="0"/>
              <a:t> device easily to leak at high temp.</a:t>
            </a:r>
          </a:p>
          <a:p>
            <a:r>
              <a:rPr lang="en-US" altLang="zh-TW" dirty="0"/>
              <a:t>-GeO2 is water soluble</a:t>
            </a:r>
          </a:p>
          <a:p>
            <a:r>
              <a:rPr lang="en-US" altLang="zh-TW" dirty="0"/>
              <a:t>-melting point of </a:t>
            </a:r>
            <a:r>
              <a:rPr lang="en-US" altLang="zh-TW" dirty="0" err="1"/>
              <a:t>Ge</a:t>
            </a:r>
            <a:r>
              <a:rPr lang="en-US" altLang="zh-TW" dirty="0"/>
              <a:t> is only 937 C </a:t>
            </a:r>
          </a:p>
          <a:p>
            <a:endParaRPr lang="en-US" altLang="zh-TW" dirty="0"/>
          </a:p>
          <a:p>
            <a:r>
              <a:rPr lang="en-US" altLang="zh-TW" sz="2000" b="1" i="1" dirty="0"/>
              <a:t>Drawback of </a:t>
            </a:r>
            <a:r>
              <a:rPr lang="en-US" altLang="zh-TW" sz="2000" b="1" i="1" dirty="0" err="1"/>
              <a:t>GaAs</a:t>
            </a:r>
            <a:endParaRPr lang="en-US" altLang="zh-TW" sz="2000" b="1" i="1" dirty="0"/>
          </a:p>
          <a:p>
            <a:r>
              <a:rPr lang="en-US" altLang="zh-TW" dirty="0"/>
              <a:t>-hard to get high quality and large size wafer</a:t>
            </a:r>
          </a:p>
          <a:p>
            <a:r>
              <a:rPr lang="en-US" altLang="zh-TW" dirty="0"/>
              <a:t>-need additional procedures to form </a:t>
            </a:r>
            <a:r>
              <a:rPr lang="en-US" altLang="zh-TW" dirty="0" err="1"/>
              <a:t>dielectic</a:t>
            </a:r>
            <a:endParaRPr lang="en-US" altLang="zh-TW" dirty="0"/>
          </a:p>
          <a:p>
            <a:r>
              <a:rPr lang="en-US" altLang="zh-TW" dirty="0"/>
              <a:t> materials</a:t>
            </a:r>
          </a:p>
          <a:p>
            <a:endParaRPr lang="en-US" altLang="zh-TW" dirty="0"/>
          </a:p>
          <a:p>
            <a:r>
              <a:rPr lang="en-US" altLang="zh-TW" sz="2000" b="1" i="1" dirty="0"/>
              <a:t>Advantage of Si</a:t>
            </a:r>
          </a:p>
          <a:p>
            <a:pPr>
              <a:buFontTx/>
              <a:buChar char="-"/>
            </a:pPr>
            <a:r>
              <a:rPr lang="en-US" altLang="zh-TW" dirty="0"/>
              <a:t>Cheap raw materials, e.g., rock, sand,</a:t>
            </a:r>
          </a:p>
          <a:p>
            <a:r>
              <a:rPr lang="en-US" altLang="zh-TW" dirty="0"/>
              <a:t> second most abundant element on earth, </a:t>
            </a:r>
          </a:p>
          <a:p>
            <a:r>
              <a:rPr lang="en-US" altLang="zh-TW" dirty="0"/>
              <a:t> appear as SiO2</a:t>
            </a:r>
          </a:p>
          <a:p>
            <a:r>
              <a:rPr lang="en-US" altLang="zh-TW" dirty="0"/>
              <a:t>- High melting point: 1415C</a:t>
            </a:r>
          </a:p>
          <a:p>
            <a:r>
              <a:rPr lang="en-US" altLang="zh-TW" dirty="0"/>
              <a:t>- stable silicon oxide (SiO2) as dielectric materials</a:t>
            </a:r>
          </a:p>
          <a:p>
            <a:endParaRPr lang="en-US" altLang="zh-TW" dirty="0"/>
          </a:p>
        </p:txBody>
      </p:sp>
      <p:pic>
        <p:nvPicPr>
          <p:cNvPr id="79886" name="Picture 14" descr="未命名 -1拷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4090988" cy="4868862"/>
          </a:xfrm>
          <a:prstGeom prst="rect">
            <a:avLst/>
          </a:prstGeom>
          <a:noFill/>
        </p:spPr>
      </p:pic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1331913" y="5157788"/>
            <a:ext cx="2735262" cy="3603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77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565</Words>
  <Application>Microsoft Office PowerPoint</Application>
  <PresentationFormat>如螢幕大小 (4:3)</PresentationFormat>
  <Paragraphs>92</Paragraphs>
  <Slides>12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標楷體</vt:lpstr>
      <vt:lpstr>Arial</vt:lpstr>
      <vt:lpstr>Calibri</vt:lpstr>
      <vt:lpstr>Times</vt:lpstr>
      <vt:lpstr>Times New Roman</vt:lpstr>
      <vt:lpstr>Office 佈景主題</vt:lpstr>
      <vt:lpstr>PowerPoint 簡報</vt:lpstr>
      <vt:lpstr>教學進度：  I. 光電材料與元件基本原理: 段興宇教授 M7M8 </vt:lpstr>
      <vt:lpstr>II有機光電材料與元件 Prof. 林昆翰 W5W6 </vt:lpstr>
      <vt:lpstr>成績評定  </vt:lpstr>
      <vt:lpstr>Overview of Integrated Circuits (IC) industry in Taiwan</vt:lpstr>
      <vt:lpstr>PowerPoint 簡報</vt:lpstr>
      <vt:lpstr>Integrated circuits (ICs)</vt:lpstr>
      <vt:lpstr>PowerPoint 簡報</vt:lpstr>
      <vt:lpstr>Si, Si, Si, why Silicon???</vt:lpstr>
      <vt:lpstr>Optoelectronic devices using semiconductors: Si、III-V、I-III-VI,  many semiconductors are candidates</vt:lpstr>
      <vt:lpstr>The band gap of semiconductor optoelectronic materials corresponding to a optical spectrum</vt:lpstr>
      <vt:lpstr>LED – basic manufacturing processes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tuan</dc:creator>
  <cp:lastModifiedBy>hytuan@che.nthu.edu.tw</cp:lastModifiedBy>
  <cp:revision>49</cp:revision>
  <dcterms:created xsi:type="dcterms:W3CDTF">2012-02-21T01:42:38Z</dcterms:created>
  <dcterms:modified xsi:type="dcterms:W3CDTF">2026-02-25T08:17:58Z</dcterms:modified>
</cp:coreProperties>
</file>